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33" r:id="rId2"/>
    <p:sldId id="793" r:id="rId3"/>
    <p:sldId id="11486" r:id="rId4"/>
    <p:sldId id="16188" r:id="rId5"/>
    <p:sldId id="16189" r:id="rId6"/>
    <p:sldId id="16190" r:id="rId7"/>
    <p:sldId id="402" r:id="rId8"/>
    <p:sldId id="308" r:id="rId9"/>
    <p:sldId id="312" r:id="rId10"/>
    <p:sldId id="313" r:id="rId11"/>
    <p:sldId id="5169" r:id="rId12"/>
    <p:sldId id="11473" r:id="rId13"/>
    <p:sldId id="5148" r:id="rId14"/>
    <p:sldId id="406" r:id="rId15"/>
    <p:sldId id="16187" r:id="rId16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70" d="100"/>
          <a:sy n="70" d="100"/>
        </p:scale>
        <p:origin x="495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1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0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800" u="sng" kern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4457E-9540-4D8E-8699-2B0A9002F93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1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800" u="sng" kern="1600" dirty="0">
                <a:solidFill>
                  <a:srgbClr val="FF0000"/>
                </a:solidFill>
              </a:rPr>
              <a:t>根据红外辐射基准载荷辐射测量合成标准不确定度公式，可以得到载荷的各谱段不确定度结果，如图所示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4457E-9540-4D8E-8699-2B0A9002F9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037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3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29-30 June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GSICS-EP-23, </a:t>
            </a:r>
            <a:r>
              <a:rPr lang="en-US" altLang="en-US" dirty="0"/>
              <a:t>Tokyo, Japan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D01CA-FB6E-4E82-BD7D-9CEBC0A01D0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4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17 – 21 March 2025</a:t>
            </a:r>
            <a:r>
              <a:rPr lang="it-IT" sz="1000" b="0" dirty="0"/>
              <a:t>, GSICS Annual Meeting (Hybrid),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Changchun, Jilin Province, China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1.m4a"/><Relationship Id="rId7" Type="http://schemas.openxmlformats.org/officeDocument/2006/relationships/image" Target="../media/image25.wmf"/><Relationship Id="rId12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7.wmf"/><Relationship Id="rId5" Type="http://schemas.openxmlformats.org/officeDocument/2006/relationships/notesSlide" Target="../notesSlides/notesSlide7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3.m4a"/><Relationship Id="rId7" Type="http://schemas.openxmlformats.org/officeDocument/2006/relationships/image" Target="../media/image31.jpe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5.jpeg"/><Relationship Id="rId11" Type="http://schemas.openxmlformats.org/officeDocument/2006/relationships/image" Target="../media/image2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2025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Lei DING</a:t>
            </a:r>
          </a:p>
          <a:p>
            <a:pPr eaLnBrk="1" hangingPunct="1">
              <a:lnSpc>
                <a:spcPct val="80000"/>
              </a:lnSpc>
            </a:pPr>
            <a:r>
              <a:rPr lang="fr-FR" altLang="zh-CN" sz="2000" i="1" baseline="0" dirty="0"/>
              <a:t>Contributor: </a:t>
            </a:r>
            <a:r>
              <a:rPr lang="en-US" altLang="zh-CN" sz="2000" i="1" baseline="0" dirty="0" err="1"/>
              <a:t>Shijie</a:t>
            </a:r>
            <a:r>
              <a:rPr lang="en-US" altLang="zh-CN" sz="2000" i="1" baseline="0" dirty="0"/>
              <a:t> XIN, Yang WANG, </a:t>
            </a:r>
            <a:r>
              <a:rPr lang="en-US" altLang="zh-CN" sz="2000" i="1" baseline="0" dirty="0" err="1"/>
              <a:t>Chunyuan</a:t>
            </a:r>
            <a:r>
              <a:rPr lang="en-US" altLang="zh-CN" sz="2000" i="1" baseline="0" dirty="0"/>
              <a:t> SHAO</a:t>
            </a:r>
            <a:r>
              <a:rPr lang="fr-FR" altLang="zh-CN" sz="2000" i="1" baseline="0" dirty="0"/>
              <a:t>, etc.</a:t>
            </a: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Shanghai Institute of Technical Physics, CAS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sz="2000" b="1" kern="0" dirty="0">
                <a:solidFill>
                  <a:srgbClr val="FF0000"/>
                </a:solidFill>
                <a:ea typeface="宋体" pitchFamily="2" charset="-122"/>
              </a:rPr>
              <a:t>（</a:t>
            </a: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SITP</a:t>
            </a:r>
            <a:r>
              <a:rPr lang="zh-CN" altLang="en-US" sz="2000" b="1" kern="0" dirty="0">
                <a:solidFill>
                  <a:srgbClr val="FF0000"/>
                </a:solidFill>
                <a:ea typeface="宋体" pitchFamily="2" charset="-122"/>
              </a:rPr>
              <a:t>）</a:t>
            </a:r>
            <a:endParaRPr lang="en-US" altLang="zh-CN" sz="2000" b="1" kern="0" dirty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AAD2E30-4C59-87E5-3F06-DC41E9D0B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6"/>
    </mc:Choice>
    <mc:Fallback>
      <p:transition spd="slow" advTm="1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070408" y="1137812"/>
            <a:ext cx="1524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DQ-2/HIACS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Radiometric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calibration</a:t>
            </a:r>
            <a:endParaRPr lang="zh-CN" altLang="en-US" b="1" dirty="0">
              <a:solidFill>
                <a:srgbClr val="002060"/>
              </a:solidFill>
              <a:latin typeface="Arial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45503" y="5728947"/>
            <a:ext cx="9159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LW exhibit obvious Non-Linearity characteristics.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After NL correction, LW MW and SW channels calibration biases are within 0.2~0.5 K.</a:t>
            </a:r>
          </a:p>
        </p:txBody>
      </p:sp>
      <p:sp>
        <p:nvSpPr>
          <p:cNvPr id="24" name="矩形 23"/>
          <p:cNvSpPr/>
          <p:nvPr/>
        </p:nvSpPr>
        <p:spPr>
          <a:xfrm>
            <a:off x="2098615" y="5380438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Before </a:t>
            </a:r>
            <a:r>
              <a:rPr lang="en-US" altLang="zh-CN" dirty="0">
                <a:solidFill>
                  <a:srgbClr val="0000FF"/>
                </a:solidFill>
              </a:rPr>
              <a:t>Non-Linearity Correction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663952" y="5352703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After </a:t>
            </a:r>
            <a:r>
              <a:rPr lang="en-US" altLang="zh-CN" dirty="0">
                <a:solidFill>
                  <a:srgbClr val="0000FF"/>
                </a:solidFill>
              </a:rPr>
              <a:t>Non-Linearity Correction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20282" y="3751772"/>
            <a:ext cx="1784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pre-launch test</a:t>
            </a:r>
            <a:endParaRPr lang="zh-CN" alt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324890" y="75081"/>
            <a:ext cx="3600000" cy="5400000"/>
            <a:chOff x="4312338" y="69100"/>
            <a:chExt cx="4334428" cy="5536530"/>
          </a:xfrm>
        </p:grpSpPr>
        <p:pic>
          <p:nvPicPr>
            <p:cNvPr id="4" name="图片 3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338" y="4525630"/>
              <a:ext cx="4320000" cy="108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766" y="3469457"/>
              <a:ext cx="4320000" cy="1080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338" y="2358278"/>
              <a:ext cx="4320000" cy="108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338" y="1262110"/>
              <a:ext cx="4320000" cy="109616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64" y="69100"/>
              <a:ext cx="4320000" cy="1142077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522885" y="94765"/>
            <a:ext cx="3600000" cy="5400000"/>
            <a:chOff x="-1116" y="94765"/>
            <a:chExt cx="4360267" cy="5591312"/>
          </a:xfrm>
        </p:grpSpPr>
        <p:pic>
          <p:nvPicPr>
            <p:cNvPr id="25" name="图片 2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" y="4606077"/>
              <a:ext cx="4320000" cy="1080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7" y="3500387"/>
              <a:ext cx="4320000" cy="10800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" y="2373743"/>
              <a:ext cx="4320000" cy="1080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" y="1247099"/>
              <a:ext cx="4320000" cy="1080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" y="94765"/>
              <a:ext cx="4320000" cy="1080000"/>
            </a:xfrm>
            <a:prstGeom prst="rect">
              <a:avLst/>
            </a:prstGeom>
          </p:spPr>
        </p:pic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2190FAA-B10B-9D4A-4FA1-DFB22E23EF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3300C9D-C892-B7E9-3DC7-331A8A3A1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0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2"/>
    </mc:Choice>
    <mc:Fallback>
      <p:transition spd="slow" advTm="2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C0734FE-D348-4EE4-BBBE-622DA03B057C}"/>
              </a:ext>
            </a:extLst>
          </p:cNvPr>
          <p:cNvGrpSpPr/>
          <p:nvPr/>
        </p:nvGrpSpPr>
        <p:grpSpPr bwMode="auto">
          <a:xfrm>
            <a:off x="5762233" y="800863"/>
            <a:ext cx="5639027" cy="535531"/>
            <a:chOff x="308699" y="1077785"/>
            <a:chExt cx="5862346" cy="636234"/>
          </a:xfrm>
        </p:grpSpPr>
        <p:sp>
          <p:nvSpPr>
            <p:cNvPr id="9" name="AutoShape 252">
              <a:extLst>
                <a:ext uri="{FF2B5EF4-FFF2-40B4-BE49-F238E27FC236}">
                  <a16:creationId xmlns:a16="http://schemas.microsoft.com/office/drawing/2014/main" id="{C88F09CD-2899-4B1B-AF35-0E83ECA6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99" y="1141288"/>
              <a:ext cx="5730272" cy="509225"/>
            </a:xfrm>
            <a:prstGeom prst="chevron">
              <a:avLst>
                <a:gd name="adj" fmla="val 25734"/>
              </a:avLst>
            </a:prstGeom>
            <a:gradFill flip="none" rotWithShape="1">
              <a:gsLst>
                <a:gs pos="44000">
                  <a:srgbClr val="1F88C8"/>
                </a:gs>
                <a:gs pos="100000">
                  <a:srgbClr val="78F8FF"/>
                </a:gs>
              </a:gsLst>
              <a:lin ang="16200000" scaled="1"/>
              <a:tileRect/>
            </a:gradFill>
            <a:ln w="9525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216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8A0FC57-F625-46F2-AA3B-AD51AD9BB15A}"/>
                </a:ext>
              </a:extLst>
            </p:cNvPr>
            <p:cNvSpPr/>
            <p:nvPr/>
          </p:nvSpPr>
          <p:spPr>
            <a:xfrm>
              <a:off x="440773" y="1077785"/>
              <a:ext cx="5730272" cy="636234"/>
            </a:xfrm>
            <a:prstGeom prst="rect">
              <a:avLst/>
            </a:prstGeom>
          </p:spPr>
          <p:txBody>
            <a:bodyPr wrap="square" anchor="ctr">
              <a:spAutoFit/>
              <a:scene3d>
                <a:camera prst="orthographicFront"/>
                <a:lightRig rig="threePt" dir="t"/>
              </a:scene3d>
            </a:bodyPr>
            <a:lstStyle/>
            <a:p>
              <a:pPr eaLnBrk="1" hangingPunct="1">
                <a:defRPr/>
              </a:pPr>
              <a:r>
                <a:rPr lang="en-US" altLang="zh-CN" sz="1440" b="1" spc="270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Uncertainty evaluation of space infrared radiation benchmark payload</a:t>
              </a:r>
              <a:endParaRPr lang="en-US" altLang="zh-CN" sz="1440" b="1" spc="27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204D3FF-7F9C-47D3-B306-F4DF873D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66" y="1074374"/>
            <a:ext cx="3783895" cy="523702"/>
          </a:xfrm>
        </p:spPr>
        <p:txBody>
          <a:bodyPr>
            <a:normAutofit fontScale="70000" lnSpcReduction="20000"/>
          </a:bodyPr>
          <a:lstStyle/>
          <a:p>
            <a:pPr>
              <a:tabLst>
                <a:tab pos="3467576" algn="l"/>
              </a:tabLst>
            </a:pPr>
            <a:r>
              <a:rPr lang="en-US" altLang="zh-CN" dirty="0"/>
              <a:t>Uncertainty System Analysis</a:t>
            </a:r>
            <a:endParaRPr lang="zh-CN" altLang="en-US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5524C9DE-7287-4D89-8FD8-816EC4A737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032" y="1647851"/>
          <a:ext cx="6098921" cy="58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597400" imgH="431800" progId="Equation.DSMT4">
                  <p:embed/>
                </p:oleObj>
              </mc:Choice>
              <mc:Fallback>
                <p:oleObj r:id="rId6" imgW="4597400" imgH="43180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5524C9DE-7287-4D89-8FD8-816EC4A737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032" y="1647851"/>
                        <a:ext cx="6098921" cy="583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97B6D0F0-E339-4FDC-9F75-1EFB2B56E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033" y="2280892"/>
          <a:ext cx="5963660" cy="89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080000" imgH="736600" progId="Equation.DSMT4">
                  <p:embed/>
                </p:oleObj>
              </mc:Choice>
              <mc:Fallback>
                <p:oleObj r:id="rId8" imgW="5080000" imgH="73660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97B6D0F0-E339-4FDC-9F75-1EFB2B56EF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033" y="2280892"/>
                        <a:ext cx="5963660" cy="891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43A25DDD-8F70-43F2-A4D2-CD9CA6085E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033" y="3134489"/>
          <a:ext cx="5126504" cy="1020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3835400" imgH="762000" progId="Equation.DSMT4">
                  <p:embed/>
                </p:oleObj>
              </mc:Choice>
              <mc:Fallback>
                <p:oleObj r:id="rId10" imgW="3835400" imgH="76200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43A25DDD-8F70-43F2-A4D2-CD9CA6085E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033" y="3134489"/>
                        <a:ext cx="5126504" cy="1020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01EB44BD-628E-49E5-B894-E28D9C510AA9}"/>
              </a:ext>
            </a:extLst>
          </p:cNvPr>
          <p:cNvSpPr txBox="1"/>
          <p:nvPr/>
        </p:nvSpPr>
        <p:spPr>
          <a:xfrm>
            <a:off x="786766" y="4016021"/>
            <a:ext cx="6486631" cy="246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6" indent="-257176" defTabSz="8229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The uncertainty </a:t>
            </a:r>
            <a:r>
              <a:rPr lang="en-US" altLang="zh-CN" sz="144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a2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 of the </a:t>
            </a:r>
            <a:r>
              <a:rPr lang="en-US" altLang="zh-CN" sz="1440" b="1" dirty="0">
                <a:solidFill>
                  <a:srgbClr val="7030A0"/>
                </a:solidFill>
                <a:latin typeface="微软雅黑"/>
                <a:ea typeface="微软雅黑"/>
                <a:sym typeface="+mn-ea"/>
              </a:rPr>
              <a:t>nonlinearity of the system response 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is recorded as the uncertainty of the nonlinear contribution a2.</a:t>
            </a:r>
            <a:endParaRPr lang="zh-CN" altLang="en-US" sz="1440" dirty="0">
              <a:solidFill>
                <a:srgbClr val="111111"/>
              </a:solidFill>
              <a:latin typeface="微软雅黑"/>
              <a:ea typeface="微软雅黑"/>
            </a:endParaRPr>
          </a:p>
          <a:p>
            <a:pPr marL="257176" indent="-257176" defTabSz="8229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The combined uncertainty of the </a:t>
            </a:r>
            <a:r>
              <a:rPr lang="en-US" altLang="zh-CN" sz="1440" b="1" dirty="0">
                <a:solidFill>
                  <a:srgbClr val="7030A0"/>
                </a:solidFill>
                <a:latin typeface="微软雅黑"/>
                <a:ea typeface="微软雅黑"/>
              </a:rPr>
              <a:t>DC quantities 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V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</a:rPr>
              <a:t>ECT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,V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</a:rPr>
              <a:t>ICT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,V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</a:rPr>
              <a:t>ST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 is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</a:rPr>
              <a:t>v</a:t>
            </a:r>
            <a:r>
              <a:rPr lang="en-US" altLang="zh-CN" sz="144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.</a:t>
            </a:r>
            <a:endParaRPr lang="zh-CN" altLang="en-US" sz="1440" dirty="0">
              <a:solidFill>
                <a:srgbClr val="111111"/>
              </a:solidFill>
              <a:latin typeface="微软雅黑"/>
              <a:ea typeface="微软雅黑"/>
              <a:sym typeface="+mn-ea"/>
            </a:endParaRPr>
          </a:p>
          <a:p>
            <a:pPr marL="257176" indent="-257176" defTabSz="8229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The combined uncertainty of the </a:t>
            </a:r>
            <a:r>
              <a:rPr lang="en-US" altLang="zh-CN" sz="1440" b="1" dirty="0">
                <a:solidFill>
                  <a:srgbClr val="7030A0"/>
                </a:solidFill>
                <a:latin typeface="微软雅黑"/>
                <a:ea typeface="微软雅黑"/>
                <a:sym typeface="+mn-ea"/>
              </a:rPr>
              <a:t>radiation spectra 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C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ECT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,C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ICT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,C</a:t>
            </a:r>
            <a:r>
              <a:rPr lang="en-US" altLang="zh-CN" sz="1440" b="1" baseline="-2500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ST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 is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C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.</a:t>
            </a:r>
            <a:r>
              <a:rPr lang="zh-CN" altLang="en-US" sz="1440" b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 </a:t>
            </a:r>
            <a:endParaRPr lang="en-US" altLang="zh-CN" sz="1440" b="1" dirty="0">
              <a:solidFill>
                <a:srgbClr val="111111"/>
              </a:solidFill>
              <a:latin typeface="微软雅黑"/>
              <a:ea typeface="微软雅黑"/>
              <a:sym typeface="+mn-ea"/>
            </a:endParaRPr>
          </a:p>
          <a:p>
            <a:pPr marL="257176" indent="-257176" defTabSz="8229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There are uncertainties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εICT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,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εST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 ,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TICT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,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TST</a:t>
            </a:r>
            <a:r>
              <a:rPr lang="en-US" altLang="zh-CN" sz="1440" baseline="-2500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 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of the </a:t>
            </a:r>
            <a:r>
              <a:rPr lang="en-US" altLang="zh-CN" sz="1440" b="1" dirty="0">
                <a:solidFill>
                  <a:srgbClr val="7030A0"/>
                </a:solidFill>
                <a:latin typeface="微软雅黑"/>
                <a:ea typeface="微软雅黑"/>
              </a:rPr>
              <a:t>high-temperature &amp; the low-temperature calibration radiation source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.</a:t>
            </a:r>
            <a:endParaRPr lang="zh-CN" altLang="en-US" sz="1440" dirty="0">
              <a:solidFill>
                <a:srgbClr val="111111"/>
              </a:solidFill>
              <a:latin typeface="微软雅黑"/>
              <a:ea typeface="微软雅黑"/>
              <a:sym typeface="+mn-ea"/>
            </a:endParaRPr>
          </a:p>
          <a:p>
            <a:pPr marL="257176" indent="-257176" defTabSz="8229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440" b="1" dirty="0">
                <a:solidFill>
                  <a:srgbClr val="7030A0"/>
                </a:solidFill>
                <a:latin typeface="微软雅黑"/>
                <a:ea typeface="微软雅黑"/>
              </a:rPr>
              <a:t>Temperature changes of the temperature field 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inside the instrument will also introduce uncertainty </a:t>
            </a:r>
            <a:r>
              <a:rPr lang="en-US" altLang="zh-CN" sz="144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</a:t>
            </a:r>
            <a:r>
              <a:rPr lang="en-US" altLang="zh-CN" sz="1440" baseline="-25000" dirty="0" err="1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TR</a:t>
            </a:r>
            <a:r>
              <a:rPr lang="en-US" altLang="zh-CN" sz="1440" b="1" dirty="0">
                <a:solidFill>
                  <a:srgbClr val="111111"/>
                </a:solidFill>
                <a:latin typeface="微软雅黑"/>
                <a:ea typeface="微软雅黑"/>
              </a:rPr>
              <a:t>.</a:t>
            </a:r>
            <a:r>
              <a:rPr lang="en-US" altLang="zh-CN" sz="1440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 </a:t>
            </a:r>
            <a:endParaRPr lang="en-US" altLang="zh-CN" sz="1440" dirty="0">
              <a:solidFill>
                <a:srgbClr val="111111"/>
              </a:solidFill>
              <a:latin typeface="微软雅黑"/>
              <a:ea typeface="微软雅黑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B4CB07F-CEDF-44A1-BAC8-CCEB8416C2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3032" y="734939"/>
            <a:ext cx="4971221" cy="523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52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Progress &amp; Achievements</a:t>
            </a:r>
            <a:endParaRPr lang="zh-CN" altLang="en-US" sz="252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F109112-CD62-418B-B958-A05A2D3D004B}"/>
              </a:ext>
            </a:extLst>
          </p:cNvPr>
          <p:cNvGraphicFramePr>
            <a:graphicFrameLocks noGrp="1"/>
          </p:cNvGraphicFramePr>
          <p:nvPr/>
        </p:nvGraphicFramePr>
        <p:xfrm>
          <a:off x="7124722" y="1302972"/>
          <a:ext cx="4373274" cy="5640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46">
                  <a:extLst>
                    <a:ext uri="{9D8B030D-6E8A-4147-A177-3AD203B41FA5}">
                      <a16:colId xmlns:a16="http://schemas.microsoft.com/office/drawing/2014/main" val="2356074455"/>
                    </a:ext>
                  </a:extLst>
                </a:gridCol>
                <a:gridCol w="1040004">
                  <a:extLst>
                    <a:ext uri="{9D8B030D-6E8A-4147-A177-3AD203B41FA5}">
                      <a16:colId xmlns:a16="http://schemas.microsoft.com/office/drawing/2014/main" val="1355605109"/>
                    </a:ext>
                  </a:extLst>
                </a:gridCol>
                <a:gridCol w="2477924">
                  <a:extLst>
                    <a:ext uri="{9D8B030D-6E8A-4147-A177-3AD203B41FA5}">
                      <a16:colId xmlns:a16="http://schemas.microsoft.com/office/drawing/2014/main" val="1917980451"/>
                    </a:ext>
                  </a:extLst>
                </a:gridCol>
              </a:tblGrid>
              <a:tr h="333756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Type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Items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Uncertainty Sources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87627356"/>
                  </a:ext>
                </a:extLst>
              </a:tr>
              <a:tr h="333756">
                <a:tc rowSpan="10">
                  <a:txBody>
                    <a:bodyPr/>
                    <a:lstStyle/>
                    <a:p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Radiometric Calibration Uncertainty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u(T</a:t>
                      </a:r>
                      <a:r>
                        <a:rPr lang="en-US" altLang="zh-CN" sz="1100" baseline="-25000" dirty="0"/>
                        <a:t>R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,ICT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rowSpan="2">
                  <a:txBody>
                    <a:bodyPr/>
                    <a:lstStyle/>
                    <a:p>
                      <a:r>
                        <a:rPr lang="en-US" altLang="zh-CN" sz="1400" dirty="0"/>
                        <a:t>System temperature stability and non-uniformity</a:t>
                      </a:r>
                      <a:endParaRPr lang="zh-CN" altLang="en-US" sz="14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886228117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u(T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R,ST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779110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u(a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FTS uncertainty relation</a:t>
                      </a:r>
                      <a:endParaRPr lang="zh-CN" altLang="en-US" sz="14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281005517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u(C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rowSpan="6">
                  <a:txBody>
                    <a:bodyPr/>
                    <a:lstStyle/>
                    <a:p>
                      <a:r>
                        <a:rPr lang="en-US" altLang="zh-CN" sz="1400" dirty="0"/>
                        <a:t>Interferometric efficiency uncertainty, detector temperature stability, measured complex spectral noise</a:t>
                      </a:r>
                      <a:endParaRPr lang="zh-CN" altLang="en-US" sz="14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406318571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u(C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237106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u(C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34630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u(V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53144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u(V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867175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u(V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altLang="zh-CN" sz="1100" dirty="0"/>
                        <a:t>)</a:t>
                      </a:r>
                      <a:endParaRPr lang="zh-CN" altLang="en-US" sz="1100" dirty="0"/>
                    </a:p>
                  </a:txBody>
                  <a:tcPr marL="82296" marR="82296" marT="41148" marB="41148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50369"/>
                  </a:ext>
                </a:extLst>
              </a:tr>
              <a:tr h="333756">
                <a:tc vMerge="1">
                  <a:txBody>
                    <a:bodyPr/>
                    <a:lstStyle/>
                    <a:p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SCR*R</a:t>
                      </a:r>
                      <a:r>
                        <a:rPr lang="en-US" altLang="zh-CN" sz="11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ECT</a:t>
                      </a:r>
                      <a:endParaRPr lang="zh-CN" altLang="en-US" sz="11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Stray light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304249888"/>
                  </a:ext>
                </a:extLst>
              </a:tr>
              <a:tr h="667512">
                <a:tc rowSpan="3">
                  <a:txBody>
                    <a:bodyPr/>
                    <a:lstStyle/>
                    <a:p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Uncertainty of infrared radiation reference source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u1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Thermometer calibration, phase change reproducibility, temperature control stability, temperature uniformity, measurement noise</a:t>
                      </a:r>
                      <a:endParaRPr lang="zh-CN" altLang="en-US" sz="10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4210654523"/>
                  </a:ext>
                </a:extLst>
              </a:tr>
              <a:tr h="667512">
                <a:tc vMerge="1">
                  <a:txBody>
                    <a:bodyPr/>
                    <a:lstStyle/>
                    <a:p>
                      <a:endParaRPr lang="zh-CN" altLang="en-US" sz="18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Emissivity u2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Blackbody temperature, heated halo temperature &amp; emissivity, ambient temperature, radiation measurement noise, radiation angle coefficient</a:t>
                      </a:r>
                      <a:endParaRPr lang="zh-CN" altLang="en-US" sz="100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157104594"/>
                  </a:ext>
                </a:extLst>
              </a:tr>
              <a:tr h="576072">
                <a:tc vMerge="1">
                  <a:txBody>
                    <a:bodyPr/>
                    <a:lstStyle/>
                    <a:p>
                      <a:endParaRPr lang="zh-CN" altLang="en-US" sz="18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Ambient temperature u3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measurement noise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98020009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9F6695D-99F5-8F0C-FA88-02F5FE1F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33350"/>
            <a:ext cx="8801100" cy="666750"/>
          </a:xfrm>
        </p:spPr>
        <p:txBody>
          <a:bodyPr/>
          <a:lstStyle/>
          <a:p>
            <a:r>
              <a:rPr lang="en-US" altLang="zh-CN" dirty="0"/>
              <a:t>Infrared Benchmark 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677AC74-09E2-543B-6CBF-A59D88006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207165EC-DBB4-BD45-4465-9191D96E3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8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94"/>
    </mc:Choice>
    <mc:Fallback>
      <p:transition spd="slow" advTm="2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1DAB3D-ACAD-46F9-AE0A-E1151908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33350"/>
            <a:ext cx="8801100" cy="666750"/>
          </a:xfrm>
        </p:spPr>
        <p:txBody>
          <a:bodyPr/>
          <a:lstStyle/>
          <a:p>
            <a:r>
              <a:rPr lang="en-US" altLang="zh-CN" dirty="0"/>
              <a:t>Infrared Benchmark Payload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30388540-D166-C634-B23E-256A3E98B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C6B7A90-309C-835F-6734-23CDE20631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9590" r="17624" b="19589"/>
          <a:stretch>
            <a:fillRect/>
          </a:stretch>
        </p:blipFill>
        <p:spPr>
          <a:xfrm>
            <a:off x="1522875" y="1202841"/>
            <a:ext cx="8434654" cy="52367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18A99D-EB20-EC54-D8BD-7CAB86E37581}"/>
              </a:ext>
            </a:extLst>
          </p:cNvPr>
          <p:cNvSpPr txBox="1"/>
          <p:nvPr/>
        </p:nvSpPr>
        <p:spPr>
          <a:xfrm>
            <a:off x="4569384" y="6277537"/>
            <a:ext cx="2500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Gallium fixed point BB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2840D5-F7C3-2EF4-6CF8-B8DAB7F69B02}"/>
              </a:ext>
            </a:extLst>
          </p:cNvPr>
          <p:cNvSpPr txBox="1"/>
          <p:nvPr/>
        </p:nvSpPr>
        <p:spPr>
          <a:xfrm>
            <a:off x="6363129" y="2706883"/>
            <a:ext cx="2142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Variable temperature BB</a:t>
            </a:r>
            <a:r>
              <a:rPr lang="en-US" altLang="zh-CN" sz="1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(with 3 micro phase change fixed point)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F3D8EE4-01DB-F617-F089-33FBAEE67AB5}"/>
              </a:ext>
            </a:extLst>
          </p:cNvPr>
          <p:cNvSpPr txBox="1"/>
          <p:nvPr/>
        </p:nvSpPr>
        <p:spPr>
          <a:xfrm>
            <a:off x="1992232" y="1921065"/>
            <a:ext cx="2110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Low temperature BB</a:t>
            </a:r>
            <a:r>
              <a:rPr lang="en-US" altLang="zh-CN" sz="1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(with 3 micro phase change fixed point)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B800FF5-F9E9-700B-DCCB-C9EEFBBC9318}"/>
              </a:ext>
            </a:extLst>
          </p:cNvPr>
          <p:cNvSpPr txBox="1"/>
          <p:nvPr/>
        </p:nvSpPr>
        <p:spPr>
          <a:xfrm>
            <a:off x="229497" y="914400"/>
            <a:ext cx="8546014" cy="5242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1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 of infrared radiation reference SI-traceable subsystem</a:t>
            </a:r>
            <a:endParaRPr lang="zh-CN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629FF31-3233-D0B0-AAA5-7EBA22898686}"/>
              </a:ext>
            </a:extLst>
          </p:cNvPr>
          <p:cNvSpPr/>
          <p:nvPr/>
        </p:nvSpPr>
        <p:spPr>
          <a:xfrm>
            <a:off x="229497" y="4543973"/>
            <a:ext cx="4152093" cy="20042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Low temperature BB</a:t>
            </a:r>
          </a:p>
          <a:p>
            <a:pPr algn="ctr"/>
            <a:endParaRPr lang="en-US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Temperature range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220K~330K</a:t>
            </a: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Caliber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130mm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Emissivity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0.999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Temperature uniformity @bottom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20mK</a:t>
            </a: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Reproducibility of phase transition temperature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20mK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B089C25-884F-F1D7-9680-15FAC2289EC9}"/>
              </a:ext>
            </a:extLst>
          </p:cNvPr>
          <p:cNvSpPr/>
          <p:nvPr/>
        </p:nvSpPr>
        <p:spPr>
          <a:xfrm>
            <a:off x="8788465" y="2271745"/>
            <a:ext cx="3351459" cy="20042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Variable temperature BB</a:t>
            </a:r>
          </a:p>
          <a:p>
            <a:pPr algn="ctr"/>
            <a:endParaRPr lang="en-US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Temperature range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220K~330K</a:t>
            </a: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Caliber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130mm </a:t>
            </a: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Emissivity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0.999  </a:t>
            </a: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Temperature uniformity @bottom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20mK</a:t>
            </a: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Reproducibility of phase transition temperature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20mK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1D49506-8BD7-354A-2210-2D3E124AC5C8}"/>
              </a:ext>
            </a:extLst>
          </p:cNvPr>
          <p:cNvSpPr/>
          <p:nvPr/>
        </p:nvSpPr>
        <p:spPr>
          <a:xfrm>
            <a:off x="7454049" y="4860265"/>
            <a:ext cx="3618892" cy="16742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Gallium fixed point BB</a:t>
            </a:r>
          </a:p>
          <a:p>
            <a:pPr algn="ctr"/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Temperature range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270K~320K</a:t>
            </a: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Caliber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130mm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Emissivity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0.999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Reproducibility of phase transition temperature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 mK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A8D89B0-5A86-DCC2-5DF2-A5C46D31155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8051611" y="3273880"/>
            <a:ext cx="736854" cy="522957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04450FE-E46C-F300-BEEE-A381D6F3933B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311711" y="5344920"/>
            <a:ext cx="1142338" cy="352448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1C5F174-ADF0-6B99-C3FB-9309CD03B656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305544" y="3854049"/>
            <a:ext cx="767038" cy="68992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7C840A36-E4F8-9643-B52E-7DA36E18A321}"/>
              </a:ext>
            </a:extLst>
          </p:cNvPr>
          <p:cNvSpPr txBox="1"/>
          <p:nvPr/>
        </p:nvSpPr>
        <p:spPr>
          <a:xfrm>
            <a:off x="5016742" y="2521402"/>
            <a:ext cx="90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Scanning mirror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9E878A2-750C-3818-8BC1-12AF8157E013}"/>
              </a:ext>
            </a:extLst>
          </p:cNvPr>
          <p:cNvSpPr txBox="1"/>
          <p:nvPr/>
        </p:nvSpPr>
        <p:spPr>
          <a:xfrm>
            <a:off x="4062321" y="2278816"/>
            <a:ext cx="905593" cy="4616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Heated Halo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弧形 24">
            <a:extLst>
              <a:ext uri="{FF2B5EF4-FFF2-40B4-BE49-F238E27FC236}">
                <a16:creationId xmlns:a16="http://schemas.microsoft.com/office/drawing/2014/main" id="{1658D359-C87A-EE5B-42C5-692828784D0E}"/>
              </a:ext>
            </a:extLst>
          </p:cNvPr>
          <p:cNvSpPr/>
          <p:nvPr/>
        </p:nvSpPr>
        <p:spPr>
          <a:xfrm rot="10428597">
            <a:off x="5044282" y="3166094"/>
            <a:ext cx="540000" cy="540000"/>
          </a:xfrm>
          <a:prstGeom prst="arc">
            <a:avLst>
              <a:gd name="adj1" fmla="val 16592446"/>
              <a:gd name="adj2" fmla="val 20899701"/>
            </a:avLst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4385B76-BDA2-6F01-1C70-C2C6D4775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24131" y="3489773"/>
            <a:ext cx="301240" cy="243861"/>
          </a:xfrm>
          <a:prstGeom prst="rect">
            <a:avLst/>
          </a:prstGeom>
        </p:spPr>
      </p:pic>
      <p:sp>
        <p:nvSpPr>
          <p:cNvPr id="27" name="梯形 26">
            <a:extLst>
              <a:ext uri="{FF2B5EF4-FFF2-40B4-BE49-F238E27FC236}">
                <a16:creationId xmlns:a16="http://schemas.microsoft.com/office/drawing/2014/main" id="{4F8FDA8E-41C2-8510-414F-3B49BEC1A19F}"/>
              </a:ext>
            </a:extLst>
          </p:cNvPr>
          <p:cNvSpPr/>
          <p:nvPr/>
        </p:nvSpPr>
        <p:spPr>
          <a:xfrm rot="5400000">
            <a:off x="3628469" y="2044437"/>
            <a:ext cx="409574" cy="2500161"/>
          </a:xfrm>
          <a:prstGeom prst="trapezoid">
            <a:avLst>
              <a:gd name="adj" fmla="val 42288"/>
            </a:avLst>
          </a:prstGeom>
          <a:gradFill>
            <a:gsLst>
              <a:gs pos="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梯形 27">
            <a:extLst>
              <a:ext uri="{FF2B5EF4-FFF2-40B4-BE49-F238E27FC236}">
                <a16:creationId xmlns:a16="http://schemas.microsoft.com/office/drawing/2014/main" id="{8D3F51B9-9B03-5D1B-BAD0-D67F1DAF85FE}"/>
              </a:ext>
            </a:extLst>
          </p:cNvPr>
          <p:cNvSpPr/>
          <p:nvPr/>
        </p:nvSpPr>
        <p:spPr>
          <a:xfrm rot="18095921">
            <a:off x="6556425" y="2851422"/>
            <a:ext cx="409574" cy="2455573"/>
          </a:xfrm>
          <a:prstGeom prst="trapezoid">
            <a:avLst>
              <a:gd name="adj" fmla="val 42288"/>
            </a:avLst>
          </a:prstGeom>
          <a:gradFill>
            <a:gsLst>
              <a:gs pos="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梯形 28">
            <a:extLst>
              <a:ext uri="{FF2B5EF4-FFF2-40B4-BE49-F238E27FC236}">
                <a16:creationId xmlns:a16="http://schemas.microsoft.com/office/drawing/2014/main" id="{DEA4D243-FA6C-F864-AB31-40A5C864BD66}"/>
              </a:ext>
            </a:extLst>
          </p:cNvPr>
          <p:cNvSpPr/>
          <p:nvPr/>
        </p:nvSpPr>
        <p:spPr>
          <a:xfrm>
            <a:off x="5228003" y="3608313"/>
            <a:ext cx="409574" cy="2340396"/>
          </a:xfrm>
          <a:prstGeom prst="trapezoid">
            <a:avLst>
              <a:gd name="adj" fmla="val 42288"/>
            </a:avLst>
          </a:prstGeom>
          <a:gradFill>
            <a:gsLst>
              <a:gs pos="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E235FEEA-07EF-4CAC-2A3B-BC483B15E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1" name="音频 30">
            <a:hlinkClick r:id="" action="ppaction://media"/>
            <a:extLst>
              <a:ext uri="{FF2B5EF4-FFF2-40B4-BE49-F238E27FC236}">
                <a16:creationId xmlns:a16="http://schemas.microsoft.com/office/drawing/2014/main" id="{032B2582-A0C2-BCF8-1CD0-87F694982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45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38"/>
    </mc:Choice>
    <mc:Fallback>
      <p:transition spd="slow" advTm="6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97F22D92-294D-4832-A01E-13EB965814A0}"/>
              </a:ext>
            </a:extLst>
          </p:cNvPr>
          <p:cNvSpPr txBox="1"/>
          <p:nvPr/>
        </p:nvSpPr>
        <p:spPr>
          <a:xfrm>
            <a:off x="1401079" y="4072564"/>
            <a:ext cx="3442328" cy="7289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822960">
              <a:lnSpc>
                <a:spcPct val="120000"/>
              </a:lnSpc>
              <a:defRPr/>
            </a:pPr>
            <a:r>
              <a:rPr lang="en-US" altLang="zh-CN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Uncertainty of Prototype</a:t>
            </a:r>
          </a:p>
          <a:p>
            <a:pPr defTabSz="822960">
              <a:lnSpc>
                <a:spcPct val="120000"/>
              </a:lnSpc>
              <a:defRPr/>
            </a:pPr>
            <a:r>
              <a:rPr lang="zh-CN" altLang="en-US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0.0</a:t>
            </a:r>
            <a:r>
              <a:rPr lang="en-US" altLang="zh-CN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85</a:t>
            </a:r>
            <a:r>
              <a:rPr lang="zh-CN" altLang="en-US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K（</a:t>
            </a:r>
            <a:r>
              <a:rPr lang="zh-CN" altLang="en-US" i="1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k</a:t>
            </a:r>
            <a:r>
              <a:rPr lang="zh-CN" altLang="en-US" dirty="0">
                <a:solidFill>
                  <a:srgbClr val="111111"/>
                </a:solidFill>
                <a:latin typeface="微软雅黑"/>
                <a:ea typeface="微软雅黑"/>
                <a:sym typeface="+mn-ea"/>
              </a:rPr>
              <a:t>=1）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E81CE8DB-D9A1-496B-9213-10D74CADAEF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7" y="1284407"/>
            <a:ext cx="7370466" cy="55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15A1B8-CC1C-5E22-ADEB-1BAF0B2A6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8034" y="1265033"/>
            <a:ext cx="3208606" cy="2406455"/>
          </a:xfrm>
          <a:prstGeom prst="rect">
            <a:avLst/>
          </a:prstGeom>
        </p:spPr>
      </p:pic>
      <p:pic>
        <p:nvPicPr>
          <p:cNvPr id="6" name="图片 173">
            <a:extLst>
              <a:ext uri="{FF2B5EF4-FFF2-40B4-BE49-F238E27FC236}">
                <a16:creationId xmlns:a16="http://schemas.microsoft.com/office/drawing/2014/main" id="{865C736A-454C-ABEE-30E1-1D2D1828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87" y="4875741"/>
            <a:ext cx="2505878" cy="188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8AC8E4-FBD4-D2C6-AD37-C21F39E8A5F8}"/>
              </a:ext>
            </a:extLst>
          </p:cNvPr>
          <p:cNvSpPr txBox="1"/>
          <p:nvPr/>
        </p:nvSpPr>
        <p:spPr>
          <a:xfrm>
            <a:off x="5047869" y="915075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for GSICS Inter-Calibration Products</a:t>
            </a:r>
            <a:r>
              <a:rPr lang="en-US" altLang="zh-CN" sz="1800" b="1" dirty="0"/>
              <a:t> </a:t>
            </a:r>
            <a:endParaRPr lang="zh-CN" alt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8C07A8-15D9-B129-A597-A7920DB3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133350"/>
            <a:ext cx="8801100" cy="666750"/>
          </a:xfrm>
        </p:spPr>
        <p:txBody>
          <a:bodyPr/>
          <a:lstStyle/>
          <a:p>
            <a:r>
              <a:rPr lang="en-US" altLang="zh-CN" dirty="0"/>
              <a:t>Infrared Benchmark Payload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DA2A1661-944B-BD5F-A5F5-56EEEC7DD6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78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9"/>
    </mc:Choice>
    <mc:Fallback>
      <p:transition spd="slow" advTm="2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 descr="背景图案&#10;&#10;描述已自动生成">
            <a:extLst>
              <a:ext uri="{FF2B5EF4-FFF2-40B4-BE49-F238E27FC236}">
                <a16:creationId xmlns:a16="http://schemas.microsoft.com/office/drawing/2014/main" id="{07CB1450-7135-48E7-845E-E0B178C9B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38859"/>
          <a:stretch/>
        </p:blipFill>
        <p:spPr>
          <a:xfrm>
            <a:off x="1524016" y="10"/>
            <a:ext cx="9143985" cy="6857990"/>
          </a:xfrm>
          <a:prstGeom prst="rect">
            <a:avLst/>
          </a:prstGeom>
        </p:spPr>
      </p:pic>
      <p:pic>
        <p:nvPicPr>
          <p:cNvPr id="5" name="图片 4" descr="草地上有瀑布&#10;&#10;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" r="6" b="10176"/>
          <a:stretch/>
        </p:blipFill>
        <p:spPr>
          <a:xfrm>
            <a:off x="1524004" y="-6236"/>
            <a:ext cx="2441552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图片 8" descr="街道上的建筑&#10;&#10;描述已自动生成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-5" b="-5"/>
          <a:stretch/>
        </p:blipFill>
        <p:spPr>
          <a:xfrm>
            <a:off x="5030656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图片 6" descr="白色的建筑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9" r="-3" b="11120"/>
          <a:stretch/>
        </p:blipFill>
        <p:spPr>
          <a:xfrm>
            <a:off x="7060407" y="3"/>
            <a:ext cx="3607594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2" name="图片 11" descr="树林中的风景&#10;&#10;描述已自动生成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3" r="8008" b="3"/>
          <a:stretch/>
        </p:blipFill>
        <p:spPr>
          <a:xfrm>
            <a:off x="1524015" y="2658276"/>
            <a:ext cx="2828028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10" name="图片 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17058" b="3"/>
          <a:stretch/>
        </p:blipFill>
        <p:spPr>
          <a:xfrm>
            <a:off x="3034348" y="2661902"/>
            <a:ext cx="3831545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3" name="矩形 12"/>
          <p:cNvSpPr/>
          <p:nvPr/>
        </p:nvSpPr>
        <p:spPr>
          <a:xfrm>
            <a:off x="5862375" y="4454024"/>
            <a:ext cx="6168126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CN" sz="6000" b="1" dirty="0">
                <a:ln/>
                <a:solidFill>
                  <a:srgbClr val="297FD5"/>
                </a:solidFill>
                <a:latin typeface="微软雅黑"/>
                <a:ea typeface="微软雅黑"/>
              </a:rPr>
              <a:t>THANK YOU!</a:t>
            </a:r>
          </a:p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CN" sz="4000" b="1" dirty="0">
                <a:ln/>
                <a:solidFill>
                  <a:srgbClr val="297FD5"/>
                </a:solidFill>
                <a:latin typeface="微软雅黑"/>
                <a:ea typeface="微软雅黑"/>
              </a:rPr>
              <a:t>Welcome to SITP</a:t>
            </a:r>
            <a:endParaRPr lang="zh-CN" altLang="en-US" sz="4000" b="1" dirty="0">
              <a:ln/>
              <a:solidFill>
                <a:srgbClr val="297FD5"/>
              </a:solidFill>
              <a:latin typeface="微软雅黑"/>
              <a:ea typeface="微软雅黑"/>
            </a:endParaRPr>
          </a:p>
        </p:txBody>
      </p:sp>
      <p:pic>
        <p:nvPicPr>
          <p:cNvPr id="11" name="图片 10" descr="花园里的摆设布局&#10;&#10;描述已自动生成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1" b="1"/>
          <a:stretch/>
        </p:blipFill>
        <p:spPr>
          <a:xfrm>
            <a:off x="3220478" y="3"/>
            <a:ext cx="2545457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26F31EF-4555-20C7-4DCA-9CAD063D7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50">
        <p:fade/>
      </p:transition>
    </mc:Choice>
    <mc:Fallback>
      <p:transition spd="med" advTm="12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D54A-6098-C566-5C2B-6AB53D7C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742" y="2612357"/>
            <a:ext cx="7772400" cy="66747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0C508-CB1A-72BC-B009-D1460F5D3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6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982" y="132628"/>
            <a:ext cx="9187218" cy="667472"/>
          </a:xfrm>
        </p:spPr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257799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3600" dirty="0"/>
              <a:t>Summary of Agency’s GSICS Activities, Actions, and Achievements</a:t>
            </a:r>
          </a:p>
          <a:p>
            <a:r>
              <a:rPr lang="en-GB" sz="3600" dirty="0"/>
              <a:t>Agency’s Support to EP Activities</a:t>
            </a:r>
          </a:p>
          <a:p>
            <a:pPr lvl="0"/>
            <a:r>
              <a:rPr lang="en-GB" sz="3600" dirty="0"/>
              <a:t>Agency’s Support to GDWG Activities</a:t>
            </a:r>
          </a:p>
          <a:p>
            <a:pPr lvl="0"/>
            <a:r>
              <a:rPr lang="en-GB" sz="3600" dirty="0"/>
              <a:t>Agency’s Support to GRWG Activities</a:t>
            </a:r>
          </a:p>
          <a:p>
            <a:pPr lvl="0"/>
            <a:r>
              <a:rPr lang="en-GB" sz="3600" dirty="0"/>
              <a:t>Agency’s Instruments Updates &amp; Planned launches that are relevant to GSICS (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stress new programs and significant accomplishments)</a:t>
            </a:r>
            <a:endParaRPr lang="en-GB" sz="3600" dirty="0"/>
          </a:p>
          <a:p>
            <a:r>
              <a:rPr lang="en-GB" sz="3600" dirty="0"/>
              <a:t>Agency’s Calibration Major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C9B6985-56B9-6D64-533D-3B570EC8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"/>
    </mc:Choice>
    <mc:Fallback>
      <p:transition spd="slow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5C13-C01C-4B4C-B1BB-255639E1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00" y="132628"/>
            <a:ext cx="9055100" cy="6674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Activities and 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47C28-DF36-48E7-A745-CCFF6ED0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810972"/>
          </a:xfrm>
          <a:solidFill>
            <a:srgbClr val="F9F9F9"/>
          </a:solidFill>
        </p:spPr>
        <p:txBody>
          <a:bodyPr>
            <a:normAutofit/>
          </a:bodyPr>
          <a:lstStyle/>
          <a:p>
            <a:r>
              <a:rPr lang="en-US" altLang="en-US" dirty="0"/>
              <a:t>Reprocessing FY-3G HAOC calibration data </a:t>
            </a:r>
          </a:p>
          <a:p>
            <a:r>
              <a:rPr lang="en-US" altLang="zh-CN" dirty="0"/>
              <a:t>Inter-Sensor Comparison using HAOC data</a:t>
            </a:r>
            <a:endParaRPr lang="en-US" altLang="en-US" dirty="0"/>
          </a:p>
          <a:p>
            <a:r>
              <a:rPr lang="en-US" altLang="en-US" dirty="0"/>
              <a:t>Pre-launch calibration for FY-3H MERSI, FY-3H HIRAS, FY-3H GAS, </a:t>
            </a:r>
            <a:r>
              <a:rPr lang="en-US" altLang="zh-CN" dirty="0"/>
              <a:t>DQ-2/HIACS</a:t>
            </a:r>
            <a:r>
              <a:rPr lang="en-US" altLang="en-US" dirty="0"/>
              <a:t> </a:t>
            </a:r>
          </a:p>
          <a:p>
            <a:endParaRPr lang="en-US" dirty="0"/>
          </a:p>
          <a:p>
            <a:r>
              <a:rPr lang="en-US" dirty="0"/>
              <a:t>Developing Infrared </a:t>
            </a:r>
            <a:r>
              <a:rPr lang="en-US" altLang="zh-CN" dirty="0"/>
              <a:t>Benchmark instrument</a:t>
            </a:r>
            <a:endParaRPr lang="en-US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2FA9-9B7A-4EBA-8587-826BAC836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297D965-9431-EDC6-C631-4B8780F4B8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07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22"/>
    </mc:Choice>
    <mc:Fallback>
      <p:transition spd="slow" advTm="5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5C13-C01C-4B4C-B1BB-255639E1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00" y="132628"/>
            <a:ext cx="9055100" cy="667472"/>
          </a:xfrm>
        </p:spPr>
        <p:txBody>
          <a:bodyPr/>
          <a:lstStyle/>
          <a:p>
            <a:r>
              <a:rPr lang="en-GB" altLang="zh-CN" dirty="0">
                <a:solidFill>
                  <a:schemeClr val="tx1"/>
                </a:solidFill>
              </a:rPr>
              <a:t>Participation in EP, GDWG, GRWG</a:t>
            </a:r>
            <a:br>
              <a:rPr lang="en-GB" altLang="zh-CN" sz="40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47C28-DF36-48E7-A745-CCFF6ED0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810972"/>
          </a:xfrm>
          <a:solidFill>
            <a:srgbClr val="F9F9F9"/>
          </a:solidFill>
        </p:spPr>
        <p:txBody>
          <a:bodyPr>
            <a:normAutofit fontScale="92500" lnSpcReduction="20000"/>
          </a:bodyPr>
          <a:lstStyle/>
          <a:p>
            <a:r>
              <a:rPr lang="en-GB" altLang="zh-CN" sz="4000" dirty="0"/>
              <a:t>Points of contacts/meeting participants:</a:t>
            </a:r>
          </a:p>
          <a:p>
            <a:pPr lvl="1"/>
            <a:r>
              <a:rPr lang="en-GB" altLang="zh-CN" sz="4000" dirty="0"/>
              <a:t>EP: Lei Ding</a:t>
            </a:r>
          </a:p>
          <a:p>
            <a:pPr lvl="1"/>
            <a:r>
              <a:rPr lang="en-GB" altLang="zh-CN" sz="4000" dirty="0"/>
              <a:t>GDWG:</a:t>
            </a:r>
          </a:p>
          <a:p>
            <a:pPr lvl="1"/>
            <a:r>
              <a:rPr lang="en-GB" altLang="zh-CN" sz="4000" dirty="0"/>
              <a:t>GRWG: </a:t>
            </a:r>
          </a:p>
          <a:p>
            <a:r>
              <a:rPr lang="en-GB" altLang="zh-CN" sz="4000" dirty="0"/>
              <a:t>Main contribution to GDWG actions</a:t>
            </a:r>
          </a:p>
          <a:p>
            <a:pPr lvl="1"/>
            <a:r>
              <a:rPr lang="en-GB" altLang="zh-CN" sz="4000" dirty="0"/>
              <a:t>…</a:t>
            </a:r>
          </a:p>
          <a:p>
            <a:r>
              <a:rPr lang="en-GB" altLang="zh-CN" sz="4000" dirty="0"/>
              <a:t>Main contribution to GRWG actions</a:t>
            </a:r>
          </a:p>
          <a:p>
            <a:pPr lvl="1"/>
            <a:r>
              <a:rPr lang="en-GB" altLang="zh-CN" sz="4000" dirty="0"/>
              <a:t>C</a:t>
            </a:r>
            <a:r>
              <a:rPr lang="en-US" altLang="zh-CN" sz="4000" dirty="0" err="1"/>
              <a:t>alibration</a:t>
            </a:r>
            <a:r>
              <a:rPr lang="en-US" altLang="zh-CN" sz="4000" dirty="0"/>
              <a:t> for </a:t>
            </a:r>
            <a:r>
              <a:rPr lang="en-US" altLang="zh-CN" sz="4000" dirty="0" err="1"/>
              <a:t>instrumens</a:t>
            </a:r>
            <a:r>
              <a:rPr lang="en-US" altLang="zh-CN" sz="4000" dirty="0"/>
              <a:t>, FY-3H, FY-4C, DQ-2</a:t>
            </a:r>
            <a:endParaRPr lang="en-GB" altLang="zh-CN" sz="4000" dirty="0"/>
          </a:p>
          <a:p>
            <a:r>
              <a:rPr lang="en-GB" altLang="zh-CN" sz="4000" dirty="0"/>
              <a:t>Comments, feedback</a:t>
            </a:r>
          </a:p>
          <a:p>
            <a:pPr lvl="1"/>
            <a:r>
              <a:rPr lang="en-GB" altLang="zh-CN" sz="4000" dirty="0"/>
              <a:t>…..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22FA9-9B7A-4EBA-8587-826BAC836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01CC230C-2555-36E2-5CF4-11BC6E5468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78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3"/>
    </mc:Choice>
    <mc:Fallback>
      <p:transition spd="slow" advTm="3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3" y="132628"/>
            <a:ext cx="9378287" cy="667472"/>
          </a:xfrm>
        </p:spPr>
        <p:txBody>
          <a:bodyPr/>
          <a:lstStyle/>
          <a:p>
            <a:r>
              <a:rPr lang="en-GB" altLang="zh-CN" dirty="0"/>
              <a:t>Summary of </a:t>
            </a:r>
            <a:r>
              <a:rPr lang="en-US" altLang="zh-CN" dirty="0"/>
              <a:t>SITP</a:t>
            </a:r>
            <a:r>
              <a:rPr lang="en-GB" altLang="zh-CN" dirty="0"/>
              <a:t>’s GSICS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493543"/>
          </a:xfrm>
        </p:spPr>
        <p:txBody>
          <a:bodyPr>
            <a:normAutofit fontScale="92500" lnSpcReduction="10000"/>
          </a:bodyPr>
          <a:lstStyle/>
          <a:p>
            <a:r>
              <a:rPr lang="en-GB" altLang="zh-CN" dirty="0"/>
              <a:t>Payloads under construction</a:t>
            </a:r>
          </a:p>
          <a:p>
            <a:pPr lvl="1"/>
            <a:r>
              <a:rPr lang="en-US" altLang="zh-CN" b="1" dirty="0">
                <a:sym typeface="+mn-ea"/>
              </a:rPr>
              <a:t>Enhanced </a:t>
            </a:r>
            <a:r>
              <a:rPr lang="en-US" altLang="zh-CN" b="1" dirty="0">
                <a:solidFill>
                  <a:srgbClr val="0000CC"/>
                </a:solidFill>
                <a:sym typeface="+mn-ea"/>
              </a:rPr>
              <a:t>AGRI, GIIRS </a:t>
            </a:r>
            <a:r>
              <a:rPr lang="en-US" altLang="zh-CN" dirty="0">
                <a:sym typeface="+mn-ea"/>
              </a:rPr>
              <a:t>onboard FY-4C, planned to be launched in 2025.</a:t>
            </a:r>
            <a:endParaRPr lang="en-GB" altLang="zh-CN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b="1" dirty="0">
                <a:solidFill>
                  <a:srgbClr val="0000CC"/>
                </a:solidFill>
              </a:rPr>
              <a:t>MERSI-III</a:t>
            </a:r>
            <a:r>
              <a:rPr lang="en-US" altLang="zh-CN" dirty="0"/>
              <a:t>, </a:t>
            </a:r>
            <a:r>
              <a:rPr lang="en-US" altLang="zh-CN" b="1" dirty="0">
                <a:solidFill>
                  <a:srgbClr val="0000CC"/>
                </a:solidFill>
              </a:rPr>
              <a:t>HIRAS-II, </a:t>
            </a:r>
            <a:r>
              <a:rPr lang="en-GB" altLang="zh-CN" b="1" dirty="0">
                <a:solidFill>
                  <a:srgbClr val="0000CC"/>
                </a:solidFill>
              </a:rPr>
              <a:t>GAS</a:t>
            </a:r>
            <a:r>
              <a:rPr lang="en-US" altLang="zh-CN" b="1" dirty="0">
                <a:solidFill>
                  <a:srgbClr val="0000CC"/>
                </a:solidFill>
              </a:rPr>
              <a:t>-2</a:t>
            </a:r>
            <a:r>
              <a:rPr lang="en-GB" altLang="zh-CN" dirty="0"/>
              <a:t>(Green</a:t>
            </a:r>
            <a:r>
              <a:rPr lang="en-US" altLang="zh-CN" dirty="0"/>
              <a:t>house</a:t>
            </a:r>
            <a:r>
              <a:rPr lang="en-GB" altLang="zh-CN" dirty="0"/>
              <a:t>-Gas </a:t>
            </a:r>
            <a:r>
              <a:rPr lang="en-US" altLang="zh-CN" dirty="0"/>
              <a:t>Absorption </a:t>
            </a:r>
            <a:r>
              <a:rPr lang="en-GB" altLang="zh-CN" dirty="0"/>
              <a:t>Spectrometer) onboard FY-3H</a:t>
            </a:r>
            <a:r>
              <a:rPr lang="en-US" altLang="zh-CN" dirty="0">
                <a:sym typeface="+mn-ea"/>
              </a:rPr>
              <a:t> , planned to be launched in 2025</a:t>
            </a:r>
          </a:p>
          <a:p>
            <a:pPr lvl="1"/>
            <a:r>
              <a:rPr lang="en-US" altLang="zh-CN" b="1" dirty="0">
                <a:sym typeface="+mn-ea"/>
              </a:rPr>
              <a:t>Enhanced </a:t>
            </a:r>
            <a:r>
              <a:rPr lang="en-US" altLang="zh-CN" b="1" dirty="0">
                <a:solidFill>
                  <a:srgbClr val="0000CC"/>
                </a:solidFill>
                <a:sym typeface="+mn-ea"/>
              </a:rPr>
              <a:t>AGRI, GIIRS </a:t>
            </a:r>
            <a:r>
              <a:rPr lang="en-US" altLang="zh-CN" dirty="0">
                <a:sym typeface="+mn-ea"/>
              </a:rPr>
              <a:t>onboard FY-4D, scheduled to be launched in 2026.</a:t>
            </a:r>
            <a:endParaRPr lang="en-GB" altLang="zh-CN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b="1" dirty="0">
                <a:solidFill>
                  <a:srgbClr val="0000CC"/>
                </a:solidFill>
              </a:rPr>
              <a:t>MERSI-LL, HIRAS-II </a:t>
            </a:r>
            <a:r>
              <a:rPr lang="en-US" altLang="zh-CN" dirty="0"/>
              <a:t>onboard </a:t>
            </a:r>
            <a:r>
              <a:rPr lang="en-US" altLang="zh-CN" dirty="0" err="1"/>
              <a:t>FengYun</a:t>
            </a:r>
            <a:r>
              <a:rPr lang="en-US" altLang="zh-CN" dirty="0"/>
              <a:t> 3J, </a:t>
            </a:r>
            <a:r>
              <a:rPr lang="en-US" altLang="zh-CN" dirty="0">
                <a:sym typeface="+mn-ea"/>
              </a:rPr>
              <a:t>scheduled to be </a:t>
            </a:r>
            <a:r>
              <a:rPr lang="en-US" altLang="zh-CN" dirty="0"/>
              <a:t>launched in 2026.</a:t>
            </a:r>
          </a:p>
          <a:p>
            <a:pPr lvl="1"/>
            <a:r>
              <a:rPr lang="en-US" altLang="zh-CN" b="1" dirty="0">
                <a:sym typeface="+mn-ea"/>
              </a:rPr>
              <a:t>Enhanced </a:t>
            </a:r>
            <a:r>
              <a:rPr lang="en-US" altLang="zh-CN" b="1" dirty="0">
                <a:solidFill>
                  <a:srgbClr val="0000CC"/>
                </a:solidFill>
                <a:sym typeface="+mn-ea"/>
              </a:rPr>
              <a:t>AGRI, GIIRS </a:t>
            </a:r>
            <a:r>
              <a:rPr lang="en-US" altLang="zh-CN" dirty="0">
                <a:sym typeface="+mn-ea"/>
              </a:rPr>
              <a:t>onboard FY-4E, scheduled to be launched in 2027.</a:t>
            </a:r>
            <a:endParaRPr lang="en-GB" altLang="zh-CN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b="1" dirty="0">
                <a:solidFill>
                  <a:srgbClr val="0000CC"/>
                </a:solidFill>
              </a:rPr>
              <a:t>MERSI-RM, HAOC</a:t>
            </a:r>
            <a:r>
              <a:rPr lang="en-US" altLang="zh-CN" dirty="0">
                <a:solidFill>
                  <a:srgbClr val="003366"/>
                </a:solidFill>
              </a:rPr>
              <a:t>(High Accuracy On-board Calibrator)</a:t>
            </a:r>
            <a:r>
              <a:rPr lang="en-US" altLang="zh-CN" b="1" dirty="0">
                <a:solidFill>
                  <a:srgbClr val="003366"/>
                </a:solidFill>
              </a:rPr>
              <a:t> </a:t>
            </a:r>
            <a:r>
              <a:rPr lang="en-US" altLang="zh-CN" dirty="0"/>
              <a:t>onboard FY-3I (Rainfall) mission,  </a:t>
            </a:r>
            <a:r>
              <a:rPr lang="en-US" altLang="zh-CN" dirty="0">
                <a:sym typeface="+mn-ea"/>
              </a:rPr>
              <a:t>scheduled to</a:t>
            </a:r>
            <a:r>
              <a:rPr lang="en-US" altLang="zh-CN" dirty="0"/>
              <a:t> be launched in 2027;</a:t>
            </a:r>
          </a:p>
          <a:p>
            <a:pPr lvl="1"/>
            <a:r>
              <a:rPr lang="en-US" altLang="zh-CN" dirty="0"/>
              <a:t>Infrared Benchmark Payload,  </a:t>
            </a:r>
            <a:r>
              <a:rPr lang="en-US" altLang="zh-CN" dirty="0">
                <a:sym typeface="+mn-ea"/>
              </a:rPr>
              <a:t>scheduled to</a:t>
            </a:r>
            <a:r>
              <a:rPr lang="en-US" altLang="zh-CN" dirty="0"/>
              <a:t> be launched around 2027;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37E649F-8712-302F-D7D9-DD90187DB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99"/>
    </mc:Choice>
    <mc:Fallback>
      <p:transition spd="slow" advTm="8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913" y="132628"/>
            <a:ext cx="9378287" cy="667472"/>
          </a:xfrm>
        </p:spPr>
        <p:txBody>
          <a:bodyPr/>
          <a:lstStyle/>
          <a:p>
            <a:r>
              <a:rPr lang="en-GB" altLang="zh-CN" dirty="0"/>
              <a:t>Summary of </a:t>
            </a:r>
            <a:r>
              <a:rPr lang="en-US" altLang="zh-CN" dirty="0"/>
              <a:t>SITP</a:t>
            </a:r>
            <a:r>
              <a:rPr lang="en-GB" altLang="zh-CN" dirty="0"/>
              <a:t>’s GSICS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493543"/>
          </a:xfrm>
        </p:spPr>
        <p:txBody>
          <a:bodyPr>
            <a:normAutofit fontScale="92500" lnSpcReduction="10000"/>
          </a:bodyPr>
          <a:lstStyle/>
          <a:p>
            <a:r>
              <a:rPr lang="en-GB" altLang="zh-CN" sz="2800" dirty="0"/>
              <a:t>Operational </a:t>
            </a:r>
            <a:r>
              <a:rPr lang="en-US" altLang="zh-CN" sz="2800" dirty="0"/>
              <a:t>service</a:t>
            </a:r>
            <a:endParaRPr lang="en-GB" altLang="zh-CN" sz="2800" dirty="0"/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AGRI, GIIRS</a:t>
            </a:r>
            <a:r>
              <a:rPr lang="en-US" altLang="zh-CN" sz="2400" dirty="0"/>
              <a:t>,</a:t>
            </a:r>
            <a:r>
              <a:rPr lang="en-US" altLang="zh-CN" sz="2400" b="1" dirty="0">
                <a:solidFill>
                  <a:srgbClr val="0000CC"/>
                </a:solidFill>
              </a:rPr>
              <a:t>GHI</a:t>
            </a:r>
            <a:r>
              <a:rPr lang="en-US" altLang="zh-CN" sz="2400" dirty="0"/>
              <a:t> onboard </a:t>
            </a:r>
            <a:r>
              <a:rPr lang="en-US" altLang="zh-CN" sz="2400" dirty="0" err="1"/>
              <a:t>FengYun</a:t>
            </a:r>
            <a:r>
              <a:rPr lang="en-US" altLang="zh-CN" sz="2400" dirty="0"/>
              <a:t> 4B, launched in June 2021.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MERSI-LL, HIRAS-II </a:t>
            </a:r>
            <a:r>
              <a:rPr lang="en-US" altLang="zh-CN" sz="2400" dirty="0"/>
              <a:t>onboard </a:t>
            </a:r>
            <a:r>
              <a:rPr lang="en-US" altLang="zh-CN" sz="2400" dirty="0" err="1"/>
              <a:t>FengYun</a:t>
            </a:r>
            <a:r>
              <a:rPr lang="en-US" altLang="zh-CN" sz="2400" dirty="0"/>
              <a:t> 3E, launched in July 2021.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AHSI</a:t>
            </a:r>
            <a:r>
              <a:rPr lang="en-US" altLang="zh-CN" sz="2400" dirty="0"/>
              <a:t> (Advanced Hyperspectral Imager) onboard </a:t>
            </a:r>
            <a:r>
              <a:rPr lang="en-US" altLang="zh-CN" sz="2400" dirty="0" err="1"/>
              <a:t>GaoFen</a:t>
            </a:r>
            <a:r>
              <a:rPr lang="en-US" altLang="zh-CN" sz="2400" dirty="0"/>
              <a:t> 5-02, launched in Sept. 2021.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Thermal Infrared sensor </a:t>
            </a:r>
            <a:r>
              <a:rPr lang="en-US" altLang="zh-CN" sz="2400" dirty="0"/>
              <a:t>onboard SDGSAT-1(</a:t>
            </a:r>
            <a:r>
              <a:rPr lang="en-US" altLang="zh-CN" sz="2400" dirty="0" err="1"/>
              <a:t>CASEarth</a:t>
            </a:r>
            <a:r>
              <a:rPr lang="en-US" altLang="zh-CN" sz="2400" dirty="0"/>
              <a:t>), launched in Nov. 2021.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AHSI</a:t>
            </a:r>
            <a:r>
              <a:rPr lang="en-US" altLang="zh-CN" sz="2400" dirty="0"/>
              <a:t> onboard ZY-1 02E (Ziyuan-1 02E) launched in Dec. 2021;</a:t>
            </a:r>
            <a:endParaRPr lang="en-GB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WSI</a:t>
            </a:r>
            <a:r>
              <a:rPr lang="en-US" altLang="zh-CN" sz="2400" dirty="0"/>
              <a:t>(Wide-field-of-view Spectral Imager) onboard DaQi-1 launched in April 2022;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  <a:sym typeface="+mn-ea"/>
              </a:rPr>
              <a:t>AHSI</a:t>
            </a:r>
            <a:r>
              <a:rPr lang="en-US" altLang="zh-CN" sz="2400" dirty="0">
                <a:sym typeface="+mn-ea"/>
              </a:rPr>
              <a:t> </a:t>
            </a:r>
            <a:r>
              <a:rPr lang="en-US" altLang="zh-CN" sz="2400" dirty="0"/>
              <a:t>(Advanced Hyperspectral Imager) </a:t>
            </a:r>
            <a:r>
              <a:rPr lang="en-US" altLang="zh-CN" sz="2400" dirty="0">
                <a:sym typeface="+mn-ea"/>
              </a:rPr>
              <a:t>onboard GF-5 01A mission, launched in Dec. 2022; 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MERSI-RM, HAOC</a:t>
            </a:r>
            <a:r>
              <a:rPr lang="en-US" altLang="zh-CN" sz="2400" dirty="0">
                <a:solidFill>
                  <a:srgbClr val="003366"/>
                </a:solidFill>
              </a:rPr>
              <a:t>(High Accuracy On-board Calibrator)</a:t>
            </a:r>
            <a:r>
              <a:rPr lang="en-US" altLang="zh-CN" sz="2400" b="1" dirty="0">
                <a:solidFill>
                  <a:srgbClr val="003366"/>
                </a:solidFill>
              </a:rPr>
              <a:t>, </a:t>
            </a:r>
            <a:r>
              <a:rPr lang="en-US" altLang="zh-CN" sz="2400" b="1" dirty="0">
                <a:solidFill>
                  <a:srgbClr val="0000CC"/>
                </a:solidFill>
              </a:rPr>
              <a:t>PMAI </a:t>
            </a:r>
            <a:r>
              <a:rPr lang="en-US" altLang="zh-CN" sz="2400" dirty="0"/>
              <a:t>onboard FY-3G(Rainfall) mission, launched in April 2023;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MERSI-III</a:t>
            </a:r>
            <a:r>
              <a:rPr lang="en-US" altLang="zh-CN" sz="2400" dirty="0"/>
              <a:t>, </a:t>
            </a:r>
            <a:r>
              <a:rPr lang="en-US" altLang="zh-CN" sz="2400" b="1" dirty="0">
                <a:solidFill>
                  <a:srgbClr val="0000CC"/>
                </a:solidFill>
              </a:rPr>
              <a:t>HIRAS-II, ERM</a:t>
            </a:r>
            <a:r>
              <a:rPr lang="en-US" altLang="zh-CN" sz="2400" dirty="0"/>
              <a:t> onboard FY-3F(AM), launched in July 2023;</a:t>
            </a:r>
          </a:p>
          <a:p>
            <a:pPr lvl="1"/>
            <a:r>
              <a:rPr lang="en-US" altLang="zh-CN" sz="2400" b="1" dirty="0">
                <a:solidFill>
                  <a:srgbClr val="0000CC"/>
                </a:solidFill>
              </a:rPr>
              <a:t>PMRIS(Programmable Medium Resolution  Imaging Spectrometer) </a:t>
            </a:r>
            <a:r>
              <a:rPr lang="en-US" altLang="zh-CN" sz="2400" dirty="0"/>
              <a:t>onboard HY-3A(</a:t>
            </a:r>
            <a:r>
              <a:rPr lang="en-US" altLang="zh-CN" sz="2400" dirty="0" err="1"/>
              <a:t>HaiYang</a:t>
            </a:r>
            <a:r>
              <a:rPr lang="en-US" altLang="zh-CN" sz="2400" dirty="0"/>
              <a:t> 3A) mission, launched in </a:t>
            </a:r>
            <a:r>
              <a:rPr lang="en-US" altLang="zh-CN" sz="2400" dirty="0" err="1"/>
              <a:t>Noverber</a:t>
            </a:r>
            <a:r>
              <a:rPr lang="en-US" altLang="zh-CN" sz="2400" dirty="0"/>
              <a:t> 2023;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5495816-F5A1-4C9A-076F-19C413FE0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53"/>
    </mc:Choice>
    <mc:Fallback>
      <p:transition spd="slow" advTm="8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01755" y="132628"/>
            <a:ext cx="9023445" cy="667472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3366"/>
                </a:solidFill>
              </a:rPr>
              <a:t>HIRAS-II onboard FY-3</a:t>
            </a:r>
            <a:br>
              <a:rPr lang="zh-CN" altLang="en-US" sz="4000" b="1" dirty="0"/>
            </a:b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GSICS-EP-23, Tokyo, Japan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12A9D5-BB68-4CBF-AC39-42D45F52C8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159555"/>
              </p:ext>
            </p:extLst>
          </p:nvPr>
        </p:nvGraphicFramePr>
        <p:xfrm>
          <a:off x="1699320" y="3806077"/>
          <a:ext cx="8640959" cy="2550273"/>
        </p:xfrm>
        <a:graphic>
          <a:graphicData uri="http://schemas.openxmlformats.org/drawingml/2006/table">
            <a:tbl>
              <a:tblPr/>
              <a:tblGrid>
                <a:gridCol w="124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012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Band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Spectral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Range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1600" b="1" kern="100" baseline="30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Spectral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Resolution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1600" b="1" kern="100" baseline="30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Sensitivity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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T@280K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Radiometric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accuracy</a:t>
                      </a:r>
                      <a:endParaRPr lang="zh-CN" alt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Spectral accuracy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87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LW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650～1136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（15.38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m～8.8 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m）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0.625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0.2～0.8K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524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0.4～1K</a:t>
                      </a:r>
                      <a:endParaRPr lang="zh-CN" alt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7ppm/</a:t>
                      </a: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5ppm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087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MW1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1210～1750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（8.26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m～5.71 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m）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1.25(0.625)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0.2～0.3K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524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0.4～0.5K</a:t>
                      </a:r>
                      <a:endParaRPr lang="zh-CN" alt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087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MW2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2155～2550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（4.64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m～3.92 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Symbol"/>
                        </a:rPr>
                        <a:t></a:t>
                      </a: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m）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2.5(0.625)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0.3～0.5K</a:t>
                      </a: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524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0.5～0.6K</a:t>
                      </a:r>
                      <a:endParaRPr lang="zh-CN" alt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528048" y="975385"/>
          <a:ext cx="3816424" cy="242295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6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384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Specification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84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Scan Period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8s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84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FOV</a:t>
                      </a:r>
                      <a:r>
                        <a:rPr lang="en-US" sz="1600" kern="100" baseline="0" dirty="0">
                          <a:latin typeface="Times New Roman" pitchFamily="18" charset="0"/>
                          <a:cs typeface="Times New Roman" pitchFamily="18" charset="0"/>
                        </a:rPr>
                        <a:t> size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768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Pixels per scan line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252 (9 FOVs x 28 FORs)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84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Maximum scan angle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</a:t>
                      </a: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 48.6</a:t>
                      </a: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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972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Nadir spatial resolution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14km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972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altLang="zh-CN" sz="1600" dirty="0"/>
                        <a:t>detectors define 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3*3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972"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itchFamily="18" charset="0"/>
                          <a:cs typeface="Times New Roman" pitchFamily="18" charset="0"/>
                        </a:rPr>
                        <a:t>Direction pointing bias</a:t>
                      </a:r>
                      <a:endParaRPr lang="zh-CN" sz="1600" b="1" kern="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52400"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itchFamily="18" charset="0"/>
                          <a:cs typeface="Times New Roman" pitchFamily="18" charset="0"/>
                        </a:rPr>
                        <a:t>＜0.06°</a:t>
                      </a:r>
                      <a:endParaRPr lang="zh-CN" sz="1600" b="1" kern="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832513" y="975385"/>
            <a:ext cx="56955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the FY-3D/HIRAS HIRAS-II focuses on improving the detection sensitivity, spectral and radiative accuracy.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time of each scan line of HIRAS-II is changed from 10 to 8 seconds, the view angle is changed from 1.1 to 1 degree and the nadir spatial resolution improved from 16 to 14 km.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the detector array is changed from 2×2 to 3×3.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observed spectra of the instrument are divided into three infrared bands: long wave (LW), medium wave 1 (MW1) and medium wave 2(MW2).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optical path difference of the interferometer is 0.8cm, which will produce a basic resolution of 0.625cm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69E402-6179-5608-106A-EA3EA6859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25949C6C-2C3D-05B1-BE90-BB05AEBD6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50"/>
    </mc:Choice>
    <mc:Fallback>
      <p:transition spd="slow" advTm="3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35442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47993" y="546630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FY-3H/HIRAS-II Spectral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calibration</a:t>
            </a:r>
            <a:endParaRPr lang="zh-CN" altLang="en-US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5" name="表格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46420"/>
              </p:ext>
            </p:extLst>
          </p:nvPr>
        </p:nvGraphicFramePr>
        <p:xfrm>
          <a:off x="1752433" y="967406"/>
          <a:ext cx="7920883" cy="2068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8490">
                  <a:extLst>
                    <a:ext uri="{9D8B030D-6E8A-4147-A177-3AD203B41FA5}">
                      <a16:colId xmlns:a16="http://schemas.microsoft.com/office/drawing/2014/main" val="1606586323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3879585014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733961626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901599717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3164947682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2218571515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384902575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4174348171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63541343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636774937"/>
                    </a:ext>
                  </a:extLst>
                </a:gridCol>
              </a:tblGrid>
              <a:tr h="635559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FOV3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FOV4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FOV5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FOV6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FOV7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FOV8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FOV9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3845599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LW pre-launch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/ppm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0.84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-3.58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1.26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-2.63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0.84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1.05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2.42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0.21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2.63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992113"/>
                  </a:ext>
                </a:extLst>
              </a:tr>
              <a:tr h="47774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MW1 pre-launch/ppm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1.85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1.31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-0.85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3.17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0.93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3.01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-1.00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3.17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-2.86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60351"/>
                  </a:ext>
                </a:extLst>
              </a:tr>
              <a:tr h="47774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MW2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pre-launch/ppm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2.97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-3.34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-1.10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2.42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-2.42 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-0.18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3.93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3.84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-0.73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775520" y="312726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</a:rPr>
              <a:t>Spectral calibration biases are within 4 ppm after off-axis parameters adjustment in LW, MW1 and MW2 bands.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71262"/>
              </p:ext>
            </p:extLst>
          </p:nvPr>
        </p:nvGraphicFramePr>
        <p:xfrm>
          <a:off x="1797108" y="4065136"/>
          <a:ext cx="7920883" cy="2068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8490">
                  <a:extLst>
                    <a:ext uri="{9D8B030D-6E8A-4147-A177-3AD203B41FA5}">
                      <a16:colId xmlns:a16="http://schemas.microsoft.com/office/drawing/2014/main" val="1606586323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3879585014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733961626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901599717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3164947682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2218571515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384902575"/>
                    </a:ext>
                  </a:extLst>
                </a:gridCol>
                <a:gridCol w="737495">
                  <a:extLst>
                    <a:ext uri="{9D8B030D-6E8A-4147-A177-3AD203B41FA5}">
                      <a16:colId xmlns:a16="http://schemas.microsoft.com/office/drawing/2014/main" val="4174348171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163541343"/>
                    </a:ext>
                  </a:extLst>
                </a:gridCol>
                <a:gridCol w="738318">
                  <a:extLst>
                    <a:ext uri="{9D8B030D-6E8A-4147-A177-3AD203B41FA5}">
                      <a16:colId xmlns:a16="http://schemas.microsoft.com/office/drawing/2014/main" val="636774937"/>
                    </a:ext>
                  </a:extLst>
                </a:gridCol>
              </a:tblGrid>
              <a:tr h="635559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FOV3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FOV4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FOV5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FOV6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FOV7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FOV8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FOV9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3845599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LW pre-launch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/ppm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-0.84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-2.73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1.684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-1.68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0.421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0.842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0.526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-1.89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1.68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992113"/>
                  </a:ext>
                </a:extLst>
              </a:tr>
              <a:tr h="47774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MW1 pre-launch/ppm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0.15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0.07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2.62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-2.47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-0.30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-0.30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-0.23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0.38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0.07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60351"/>
                  </a:ext>
                </a:extLst>
              </a:tr>
              <a:tr h="47774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MW2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pre-launch/ppm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-0.86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-1.73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-0.22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1.14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-0.77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0.59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-1.73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1.60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+mn-cs"/>
                        </a:rPr>
                        <a:t>0.32 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837748" y="3722432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DQ-2/HIACS Spectral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calibration</a:t>
            </a:r>
            <a:endParaRPr lang="zh-CN" altLang="en-US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47992" y="6242713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</a:rPr>
              <a:t>Spectral calibration biases are within 3 ppm after off-axis parameters adjustment in LW, MW and SW bands.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1DB5FD2-4995-29E1-4E8A-F12418D7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132628"/>
            <a:ext cx="9023445" cy="667472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3366"/>
                </a:solidFill>
              </a:rPr>
              <a:t>Calibration of HIRAS-II</a:t>
            </a:r>
            <a:br>
              <a:rPr lang="zh-CN" altLang="en-US" sz="4000" b="1" dirty="0"/>
            </a:b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9605-D0D9-355C-322E-A1515A2E70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CDF07249-B4E1-8368-FB54-F8040BFF0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4"/>
    </mc:Choice>
    <mc:Fallback>
      <p:transition spd="slow" advTm="4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344085" y="762291"/>
            <a:ext cx="445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FY-3H/HIRAS-II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Radiometric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/>
                <a:ea typeface="宋体"/>
              </a:rPr>
              <a:t>calibration</a:t>
            </a:r>
            <a:endParaRPr lang="zh-CN" altLang="en-US" b="1" dirty="0">
              <a:solidFill>
                <a:srgbClr val="002060"/>
              </a:solidFill>
              <a:latin typeface="Arial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5092" y="5443797"/>
            <a:ext cx="11006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LW and MW1 exhibit obvious Non-Linearity characteristics.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• After NL correction, LW and MW1 channels calibration biases are within 0.5 K.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• MW2 without NL correction, but displays abnormal large bias structure due to weak </a:t>
            </a:r>
            <a:r>
              <a:rPr lang="en-US" altLang="zh-CN" dirty="0" err="1">
                <a:solidFill>
                  <a:srgbClr val="000000"/>
                </a:solidFill>
              </a:rPr>
              <a:t>sigal</a:t>
            </a:r>
            <a:r>
              <a:rPr lang="en-US" altLang="zh-CN" dirty="0">
                <a:solidFill>
                  <a:srgbClr val="000000"/>
                </a:solidFill>
              </a:rPr>
              <a:t> and large noise for low temperature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44073" y="1064524"/>
            <a:ext cx="3514618" cy="3762627"/>
            <a:chOff x="-8203" y="118415"/>
            <a:chExt cx="6330625" cy="663853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CE57F5C-F62D-406A-9402-85CA4EB82858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14"/>
            <a:stretch/>
          </p:blipFill>
          <p:spPr>
            <a:xfrm>
              <a:off x="1448" y="118415"/>
              <a:ext cx="5432400" cy="1303318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FD7E2C-E690-4A14-B89B-031F3AAF5C0A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75"/>
            <a:stretch/>
          </p:blipFill>
          <p:spPr>
            <a:xfrm>
              <a:off x="1448" y="1178741"/>
              <a:ext cx="5432400" cy="13032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F877A08-2ABA-4AB9-93DA-E933471FCCEF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12"/>
            <a:stretch/>
          </p:blipFill>
          <p:spPr>
            <a:xfrm>
              <a:off x="1448" y="2253406"/>
              <a:ext cx="5432400" cy="13032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5BF0799-CC74-4C1E-8022-3B461D0ADE5A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9"/>
            <a:stretch/>
          </p:blipFill>
          <p:spPr>
            <a:xfrm>
              <a:off x="4857" y="3324499"/>
              <a:ext cx="6317565" cy="13032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2662CF2-159F-4EE1-A908-29329BE96075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0"/>
            <a:stretch/>
          </p:blipFill>
          <p:spPr>
            <a:xfrm>
              <a:off x="4860" y="4382596"/>
              <a:ext cx="5432400" cy="13032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F4EDCFC-80D4-4B5B-9438-FA28090C30EC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12"/>
            <a:stretch/>
          </p:blipFill>
          <p:spPr>
            <a:xfrm>
              <a:off x="-8203" y="5453748"/>
              <a:ext cx="5432400" cy="130320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078239" y="1303360"/>
            <a:ext cx="4031534" cy="3659855"/>
            <a:chOff x="-1" y="131419"/>
            <a:chExt cx="6322423" cy="66255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CE57F5C-F62D-406A-9402-85CA4EB82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83"/>
            <a:stretch/>
          </p:blipFill>
          <p:spPr>
            <a:xfrm>
              <a:off x="0" y="131419"/>
              <a:ext cx="5433848" cy="130331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EFD7E2C-E690-4A14-B89B-031F3AAF5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01"/>
            <a:stretch/>
          </p:blipFill>
          <p:spPr>
            <a:xfrm>
              <a:off x="0" y="1195250"/>
              <a:ext cx="5433848" cy="130331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F877A08-2ABA-4AB9-93DA-E933471FCCEF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28"/>
            <a:stretch/>
          </p:blipFill>
          <p:spPr>
            <a:xfrm>
              <a:off x="0" y="2266404"/>
              <a:ext cx="5432400" cy="13032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5BF0799-CC74-4C1E-8022-3B461D0ADE5A}"/>
                </a:ext>
              </a:extLst>
            </p:cNvPr>
            <p:cNvPicPr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"/>
            <a:stretch/>
          </p:blipFill>
          <p:spPr>
            <a:xfrm>
              <a:off x="-1" y="3324499"/>
              <a:ext cx="6322423" cy="13032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2662CF2-159F-4EE1-A908-29329BE96075}"/>
                </a:ext>
              </a:extLst>
            </p:cNvPr>
            <p:cNvPicPr>
              <a:picLocks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29"/>
            <a:stretch/>
          </p:blipFill>
          <p:spPr>
            <a:xfrm>
              <a:off x="0" y="4382596"/>
              <a:ext cx="5432400" cy="13032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F4EDCFC-80D4-4B5B-9438-FA28090C30EC}"/>
                </a:ext>
              </a:extLst>
            </p:cNvPr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71"/>
            <a:stretch/>
          </p:blipFill>
          <p:spPr>
            <a:xfrm>
              <a:off x="0" y="5453748"/>
              <a:ext cx="5432400" cy="1303200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2078239" y="4917809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Before </a:t>
            </a:r>
            <a:r>
              <a:rPr lang="en-US" altLang="zh-CN" dirty="0">
                <a:solidFill>
                  <a:srgbClr val="0000FF"/>
                </a:solidFill>
              </a:rPr>
              <a:t>Non-Linearity Correction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60901" y="4940765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After </a:t>
            </a:r>
            <a:r>
              <a:rPr lang="en-US" altLang="zh-CN" dirty="0">
                <a:solidFill>
                  <a:srgbClr val="0000FF"/>
                </a:solidFill>
              </a:rPr>
              <a:t>Non-Linearity Correction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80802" y="724124"/>
            <a:ext cx="2090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pre-launch test</a:t>
            </a:r>
            <a:endParaRPr lang="zh-CN" alt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898604D-21AE-CC6E-CC0C-CFA15264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132628"/>
            <a:ext cx="9023445" cy="667472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03366"/>
                </a:solidFill>
              </a:rPr>
              <a:t>Calibration of HIRAS-II</a:t>
            </a:r>
            <a:br>
              <a:rPr lang="zh-CN" altLang="en-US" sz="4000" b="1" dirty="0"/>
            </a:br>
            <a:endParaRPr kumimoji="1" lang="zh-CN" alt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98A928B-22DC-F393-6F0B-1868FD894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9142" y="6400800"/>
            <a:ext cx="1823258" cy="232757"/>
          </a:xfrm>
        </p:spPr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FD1AAF8E-450D-F068-8F35-5A3E80074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586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87"/>
    </mc:Choice>
    <mc:Fallback>
      <p:transition spd="slow" advTm="4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61.9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61.9|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7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43656</TotalTime>
  <Words>1400</Words>
  <Application>Microsoft Office PowerPoint</Application>
  <PresentationFormat>宽屏</PresentationFormat>
  <Paragraphs>297</Paragraphs>
  <Slides>15</Slides>
  <Notes>9</Notes>
  <HiddenSlides>0</HiddenSlides>
  <MMClips>14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arial</vt:lpstr>
      <vt:lpstr>Arial Narrow</vt:lpstr>
      <vt:lpstr>Times New Roman</vt:lpstr>
      <vt:lpstr>Wingdings</vt:lpstr>
      <vt:lpstr>Default Design</vt:lpstr>
      <vt:lpstr>Equation.DSMT4</vt:lpstr>
      <vt:lpstr>GSICS Agency Report 2025 </vt:lpstr>
      <vt:lpstr>Presentation Overview </vt:lpstr>
      <vt:lpstr>Activities and Achievements</vt:lpstr>
      <vt:lpstr>Participation in EP, GDWG, GRWG </vt:lpstr>
      <vt:lpstr>Summary of SITP’s GSICS Activities</vt:lpstr>
      <vt:lpstr>Summary of SITP’s GSICS Activities</vt:lpstr>
      <vt:lpstr>HIRAS-II onboard FY-3 </vt:lpstr>
      <vt:lpstr>Calibration of HIRAS-II </vt:lpstr>
      <vt:lpstr>Calibration of HIRAS-II </vt:lpstr>
      <vt:lpstr>PowerPoint 演示文稿</vt:lpstr>
      <vt:lpstr>Infrared Benchmark Payload</vt:lpstr>
      <vt:lpstr>Infrared Benchmark Payload</vt:lpstr>
      <vt:lpstr>Infrared Benchmark Payload</vt:lpstr>
      <vt:lpstr>PowerPoint 演示文稿</vt:lpstr>
      <vt:lpstr>Thank you!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Lei DING</cp:lastModifiedBy>
  <cp:revision>1001</cp:revision>
  <dcterms:created xsi:type="dcterms:W3CDTF">2004-06-10T15:46:18Z</dcterms:created>
  <dcterms:modified xsi:type="dcterms:W3CDTF">2025-03-20T06:51:34Z</dcterms:modified>
</cp:coreProperties>
</file>