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0" r:id="rId1"/>
    <p:sldMasterId id="2147484091" r:id="rId2"/>
  </p:sldMasterIdLst>
  <p:notesMasterIdLst>
    <p:notesMasterId r:id="rId22"/>
  </p:notesMasterIdLst>
  <p:handoutMasterIdLst>
    <p:handoutMasterId r:id="rId23"/>
  </p:handoutMasterIdLst>
  <p:sldIdLst>
    <p:sldId id="256" r:id="rId3"/>
    <p:sldId id="661" r:id="rId4"/>
    <p:sldId id="486" r:id="rId5"/>
    <p:sldId id="521" r:id="rId6"/>
    <p:sldId id="11480" r:id="rId7"/>
    <p:sldId id="11490" r:id="rId8"/>
    <p:sldId id="11491" r:id="rId9"/>
    <p:sldId id="1007" r:id="rId10"/>
    <p:sldId id="1010" r:id="rId11"/>
    <p:sldId id="11489" r:id="rId12"/>
    <p:sldId id="695" r:id="rId13"/>
    <p:sldId id="672" r:id="rId14"/>
    <p:sldId id="11488" r:id="rId15"/>
    <p:sldId id="583" r:id="rId16"/>
    <p:sldId id="507" r:id="rId17"/>
    <p:sldId id="1013" r:id="rId18"/>
    <p:sldId id="580" r:id="rId19"/>
    <p:sldId id="519" r:id="rId20"/>
    <p:sldId id="631" r:id="rId21"/>
  </p:sldIdLst>
  <p:sldSz cx="9906000" cy="6858000" type="A4"/>
  <p:notesSz cx="70104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>
          <p15:clr>
            <a:srgbClr val="A4A3A4"/>
          </p15:clr>
        </p15:guide>
        <p15:guide id="2" orient="horz" pos="1410">
          <p15:clr>
            <a:srgbClr val="A4A3A4"/>
          </p15:clr>
        </p15:guide>
        <p15:guide id="3" orient="horz" pos="2715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2064">
          <p15:clr>
            <a:srgbClr val="A4A3A4"/>
          </p15:clr>
        </p15:guide>
        <p15:guide id="6" orient="horz" pos="1735">
          <p15:clr>
            <a:srgbClr val="A4A3A4"/>
          </p15:clr>
        </p15:guide>
        <p15:guide id="7" orient="horz" pos="3369">
          <p15:clr>
            <a:srgbClr val="A4A3A4"/>
          </p15:clr>
        </p15:guide>
        <p15:guide id="8" orient="horz" pos="3698">
          <p15:clr>
            <a:srgbClr val="A4A3A4"/>
          </p15:clr>
        </p15:guide>
        <p15:guide id="9" pos="4214">
          <p15:clr>
            <a:srgbClr val="A4A3A4"/>
          </p15:clr>
        </p15:guide>
        <p15:guide id="10" pos="358">
          <p15:clr>
            <a:srgbClr val="A4A3A4"/>
          </p15:clr>
        </p15:guide>
        <p15:guide id="11" pos="912">
          <p15:clr>
            <a:srgbClr val="A4A3A4"/>
          </p15:clr>
        </p15:guide>
        <p15:guide id="12" pos="4879">
          <p15:clr>
            <a:srgbClr val="A4A3A4"/>
          </p15:clr>
        </p15:guide>
        <p15:guide id="13" pos="5556">
          <p15:clr>
            <a:srgbClr val="A4A3A4"/>
          </p15:clr>
        </p15:guide>
        <p15:guide id="14" pos="1424">
          <p15:clr>
            <a:srgbClr val="A4A3A4"/>
          </p15:clr>
        </p15:guide>
        <p15:guide id="15" pos="402">
          <p15:clr>
            <a:srgbClr val="A4A3A4"/>
          </p15:clr>
        </p15:guide>
        <p15:guide id="16" pos="17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33FF"/>
    <a:srgbClr val="4E0B55"/>
    <a:srgbClr val="009900"/>
    <a:srgbClr val="FF9900"/>
    <a:srgbClr val="EE2D24"/>
    <a:srgbClr val="A2DADE"/>
    <a:srgbClr val="C7A775"/>
    <a:srgbClr val="00B5EF"/>
    <a:srgbClr val="CDE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77" autoAdjust="0"/>
    <p:restoredTop sz="96395" autoAdjust="0"/>
  </p:normalViewPr>
  <p:slideViewPr>
    <p:cSldViewPr snapToGrid="0">
      <p:cViewPr varScale="1">
        <p:scale>
          <a:sx n="95" d="100"/>
          <a:sy n="95" d="100"/>
        </p:scale>
        <p:origin x="138" y="102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4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1968" y="72"/>
      </p:cViewPr>
      <p:guideLst>
        <p:guide orient="horz" pos="2928"/>
        <p:guide pos="2207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bali\Downloads\gsics_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b="1" dirty="0"/>
              <a:t>GSICS Subscription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Sheet1!$B$70:$B$82</c:f>
              <c:numCache>
                <c:formatCode>General</c:formatCod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</c:numCache>
            </c:numRef>
          </c:cat>
          <c:val>
            <c:numRef>
              <c:f>Sheet1!$C$70:$C$82</c:f>
              <c:numCache>
                <c:formatCode>General</c:formatCode>
                <c:ptCount val="13"/>
                <c:pt idx="0">
                  <c:v>220</c:v>
                </c:pt>
                <c:pt idx="1">
                  <c:v>260</c:v>
                </c:pt>
                <c:pt idx="2">
                  <c:v>272</c:v>
                </c:pt>
                <c:pt idx="3">
                  <c:v>300</c:v>
                </c:pt>
                <c:pt idx="4">
                  <c:v>322</c:v>
                </c:pt>
                <c:pt idx="5">
                  <c:v>343</c:v>
                </c:pt>
                <c:pt idx="6">
                  <c:v>400</c:v>
                </c:pt>
                <c:pt idx="7">
                  <c:v>397</c:v>
                </c:pt>
                <c:pt idx="8">
                  <c:v>421</c:v>
                </c:pt>
                <c:pt idx="9">
                  <c:v>429</c:v>
                </c:pt>
                <c:pt idx="10">
                  <c:v>445</c:v>
                </c:pt>
                <c:pt idx="11">
                  <c:v>458</c:v>
                </c:pt>
                <c:pt idx="12">
                  <c:v>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C3-46C2-A258-E86023BCF33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689291472"/>
        <c:axId val="689295216"/>
      </c:barChart>
      <c:catAx>
        <c:axId val="6892914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295216"/>
        <c:crosses val="autoZero"/>
        <c:auto val="1"/>
        <c:lblAlgn val="ctr"/>
        <c:lblOffset val="100"/>
        <c:noMultiLvlLbl val="0"/>
      </c:catAx>
      <c:valAx>
        <c:axId val="68929521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/>
                  <a:t>Subscribers to GSICS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68929147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024396" y="0"/>
            <a:ext cx="102271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9BDA86A5-C3F8-4600-8CE3-C04B72EF9C2F}" type="datetime4">
              <a:rPr lang="en-GB" smtClean="0"/>
              <a:pPr>
                <a:defRPr/>
              </a:pPr>
              <a:t>17 March 2025</a:t>
            </a:fld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02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859562" y="9104302"/>
            <a:ext cx="18755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173C6697-A4F6-43B0-B68C-324E1280CAF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78080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11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283" y="0"/>
            <a:ext cx="303711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17 March 2025</a:t>
            </a:fld>
            <a:endParaRPr lang="de-DE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695325"/>
            <a:ext cx="503555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829" y="4414824"/>
            <a:ext cx="5144742" cy="418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135"/>
            <a:ext cx="3037117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283" y="8831135"/>
            <a:ext cx="3037117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23812D3-E89D-4B71-A037-BF846B8DE29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49707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atmos.umd.edu/bin/view/Development/20200618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B869D-7AE8-45BD-AD5A-D0DA05E60C73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95325"/>
            <a:ext cx="5035550" cy="34861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4E8CFAD-6A94-4CB7-B32D-926ACF4E508E}" type="datetime4">
              <a:rPr lang="en-GB" smtClean="0"/>
              <a:pPr>
                <a:defRPr/>
              </a:pPr>
              <a:t>17 March 2025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9628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17 March 2025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3279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17 March 2025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224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u="sng" dirty="0">
                <a:solidFill>
                  <a:srgbClr val="C00000"/>
                </a:solidFill>
              </a:rPr>
              <a:t>Four</a:t>
            </a:r>
            <a:r>
              <a:rPr lang="en-US" sz="1200" u="sng" baseline="0" dirty="0">
                <a:solidFill>
                  <a:srgbClr val="C00000"/>
                </a:solidFill>
              </a:rPr>
              <a:t> demonstration products (NOAA) have ended production.</a:t>
            </a:r>
          </a:p>
          <a:p>
            <a:r>
              <a:rPr lang="en-US" sz="1200" u="sng" baseline="0" dirty="0">
                <a:solidFill>
                  <a:srgbClr val="C00000"/>
                </a:solidFill>
              </a:rPr>
              <a:t>There are two prototype products.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17 March 2025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59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17 March 2025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137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7425" y="695325"/>
            <a:ext cx="50355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2020-01GDWGProgress Meeting</a:t>
            </a:r>
          </a:p>
          <a:p>
            <a:r>
              <a:rPr lang="en-US" dirty="0">
                <a:effectLst/>
              </a:rPr>
              <a:t>2019-??GVNIR - </a:t>
            </a:r>
            <a:r>
              <a:rPr lang="en-US" dirty="0" err="1">
                <a:effectLst/>
              </a:rPr>
              <a:t>D.DoellingSolar</a:t>
            </a:r>
            <a:r>
              <a:rPr lang="en-US" dirty="0">
                <a:effectLst/>
              </a:rPr>
              <a:t> Spectra</a:t>
            </a:r>
          </a:p>
          <a:p>
            <a:r>
              <a:rPr lang="en-US" dirty="0">
                <a:effectLst/>
              </a:rPr>
              <a:t>2019-??GVNIR - </a:t>
            </a:r>
            <a:r>
              <a:rPr lang="en-US" dirty="0" err="1">
                <a:effectLst/>
              </a:rPr>
              <a:t>S.WagnerPICS</a:t>
            </a:r>
            <a:r>
              <a:rPr lang="en-US" dirty="0">
                <a:effectLst/>
              </a:rPr>
              <a:t> data extraction and sharing</a:t>
            </a:r>
          </a:p>
          <a:p>
            <a:r>
              <a:rPr lang="en-US" dirty="0">
                <a:effectLst/>
              </a:rPr>
              <a:t>2019-??GVNIR - </a:t>
            </a:r>
            <a:r>
              <a:rPr lang="en-US" dirty="0" err="1">
                <a:effectLst/>
              </a:rPr>
              <a:t>D.DoellingExtension</a:t>
            </a:r>
            <a:r>
              <a:rPr lang="en-US" dirty="0">
                <a:effectLst/>
              </a:rPr>
              <a:t> of DCC method to NIR</a:t>
            </a:r>
          </a:p>
          <a:p>
            <a:r>
              <a:rPr lang="en-US" dirty="0">
                <a:effectLst/>
              </a:rPr>
              <a:t>2019-??GVNIR - </a:t>
            </a:r>
            <a:r>
              <a:rPr lang="en-US" dirty="0" err="1">
                <a:effectLst/>
              </a:rPr>
              <a:t>D.DoellingSolicit</a:t>
            </a:r>
            <a:r>
              <a:rPr lang="en-US" dirty="0">
                <a:effectLst/>
              </a:rPr>
              <a:t> inputs from all GPRCs on preferred sites to be characterized by CLARREO Pathfinder</a:t>
            </a:r>
          </a:p>
          <a:p>
            <a:r>
              <a:rPr lang="en-US" dirty="0">
                <a:effectLst/>
              </a:rPr>
              <a:t>2019-??GVNIR - </a:t>
            </a:r>
            <a:r>
              <a:rPr lang="en-US" dirty="0" err="1">
                <a:effectLst/>
              </a:rPr>
              <a:t>D.DoellingPlan</a:t>
            </a:r>
            <a:r>
              <a:rPr lang="en-US" dirty="0">
                <a:effectLst/>
              </a:rPr>
              <a:t> journal paper on DCC method</a:t>
            </a:r>
          </a:p>
          <a:p>
            <a:r>
              <a:rPr lang="en-US" dirty="0">
                <a:effectLst/>
              </a:rPr>
              <a:t>2019-??GVNIR - </a:t>
            </a:r>
            <a:r>
              <a:rPr lang="en-US" dirty="0" err="1">
                <a:effectLst/>
              </a:rPr>
              <a:t>B.FougnieRayleigh</a:t>
            </a:r>
            <a:r>
              <a:rPr lang="en-US" dirty="0">
                <a:effectLst/>
              </a:rPr>
              <a:t> scattering calibration</a:t>
            </a:r>
          </a:p>
          <a:p>
            <a:r>
              <a:rPr lang="en-US" dirty="0">
                <a:effectLst/>
              </a:rPr>
              <a:t>2019-??GUV - </a:t>
            </a:r>
            <a:r>
              <a:rPr lang="en-US" dirty="0" err="1">
                <a:effectLst/>
              </a:rPr>
              <a:t>R.MunroUltraviolet</a:t>
            </a:r>
            <a:r>
              <a:rPr lang="en-US" dirty="0">
                <a:effectLst/>
              </a:rPr>
              <a:t> Sub-Group web meeting</a:t>
            </a:r>
          </a:p>
          <a:p>
            <a:r>
              <a:rPr lang="en-US" dirty="0">
                <a:effectLst/>
              </a:rPr>
              <a:t>2019-??GIR - </a:t>
            </a:r>
            <a:r>
              <a:rPr lang="en-US" dirty="0" err="1">
                <a:effectLst/>
              </a:rPr>
              <a:t>T.HewisonReview</a:t>
            </a:r>
            <a:r>
              <a:rPr lang="en-US" dirty="0">
                <a:effectLst/>
              </a:rPr>
              <a:t> different GEO-LEO IR inter-calibration algorithm evolutions</a:t>
            </a:r>
          </a:p>
          <a:p>
            <a:r>
              <a:rPr lang="en-US" dirty="0">
                <a:effectLst/>
              </a:rPr>
              <a:t>2019-??GRWG - </a:t>
            </a:r>
            <a:r>
              <a:rPr lang="en-US" dirty="0" err="1">
                <a:effectLst/>
              </a:rPr>
              <a:t>R.Roebeling</a:t>
            </a:r>
            <a:r>
              <a:rPr lang="en-US" dirty="0">
                <a:effectLst/>
              </a:rPr>
              <a:t>/</a:t>
            </a:r>
            <a:r>
              <a:rPr lang="en-US" dirty="0" err="1">
                <a:effectLst/>
              </a:rPr>
              <a:t>T.HewisonReprocessing</a:t>
            </a:r>
            <a:r>
              <a:rPr lang="en-US" dirty="0">
                <a:effectLst/>
              </a:rPr>
              <a:t>/recalibration Workshop planning</a:t>
            </a:r>
          </a:p>
          <a:p>
            <a:r>
              <a:rPr lang="en-US" dirty="0">
                <a:effectLst/>
              </a:rPr>
              <a:t>2019-??GRWG - </a:t>
            </a:r>
            <a:r>
              <a:rPr lang="en-US" dirty="0" err="1">
                <a:effectLst/>
              </a:rPr>
              <a:t>X.WuMTF</a:t>
            </a:r>
            <a:r>
              <a:rPr lang="en-US" dirty="0">
                <a:effectLst/>
              </a:rPr>
              <a:t> characterization on the moon2019-??GDWGTHREDDS + Plotting Tool</a:t>
            </a:r>
          </a:p>
          <a:p>
            <a:r>
              <a:rPr lang="en-US" dirty="0">
                <a:effectLst/>
              </a:rPr>
              <a:t>2020-06-18GRWG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3"/>
              </a:rPr>
              <a:t>ECMWF Workshop on Error treatment</a:t>
            </a:r>
            <a:endParaRPr lang="en-US" sz="1200" b="0" i="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17 March 2025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5161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jpe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693991"/>
            <a:ext cx="84201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429125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57346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39"/>
            <a:ext cx="4762500" cy="1933575"/>
          </a:xfrm>
          <a:prstGeom prst="rect">
            <a:avLst/>
          </a:prstGeom>
          <a:noFill/>
        </p:spPr>
      </p:pic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2172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6686BC2-7F03-804E-B458-A981E3480B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62" y="1414218"/>
            <a:ext cx="876681" cy="5394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0865" y="2052320"/>
            <a:ext cx="6826885" cy="477520"/>
          </a:xfrm>
        </p:spPr>
        <p:txBody>
          <a:bodyPr anchor="b">
            <a:normAutofit/>
          </a:bodyPr>
          <a:lstStyle>
            <a:lvl1pPr algn="ctr">
              <a:defRPr sz="2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99A965-D256-0946-A5A9-5F34B1677DDB}"/>
              </a:ext>
            </a:extLst>
          </p:cNvPr>
          <p:cNvSpPr/>
          <p:nvPr userDrawn="1"/>
        </p:nvSpPr>
        <p:spPr>
          <a:xfrm>
            <a:off x="3316" y="1953715"/>
            <a:ext cx="9903524" cy="75277"/>
          </a:xfrm>
          <a:prstGeom prst="rect">
            <a:avLst/>
          </a:prstGeom>
          <a:solidFill>
            <a:srgbClr val="FFD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1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C38AD2-AB99-7141-95E8-00847C4C2E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" y="1371600"/>
            <a:ext cx="1423988" cy="1752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1C4A9FC-F402-484D-9F04-E1B880791F6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1454537"/>
            <a:ext cx="372824" cy="45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19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7" y="80011"/>
            <a:ext cx="8968026" cy="697230"/>
          </a:xfrm>
        </p:spPr>
        <p:txBody>
          <a:bodyPr>
            <a:normAutofit/>
          </a:bodyPr>
          <a:lstStyle>
            <a:lvl1pPr algn="r">
              <a:defRPr sz="195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280161"/>
            <a:ext cx="8543925" cy="4896803"/>
          </a:xfrm>
        </p:spPr>
        <p:txBody>
          <a:bodyPr/>
          <a:lstStyle>
            <a:lvl1pPr>
              <a:defRPr sz="1950"/>
            </a:lvl1pPr>
            <a:lvl2pPr marL="557213" indent="-185738">
              <a:buFont typeface="System Font Regular"/>
              <a:buChar char="-"/>
              <a:defRPr sz="1625"/>
            </a:lvl2pPr>
            <a:lvl3pPr marL="928688" indent="-185738">
              <a:buFont typeface="System Font Regular"/>
              <a:buChar char="-"/>
              <a:defRPr sz="1463"/>
            </a:lvl3pPr>
            <a:lvl4pPr marL="1300163" indent="-185738">
              <a:buFont typeface="System Font Regular"/>
              <a:buChar char="-"/>
              <a:defRPr sz="1463"/>
            </a:lvl4pPr>
            <a:lvl5pPr marL="1671638" indent="-185738">
              <a:buFont typeface="System Font Regular"/>
              <a:buChar char="-"/>
              <a:defRPr sz="146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5946378"/>
            <a:ext cx="334327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0F42CF-2E9C-014E-8664-D193A1657209}"/>
              </a:ext>
            </a:extLst>
          </p:cNvPr>
          <p:cNvSpPr/>
          <p:nvPr userDrawn="1"/>
        </p:nvSpPr>
        <p:spPr>
          <a:xfrm flipV="1">
            <a:off x="0" y="729060"/>
            <a:ext cx="9906000" cy="36576"/>
          </a:xfrm>
          <a:prstGeom prst="rect">
            <a:avLst/>
          </a:prstGeom>
          <a:solidFill>
            <a:srgbClr val="FFD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47DFBF-1EC0-D943-AA27-C5F7EE598949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3" y="38098"/>
            <a:ext cx="713232" cy="87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25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020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102871"/>
            <a:ext cx="8543925" cy="582930"/>
          </a:xfrm>
        </p:spPr>
        <p:txBody>
          <a:bodyPr>
            <a:normAutofit/>
          </a:bodyPr>
          <a:lstStyle>
            <a:lvl1pPr algn="r">
              <a:defRPr sz="195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868680"/>
            <a:ext cx="4210050" cy="5308283"/>
          </a:xfr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spcBef>
                <a:spcPts val="325"/>
              </a:spcBef>
              <a:buNone/>
              <a:defRPr sz="813"/>
            </a:lvl1pPr>
            <a:lvl2pPr marL="371475" indent="0">
              <a:lnSpc>
                <a:spcPct val="70000"/>
              </a:lnSpc>
              <a:spcBef>
                <a:spcPts val="325"/>
              </a:spcBef>
              <a:buNone/>
              <a:defRPr sz="813"/>
            </a:lvl2pPr>
            <a:lvl3pPr marL="742950" indent="0">
              <a:lnSpc>
                <a:spcPct val="70000"/>
              </a:lnSpc>
              <a:spcBef>
                <a:spcPts val="325"/>
              </a:spcBef>
              <a:buNone/>
              <a:defRPr sz="813"/>
            </a:lvl3pPr>
            <a:lvl4pPr marL="1114425" indent="0">
              <a:lnSpc>
                <a:spcPct val="70000"/>
              </a:lnSpc>
              <a:spcBef>
                <a:spcPts val="325"/>
              </a:spcBef>
              <a:buNone/>
              <a:defRPr sz="813"/>
            </a:lvl4pPr>
            <a:lvl5pPr marL="1485900" indent="0">
              <a:lnSpc>
                <a:spcPct val="70000"/>
              </a:lnSpc>
              <a:spcBef>
                <a:spcPts val="325"/>
              </a:spcBef>
              <a:buNone/>
              <a:defRPr sz="81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868680"/>
            <a:ext cx="4210050" cy="5308283"/>
          </a:xfr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spcBef>
                <a:spcPts val="325"/>
              </a:spcBef>
              <a:buNone/>
              <a:defRPr sz="813"/>
            </a:lvl1pPr>
            <a:lvl2pPr marL="371475" indent="0">
              <a:lnSpc>
                <a:spcPct val="70000"/>
              </a:lnSpc>
              <a:spcBef>
                <a:spcPts val="325"/>
              </a:spcBef>
              <a:buNone/>
              <a:defRPr sz="813"/>
            </a:lvl2pPr>
            <a:lvl3pPr marL="742950" indent="0">
              <a:lnSpc>
                <a:spcPct val="70000"/>
              </a:lnSpc>
              <a:spcBef>
                <a:spcPts val="325"/>
              </a:spcBef>
              <a:buNone/>
              <a:defRPr sz="813"/>
            </a:lvl3pPr>
            <a:lvl4pPr marL="1114425" indent="0">
              <a:lnSpc>
                <a:spcPct val="70000"/>
              </a:lnSpc>
              <a:spcBef>
                <a:spcPts val="325"/>
              </a:spcBef>
              <a:buNone/>
              <a:defRPr sz="813"/>
            </a:lvl4pPr>
            <a:lvl5pPr marL="1485900" indent="0">
              <a:lnSpc>
                <a:spcPct val="70000"/>
              </a:lnSpc>
              <a:spcBef>
                <a:spcPts val="325"/>
              </a:spcBef>
              <a:buNone/>
              <a:defRPr sz="81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32EB09-9C5F-6A40-AC95-584833755A29}"/>
              </a:ext>
            </a:extLst>
          </p:cNvPr>
          <p:cNvSpPr/>
          <p:nvPr userDrawn="1"/>
        </p:nvSpPr>
        <p:spPr>
          <a:xfrm flipV="1">
            <a:off x="0" y="729060"/>
            <a:ext cx="9906000" cy="36576"/>
          </a:xfrm>
          <a:prstGeom prst="rect">
            <a:avLst/>
          </a:prstGeom>
          <a:solidFill>
            <a:srgbClr val="FFD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E4C2A5-F4FB-A24C-807F-00729A62B241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3" y="38098"/>
            <a:ext cx="713232" cy="87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7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996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5946378"/>
            <a:ext cx="334327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48939E-199B-C742-AB04-97DF15675D65}"/>
              </a:ext>
            </a:extLst>
          </p:cNvPr>
          <p:cNvSpPr/>
          <p:nvPr userDrawn="1"/>
        </p:nvSpPr>
        <p:spPr>
          <a:xfrm flipV="1">
            <a:off x="0" y="729060"/>
            <a:ext cx="9906000" cy="36576"/>
          </a:xfrm>
          <a:prstGeom prst="rect">
            <a:avLst/>
          </a:prstGeom>
          <a:solidFill>
            <a:srgbClr val="FFD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CB29C9-A005-6D4D-946E-6B6628C9C692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3" y="38098"/>
            <a:ext cx="713232" cy="87630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041310B-2F43-AD4C-9875-7F9A5CC04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80011"/>
            <a:ext cx="8968026" cy="697230"/>
          </a:xfrm>
        </p:spPr>
        <p:txBody>
          <a:bodyPr>
            <a:normAutofit/>
          </a:bodyPr>
          <a:lstStyle>
            <a:lvl1pPr algn="r">
              <a:defRPr sz="195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5004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951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1"/>
            </a:lvl1pPr>
            <a:lvl2pPr>
              <a:defRPr sz="2000" b="1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17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96620C-15E0-2646-8C86-0C7A112CE3D9}"/>
              </a:ext>
            </a:extLst>
          </p:cNvPr>
          <p:cNvSpPr/>
          <p:nvPr userDrawn="1"/>
        </p:nvSpPr>
        <p:spPr>
          <a:xfrm flipV="1">
            <a:off x="0" y="729060"/>
            <a:ext cx="9906000" cy="45720"/>
          </a:xfrm>
          <a:prstGeom prst="rect">
            <a:avLst/>
          </a:prstGeom>
          <a:solidFill>
            <a:srgbClr val="FFD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688A1A-718B-7044-A36D-622A5CC4151C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3" y="38098"/>
            <a:ext cx="713232" cy="87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57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78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287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530" y="995634"/>
            <a:ext cx="4429559" cy="5477902"/>
          </a:xfrm>
          <a:prstGeom prst="rect">
            <a:avLst/>
          </a:prstGeom>
        </p:spPr>
        <p:txBody>
          <a:bodyPr/>
          <a:lstStyle>
            <a:lvl1pPr>
              <a:spcBef>
                <a:spcPts val="325"/>
              </a:spcBef>
              <a:defRPr/>
            </a:lvl1pPr>
            <a:lvl2pPr marL="376634" indent="-141883">
              <a:spcBef>
                <a:spcPts val="325"/>
              </a:spcBef>
              <a:buFont typeface="Helvetica" pitchFamily="2" charset="0"/>
              <a:buChar char="⁃"/>
              <a:tabLst/>
              <a:defRPr/>
            </a:lvl2pPr>
            <a:lvl3pPr marL="561082" indent="-141883">
              <a:spcBef>
                <a:spcPts val="325"/>
              </a:spcBef>
              <a:buFont typeface="Helvetica" pitchFamily="2" charset="0"/>
              <a:buChar char="⁃"/>
              <a:tabLst/>
              <a:defRPr/>
            </a:lvl3pPr>
            <a:lvl4pPr marL="745530" indent="-141883">
              <a:spcBef>
                <a:spcPts val="325"/>
              </a:spcBef>
              <a:buFont typeface="Helvetica" pitchFamily="2" charset="0"/>
              <a:buChar char="⁃"/>
              <a:tabLst/>
              <a:defRPr/>
            </a:lvl4pPr>
            <a:lvl5pPr marL="929978" indent="-134144">
              <a:spcBef>
                <a:spcPts val="325"/>
              </a:spcBef>
              <a:buFont typeface="Helvetica" pitchFamily="2" charset="0"/>
              <a:buChar char="⁃"/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2" y="995634"/>
            <a:ext cx="4440817" cy="5477902"/>
          </a:xfrm>
          <a:prstGeom prst="rect">
            <a:avLst/>
          </a:prstGeom>
        </p:spPr>
        <p:txBody>
          <a:bodyPr/>
          <a:lstStyle>
            <a:lvl1pPr>
              <a:spcBef>
                <a:spcPts val="325"/>
              </a:spcBef>
              <a:defRPr/>
            </a:lvl1pPr>
            <a:lvl2pPr marL="376634" indent="-141883">
              <a:spcBef>
                <a:spcPts val="325"/>
              </a:spcBef>
              <a:buFont typeface="Helvetica" pitchFamily="2" charset="0"/>
              <a:buChar char="⁃"/>
              <a:tabLst/>
              <a:defRPr/>
            </a:lvl2pPr>
            <a:lvl3pPr marL="561082" indent="-141883">
              <a:spcBef>
                <a:spcPts val="325"/>
              </a:spcBef>
              <a:buFont typeface="Helvetica" pitchFamily="2" charset="0"/>
              <a:buChar char="⁃"/>
              <a:tabLst/>
              <a:defRPr/>
            </a:lvl3pPr>
            <a:lvl4pPr marL="745530" indent="-141883">
              <a:spcBef>
                <a:spcPts val="325"/>
              </a:spcBef>
              <a:buFont typeface="Helvetica" pitchFamily="2" charset="0"/>
              <a:buChar char="⁃"/>
              <a:tabLst/>
              <a:defRPr/>
            </a:lvl4pPr>
            <a:lvl5pPr marL="929978" indent="-134144">
              <a:spcBef>
                <a:spcPts val="325"/>
              </a:spcBef>
              <a:buFont typeface="Helvetica" pitchFamily="2" charset="0"/>
              <a:buChar char="⁃"/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EA87A0-DD50-8647-982E-3DF06540C2A4}"/>
              </a:ext>
            </a:extLst>
          </p:cNvPr>
          <p:cNvSpPr/>
          <p:nvPr userDrawn="1"/>
        </p:nvSpPr>
        <p:spPr>
          <a:xfrm flipV="1">
            <a:off x="0" y="729060"/>
            <a:ext cx="9906000" cy="36576"/>
          </a:xfrm>
          <a:prstGeom prst="rect">
            <a:avLst/>
          </a:prstGeom>
          <a:solidFill>
            <a:srgbClr val="FFD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627F30B-C929-AF4C-B7C5-6EDF10867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974" y="119333"/>
            <a:ext cx="8258755" cy="52849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1950" b="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EC3ACD-A2D8-2243-BAD4-53AC732A99E0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3" y="38098"/>
            <a:ext cx="713232" cy="87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10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03E041D-C925-E544-829F-14F463463804}"/>
              </a:ext>
            </a:extLst>
          </p:cNvPr>
          <p:cNvSpPr/>
          <p:nvPr userDrawn="1"/>
        </p:nvSpPr>
        <p:spPr>
          <a:xfrm flipV="1">
            <a:off x="0" y="729060"/>
            <a:ext cx="9906000" cy="36576"/>
          </a:xfrm>
          <a:prstGeom prst="rect">
            <a:avLst/>
          </a:prstGeom>
          <a:solidFill>
            <a:srgbClr val="FFD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BB759DF-07C9-1549-BD6D-FC5A35355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974" y="119333"/>
            <a:ext cx="8258755" cy="528492"/>
          </a:xfrm>
          <a:prstGeom prst="rect">
            <a:avLst/>
          </a:prstGeom>
        </p:spPr>
        <p:txBody>
          <a:bodyPr wrap="square" anchor="ctr" anchorCtr="0">
            <a:normAutofit/>
          </a:bodyPr>
          <a:lstStyle>
            <a:lvl1pPr algn="r">
              <a:defRPr sz="1950" b="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08BC6A-025E-C240-A860-00D639E1E756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3" y="38098"/>
            <a:ext cx="713232" cy="87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975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03E041D-C925-E544-829F-14F463463804}"/>
              </a:ext>
            </a:extLst>
          </p:cNvPr>
          <p:cNvSpPr/>
          <p:nvPr userDrawn="1"/>
        </p:nvSpPr>
        <p:spPr>
          <a:xfrm flipV="1">
            <a:off x="0" y="729060"/>
            <a:ext cx="9906000" cy="36576"/>
          </a:xfrm>
          <a:prstGeom prst="rect">
            <a:avLst/>
          </a:prstGeom>
          <a:solidFill>
            <a:srgbClr val="FFD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D23054-9D0F-6D4F-80EE-01F2FD922339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90" y="1020478"/>
            <a:ext cx="6644389" cy="4091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1BF7F3-9834-6141-8E87-7C05D4159475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033" y="3841556"/>
            <a:ext cx="6177143" cy="259919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7FA3666-2433-0E47-A730-CCE826565FEA}"/>
              </a:ext>
            </a:extLst>
          </p:cNvPr>
          <p:cNvSpPr txBox="1">
            <a:spLocks/>
          </p:cNvSpPr>
          <p:nvPr userDrawn="1"/>
        </p:nvSpPr>
        <p:spPr>
          <a:xfrm>
            <a:off x="1360200" y="119333"/>
            <a:ext cx="8095530" cy="528492"/>
          </a:xfrm>
          <a:prstGeom prst="rect">
            <a:avLst/>
          </a:prstGeom>
        </p:spPr>
        <p:txBody>
          <a:bodyPr wrap="square" anchor="ctr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kern="1200">
                <a:solidFill>
                  <a:schemeClr val="accent5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275" dirty="0"/>
              <a:t>NOAA-20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55EA55-0E46-3B4D-8CD9-A232EB20C867}"/>
              </a:ext>
            </a:extLst>
          </p:cNvPr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3" y="38098"/>
            <a:ext cx="713232" cy="87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03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906000" cy="6629400"/>
          </a:xfrm>
          <a:prstGeom prst="rect">
            <a:avLst/>
          </a:prstGeom>
          <a:solidFill>
            <a:srgbClr val="004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60543" y="2776538"/>
            <a:ext cx="6495186" cy="80486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275" b="1">
                <a:solidFill>
                  <a:schemeClr val="bg1"/>
                </a:solidFill>
                <a:latin typeface="+mj-lt"/>
              </a:defRPr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95" y="2133604"/>
            <a:ext cx="1783080" cy="219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847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247653" y="233927"/>
            <a:ext cx="9454964" cy="6424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74245" tIns="37123" rIns="74245" bIns="37123">
            <a:spAutoFit/>
          </a:bodyPr>
          <a:lstStyle/>
          <a:p>
            <a:pPr algn="ctr" eaLnBrk="0" hangingPunct="0">
              <a:defRPr/>
            </a:pPr>
            <a:r>
              <a:rPr lang="en-US" sz="2275" dirty="0">
                <a:solidFill>
                  <a:srgbClr val="1F497D"/>
                </a:solidFill>
                <a:latin typeface="+mn-lt"/>
                <a:ea typeface="Helvetica" charset="0"/>
                <a:cs typeface="Helvetica" charset="0"/>
              </a:rPr>
              <a:t>JPSS Program Internal Monthly Status Review</a:t>
            </a:r>
          </a:p>
          <a:p>
            <a:pPr algn="ctr" eaLnBrk="0" hangingPunct="0">
              <a:defRPr/>
            </a:pPr>
            <a:r>
              <a:rPr lang="en-US" sz="1300" dirty="0">
                <a:solidFill>
                  <a:srgbClr val="1F497D"/>
                </a:solidFill>
                <a:latin typeface="+mn-lt"/>
                <a:ea typeface="Helvetica" charset="0"/>
                <a:cs typeface="Helvetica" charset="0"/>
              </a:rPr>
              <a:t>May 2, 2019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206375" y="254008"/>
            <a:ext cx="9507008" cy="6228519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lIns="74245" tIns="37123" rIns="74245" bIns="37123" anchor="ctr"/>
          <a:lstStyle/>
          <a:p>
            <a:pPr algn="ctr" eaLnBrk="0" hangingPunct="0">
              <a:defRPr/>
            </a:pPr>
            <a:endParaRPr lang="en-US" sz="894">
              <a:solidFill>
                <a:prstClr val="black"/>
              </a:solidFill>
              <a:latin typeface="Arial" pitchFamily="34" charset="0"/>
              <a:ea typeface="ヒラギノ角ゴ Pro W3" pitchFamily="-111" charset="-128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2476500" y="6450483"/>
            <a:ext cx="4953000" cy="225055"/>
          </a:xfrm>
          <a:prstGeom prst="rect">
            <a:avLst/>
          </a:prstGeom>
        </p:spPr>
        <p:txBody>
          <a:bodyPr lIns="74289" tIns="37144" rIns="74289" bIns="37144">
            <a:spAutoFit/>
          </a:bodyPr>
          <a:lstStyle/>
          <a:p>
            <a:pPr algn="ctr">
              <a:defRPr/>
            </a:pPr>
            <a:r>
              <a:rPr lang="en-US" sz="975" b="1" i="1" dirty="0">
                <a:solidFill>
                  <a:prstClr val="black"/>
                </a:solidFill>
                <a:latin typeface="Calibri"/>
              </a:rPr>
              <a:t>Pre-decisional – For NASA / NOAA Internal Use Only</a:t>
            </a:r>
          </a:p>
        </p:txBody>
      </p:sp>
      <p:sp>
        <p:nvSpPr>
          <p:cNvPr id="14" name="Rectangle 2"/>
          <p:cNvSpPr>
            <a:spLocks noChangeArrowheads="1"/>
          </p:cNvSpPr>
          <p:nvPr userDrawn="1"/>
        </p:nvSpPr>
        <p:spPr bwMode="auto">
          <a:xfrm>
            <a:off x="3228626" y="992622"/>
            <a:ext cx="6473989" cy="29786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3511" tIns="36110" rIns="73511" bIns="36110" anchor="ctr"/>
          <a:lstStyle/>
          <a:p>
            <a:pPr algn="ctr">
              <a:lnSpc>
                <a:spcPct val="90000"/>
              </a:lnSpc>
              <a:spcAft>
                <a:spcPts val="244"/>
              </a:spcAft>
              <a:buSzPct val="100000"/>
              <a:defRPr/>
            </a:pPr>
            <a:r>
              <a:rPr lang="en-US" sz="2031" dirty="0">
                <a:solidFill>
                  <a:prstClr val="black"/>
                </a:solidFill>
                <a:latin typeface="+mn-lt"/>
                <a:ea typeface="Helvetica" charset="0"/>
                <a:cs typeface="Helvetica" charset="0"/>
              </a:rPr>
              <a:t>Joint Polar Satellite System </a:t>
            </a:r>
          </a:p>
          <a:p>
            <a:pPr algn="ctr">
              <a:lnSpc>
                <a:spcPct val="90000"/>
              </a:lnSpc>
              <a:spcAft>
                <a:spcPts val="244"/>
              </a:spcAft>
              <a:buSzPct val="100000"/>
              <a:defRPr/>
            </a:pPr>
            <a:r>
              <a:rPr lang="en-US" sz="2031" dirty="0">
                <a:solidFill>
                  <a:prstClr val="black"/>
                </a:solidFill>
                <a:latin typeface="+mn-lt"/>
                <a:ea typeface="Helvetica" charset="0"/>
                <a:cs typeface="Helvetica" charset="0"/>
              </a:rPr>
              <a:t>Flight Project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n-US" sz="1463" dirty="0">
                <a:solidFill>
                  <a:prstClr val="black"/>
                </a:solidFill>
                <a:latin typeface="+mn-lt"/>
                <a:ea typeface="Helvetica" charset="0"/>
                <a:cs typeface="Helvetica" charset="0"/>
              </a:rPr>
              <a:t>Code 472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n-US" sz="1463" dirty="0">
                <a:solidFill>
                  <a:prstClr val="black"/>
                </a:solidFill>
                <a:latin typeface="+mn-lt"/>
                <a:ea typeface="Helvetica" charset="0"/>
                <a:cs typeface="Helvetica" charset="0"/>
              </a:rPr>
              <a:t>WBS 313229 / 700974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406" dirty="0">
              <a:solidFill>
                <a:prstClr val="black"/>
              </a:solidFill>
              <a:latin typeface="+mn-lt"/>
              <a:ea typeface="Helvetica" charset="0"/>
              <a:cs typeface="Helvetica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163" dirty="0">
              <a:solidFill>
                <a:prstClr val="black"/>
              </a:solidFill>
              <a:latin typeface="+mn-lt"/>
              <a:ea typeface="Helvetica" charset="0"/>
              <a:cs typeface="Helvetica" charset="0"/>
            </a:endParaRPr>
          </a:p>
          <a:p>
            <a:pPr marL="374055" indent="0" algn="l">
              <a:lnSpc>
                <a:spcPct val="90000"/>
              </a:lnSpc>
              <a:spcBef>
                <a:spcPct val="20000"/>
              </a:spcBef>
              <a:buSzPct val="100000"/>
              <a:tabLst/>
              <a:defRPr/>
            </a:pPr>
            <a:r>
              <a:rPr lang="en-US" sz="1300" dirty="0">
                <a:solidFill>
                  <a:prstClr val="black"/>
                </a:solidFill>
                <a:latin typeface="+mn-lt"/>
                <a:ea typeface="Helvetica" charset="0"/>
                <a:cs typeface="Helvetica" charset="0"/>
              </a:rPr>
              <a:t>S-NPP Launched: </a:t>
            </a:r>
            <a:r>
              <a:rPr lang="en-US" sz="1300" u="none" dirty="0">
                <a:solidFill>
                  <a:prstClr val="black"/>
                </a:solidFill>
                <a:latin typeface="+mn-lt"/>
                <a:ea typeface="Helvetica" charset="0"/>
                <a:cs typeface="Helvetica" charset="0"/>
              </a:rPr>
              <a:t>October 28, 2011 / Phase E</a:t>
            </a:r>
            <a:endParaRPr lang="en-US" sz="1300" dirty="0">
              <a:solidFill>
                <a:prstClr val="black"/>
              </a:solidFill>
              <a:latin typeface="+mn-lt"/>
              <a:ea typeface="Helvetica" charset="0"/>
              <a:cs typeface="Helvetica" charset="0"/>
            </a:endParaRPr>
          </a:p>
          <a:p>
            <a:pPr marL="374055" indent="0" algn="l">
              <a:lnSpc>
                <a:spcPct val="90000"/>
              </a:lnSpc>
              <a:spcBef>
                <a:spcPct val="20000"/>
              </a:spcBef>
              <a:buSzPct val="100000"/>
              <a:tabLst/>
              <a:defRPr/>
            </a:pPr>
            <a:r>
              <a:rPr lang="en-US" sz="1300" dirty="0">
                <a:solidFill>
                  <a:prstClr val="black"/>
                </a:solidFill>
                <a:latin typeface="+mn-lt"/>
                <a:ea typeface="Helvetica" charset="0"/>
                <a:cs typeface="Helvetica" charset="0"/>
              </a:rPr>
              <a:t>NOAA-20 (JPSS-1) Launched: </a:t>
            </a:r>
            <a:r>
              <a:rPr lang="en-US" sz="1300" u="none" dirty="0">
                <a:solidFill>
                  <a:prstClr val="black"/>
                </a:solidFill>
                <a:latin typeface="+mn-lt"/>
                <a:ea typeface="Helvetica" charset="0"/>
                <a:cs typeface="Helvetica" charset="0"/>
              </a:rPr>
              <a:t>November 18, 2017 / Phase E</a:t>
            </a:r>
          </a:p>
          <a:p>
            <a:pPr marL="374055" indent="0" algn="l">
              <a:lnSpc>
                <a:spcPct val="90000"/>
              </a:lnSpc>
              <a:spcBef>
                <a:spcPct val="20000"/>
              </a:spcBef>
              <a:buSzPct val="100000"/>
              <a:tabLst/>
              <a:defRPr/>
            </a:pPr>
            <a:r>
              <a:rPr lang="en-US" sz="1300" u="none" dirty="0">
                <a:solidFill>
                  <a:prstClr val="black"/>
                </a:solidFill>
                <a:latin typeface="+mn-lt"/>
                <a:ea typeface="Helvetica" charset="0"/>
                <a:cs typeface="Helvetica" charset="0"/>
              </a:rPr>
              <a:t>JPSS-2 Launch Readiness Date: March 31,</a:t>
            </a:r>
            <a:r>
              <a:rPr lang="en-US" sz="1300" u="none" baseline="0" dirty="0">
                <a:solidFill>
                  <a:prstClr val="black"/>
                </a:solidFill>
                <a:latin typeface="+mn-lt"/>
                <a:ea typeface="Helvetica" charset="0"/>
                <a:cs typeface="Helvetica" charset="0"/>
              </a:rPr>
              <a:t> 2022 </a:t>
            </a:r>
            <a:r>
              <a:rPr lang="en-US" sz="1300" u="none" dirty="0">
                <a:solidFill>
                  <a:prstClr val="black"/>
                </a:solidFill>
                <a:latin typeface="+mn-lt"/>
                <a:ea typeface="Helvetica" charset="0"/>
                <a:cs typeface="Helvetica" charset="0"/>
              </a:rPr>
              <a:t>/ Phase C</a:t>
            </a:r>
          </a:p>
          <a:p>
            <a:pPr marL="374055" indent="0" algn="l">
              <a:lnSpc>
                <a:spcPct val="90000"/>
              </a:lnSpc>
              <a:spcBef>
                <a:spcPct val="20000"/>
              </a:spcBef>
              <a:buSzPct val="100000"/>
              <a:tabLst/>
              <a:defRPr/>
            </a:pPr>
            <a:r>
              <a:rPr lang="en-US" sz="1300" dirty="0">
                <a:solidFill>
                  <a:prstClr val="black"/>
                </a:solidFill>
                <a:latin typeface="+mn-lt"/>
                <a:ea typeface="Helvetica" charset="0"/>
                <a:cs typeface="Helvetica" charset="0"/>
              </a:rPr>
              <a:t>JPSS-3 Launch Readiness Date: March 2025 </a:t>
            </a:r>
            <a:r>
              <a:rPr lang="en-US" sz="1300" u="none" dirty="0">
                <a:solidFill>
                  <a:prstClr val="black"/>
                </a:solidFill>
                <a:latin typeface="+mn-lt"/>
                <a:ea typeface="Helvetica" charset="0"/>
                <a:cs typeface="Helvetica" charset="0"/>
              </a:rPr>
              <a:t>/ Phase B</a:t>
            </a:r>
            <a:endParaRPr lang="en-US" sz="1300" dirty="0">
              <a:solidFill>
                <a:prstClr val="black"/>
              </a:solidFill>
              <a:latin typeface="+mn-lt"/>
              <a:ea typeface="Helvetica" charset="0"/>
              <a:cs typeface="Helvetica" charset="0"/>
            </a:endParaRPr>
          </a:p>
          <a:p>
            <a:pPr marL="374055" marR="0" indent="0" algn="l" defTabSz="74245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300" dirty="0">
                <a:solidFill>
                  <a:prstClr val="black"/>
                </a:solidFill>
                <a:latin typeface="+mn-lt"/>
                <a:ea typeface="Helvetica" charset="0"/>
                <a:cs typeface="Helvetica" charset="0"/>
              </a:rPr>
              <a:t>JPSS-4 Launch Readiness Date: March 2028 </a:t>
            </a:r>
            <a:r>
              <a:rPr lang="en-US" sz="1300" u="none" dirty="0">
                <a:solidFill>
                  <a:prstClr val="black"/>
                </a:solidFill>
                <a:latin typeface="+mn-lt"/>
                <a:ea typeface="Helvetica" charset="0"/>
                <a:cs typeface="Helvetica" charset="0"/>
              </a:rPr>
              <a:t>/ Phase B</a:t>
            </a:r>
            <a:endParaRPr lang="en-US" sz="1300" dirty="0">
              <a:solidFill>
                <a:prstClr val="black"/>
              </a:solidFill>
              <a:latin typeface="+mn-lt"/>
              <a:ea typeface="Helvetica" charset="0"/>
              <a:cs typeface="Helvetica" charset="0"/>
            </a:endParaRPr>
          </a:p>
        </p:txBody>
      </p:sp>
      <p:sp>
        <p:nvSpPr>
          <p:cNvPr id="17" name="Line 4"/>
          <p:cNvSpPr>
            <a:spLocks noChangeShapeType="1"/>
          </p:cNvSpPr>
          <p:nvPr userDrawn="1"/>
        </p:nvSpPr>
        <p:spPr bwMode="auto">
          <a:xfrm flipV="1">
            <a:off x="214981" y="3990796"/>
            <a:ext cx="950528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lIns="74245" tIns="37123" rIns="74245" bIns="37123" anchor="ctr"/>
          <a:lstStyle/>
          <a:p>
            <a:pPr>
              <a:defRPr/>
            </a:pPr>
            <a:endParaRPr lang="en-US" sz="1463" dirty="0">
              <a:solidFill>
                <a:prstClr val="black"/>
              </a:solidFill>
              <a:latin typeface="Arial" pitchFamily="34" charset="0"/>
              <a:ea typeface="ヒラギノ角ゴ Pro W3" pitchFamily="-111" charset="-128"/>
            </a:endParaRPr>
          </a:p>
        </p:txBody>
      </p:sp>
      <p:sp>
        <p:nvSpPr>
          <p:cNvPr id="13" name="Line 4">
            <a:extLst>
              <a:ext uri="{FF2B5EF4-FFF2-40B4-BE49-F238E27FC236}">
                <a16:creationId xmlns:a16="http://schemas.microsoft.com/office/drawing/2014/main" id="{9D806B7E-3E55-6443-A3D6-2C9099111E56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214981" y="973138"/>
            <a:ext cx="950528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lIns="74245" tIns="37123" rIns="74245" bIns="37123" anchor="ctr"/>
          <a:lstStyle/>
          <a:p>
            <a:pPr>
              <a:defRPr/>
            </a:pPr>
            <a:endParaRPr lang="en-US" sz="1463">
              <a:solidFill>
                <a:prstClr val="black"/>
              </a:solidFill>
              <a:latin typeface="Arial" pitchFamily="34" charset="0"/>
              <a:ea typeface="ヒラギノ角ゴ Pro W3" pitchFamily="-111" charset="-128"/>
            </a:endParaRPr>
          </a:p>
        </p:txBody>
      </p:sp>
      <p:pic>
        <p:nvPicPr>
          <p:cNvPr id="16" name="Picture 8" descr="noaa-logo.png">
            <a:extLst>
              <a:ext uri="{FF2B5EF4-FFF2-40B4-BE49-F238E27FC236}">
                <a16:creationId xmlns:a16="http://schemas.microsoft.com/office/drawing/2014/main" id="{9EEF0690-9F2F-1548-A364-4B3FA0EA4F6E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884" y="278555"/>
            <a:ext cx="5572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NASA_logo">
            <a:extLst>
              <a:ext uri="{FF2B5EF4-FFF2-40B4-BE49-F238E27FC236}">
                <a16:creationId xmlns:a16="http://schemas.microsoft.com/office/drawing/2014/main" id="{E1EE9AA3-B9F1-8F4B-A029-4308B88969A9}"/>
              </a:ext>
            </a:extLst>
          </p:cNvPr>
          <p:cNvPicPr>
            <a:picLocks noChangeArrowheads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5012" y="304061"/>
            <a:ext cx="621911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0395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 userDrawn="1"/>
        </p:nvSpPr>
        <p:spPr bwMode="auto">
          <a:xfrm>
            <a:off x="206375" y="254008"/>
            <a:ext cx="9507008" cy="6228519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lIns="74245" tIns="37123" rIns="74245" bIns="37123" anchor="ctr"/>
          <a:lstStyle/>
          <a:p>
            <a:pPr algn="ctr" eaLnBrk="0" hangingPunct="0">
              <a:defRPr/>
            </a:pPr>
            <a:endParaRPr lang="en-US" sz="894">
              <a:solidFill>
                <a:prstClr val="black"/>
              </a:solidFill>
              <a:latin typeface="Arial" pitchFamily="34" charset="0"/>
              <a:ea typeface="ヒラギノ角ゴ Pro W3" pitchFamily="-111" charset="-128"/>
            </a:endParaRPr>
          </a:p>
        </p:txBody>
      </p:sp>
      <p:sp>
        <p:nvSpPr>
          <p:cNvPr id="17" name="Rectangle 3"/>
          <p:cNvSpPr>
            <a:spLocks noChangeArrowheads="1"/>
          </p:cNvSpPr>
          <p:nvPr userDrawn="1"/>
        </p:nvSpPr>
        <p:spPr bwMode="auto">
          <a:xfrm>
            <a:off x="247654" y="233927"/>
            <a:ext cx="9466927" cy="6424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74245" tIns="37123" rIns="74245" bIns="37123">
            <a:spAutoFit/>
          </a:bodyPr>
          <a:lstStyle/>
          <a:p>
            <a:pPr algn="ctr" eaLnBrk="0" hangingPunct="0">
              <a:defRPr/>
            </a:pPr>
            <a:r>
              <a:rPr lang="en-US" sz="2275" dirty="0">
                <a:solidFill>
                  <a:srgbClr val="1F497D"/>
                </a:solidFill>
                <a:latin typeface="+mn-lt"/>
                <a:ea typeface="Helvetica" charset="0"/>
                <a:cs typeface="Helvetica" charset="0"/>
              </a:rPr>
              <a:t>JPSS Flight Project Tag-up</a:t>
            </a:r>
          </a:p>
          <a:p>
            <a:pPr algn="ctr" eaLnBrk="0" hangingPunct="0">
              <a:defRPr/>
            </a:pPr>
            <a:r>
              <a:rPr lang="en-US" sz="1300" strike="noStrike" baseline="0" dirty="0">
                <a:solidFill>
                  <a:srgbClr val="1F497D"/>
                </a:solidFill>
                <a:latin typeface="+mn-lt"/>
                <a:ea typeface="Helvetica" charset="0"/>
                <a:cs typeface="Helvetica" charset="0"/>
              </a:rPr>
              <a:t>May 7, 2019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2476500" y="6450483"/>
            <a:ext cx="4953000" cy="225055"/>
          </a:xfrm>
          <a:prstGeom prst="rect">
            <a:avLst/>
          </a:prstGeom>
        </p:spPr>
        <p:txBody>
          <a:bodyPr lIns="74289" tIns="37144" rIns="74289" bIns="37144">
            <a:spAutoFit/>
          </a:bodyPr>
          <a:lstStyle/>
          <a:p>
            <a:pPr algn="ctr">
              <a:defRPr/>
            </a:pPr>
            <a:r>
              <a:rPr lang="en-US" sz="975" b="1" i="1" dirty="0">
                <a:solidFill>
                  <a:prstClr val="black"/>
                </a:solidFill>
                <a:latin typeface="Calibri"/>
              </a:rPr>
              <a:t>Pre-decisional – For NASA / NOAA Internal Use Only</a:t>
            </a:r>
          </a:p>
        </p:txBody>
      </p:sp>
      <p:sp>
        <p:nvSpPr>
          <p:cNvPr id="22" name="Line 4"/>
          <p:cNvSpPr>
            <a:spLocks noChangeShapeType="1"/>
          </p:cNvSpPr>
          <p:nvPr userDrawn="1"/>
        </p:nvSpPr>
        <p:spPr bwMode="auto">
          <a:xfrm flipV="1">
            <a:off x="214981" y="3990796"/>
            <a:ext cx="950528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lIns="74245" tIns="37123" rIns="74245" bIns="37123" anchor="ctr"/>
          <a:lstStyle/>
          <a:p>
            <a:pPr>
              <a:defRPr/>
            </a:pPr>
            <a:endParaRPr lang="en-US" sz="1463" dirty="0">
              <a:solidFill>
                <a:prstClr val="black"/>
              </a:solidFill>
              <a:latin typeface="Arial" pitchFamily="34" charset="0"/>
              <a:ea typeface="ヒラギノ角ゴ Pro W3" pitchFamily="-111" charset="-128"/>
            </a:endParaRPr>
          </a:p>
        </p:txBody>
      </p:sp>
      <p:sp>
        <p:nvSpPr>
          <p:cNvPr id="11" name="Line 4">
            <a:extLst>
              <a:ext uri="{FF2B5EF4-FFF2-40B4-BE49-F238E27FC236}">
                <a16:creationId xmlns:a16="http://schemas.microsoft.com/office/drawing/2014/main" id="{D370080A-25B8-4641-95B3-53F7A28D1ABC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214981" y="973138"/>
            <a:ext cx="950528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lIns="74245" tIns="37123" rIns="74245" bIns="37123" anchor="ctr"/>
          <a:lstStyle/>
          <a:p>
            <a:pPr>
              <a:defRPr/>
            </a:pPr>
            <a:endParaRPr lang="en-US" sz="1463">
              <a:solidFill>
                <a:prstClr val="black"/>
              </a:solidFill>
              <a:latin typeface="Arial" pitchFamily="34" charset="0"/>
              <a:ea typeface="ヒラギノ角ゴ Pro W3" pitchFamily="-111" charset="-128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8406239-96A9-F848-8659-BA76D61458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942" y="1164952"/>
            <a:ext cx="2853545" cy="2634039"/>
          </a:xfrm>
          <a:prstGeom prst="rect">
            <a:avLst/>
          </a:prstGeom>
        </p:spPr>
      </p:pic>
      <p:sp>
        <p:nvSpPr>
          <p:cNvPr id="24" name="Rectangle 2">
            <a:extLst>
              <a:ext uri="{FF2B5EF4-FFF2-40B4-BE49-F238E27FC236}">
                <a16:creationId xmlns:a16="http://schemas.microsoft.com/office/drawing/2014/main" id="{7ED9A357-E74A-5D45-A2A9-145E600F756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28626" y="992622"/>
            <a:ext cx="6473989" cy="29786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3511" tIns="36110" rIns="73511" bIns="36110" anchor="ctr"/>
          <a:lstStyle/>
          <a:p>
            <a:pPr algn="ctr">
              <a:lnSpc>
                <a:spcPct val="90000"/>
              </a:lnSpc>
              <a:spcAft>
                <a:spcPts val="244"/>
              </a:spcAft>
              <a:buSzPct val="100000"/>
              <a:defRPr/>
            </a:pPr>
            <a:r>
              <a:rPr lang="en-US" sz="2031" dirty="0">
                <a:solidFill>
                  <a:prstClr val="black"/>
                </a:solidFill>
                <a:latin typeface="+mn-lt"/>
                <a:ea typeface="Helvetica" charset="0"/>
                <a:cs typeface="Helvetica" charset="0"/>
              </a:rPr>
              <a:t>Joint Polar Satellite System </a:t>
            </a:r>
          </a:p>
          <a:p>
            <a:pPr algn="ctr">
              <a:lnSpc>
                <a:spcPct val="90000"/>
              </a:lnSpc>
              <a:spcAft>
                <a:spcPts val="244"/>
              </a:spcAft>
              <a:buSzPct val="100000"/>
              <a:defRPr/>
            </a:pPr>
            <a:r>
              <a:rPr lang="en-US" sz="2031" dirty="0">
                <a:solidFill>
                  <a:prstClr val="black"/>
                </a:solidFill>
                <a:latin typeface="+mn-lt"/>
                <a:ea typeface="Helvetica" charset="0"/>
                <a:cs typeface="Helvetica" charset="0"/>
              </a:rPr>
              <a:t>Flight Project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n-US" sz="1463" dirty="0">
                <a:solidFill>
                  <a:prstClr val="black"/>
                </a:solidFill>
                <a:latin typeface="+mn-lt"/>
                <a:ea typeface="Helvetica" charset="0"/>
                <a:cs typeface="Helvetica" charset="0"/>
              </a:rPr>
              <a:t>Code 472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n-US" sz="1463" dirty="0">
                <a:solidFill>
                  <a:prstClr val="black"/>
                </a:solidFill>
                <a:latin typeface="+mn-lt"/>
                <a:ea typeface="Helvetica" charset="0"/>
                <a:cs typeface="Helvetica" charset="0"/>
              </a:rPr>
              <a:t>WBS 313229 / 700974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406" dirty="0">
              <a:solidFill>
                <a:prstClr val="black"/>
              </a:solidFill>
              <a:latin typeface="+mn-lt"/>
              <a:ea typeface="Helvetica" charset="0"/>
              <a:cs typeface="Helvetica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163" dirty="0">
              <a:solidFill>
                <a:prstClr val="black"/>
              </a:solidFill>
              <a:latin typeface="+mn-lt"/>
              <a:ea typeface="Helvetica" charset="0"/>
              <a:cs typeface="Helvetica" charset="0"/>
            </a:endParaRPr>
          </a:p>
          <a:p>
            <a:pPr marL="374055" indent="0" algn="l">
              <a:lnSpc>
                <a:spcPct val="90000"/>
              </a:lnSpc>
              <a:spcBef>
                <a:spcPct val="20000"/>
              </a:spcBef>
              <a:buSzPct val="100000"/>
              <a:tabLst/>
              <a:defRPr/>
            </a:pPr>
            <a:r>
              <a:rPr lang="en-US" sz="1300" dirty="0">
                <a:solidFill>
                  <a:prstClr val="black"/>
                </a:solidFill>
                <a:latin typeface="+mn-lt"/>
                <a:ea typeface="Helvetica" charset="0"/>
                <a:cs typeface="Helvetica" charset="0"/>
              </a:rPr>
              <a:t>S-NPP Launched: </a:t>
            </a:r>
            <a:r>
              <a:rPr lang="en-US" sz="1300" u="none" dirty="0">
                <a:solidFill>
                  <a:prstClr val="black"/>
                </a:solidFill>
                <a:latin typeface="+mn-lt"/>
                <a:ea typeface="Helvetica" charset="0"/>
                <a:cs typeface="Helvetica" charset="0"/>
              </a:rPr>
              <a:t>October 28, 2011 / Phase E</a:t>
            </a:r>
            <a:endParaRPr lang="en-US" sz="1300" dirty="0">
              <a:solidFill>
                <a:prstClr val="black"/>
              </a:solidFill>
              <a:latin typeface="+mn-lt"/>
              <a:ea typeface="Helvetica" charset="0"/>
              <a:cs typeface="Helvetica" charset="0"/>
            </a:endParaRPr>
          </a:p>
          <a:p>
            <a:pPr marL="374055" indent="0" algn="l">
              <a:lnSpc>
                <a:spcPct val="90000"/>
              </a:lnSpc>
              <a:spcBef>
                <a:spcPct val="20000"/>
              </a:spcBef>
              <a:buSzPct val="100000"/>
              <a:tabLst/>
              <a:defRPr/>
            </a:pPr>
            <a:r>
              <a:rPr lang="en-US" sz="1300" dirty="0">
                <a:solidFill>
                  <a:prstClr val="black"/>
                </a:solidFill>
                <a:latin typeface="+mn-lt"/>
                <a:ea typeface="Helvetica" charset="0"/>
                <a:cs typeface="Helvetica" charset="0"/>
              </a:rPr>
              <a:t>NOAA-20 (JPSS-1) Launched: </a:t>
            </a:r>
            <a:r>
              <a:rPr lang="en-US" sz="1300" u="none" dirty="0">
                <a:solidFill>
                  <a:prstClr val="black"/>
                </a:solidFill>
                <a:latin typeface="+mn-lt"/>
                <a:ea typeface="Helvetica" charset="0"/>
                <a:cs typeface="Helvetica" charset="0"/>
              </a:rPr>
              <a:t>November 18, 2017 / Phase E</a:t>
            </a:r>
          </a:p>
          <a:p>
            <a:pPr marL="374055" indent="0" algn="l">
              <a:lnSpc>
                <a:spcPct val="90000"/>
              </a:lnSpc>
              <a:spcBef>
                <a:spcPct val="20000"/>
              </a:spcBef>
              <a:buSzPct val="100000"/>
              <a:tabLst/>
              <a:defRPr/>
            </a:pPr>
            <a:r>
              <a:rPr lang="en-US" sz="1300" u="none" dirty="0">
                <a:solidFill>
                  <a:prstClr val="black"/>
                </a:solidFill>
                <a:latin typeface="+mn-lt"/>
                <a:ea typeface="Helvetica" charset="0"/>
                <a:cs typeface="Helvetica" charset="0"/>
              </a:rPr>
              <a:t>JPSS-2 Launch Readiness Date: March 31,</a:t>
            </a:r>
            <a:r>
              <a:rPr lang="en-US" sz="1300" u="none" baseline="0" dirty="0">
                <a:solidFill>
                  <a:prstClr val="black"/>
                </a:solidFill>
                <a:latin typeface="+mn-lt"/>
                <a:ea typeface="Helvetica" charset="0"/>
                <a:cs typeface="Helvetica" charset="0"/>
              </a:rPr>
              <a:t> 2022 </a:t>
            </a:r>
            <a:r>
              <a:rPr lang="en-US" sz="1300" u="none" dirty="0">
                <a:solidFill>
                  <a:prstClr val="black"/>
                </a:solidFill>
                <a:latin typeface="+mn-lt"/>
                <a:ea typeface="Helvetica" charset="0"/>
                <a:cs typeface="Helvetica" charset="0"/>
              </a:rPr>
              <a:t>/ Phase C</a:t>
            </a:r>
          </a:p>
          <a:p>
            <a:pPr marL="374055" indent="0" algn="l">
              <a:lnSpc>
                <a:spcPct val="90000"/>
              </a:lnSpc>
              <a:spcBef>
                <a:spcPct val="20000"/>
              </a:spcBef>
              <a:buSzPct val="100000"/>
              <a:tabLst/>
              <a:defRPr/>
            </a:pPr>
            <a:r>
              <a:rPr lang="en-US" sz="1300" dirty="0">
                <a:solidFill>
                  <a:prstClr val="black"/>
                </a:solidFill>
                <a:latin typeface="+mn-lt"/>
                <a:ea typeface="Helvetica" charset="0"/>
                <a:cs typeface="Helvetica" charset="0"/>
              </a:rPr>
              <a:t>JPSS-3 Launch Readiness Date: March 2025 </a:t>
            </a:r>
            <a:r>
              <a:rPr lang="en-US" sz="1300" u="none" dirty="0">
                <a:solidFill>
                  <a:prstClr val="black"/>
                </a:solidFill>
                <a:latin typeface="+mn-lt"/>
                <a:ea typeface="Helvetica" charset="0"/>
                <a:cs typeface="Helvetica" charset="0"/>
              </a:rPr>
              <a:t>/ Phase B</a:t>
            </a:r>
            <a:endParaRPr lang="en-US" sz="1300" dirty="0">
              <a:solidFill>
                <a:prstClr val="black"/>
              </a:solidFill>
              <a:latin typeface="+mn-lt"/>
              <a:ea typeface="Helvetica" charset="0"/>
              <a:cs typeface="Helvetica" charset="0"/>
            </a:endParaRPr>
          </a:p>
          <a:p>
            <a:pPr marL="374055" marR="0" indent="0" algn="l" defTabSz="74245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300" dirty="0">
                <a:solidFill>
                  <a:prstClr val="black"/>
                </a:solidFill>
                <a:latin typeface="+mn-lt"/>
                <a:ea typeface="Helvetica" charset="0"/>
                <a:cs typeface="Helvetica" charset="0"/>
              </a:rPr>
              <a:t>JPSS-4 Launch Readiness Date: March 2028 </a:t>
            </a:r>
            <a:r>
              <a:rPr lang="en-US" sz="1300" u="none" dirty="0">
                <a:solidFill>
                  <a:prstClr val="black"/>
                </a:solidFill>
                <a:latin typeface="+mn-lt"/>
                <a:ea typeface="Helvetica" charset="0"/>
                <a:cs typeface="Helvetica" charset="0"/>
              </a:rPr>
              <a:t>/ Phase B</a:t>
            </a:r>
            <a:endParaRPr lang="en-US" sz="1300" dirty="0">
              <a:solidFill>
                <a:prstClr val="black"/>
              </a:solidFill>
              <a:latin typeface="+mn-lt"/>
              <a:ea typeface="Helvetica" charset="0"/>
              <a:cs typeface="Helvetica" charset="0"/>
            </a:endParaRPr>
          </a:p>
        </p:txBody>
      </p:sp>
      <p:pic>
        <p:nvPicPr>
          <p:cNvPr id="15" name="Picture 8" descr="noaa-logo.png">
            <a:extLst>
              <a:ext uri="{FF2B5EF4-FFF2-40B4-BE49-F238E27FC236}">
                <a16:creationId xmlns:a16="http://schemas.microsoft.com/office/drawing/2014/main" id="{0E1FF0A2-D0C9-C543-A2DE-BB71DE32CE77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884" y="278555"/>
            <a:ext cx="5572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NASA_logo">
            <a:extLst>
              <a:ext uri="{FF2B5EF4-FFF2-40B4-BE49-F238E27FC236}">
                <a16:creationId xmlns:a16="http://schemas.microsoft.com/office/drawing/2014/main" id="{1AF0DC5B-9334-9340-8089-B656349B98C8}"/>
              </a:ext>
            </a:extLst>
          </p:cNvPr>
          <p:cNvPicPr>
            <a:picLocks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5012" y="304061"/>
            <a:ext cx="621911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2737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2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4"/>
          <p:cNvSpPr>
            <a:spLocks noChangeShapeType="1"/>
          </p:cNvSpPr>
          <p:nvPr userDrawn="1"/>
        </p:nvSpPr>
        <p:spPr bwMode="auto">
          <a:xfrm flipV="1">
            <a:off x="214981" y="973138"/>
            <a:ext cx="950528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lIns="74245" tIns="37123" rIns="74245" bIns="37123" anchor="ctr"/>
          <a:lstStyle/>
          <a:p>
            <a:pPr>
              <a:defRPr/>
            </a:pPr>
            <a:endParaRPr lang="en-US" sz="1463">
              <a:solidFill>
                <a:prstClr val="black"/>
              </a:solidFill>
              <a:latin typeface="Arial" pitchFamily="34" charset="0"/>
              <a:ea typeface="ヒラギノ角ゴ Pro W3" pitchFamily="-111" charset="-128"/>
            </a:endParaRPr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auto">
          <a:xfrm>
            <a:off x="206375" y="254008"/>
            <a:ext cx="9507008" cy="6228519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lIns="74245" tIns="37123" rIns="74245" bIns="37123" anchor="ctr"/>
          <a:lstStyle/>
          <a:p>
            <a:pPr algn="ctr" eaLnBrk="0" hangingPunct="0">
              <a:defRPr/>
            </a:pPr>
            <a:endParaRPr lang="en-US" sz="894">
              <a:solidFill>
                <a:prstClr val="black"/>
              </a:solidFill>
              <a:latin typeface="Arial" pitchFamily="34" charset="0"/>
              <a:ea typeface="ヒラギノ角ゴ Pro W3" pitchFamily="-111" charset="-128"/>
            </a:endParaRPr>
          </a:p>
        </p:txBody>
      </p:sp>
      <p:sp>
        <p:nvSpPr>
          <p:cNvPr id="17" name="Rectangle 3"/>
          <p:cNvSpPr>
            <a:spLocks noChangeArrowheads="1"/>
          </p:cNvSpPr>
          <p:nvPr userDrawn="1"/>
        </p:nvSpPr>
        <p:spPr bwMode="auto">
          <a:xfrm>
            <a:off x="247650" y="233928"/>
            <a:ext cx="9410700" cy="6424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74245" tIns="37123" rIns="74245" bIns="37123">
            <a:spAutoFit/>
          </a:bodyPr>
          <a:lstStyle/>
          <a:p>
            <a:pPr algn="ctr" eaLnBrk="0" hangingPunct="0">
              <a:defRPr/>
            </a:pPr>
            <a:r>
              <a:rPr lang="en-US" sz="2275" dirty="0">
                <a:solidFill>
                  <a:srgbClr val="1F497D"/>
                </a:solidFill>
                <a:latin typeface="+mn-lt"/>
                <a:ea typeface="Helvetica" charset="0"/>
                <a:cs typeface="Helvetica" charset="0"/>
              </a:rPr>
              <a:t>Monthly</a:t>
            </a:r>
            <a:r>
              <a:rPr lang="en-US" sz="2275" baseline="0" dirty="0">
                <a:solidFill>
                  <a:srgbClr val="1F497D"/>
                </a:solidFill>
                <a:latin typeface="+mn-lt"/>
                <a:ea typeface="Helvetica" charset="0"/>
                <a:cs typeface="Helvetica" charset="0"/>
              </a:rPr>
              <a:t> Status Review</a:t>
            </a:r>
            <a:endParaRPr lang="en-US" sz="2275" dirty="0">
              <a:solidFill>
                <a:srgbClr val="1F497D"/>
              </a:solidFill>
              <a:latin typeface="+mn-lt"/>
              <a:ea typeface="Helvetica" charset="0"/>
              <a:cs typeface="Helvetica" charset="0"/>
            </a:endParaRPr>
          </a:p>
          <a:p>
            <a:pPr algn="ctr" eaLnBrk="0" hangingPunct="0">
              <a:defRPr/>
            </a:pPr>
            <a:r>
              <a:rPr lang="en-US" sz="1300" dirty="0">
                <a:solidFill>
                  <a:srgbClr val="1F497D"/>
                </a:solidFill>
                <a:latin typeface="+mn-lt"/>
                <a:ea typeface="Helvetica" charset="0"/>
                <a:cs typeface="Helvetica" charset="0"/>
              </a:rPr>
              <a:t>May 10, 2019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2476500" y="6450483"/>
            <a:ext cx="4953000" cy="225055"/>
          </a:xfrm>
          <a:prstGeom prst="rect">
            <a:avLst/>
          </a:prstGeom>
        </p:spPr>
        <p:txBody>
          <a:bodyPr lIns="74289" tIns="37144" rIns="74289" bIns="37144">
            <a:spAutoFit/>
          </a:bodyPr>
          <a:lstStyle/>
          <a:p>
            <a:pPr algn="ctr">
              <a:defRPr/>
            </a:pPr>
            <a:r>
              <a:rPr lang="en-US" sz="975" b="1" i="1" dirty="0">
                <a:solidFill>
                  <a:prstClr val="black"/>
                </a:solidFill>
                <a:latin typeface="Calibri"/>
              </a:rPr>
              <a:t>Pre-decisional – For NASA / NOAA Internal Use Only</a:t>
            </a:r>
          </a:p>
        </p:txBody>
      </p:sp>
      <p:sp>
        <p:nvSpPr>
          <p:cNvPr id="15" name="Line 4"/>
          <p:cNvSpPr>
            <a:spLocks noChangeShapeType="1"/>
          </p:cNvSpPr>
          <p:nvPr userDrawn="1"/>
        </p:nvSpPr>
        <p:spPr bwMode="auto">
          <a:xfrm flipV="1">
            <a:off x="214981" y="3990796"/>
            <a:ext cx="950528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lIns="74245" tIns="37123" rIns="74245" bIns="37123" anchor="ctr"/>
          <a:lstStyle/>
          <a:p>
            <a:pPr>
              <a:defRPr/>
            </a:pPr>
            <a:endParaRPr lang="en-US" sz="1463" dirty="0">
              <a:solidFill>
                <a:prstClr val="black"/>
              </a:solidFill>
              <a:latin typeface="Arial" pitchFamily="34" charset="0"/>
              <a:ea typeface="ヒラギノ角ゴ Pro W3" pitchFamily="-111" charset="-12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CC2E89-AAE0-DF4A-913E-4985EA96BD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942" y="1164952"/>
            <a:ext cx="2853545" cy="2634039"/>
          </a:xfrm>
          <a:prstGeom prst="rect">
            <a:avLst/>
          </a:prstGeom>
        </p:spPr>
      </p:pic>
      <p:sp>
        <p:nvSpPr>
          <p:cNvPr id="21" name="Rectangle 2">
            <a:extLst>
              <a:ext uri="{FF2B5EF4-FFF2-40B4-BE49-F238E27FC236}">
                <a16:creationId xmlns:a16="http://schemas.microsoft.com/office/drawing/2014/main" id="{197A98E8-6A0B-E048-9FEC-6037854DAAB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28626" y="992622"/>
            <a:ext cx="6473989" cy="29786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3511" tIns="36110" rIns="73511" bIns="36110" anchor="ctr"/>
          <a:lstStyle/>
          <a:p>
            <a:pPr algn="ctr">
              <a:lnSpc>
                <a:spcPct val="90000"/>
              </a:lnSpc>
              <a:spcAft>
                <a:spcPts val="244"/>
              </a:spcAft>
              <a:buSzPct val="100000"/>
              <a:defRPr/>
            </a:pPr>
            <a:r>
              <a:rPr lang="en-US" sz="2031" dirty="0">
                <a:solidFill>
                  <a:prstClr val="black"/>
                </a:solidFill>
                <a:latin typeface="+mn-lt"/>
                <a:ea typeface="Helvetica" charset="0"/>
                <a:cs typeface="Helvetica" charset="0"/>
              </a:rPr>
              <a:t>Joint Polar Satellite System </a:t>
            </a:r>
          </a:p>
          <a:p>
            <a:pPr algn="ctr">
              <a:lnSpc>
                <a:spcPct val="90000"/>
              </a:lnSpc>
              <a:spcAft>
                <a:spcPts val="244"/>
              </a:spcAft>
              <a:buSzPct val="100000"/>
              <a:defRPr/>
            </a:pPr>
            <a:r>
              <a:rPr lang="en-US" sz="2031" dirty="0">
                <a:solidFill>
                  <a:prstClr val="black"/>
                </a:solidFill>
                <a:latin typeface="+mn-lt"/>
                <a:ea typeface="Helvetica" charset="0"/>
                <a:cs typeface="Helvetica" charset="0"/>
              </a:rPr>
              <a:t>Flight Project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n-US" sz="1463" dirty="0">
                <a:solidFill>
                  <a:prstClr val="black"/>
                </a:solidFill>
                <a:latin typeface="+mn-lt"/>
                <a:ea typeface="Helvetica" charset="0"/>
                <a:cs typeface="Helvetica" charset="0"/>
              </a:rPr>
              <a:t>Code 472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n-US" sz="1463" dirty="0">
                <a:solidFill>
                  <a:prstClr val="black"/>
                </a:solidFill>
                <a:latin typeface="+mn-lt"/>
                <a:ea typeface="Helvetica" charset="0"/>
                <a:cs typeface="Helvetica" charset="0"/>
              </a:rPr>
              <a:t>WBS 313229 / 700974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406" dirty="0">
              <a:solidFill>
                <a:prstClr val="black"/>
              </a:solidFill>
              <a:latin typeface="+mn-lt"/>
              <a:ea typeface="Helvetica" charset="0"/>
              <a:cs typeface="Helvetica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163" dirty="0">
              <a:solidFill>
                <a:prstClr val="black"/>
              </a:solidFill>
              <a:latin typeface="+mn-lt"/>
              <a:ea typeface="Helvetica" charset="0"/>
              <a:cs typeface="Helvetica" charset="0"/>
            </a:endParaRPr>
          </a:p>
          <a:p>
            <a:pPr marL="374055" indent="0" algn="l">
              <a:lnSpc>
                <a:spcPct val="90000"/>
              </a:lnSpc>
              <a:spcBef>
                <a:spcPct val="20000"/>
              </a:spcBef>
              <a:buSzPct val="100000"/>
              <a:tabLst/>
              <a:defRPr/>
            </a:pPr>
            <a:r>
              <a:rPr lang="en-US" sz="1300" dirty="0">
                <a:solidFill>
                  <a:prstClr val="black"/>
                </a:solidFill>
                <a:latin typeface="+mn-lt"/>
                <a:ea typeface="Helvetica" charset="0"/>
                <a:cs typeface="Helvetica" charset="0"/>
              </a:rPr>
              <a:t>S-NPP Launched: </a:t>
            </a:r>
            <a:r>
              <a:rPr lang="en-US" sz="1300" u="none" dirty="0">
                <a:solidFill>
                  <a:prstClr val="black"/>
                </a:solidFill>
                <a:latin typeface="+mn-lt"/>
                <a:ea typeface="Helvetica" charset="0"/>
                <a:cs typeface="Helvetica" charset="0"/>
              </a:rPr>
              <a:t>October 28, 2011 / Phase E</a:t>
            </a:r>
            <a:endParaRPr lang="en-US" sz="1300" dirty="0">
              <a:solidFill>
                <a:prstClr val="black"/>
              </a:solidFill>
              <a:latin typeface="+mn-lt"/>
              <a:ea typeface="Helvetica" charset="0"/>
              <a:cs typeface="Helvetica" charset="0"/>
            </a:endParaRPr>
          </a:p>
          <a:p>
            <a:pPr marL="374055" indent="0" algn="l">
              <a:lnSpc>
                <a:spcPct val="90000"/>
              </a:lnSpc>
              <a:spcBef>
                <a:spcPct val="20000"/>
              </a:spcBef>
              <a:buSzPct val="100000"/>
              <a:tabLst/>
              <a:defRPr/>
            </a:pPr>
            <a:r>
              <a:rPr lang="en-US" sz="1300" dirty="0">
                <a:solidFill>
                  <a:prstClr val="black"/>
                </a:solidFill>
                <a:latin typeface="+mn-lt"/>
                <a:ea typeface="Helvetica" charset="0"/>
                <a:cs typeface="Helvetica" charset="0"/>
              </a:rPr>
              <a:t>NOAA-20 (JPSS-1) Launched: </a:t>
            </a:r>
            <a:r>
              <a:rPr lang="en-US" sz="1300" u="none" dirty="0">
                <a:solidFill>
                  <a:prstClr val="black"/>
                </a:solidFill>
                <a:latin typeface="+mn-lt"/>
                <a:ea typeface="Helvetica" charset="0"/>
                <a:cs typeface="Helvetica" charset="0"/>
              </a:rPr>
              <a:t>November 18, 2017 / Phase E</a:t>
            </a:r>
          </a:p>
          <a:p>
            <a:pPr marL="374055" indent="0" algn="l">
              <a:lnSpc>
                <a:spcPct val="90000"/>
              </a:lnSpc>
              <a:spcBef>
                <a:spcPct val="20000"/>
              </a:spcBef>
              <a:buSzPct val="100000"/>
              <a:tabLst/>
              <a:defRPr/>
            </a:pPr>
            <a:r>
              <a:rPr lang="en-US" sz="1300" u="none" dirty="0">
                <a:solidFill>
                  <a:prstClr val="black"/>
                </a:solidFill>
                <a:latin typeface="+mn-lt"/>
                <a:ea typeface="Helvetica" charset="0"/>
                <a:cs typeface="Helvetica" charset="0"/>
              </a:rPr>
              <a:t>JPSS-2 Launch Readiness Date: March 31,</a:t>
            </a:r>
            <a:r>
              <a:rPr lang="en-US" sz="1300" u="none" baseline="0" dirty="0">
                <a:solidFill>
                  <a:prstClr val="black"/>
                </a:solidFill>
                <a:latin typeface="+mn-lt"/>
                <a:ea typeface="Helvetica" charset="0"/>
                <a:cs typeface="Helvetica" charset="0"/>
              </a:rPr>
              <a:t> 2022 </a:t>
            </a:r>
            <a:r>
              <a:rPr lang="en-US" sz="1300" u="none" dirty="0">
                <a:solidFill>
                  <a:prstClr val="black"/>
                </a:solidFill>
                <a:latin typeface="+mn-lt"/>
                <a:ea typeface="Helvetica" charset="0"/>
                <a:cs typeface="Helvetica" charset="0"/>
              </a:rPr>
              <a:t>/ Phase C</a:t>
            </a:r>
          </a:p>
          <a:p>
            <a:pPr marL="374055" indent="0" algn="l">
              <a:lnSpc>
                <a:spcPct val="90000"/>
              </a:lnSpc>
              <a:spcBef>
                <a:spcPct val="20000"/>
              </a:spcBef>
              <a:buSzPct val="100000"/>
              <a:tabLst/>
              <a:defRPr/>
            </a:pPr>
            <a:r>
              <a:rPr lang="en-US" sz="1300" dirty="0">
                <a:solidFill>
                  <a:prstClr val="black"/>
                </a:solidFill>
                <a:latin typeface="+mn-lt"/>
                <a:ea typeface="Helvetica" charset="0"/>
                <a:cs typeface="Helvetica" charset="0"/>
              </a:rPr>
              <a:t>JPSS-3 Launch Readiness Date: March 2025 </a:t>
            </a:r>
            <a:r>
              <a:rPr lang="en-US" sz="1300" u="none" dirty="0">
                <a:solidFill>
                  <a:prstClr val="black"/>
                </a:solidFill>
                <a:latin typeface="+mn-lt"/>
                <a:ea typeface="Helvetica" charset="0"/>
                <a:cs typeface="Helvetica" charset="0"/>
              </a:rPr>
              <a:t>/ Phase B</a:t>
            </a:r>
            <a:endParaRPr lang="en-US" sz="1300" dirty="0">
              <a:solidFill>
                <a:prstClr val="black"/>
              </a:solidFill>
              <a:latin typeface="+mn-lt"/>
              <a:ea typeface="Helvetica" charset="0"/>
              <a:cs typeface="Helvetica" charset="0"/>
            </a:endParaRPr>
          </a:p>
          <a:p>
            <a:pPr marL="374055" marR="0" indent="0" algn="l" defTabSz="74245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300" dirty="0">
                <a:solidFill>
                  <a:prstClr val="black"/>
                </a:solidFill>
                <a:latin typeface="+mn-lt"/>
                <a:ea typeface="Helvetica" charset="0"/>
                <a:cs typeface="Helvetica" charset="0"/>
              </a:rPr>
              <a:t>JPSS-4 Launch Readiness Date: March 2028 </a:t>
            </a:r>
            <a:r>
              <a:rPr lang="en-US" sz="1300" u="none" dirty="0">
                <a:solidFill>
                  <a:prstClr val="black"/>
                </a:solidFill>
                <a:latin typeface="+mn-lt"/>
                <a:ea typeface="Helvetica" charset="0"/>
                <a:cs typeface="Helvetica" charset="0"/>
              </a:rPr>
              <a:t>/ Phase B</a:t>
            </a:r>
            <a:endParaRPr lang="en-US" sz="1300" dirty="0">
              <a:solidFill>
                <a:prstClr val="black"/>
              </a:solidFill>
              <a:latin typeface="+mn-lt"/>
              <a:ea typeface="Helvetica" charset="0"/>
              <a:cs typeface="Helvetica" charset="0"/>
            </a:endParaRPr>
          </a:p>
        </p:txBody>
      </p:sp>
      <p:pic>
        <p:nvPicPr>
          <p:cNvPr id="11" name="Picture 8" descr="noaa-logo.png">
            <a:extLst>
              <a:ext uri="{FF2B5EF4-FFF2-40B4-BE49-F238E27FC236}">
                <a16:creationId xmlns:a16="http://schemas.microsoft.com/office/drawing/2014/main" id="{F5B2D11E-E113-A14C-9386-C9413A706B00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884" y="278555"/>
            <a:ext cx="5572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NASA_logo">
            <a:extLst>
              <a:ext uri="{FF2B5EF4-FFF2-40B4-BE49-F238E27FC236}">
                <a16:creationId xmlns:a16="http://schemas.microsoft.com/office/drawing/2014/main" id="{6EB143A6-64AB-3B42-A1E7-E8AEAB19D8F8}"/>
              </a:ext>
            </a:extLst>
          </p:cNvPr>
          <p:cNvPicPr>
            <a:picLocks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5012" y="304061"/>
            <a:ext cx="621911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68641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1300">
                <a:latin typeface="+mj-lt"/>
              </a:defRPr>
            </a:lvl1pPr>
            <a:lvl2pPr>
              <a:defRPr sz="1300">
                <a:latin typeface="+mj-lt"/>
              </a:defRPr>
            </a:lvl2pPr>
            <a:lvl3pPr>
              <a:defRPr sz="1300">
                <a:latin typeface="+mj-lt"/>
              </a:defRPr>
            </a:lvl3pPr>
            <a:lvl4pPr>
              <a:defRPr sz="1300">
                <a:latin typeface="+mj-lt"/>
              </a:defRPr>
            </a:lvl4pPr>
            <a:lvl5pPr>
              <a:defRPr sz="1300">
                <a:latin typeface="+mj-lt"/>
              </a:defRPr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1300">
                <a:latin typeface="+mj-lt"/>
              </a:defRPr>
            </a:lvl1pPr>
            <a:lvl2pPr>
              <a:defRPr sz="1300">
                <a:latin typeface="+mj-lt"/>
              </a:defRPr>
            </a:lvl2pPr>
            <a:lvl3pPr>
              <a:defRPr sz="1300">
                <a:latin typeface="+mj-lt"/>
              </a:defRPr>
            </a:lvl3pPr>
            <a:lvl4pPr>
              <a:defRPr sz="1300">
                <a:latin typeface="+mj-lt"/>
              </a:defRPr>
            </a:lvl4pPr>
            <a:lvl5pPr>
              <a:defRPr sz="1300">
                <a:latin typeface="+mj-lt"/>
              </a:defRPr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03350" y="152400"/>
            <a:ext cx="8007350" cy="49307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r">
              <a:defRPr sz="195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729060"/>
            <a:ext cx="9906000" cy="45720"/>
          </a:xfrm>
          <a:prstGeom prst="rect">
            <a:avLst/>
          </a:prstGeom>
          <a:solidFill>
            <a:srgbClr val="FFD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0817F5-FF40-0048-9B90-4CE8FE3D0754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3" y="38098"/>
            <a:ext cx="713232" cy="87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861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0522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latin typeface="+mj-lt"/>
              </a:defRPr>
            </a:lvl1pPr>
            <a:lvl2pPr>
              <a:defRPr sz="1300">
                <a:latin typeface="+mj-lt"/>
              </a:defRPr>
            </a:lvl2pPr>
            <a:lvl3pPr>
              <a:defRPr sz="1300">
                <a:latin typeface="+mj-lt"/>
              </a:defRPr>
            </a:lvl3pPr>
            <a:lvl4pPr>
              <a:defRPr sz="1300">
                <a:latin typeface="+mj-lt"/>
              </a:defRPr>
            </a:lvl4pPr>
            <a:lvl5pPr>
              <a:defRPr sz="13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03350" y="152400"/>
            <a:ext cx="8007350" cy="49307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r">
              <a:defRPr sz="195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flipV="1">
            <a:off x="0" y="729060"/>
            <a:ext cx="9906000" cy="45720"/>
          </a:xfrm>
          <a:prstGeom prst="rect">
            <a:avLst/>
          </a:prstGeom>
          <a:solidFill>
            <a:srgbClr val="FFD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EAD2E2-01A7-3745-8C45-B6B4AE35E432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3" y="38098"/>
            <a:ext cx="713232" cy="87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780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1219200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latin typeface="+mj-lt"/>
              </a:defRPr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486400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latin typeface="+mj-lt"/>
              </a:defRPr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381001"/>
            <a:ext cx="9410700" cy="251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03350" y="152400"/>
            <a:ext cx="8007350" cy="49307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defRPr sz="195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 flipV="1">
            <a:off x="0" y="729060"/>
            <a:ext cx="9906000" cy="45720"/>
          </a:xfrm>
          <a:prstGeom prst="rect">
            <a:avLst/>
          </a:prstGeom>
          <a:solidFill>
            <a:srgbClr val="FFD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FEED31-4B5C-F647-A42B-9F9B3D21D519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3" y="38098"/>
            <a:ext cx="713232" cy="87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237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1300">
                <a:latin typeface="+mj-lt"/>
              </a:defRPr>
            </a:lvl1pPr>
            <a:lvl2pPr>
              <a:defRPr sz="1300">
                <a:latin typeface="+mj-lt"/>
              </a:defRPr>
            </a:lvl2pPr>
            <a:lvl3pPr>
              <a:defRPr sz="1300">
                <a:latin typeface="+mj-lt"/>
              </a:defRPr>
            </a:lvl3pPr>
            <a:lvl4pPr>
              <a:defRPr sz="1300">
                <a:latin typeface="+mj-lt"/>
              </a:defRPr>
            </a:lvl4pPr>
            <a:lvl5pPr>
              <a:defRPr sz="1300">
                <a:latin typeface="+mj-lt"/>
              </a:defRPr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1300">
                <a:latin typeface="+mj-lt"/>
              </a:defRPr>
            </a:lvl1pPr>
            <a:lvl2pPr>
              <a:defRPr sz="1300">
                <a:latin typeface="+mj-lt"/>
              </a:defRPr>
            </a:lvl2pPr>
            <a:lvl3pPr>
              <a:defRPr sz="1300">
                <a:latin typeface="+mj-lt"/>
              </a:defRPr>
            </a:lvl3pPr>
            <a:lvl4pPr>
              <a:defRPr sz="1300">
                <a:latin typeface="+mj-lt"/>
              </a:defRPr>
            </a:lvl4pPr>
            <a:lvl5pPr>
              <a:defRPr sz="1300">
                <a:latin typeface="+mj-lt"/>
              </a:defRPr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03350" y="152400"/>
            <a:ext cx="8007350" cy="49307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r">
              <a:defRPr sz="195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729060"/>
            <a:ext cx="9906000" cy="45720"/>
          </a:xfrm>
          <a:prstGeom prst="rect">
            <a:avLst/>
          </a:prstGeom>
          <a:solidFill>
            <a:srgbClr val="FFD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1557F4-2426-B547-80DE-C119F2437EFD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3" y="38098"/>
            <a:ext cx="713232" cy="87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536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03350" y="152400"/>
            <a:ext cx="8007350" cy="49307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r">
              <a:defRPr sz="195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flipV="1">
            <a:off x="0" y="729060"/>
            <a:ext cx="9906000" cy="45720"/>
          </a:xfrm>
          <a:prstGeom prst="rect">
            <a:avLst/>
          </a:prstGeom>
          <a:solidFill>
            <a:srgbClr val="FFD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093A43-E0BA-0448-A867-1FA9D99FFEE2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3" y="38098"/>
            <a:ext cx="713232" cy="87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456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14587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latin typeface="+mj-lt"/>
              </a:defRPr>
            </a:lvl1pPr>
            <a:lvl2pPr>
              <a:defRPr sz="1300">
                <a:latin typeface="+mj-lt"/>
              </a:defRPr>
            </a:lvl2pPr>
            <a:lvl3pPr>
              <a:defRPr sz="1300">
                <a:latin typeface="+mj-lt"/>
              </a:defRPr>
            </a:lvl3pPr>
            <a:lvl4pPr>
              <a:defRPr sz="1300">
                <a:latin typeface="+mj-lt"/>
              </a:defRPr>
            </a:lvl4pPr>
            <a:lvl5pPr>
              <a:defRPr sz="13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03350" y="152400"/>
            <a:ext cx="8007350" cy="49307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r">
              <a:defRPr sz="195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flipV="1">
            <a:off x="0" y="729060"/>
            <a:ext cx="9906000" cy="45720"/>
          </a:xfrm>
          <a:prstGeom prst="rect">
            <a:avLst/>
          </a:prstGeom>
          <a:solidFill>
            <a:srgbClr val="FFD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8A8646-98BD-A848-9B49-C0AFBB8DBD3D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3" y="38098"/>
            <a:ext cx="713232" cy="87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691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1219200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latin typeface="+mj-lt"/>
              </a:defRPr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486400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latin typeface="+mj-lt"/>
              </a:defRPr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381001"/>
            <a:ext cx="9410700" cy="251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prstClr val="white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03350" y="152400"/>
            <a:ext cx="8007350" cy="49307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defRPr sz="195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 flipV="1">
            <a:off x="0" y="729060"/>
            <a:ext cx="9906000" cy="45720"/>
          </a:xfrm>
          <a:prstGeom prst="rect">
            <a:avLst/>
          </a:prstGeom>
          <a:solidFill>
            <a:srgbClr val="FFD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B6CA6D-6A23-E54C-B644-A77427BB46D3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3" y="38098"/>
            <a:ext cx="713232" cy="87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9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540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03E041D-C925-E544-829F-14F463463804}"/>
              </a:ext>
            </a:extLst>
          </p:cNvPr>
          <p:cNvSpPr/>
          <p:nvPr userDrawn="1"/>
        </p:nvSpPr>
        <p:spPr>
          <a:xfrm flipV="1">
            <a:off x="0" y="729060"/>
            <a:ext cx="9906000" cy="36576"/>
          </a:xfrm>
          <a:prstGeom prst="rect">
            <a:avLst/>
          </a:prstGeom>
          <a:solidFill>
            <a:srgbClr val="FFD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BB759DF-07C9-1549-BD6D-FC5A35355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974" y="119333"/>
            <a:ext cx="8258755" cy="528492"/>
          </a:xfrm>
          <a:prstGeom prst="rect">
            <a:avLst/>
          </a:prstGeom>
        </p:spPr>
        <p:txBody>
          <a:bodyPr wrap="square" anchor="ctr" anchorCtr="0">
            <a:normAutofit/>
          </a:bodyPr>
          <a:lstStyle>
            <a:lvl1pPr algn="r">
              <a:defRPr sz="1950" b="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88C84B-AB57-814B-AF8F-7D784F564DC4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3" y="38098"/>
            <a:ext cx="713232" cy="87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001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lIns="0" tIns="0" rIns="0" bIns="0"/>
          <a:lstStyle>
            <a:lvl1pPr>
              <a:defRPr sz="975">
                <a:latin typeface="+mj-lt"/>
              </a:defRPr>
            </a:lvl1pPr>
            <a:lvl2pPr>
              <a:defRPr sz="975">
                <a:latin typeface="+mj-lt"/>
              </a:defRPr>
            </a:lvl2pPr>
            <a:lvl3pPr>
              <a:defRPr sz="975">
                <a:latin typeface="+mj-lt"/>
              </a:defRPr>
            </a:lvl3pPr>
            <a:lvl4pPr>
              <a:defRPr sz="975">
                <a:latin typeface="+mj-lt"/>
              </a:defRPr>
            </a:lvl4pPr>
            <a:lvl5pPr>
              <a:defRPr sz="975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03350" y="152400"/>
            <a:ext cx="8007350" cy="49307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r">
              <a:defRPr sz="1463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flipV="1">
            <a:off x="0" y="729060"/>
            <a:ext cx="9906000" cy="45720"/>
          </a:xfrm>
          <a:prstGeom prst="rect">
            <a:avLst/>
          </a:prstGeom>
          <a:solidFill>
            <a:srgbClr val="FFD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7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0E2C4D-F4F1-7443-BEB5-209B4988CF0B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3" y="38098"/>
            <a:ext cx="713232" cy="87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7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ur Content with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1224" y="1138993"/>
            <a:ext cx="4526811" cy="2518611"/>
          </a:xfrm>
        </p:spPr>
        <p:txBody>
          <a:bodyPr/>
          <a:lstStyle>
            <a:lvl1pPr indent="-185738">
              <a:spcBef>
                <a:spcPts val="488"/>
              </a:spcBef>
              <a:defRPr sz="1625">
                <a:solidFill>
                  <a:schemeClr val="tx1"/>
                </a:solidFill>
              </a:defRPr>
            </a:lvl1pPr>
            <a:lvl2pPr indent="-185738">
              <a:spcBef>
                <a:spcPts val="488"/>
              </a:spcBef>
              <a:defRPr sz="1300">
                <a:solidFill>
                  <a:schemeClr val="tx1"/>
                </a:solidFill>
              </a:defRPr>
            </a:lvl2pPr>
            <a:lvl3pPr indent="-185738">
              <a:spcBef>
                <a:spcPts val="488"/>
              </a:spcBef>
              <a:defRPr sz="1300">
                <a:solidFill>
                  <a:schemeClr val="tx1"/>
                </a:solidFill>
              </a:defRPr>
            </a:lvl3pPr>
            <a:lvl4pPr indent="-185738">
              <a:spcBef>
                <a:spcPts val="488"/>
              </a:spcBef>
              <a:defRPr sz="1300">
                <a:solidFill>
                  <a:schemeClr val="tx1"/>
                </a:solidFill>
              </a:defRPr>
            </a:lvl4pPr>
            <a:lvl5pPr indent="-185738">
              <a:spcBef>
                <a:spcPts val="488"/>
              </a:spcBef>
              <a:defRPr sz="1300">
                <a:solidFill>
                  <a:schemeClr val="tx1"/>
                </a:solidFill>
              </a:defRPr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60400" y="6661150"/>
            <a:ext cx="19812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6D4B03-E339-4C9D-AC39-0BD7C921B5B0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2"/>
          </p:nvPr>
        </p:nvSpPr>
        <p:spPr>
          <a:xfrm>
            <a:off x="5091225" y="3769899"/>
            <a:ext cx="4526811" cy="2513947"/>
          </a:xfrm>
        </p:spPr>
        <p:txBody>
          <a:bodyPr/>
          <a:lstStyle>
            <a:lvl1pPr indent="-185738">
              <a:spcBef>
                <a:spcPts val="488"/>
              </a:spcBef>
              <a:defRPr sz="1625">
                <a:solidFill>
                  <a:schemeClr val="tx1"/>
                </a:solidFill>
              </a:defRPr>
            </a:lvl1pPr>
            <a:lvl2pPr indent="-185738">
              <a:spcBef>
                <a:spcPts val="488"/>
              </a:spcBef>
              <a:defRPr sz="1300">
                <a:solidFill>
                  <a:schemeClr val="tx1"/>
                </a:solidFill>
              </a:defRPr>
            </a:lvl2pPr>
            <a:lvl3pPr indent="-185738">
              <a:spcBef>
                <a:spcPts val="488"/>
              </a:spcBef>
              <a:defRPr sz="1300">
                <a:solidFill>
                  <a:schemeClr val="tx1"/>
                </a:solidFill>
              </a:defRPr>
            </a:lvl3pPr>
            <a:lvl4pPr indent="-185738">
              <a:spcBef>
                <a:spcPts val="488"/>
              </a:spcBef>
              <a:defRPr sz="1300">
                <a:solidFill>
                  <a:schemeClr val="tx1"/>
                </a:solidFill>
              </a:defRPr>
            </a:lvl4pPr>
            <a:lvl5pPr indent="-185738">
              <a:spcBef>
                <a:spcPts val="488"/>
              </a:spcBef>
              <a:defRPr sz="1300">
                <a:solidFill>
                  <a:schemeClr val="tx1"/>
                </a:solidFill>
              </a:defRPr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337676" y="1138993"/>
            <a:ext cx="4500139" cy="2518611"/>
          </a:xfrm>
        </p:spPr>
        <p:txBody>
          <a:bodyPr/>
          <a:lstStyle>
            <a:lvl1pPr indent="-185738">
              <a:spcBef>
                <a:spcPts val="488"/>
              </a:spcBef>
              <a:defRPr sz="1625">
                <a:solidFill>
                  <a:schemeClr val="tx1"/>
                </a:solidFill>
              </a:defRPr>
            </a:lvl1pPr>
            <a:lvl2pPr indent="-185738">
              <a:spcBef>
                <a:spcPts val="488"/>
              </a:spcBef>
              <a:defRPr sz="1300">
                <a:solidFill>
                  <a:schemeClr val="tx1"/>
                </a:solidFill>
              </a:defRPr>
            </a:lvl2pPr>
            <a:lvl3pPr indent="-185738">
              <a:spcBef>
                <a:spcPts val="488"/>
              </a:spcBef>
              <a:defRPr sz="1300">
                <a:solidFill>
                  <a:schemeClr val="tx1"/>
                </a:solidFill>
              </a:defRPr>
            </a:lvl3pPr>
            <a:lvl4pPr indent="-185738">
              <a:spcBef>
                <a:spcPts val="488"/>
              </a:spcBef>
              <a:defRPr sz="1300">
                <a:solidFill>
                  <a:schemeClr val="tx1"/>
                </a:solidFill>
              </a:defRPr>
            </a:lvl4pPr>
            <a:lvl5pPr indent="-185738">
              <a:spcBef>
                <a:spcPts val="488"/>
              </a:spcBef>
              <a:defRPr sz="1300">
                <a:solidFill>
                  <a:schemeClr val="tx1"/>
                </a:solidFill>
              </a:defRPr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337677" y="3769899"/>
            <a:ext cx="4500139" cy="2517485"/>
          </a:xfrm>
        </p:spPr>
        <p:txBody>
          <a:bodyPr/>
          <a:lstStyle>
            <a:lvl1pPr indent="-185738">
              <a:spcBef>
                <a:spcPts val="488"/>
              </a:spcBef>
              <a:defRPr sz="1625">
                <a:solidFill>
                  <a:schemeClr val="tx1"/>
                </a:solidFill>
              </a:defRPr>
            </a:lvl1pPr>
            <a:lvl2pPr indent="-185738">
              <a:spcBef>
                <a:spcPts val="488"/>
              </a:spcBef>
              <a:defRPr sz="1300">
                <a:solidFill>
                  <a:schemeClr val="tx1"/>
                </a:solidFill>
              </a:defRPr>
            </a:lvl2pPr>
            <a:lvl3pPr indent="-185738">
              <a:spcBef>
                <a:spcPts val="488"/>
              </a:spcBef>
              <a:defRPr sz="1300">
                <a:solidFill>
                  <a:schemeClr val="tx1"/>
                </a:solidFill>
              </a:defRPr>
            </a:lvl3pPr>
            <a:lvl4pPr indent="-185738">
              <a:spcBef>
                <a:spcPts val="488"/>
              </a:spcBef>
              <a:defRPr sz="1300">
                <a:solidFill>
                  <a:schemeClr val="tx1"/>
                </a:solidFill>
              </a:defRPr>
            </a:lvl4pPr>
            <a:lvl5pPr indent="-185738">
              <a:spcBef>
                <a:spcPts val="488"/>
              </a:spcBef>
              <a:defRPr sz="1300">
                <a:solidFill>
                  <a:schemeClr val="tx1"/>
                </a:solidFill>
              </a:defRPr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47651" y="113257"/>
            <a:ext cx="6391108" cy="838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25352" y="3705328"/>
            <a:ext cx="9295514" cy="0"/>
          </a:xfrm>
          <a:prstGeom prst="line">
            <a:avLst/>
          </a:prstGeom>
          <a:ln w="25400">
            <a:solidFill>
              <a:srgbClr val="005D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4971187" y="1138993"/>
            <a:ext cx="0" cy="5141495"/>
          </a:xfrm>
          <a:prstGeom prst="line">
            <a:avLst/>
          </a:prstGeom>
          <a:ln w="25400">
            <a:solidFill>
              <a:srgbClr val="005D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344" y="318278"/>
            <a:ext cx="1727950" cy="3538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D85F4D-BB50-034B-8C93-3C99EC1D775A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187" y="72388"/>
            <a:ext cx="824868" cy="101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061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2" y="113257"/>
            <a:ext cx="6382418" cy="838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8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FC63E-F8D9-44BB-A462-AC735E845F9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5A13C3-637C-704A-83D2-665B7CA280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8404" y="1116626"/>
            <a:ext cx="8800149" cy="5121483"/>
          </a:xfr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244"/>
              </a:spcBef>
              <a:spcAft>
                <a:spcPts val="244"/>
              </a:spcAft>
              <a:defRPr lang="en-US" sz="1463" b="0" kern="1200" dirty="0">
                <a:solidFill>
                  <a:schemeClr val="tx2"/>
                </a:solidFill>
                <a:latin typeface="+mn-lt"/>
                <a:cs typeface="+mn-cs"/>
              </a:defRPr>
            </a:lvl1pPr>
            <a:lvl2pPr>
              <a:spcBef>
                <a:spcPts val="244"/>
              </a:spcBef>
              <a:spcAft>
                <a:spcPts val="244"/>
              </a:spcAft>
              <a:defRPr lang="en-US" sz="1138" kern="1200" dirty="0" smtClean="0">
                <a:solidFill>
                  <a:schemeClr val="tx2"/>
                </a:solidFill>
                <a:ea typeface="+mn-ea"/>
              </a:defRPr>
            </a:lvl2pPr>
            <a:lvl3pPr>
              <a:spcBef>
                <a:spcPts val="244"/>
              </a:spcBef>
              <a:spcAft>
                <a:spcPts val="244"/>
              </a:spcAft>
              <a:defRPr lang="en-US" sz="975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</a:lstStyle>
          <a:p>
            <a:pPr marL="0" lvl="0" indent="0" defTabSz="501444" latinLnBrk="0">
              <a:lnSpc>
                <a:spcPct val="100000"/>
              </a:lnSpc>
              <a:spcBef>
                <a:spcPts val="658"/>
              </a:spcBef>
              <a:spcAft>
                <a:spcPts val="439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 Arial 18 pt.</a:t>
            </a:r>
          </a:p>
          <a:p>
            <a:pPr marL="127692" lvl="1" indent="-127692" defTabSz="501444" latinLnBrk="0">
              <a:lnSpc>
                <a:spcPct val="100000"/>
              </a:lnSpc>
              <a:spcBef>
                <a:spcPts val="219"/>
              </a:spcBef>
              <a:spcAft>
                <a:spcPts val="219"/>
              </a:spcAft>
              <a:buFont typeface="Arial" panose="020B0604020202020204" pitchFamily="34" charset="0"/>
              <a:buChar char="•"/>
            </a:pPr>
            <a:r>
              <a:rPr lang="en-US" dirty="0"/>
              <a:t>First level indent</a:t>
            </a:r>
          </a:p>
          <a:p>
            <a:pPr marL="271635" lvl="2" indent="-107958" defTabSz="501444" latinLnBrk="0">
              <a:lnSpc>
                <a:spcPct val="90000"/>
              </a:lnSpc>
              <a:spcBef>
                <a:spcPts val="219"/>
              </a:spcBef>
              <a:spcAft>
                <a:spcPts val="219"/>
              </a:spcAft>
              <a:buFont typeface="Arial" panose="020B0604020202020204" pitchFamily="34" charset="0"/>
              <a:buChar char="–"/>
            </a:pPr>
            <a:r>
              <a:rPr lang="en-US" dirty="0"/>
              <a:t>Second level indent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344" y="318278"/>
            <a:ext cx="1727950" cy="3538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B28807C-599E-FE40-B4B6-C20841F7EC16}"/>
              </a:ext>
            </a:extLst>
          </p:cNvPr>
          <p:cNvSpPr/>
          <p:nvPr userDrawn="1"/>
        </p:nvSpPr>
        <p:spPr>
          <a:xfrm>
            <a:off x="247650" y="1021769"/>
            <a:ext cx="466607" cy="54410"/>
          </a:xfrm>
          <a:prstGeom prst="rect">
            <a:avLst/>
          </a:prstGeom>
          <a:solidFill>
            <a:srgbClr val="0026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6" dirty="0">
              <a:solidFill>
                <a:srgbClr val="00269A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45124B-B982-5046-AE56-3CB19AA9ECCF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187" y="72388"/>
            <a:ext cx="824868" cy="101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30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 txBox="1">
            <a:spLocks/>
          </p:cNvSpPr>
          <p:nvPr userDrawn="1"/>
        </p:nvSpPr>
        <p:spPr>
          <a:xfrm>
            <a:off x="80831" y="6627813"/>
            <a:ext cx="23114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fld id="{0DAC9132-DC4B-7E42-9DEA-A35F66052FBD}" type="datetime1">
              <a:rPr lang="en-US" sz="813" smtClean="0">
                <a:solidFill>
                  <a:srgbClr val="000000"/>
                </a:solidFill>
                <a:latin typeface="Calibri" charset="0"/>
              </a:rPr>
              <a:pPr eaLnBrk="1" hangingPunct="1">
                <a:defRPr/>
              </a:pPr>
              <a:t>3/17/2025</a:t>
            </a:fld>
            <a:endParaRPr lang="en-US" sz="813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" name="Footer Placeholder 4"/>
          <p:cNvSpPr txBox="1">
            <a:spLocks/>
          </p:cNvSpPr>
          <p:nvPr userDrawn="1"/>
        </p:nvSpPr>
        <p:spPr bwMode="auto">
          <a:xfrm>
            <a:off x="3382831" y="6627813"/>
            <a:ext cx="3136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defRPr/>
            </a:pPr>
            <a:r>
              <a:rPr lang="en-US" sz="813" dirty="0">
                <a:solidFill>
                  <a:srgbClr val="898989"/>
                </a:solidFill>
                <a:latin typeface="Calibri" charset="0"/>
              </a:rPr>
              <a:t>Document Title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7510331" y="6627813"/>
            <a:ext cx="23114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>
              <a:defRPr/>
            </a:pPr>
            <a:fld id="{0300F62C-40F5-F449-9883-6AC4541E251F}" type="slidenum">
              <a:rPr lang="en-US" sz="813" smtClean="0">
                <a:solidFill>
                  <a:srgbClr val="000000"/>
                </a:solidFill>
                <a:latin typeface="Calibri" charset="0"/>
              </a:rPr>
              <a:pPr algn="r" eaLnBrk="1" hangingPunct="1">
                <a:defRPr/>
              </a:pPr>
              <a:t>‹#›</a:t>
            </a:fld>
            <a:endParaRPr lang="en-US" sz="813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 dirty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346600" y="2335215"/>
            <a:ext cx="7199048" cy="615951"/>
          </a:xfrm>
          <a:custGeom>
            <a:avLst/>
            <a:gdLst>
              <a:gd name="T0" fmla="*/ 0 w 6646065"/>
              <a:gd name="T1" fmla="*/ 0 h 615950"/>
              <a:gd name="T2" fmla="*/ 6642115 w 6646065"/>
              <a:gd name="T3" fmla="*/ 0 h 615950"/>
              <a:gd name="T4" fmla="*/ 6642115 w 6646065"/>
              <a:gd name="T5" fmla="*/ 1122274 h 615950"/>
              <a:gd name="T6" fmla="*/ 0 w 6646065"/>
              <a:gd name="T7" fmla="*/ 1122274 h 615950"/>
              <a:gd name="T8" fmla="*/ 0 w 6646065"/>
              <a:gd name="T9" fmla="*/ 0 h 6159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646065"/>
              <a:gd name="T16" fmla="*/ 0 h 615950"/>
              <a:gd name="T17" fmla="*/ 6646065 w 6646065"/>
              <a:gd name="T18" fmla="*/ 615950 h 6159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646065" h="615950">
                <a:moveTo>
                  <a:pt x="0" y="0"/>
                </a:moveTo>
                <a:lnTo>
                  <a:pt x="6646065" y="0"/>
                </a:lnTo>
                <a:lnTo>
                  <a:pt x="6646065" y="615950"/>
                </a:lnTo>
                <a:lnTo>
                  <a:pt x="0" y="615950"/>
                </a:lnTo>
                <a:lnTo>
                  <a:pt x="0" y="0"/>
                </a:lnTo>
                <a:close/>
              </a:path>
            </a:pathLst>
          </a:custGeom>
          <a:noFill/>
          <a:ln/>
        </p:spPr>
        <p:txBody>
          <a:bodyPr anchor="t"/>
          <a:lstStyle/>
          <a:p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37416565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80831" y="6627813"/>
            <a:ext cx="2311400" cy="2286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endParaRPr lang="en-US" sz="813" dirty="0">
              <a:solidFill>
                <a:schemeClr val="bg1">
                  <a:lumMod val="50000"/>
                </a:schemeClr>
              </a:solidFill>
              <a:latin typeface="Calibri" pitchFamily="28" charset="0"/>
              <a:ea typeface="ヒラギノ角ゴ Pro W3" pitchFamily="28" charset="-128"/>
              <a:cs typeface="+mn-cs"/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3785872" y="6624523"/>
            <a:ext cx="2311400" cy="2286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en-US" sz="813" dirty="0">
              <a:solidFill>
                <a:schemeClr val="bg1">
                  <a:lumMod val="50000"/>
                </a:schemeClr>
              </a:solidFill>
              <a:latin typeface="Calibri" pitchFamily="28" charset="0"/>
              <a:ea typeface="ヒラギノ角ゴ Pro W3" pitchFamily="28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19678" y="6634279"/>
            <a:ext cx="5466645" cy="218847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E6D5B-4AB6-3147-B0D9-B784D301F8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7AD36D-A9A8-CC4F-BE5F-00AB1673F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1" y="67736"/>
            <a:ext cx="991527" cy="852621"/>
          </a:xfrm>
          <a:prstGeom prst="rect">
            <a:avLst/>
          </a:prstGeom>
        </p:spPr>
      </p:pic>
      <p:pic>
        <p:nvPicPr>
          <p:cNvPr id="11" name="Picture 9" descr="NASA Meatball.png">
            <a:extLst>
              <a:ext uri="{FF2B5EF4-FFF2-40B4-BE49-F238E27FC236}">
                <a16:creationId xmlns:a16="http://schemas.microsoft.com/office/drawing/2014/main" id="{DC92638E-558F-494A-8747-C4D1E9B15B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068926" y="67735"/>
            <a:ext cx="771723" cy="80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6016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432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2" y="1600206"/>
            <a:ext cx="39719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Line 8"/>
          <p:cNvSpPr>
            <a:spLocks noChangeShapeType="1"/>
          </p:cNvSpPr>
          <p:nvPr userDrawn="1"/>
        </p:nvSpPr>
        <p:spPr bwMode="auto">
          <a:xfrm>
            <a:off x="571499" y="1206500"/>
            <a:ext cx="8839201" cy="0"/>
          </a:xfrm>
          <a:prstGeom prst="line">
            <a:avLst/>
          </a:prstGeom>
          <a:noFill/>
          <a:ln w="57150" cmpd="thinThick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pic>
        <p:nvPicPr>
          <p:cNvPr id="2056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91505" y="6162695"/>
            <a:ext cx="1714500" cy="6953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87" r:id="rId2"/>
    <p:sldLayoutId id="2147484078" r:id="rId3"/>
    <p:sldLayoutId id="2147484080" r:id="rId4"/>
    <p:sldLayoutId id="2147484079" r:id="rId5"/>
    <p:sldLayoutId id="2147484088" r:id="rId6"/>
    <p:sldLayoutId id="2147484089" r:id="rId7"/>
    <p:sldLayoutId id="2147484081" r:id="rId8"/>
    <p:sldLayoutId id="2147484082" r:id="rId9"/>
    <p:sldLayoutId id="2147484083" r:id="rId10"/>
    <p:sldLayoutId id="2147484084" r:id="rId11"/>
    <p:sldLayoutId id="214748409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7B1AA5-25B9-5241-82A5-4816461DBC3C}"/>
              </a:ext>
            </a:extLst>
          </p:cNvPr>
          <p:cNvSpPr/>
          <p:nvPr userDrawn="1"/>
        </p:nvSpPr>
        <p:spPr>
          <a:xfrm>
            <a:off x="0" y="6627168"/>
            <a:ext cx="9906000" cy="230832"/>
          </a:xfrm>
          <a:prstGeom prst="rect">
            <a:avLst/>
          </a:prstGeom>
          <a:solidFill>
            <a:srgbClr val="0594C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056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919464" algn="ctr"/>
                <a:tab pos="9515178" algn="r"/>
              </a:tabLst>
              <a:defRPr/>
            </a:pPr>
            <a:r>
              <a:rPr kumimoji="0" lang="en-US" sz="73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2023 JPSS PGRR  REVIEW 	</a:t>
            </a:r>
            <a:fld id="{8AB5B47D-E911-4C41-AFAB-C8D5EF30E1AB}" type="slidenum">
              <a:rPr kumimoji="0" lang="en-US" sz="731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285056" marR="0" lvl="0" indent="0" algn="l" defTabSz="7429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919464" algn="ctr"/>
                  <a:tab pos="9515178" algn="r"/>
                </a:tabLst>
                <a:defRPr/>
              </a:pPr>
              <a:t>‹#›</a:t>
            </a:fld>
            <a:r>
              <a:rPr kumimoji="0" lang="en-US" sz="73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596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  <p:sldLayoutId id="2147484103" r:id="rId12"/>
    <p:sldLayoutId id="2147484104" r:id="rId13"/>
    <p:sldLayoutId id="2147484105" r:id="rId14"/>
    <p:sldLayoutId id="2147484106" r:id="rId15"/>
    <p:sldLayoutId id="2147484107" r:id="rId16"/>
    <p:sldLayoutId id="2147484108" r:id="rId17"/>
    <p:sldLayoutId id="2147484109" r:id="rId18"/>
    <p:sldLayoutId id="2147484110" r:id="rId19"/>
    <p:sldLayoutId id="2147484111" r:id="rId20"/>
    <p:sldLayoutId id="2147484112" r:id="rId21"/>
    <p:sldLayoutId id="2147484113" r:id="rId22"/>
    <p:sldLayoutId id="2147484114" r:id="rId23"/>
    <p:sldLayoutId id="2147484115" r:id="rId24"/>
    <p:sldLayoutId id="2147484116" r:id="rId25"/>
    <p:sldLayoutId id="2147484117" r:id="rId26"/>
    <p:sldLayoutId id="2147484118" r:id="rId27"/>
    <p:sldLayoutId id="2147484119" r:id="rId28"/>
    <p:sldLayoutId id="2147484120" r:id="rId29"/>
    <p:sldLayoutId id="2147484121" r:id="rId30"/>
    <p:sldLayoutId id="2147484122" r:id="rId31"/>
    <p:sldLayoutId id="2147484123" r:id="rId32"/>
    <p:sldLayoutId id="2147484124" r:id="rId33"/>
    <p:sldLayoutId id="2147484125" r:id="rId34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s://colab.research.google.com/drive/1ENBFgZ1IOgXNw6bS-0X14AshT729yIf2?authuser=1" TargetMode="External"/><Relationship Id="rId7" Type="http://schemas.openxmlformats.org/officeDocument/2006/relationships/hyperlink" Target="https://colab.research.google.com/drive/1IMft8iYttDYchtTQ-vWJ48phmscK-xLA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4.png"/><Relationship Id="rId5" Type="http://schemas.openxmlformats.org/officeDocument/2006/relationships/hyperlink" Target="https://colab.research.google.com/drive/13Icapoogf0FUkYpfnynFJQm0H68uDNy3" TargetMode="External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hyperlink" Target="https://colab.research.google.com/drive/1-nMyJ4z-D2vTqfyI6wqQj1DgRCRfQW-h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3Icapoogf0FUkYpfnynFJQm0H68uDNy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lab.research.google.com/drive/1Evkk4QpFOYS-d8-q8Ki4b1lb_iOb_E_c" TargetMode="External"/><Relationship Id="rId5" Type="http://schemas.openxmlformats.org/officeDocument/2006/relationships/hyperlink" Target="http://gsics.atmos.umd.edu/bin/view/Home/LEOnetCDFSourcedataset" TargetMode="External"/><Relationship Id="rId4" Type="http://schemas.openxmlformats.org/officeDocument/2006/relationships/hyperlink" Target="http://gsics.atmos.umd.edu/bin/view/Home/GEOLEOIRCollocationIntermediatedata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atmos.umd.edu/wiki/Home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tar.nesdis.noaa.gov/smcd/GCC/MeetingActions.php" TargetMode="Externa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r.nesdis.noaa.gov/smcd/GCC/newsletters.php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r.nesdis.noaa.gov/smcd/GCC/MeetingActions.php" TargetMode="External"/><Relationship Id="rId2" Type="http://schemas.openxmlformats.org/officeDocument/2006/relationships/hyperlink" Target="https://gsics.atmos.umd.edu/bin/view/Development/AnnualMeeting202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r.nesdis.noaa.gov/smcd/GCC/ProductCatalog.ph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star.nesdis.noaa.gov/smcd/GCC/ProductCatalog.ph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443345" y="2693991"/>
            <a:ext cx="9047019" cy="1470025"/>
          </a:xfrm>
        </p:spPr>
        <p:txBody>
          <a:bodyPr/>
          <a:lstStyle/>
          <a:p>
            <a:pPr eaLnBrk="1" hangingPunct="1"/>
            <a:br>
              <a:rPr lang="en-US" sz="3600" dirty="0"/>
            </a:br>
            <a:r>
              <a:rPr lang="en-US" sz="3600" dirty="0"/>
              <a:t>GSICS Coordination Centre (GCC) </a:t>
            </a:r>
            <a:br>
              <a:rPr lang="en-US" sz="3600" dirty="0"/>
            </a:br>
            <a:r>
              <a:rPr lang="en-US" sz="3600" dirty="0"/>
              <a:t>Report for </a:t>
            </a:r>
            <a:r>
              <a:rPr lang="en-GB" sz="3600" b="1" dirty="0"/>
              <a:t>2024-2025 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1347003" y="4301803"/>
            <a:ext cx="69342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002060"/>
                </a:solidFill>
              </a:rPr>
              <a:t>Larry Flynn &amp; Manik Bali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2060"/>
                </a:solidFill>
              </a:rPr>
              <a:t> March 17, 2025</a:t>
            </a:r>
            <a:endParaRPr lang="en-US" sz="2400" dirty="0">
              <a:solidFill>
                <a:srgbClr val="002060"/>
              </a:solidFill>
              <a:cs typeface="Calibri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1600" dirty="0">
                <a:solidFill>
                  <a:srgbClr val="002060"/>
                </a:solidFill>
              </a:rPr>
              <a:t>2025 GSICS Annual Meeting/GSICS Executive Panel Meeting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B08B6-6CD9-CB56-4CB2-E78F4DCD2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80011"/>
            <a:ext cx="8968026" cy="586963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GSICS State of Observing System over the Past two years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C646723-4986-1529-71D7-4ED7ED45DA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184" y="828331"/>
            <a:ext cx="4835478" cy="217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D5640901-C971-6752-51FB-BB26998B0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183" y="3003947"/>
            <a:ext cx="4880852" cy="207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D0D408-715D-F878-B8AA-9194092D0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32" y="914395"/>
            <a:ext cx="5013951" cy="41598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D9E674-D24D-7650-CF4F-F0FB8A9623AF}"/>
              </a:ext>
            </a:extLst>
          </p:cNvPr>
          <p:cNvSpPr txBox="1"/>
          <p:nvPr/>
        </p:nvSpPr>
        <p:spPr>
          <a:xfrm>
            <a:off x="2831904" y="632237"/>
            <a:ext cx="3865161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Monitored instruments have remained stable for the past two years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B71A40-8D2A-4354-9362-32FFDFC8A0B8}"/>
              </a:ext>
            </a:extLst>
          </p:cNvPr>
          <p:cNvSpPr txBox="1"/>
          <p:nvPr/>
        </p:nvSpPr>
        <p:spPr>
          <a:xfrm>
            <a:off x="85930" y="5020412"/>
            <a:ext cx="98200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1475"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solidFill>
                  <a:prstClr val="black"/>
                </a:solidFill>
                <a:latin typeface="Calibri" panose="020F0502020204030204"/>
              </a:rPr>
              <a:t>Sample Heat Chart tables for Biases (Top) and Drifts (Bottom) for SEVERI, AHI and GK2A versus IASI-B for 2023 (Left) and 2024 (Right).</a:t>
            </a:r>
          </a:p>
          <a:p>
            <a:pPr defTabSz="371475"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solidFill>
                  <a:prstClr val="black"/>
                </a:solidFill>
                <a:latin typeface="Calibri" panose="020F0502020204030204"/>
              </a:rPr>
              <a:t>The biases of the instruments have been consistent and the instruments have maintained stability in 2024.</a:t>
            </a:r>
          </a:p>
          <a:p>
            <a:pPr defTabSz="371475" fontAlgn="auto">
              <a:spcBef>
                <a:spcPts val="0"/>
              </a:spcBef>
              <a:spcAft>
                <a:spcPts val="0"/>
              </a:spcAft>
            </a:pPr>
            <a:endParaRPr lang="en-US" sz="2400" b="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34829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55268-E037-414C-8859-7426C3244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12716"/>
            <a:ext cx="8915400" cy="546244"/>
          </a:xfrm>
        </p:spPr>
        <p:txBody>
          <a:bodyPr/>
          <a:lstStyle/>
          <a:p>
            <a:r>
              <a:rPr lang="en-US" dirty="0"/>
              <a:t>GSICS </a:t>
            </a:r>
            <a:r>
              <a:rPr lang="en-US" sz="3200" dirty="0"/>
              <a:t>Google</a:t>
            </a:r>
            <a:r>
              <a:rPr lang="en-US" dirty="0"/>
              <a:t> </a:t>
            </a:r>
            <a:r>
              <a:rPr lang="en-US" dirty="0" err="1"/>
              <a:t>Colab</a:t>
            </a:r>
            <a:r>
              <a:rPr lang="en-US" dirty="0"/>
              <a:t> Notebook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A5ED51-A396-4537-95DE-AEC9E38D5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9945"/>
            <a:ext cx="1667436" cy="2242409"/>
          </a:xfrm>
          <a:prstGeom prst="rect">
            <a:avLst/>
          </a:prstGeom>
        </p:spPr>
      </p:pic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19C3A3C2-3190-44C9-9921-1BF02DA9B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828" y="4457343"/>
            <a:ext cx="1667437" cy="2400657"/>
          </a:xfrm>
          <a:prstGeom prst="rect">
            <a:avLst/>
          </a:prstGeom>
        </p:spPr>
      </p:pic>
      <p:sp>
        <p:nvSpPr>
          <p:cNvPr id="8" name="TextBox 7">
            <a:hlinkClick r:id="rId3"/>
            <a:extLst>
              <a:ext uri="{FF2B5EF4-FFF2-40B4-BE49-F238E27FC236}">
                <a16:creationId xmlns:a16="http://schemas.microsoft.com/office/drawing/2014/main" id="{9FA0C62A-9826-4EF7-868D-6B0BFE2E7BB7}"/>
              </a:ext>
            </a:extLst>
          </p:cNvPr>
          <p:cNvSpPr txBox="1"/>
          <p:nvPr/>
        </p:nvSpPr>
        <p:spPr>
          <a:xfrm>
            <a:off x="-20608" y="4098233"/>
            <a:ext cx="1667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GSICS RAC Product</a:t>
            </a:r>
          </a:p>
        </p:txBody>
      </p:sp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275C3E0E-BA8D-4D96-84A6-82136C36D85E}"/>
              </a:ext>
            </a:extLst>
          </p:cNvPr>
          <p:cNvSpPr txBox="1"/>
          <p:nvPr/>
        </p:nvSpPr>
        <p:spPr>
          <a:xfrm>
            <a:off x="3437817" y="4005899"/>
            <a:ext cx="221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GSICS Deliverables SRF/Cal Tables</a:t>
            </a:r>
          </a:p>
        </p:txBody>
      </p:sp>
      <p:pic>
        <p:nvPicPr>
          <p:cNvPr id="12" name="Picture 11">
            <a:hlinkClick r:id="rId5"/>
            <a:extLst>
              <a:ext uri="{FF2B5EF4-FFF2-40B4-BE49-F238E27FC236}">
                <a16:creationId xmlns:a16="http://schemas.microsoft.com/office/drawing/2014/main" id="{BC60EB34-F774-4726-BBD9-163FD6EA2F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7817" y="4579945"/>
            <a:ext cx="1985643" cy="21554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CFA3E5A-43B3-4D1A-9B3B-46DD49351B1C}"/>
              </a:ext>
            </a:extLst>
          </p:cNvPr>
          <p:cNvSpPr txBox="1"/>
          <p:nvPr/>
        </p:nvSpPr>
        <p:spPr>
          <a:xfrm>
            <a:off x="505609" y="1775012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7E20BF-6130-4EF0-9F84-F6A0C38D0F56}"/>
              </a:ext>
            </a:extLst>
          </p:cNvPr>
          <p:cNvSpPr txBox="1"/>
          <p:nvPr/>
        </p:nvSpPr>
        <p:spPr>
          <a:xfrm>
            <a:off x="204394" y="669213"/>
            <a:ext cx="9590693" cy="33855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New </a:t>
            </a:r>
            <a:r>
              <a:rPr lang="en-US" sz="2000" dirty="0" err="1">
                <a:solidFill>
                  <a:schemeClr val="tx1"/>
                </a:solidFill>
              </a:rPr>
              <a:t>Colab</a:t>
            </a:r>
            <a:r>
              <a:rPr lang="en-US" sz="2000" dirty="0">
                <a:solidFill>
                  <a:schemeClr val="tx1"/>
                </a:solidFill>
              </a:rPr>
              <a:t> files were created and previous ones maintained and supported.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Python Script can read and use GSICS Products/Deliverables. It can be run directly from the browser.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Connects Users directly with product producers which helps in collaborative development.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shared instantly. Click on hyperlinks below and start using GSICS Products/Deliverables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hlinkClick r:id="rId3"/>
            <a:extLst>
              <a:ext uri="{FF2B5EF4-FFF2-40B4-BE49-F238E27FC236}">
                <a16:creationId xmlns:a16="http://schemas.microsoft.com/office/drawing/2014/main" id="{41D0F5FA-14DF-4EC8-AA1F-8BEFFA56DC23}"/>
              </a:ext>
            </a:extLst>
          </p:cNvPr>
          <p:cNvSpPr txBox="1"/>
          <p:nvPr/>
        </p:nvSpPr>
        <p:spPr>
          <a:xfrm>
            <a:off x="1629170" y="4116056"/>
            <a:ext cx="1667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GSICS NRT Product</a:t>
            </a:r>
          </a:p>
        </p:txBody>
      </p:sp>
      <p:pic>
        <p:nvPicPr>
          <p:cNvPr id="4" name="Picture 3">
            <a:hlinkClick r:id="rId7"/>
            <a:extLst>
              <a:ext uri="{FF2B5EF4-FFF2-40B4-BE49-F238E27FC236}">
                <a16:creationId xmlns:a16="http://schemas.microsoft.com/office/drawing/2014/main" id="{CE1ADC48-B95F-42B3-BBA6-DD0EA867CA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7012" y="4579945"/>
            <a:ext cx="1985643" cy="2155449"/>
          </a:xfrm>
          <a:prstGeom prst="rect">
            <a:avLst/>
          </a:prstGeom>
        </p:spPr>
      </p:pic>
      <p:sp>
        <p:nvSpPr>
          <p:cNvPr id="15" name="TextBox 14">
            <a:hlinkClick r:id="rId5"/>
            <a:extLst>
              <a:ext uri="{FF2B5EF4-FFF2-40B4-BE49-F238E27FC236}">
                <a16:creationId xmlns:a16="http://schemas.microsoft.com/office/drawing/2014/main" id="{A649626A-928F-4B0E-85CA-3C6C959DF757}"/>
              </a:ext>
            </a:extLst>
          </p:cNvPr>
          <p:cNvSpPr txBox="1"/>
          <p:nvPr/>
        </p:nvSpPr>
        <p:spPr>
          <a:xfrm>
            <a:off x="5282249" y="3810947"/>
            <a:ext cx="221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Processing KMA and JMA biases</a:t>
            </a:r>
          </a:p>
        </p:txBody>
      </p:sp>
      <p:pic>
        <p:nvPicPr>
          <p:cNvPr id="9" name="Picture 8">
            <a:hlinkClick r:id="rId9"/>
            <a:extLst>
              <a:ext uri="{FF2B5EF4-FFF2-40B4-BE49-F238E27FC236}">
                <a16:creationId xmlns:a16="http://schemas.microsoft.com/office/drawing/2014/main" id="{29F6B4AE-D583-4D4F-8DB5-B86918448E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2655" y="4666197"/>
            <a:ext cx="2183634" cy="2189640"/>
          </a:xfrm>
          <a:prstGeom prst="rect">
            <a:avLst/>
          </a:prstGeom>
        </p:spPr>
      </p:pic>
      <p:sp>
        <p:nvSpPr>
          <p:cNvPr id="16" name="TextBox 15">
            <a:hlinkClick r:id="rId5"/>
            <a:extLst>
              <a:ext uri="{FF2B5EF4-FFF2-40B4-BE49-F238E27FC236}">
                <a16:creationId xmlns:a16="http://schemas.microsoft.com/office/drawing/2014/main" id="{1FF48121-61DB-49A1-9685-91408833EE2A}"/>
              </a:ext>
            </a:extLst>
          </p:cNvPr>
          <p:cNvSpPr txBox="1"/>
          <p:nvPr/>
        </p:nvSpPr>
        <p:spPr>
          <a:xfrm>
            <a:off x="7642304" y="4026526"/>
            <a:ext cx="221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 State of Observing System Charts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2293AAC-F6B5-569D-5D8E-313D15A2F1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58571" y="4393055"/>
            <a:ext cx="2456936" cy="229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21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680" y="446899"/>
            <a:ext cx="5379523" cy="475375"/>
          </a:xfrm>
        </p:spPr>
        <p:txBody>
          <a:bodyPr/>
          <a:lstStyle/>
          <a:p>
            <a:r>
              <a:rPr lang="en-US" sz="3200" dirty="0"/>
              <a:t>GSICS Notebooks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755" y="2708397"/>
            <a:ext cx="9453962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en-US" sz="1800" b="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Spectral Response Function (SRF) </a:t>
            </a:r>
            <a:r>
              <a:rPr lang="en-US" altLang="en-US" sz="1800" b="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netCDF</a:t>
            </a:r>
            <a:r>
              <a:rPr lang="en-US" altLang="en-US" sz="1800" b="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SRFs used in GIRO in </a:t>
            </a:r>
            <a:r>
              <a:rPr lang="en-US" altLang="en-US" sz="1800" b="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NetCDF</a:t>
            </a:r>
            <a:r>
              <a:rPr lang="en-US" altLang="en-US" sz="1800" b="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format (Author: Masaya Takahashi, JMA) Note</a:t>
            </a:r>
          </a:p>
          <a:p>
            <a:pPr marL="342900" indent="-342900">
              <a:buFont typeface="+mj-lt"/>
              <a:buAutoNum type="arabicPeriod"/>
            </a:pPr>
            <a:endParaRPr lang="en-US" altLang="en-US" sz="1800" b="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en-US" sz="1800" b="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GEO-LEO-IR Collocation </a:t>
            </a:r>
            <a:r>
              <a:rPr lang="en-US" altLang="en-US" sz="1800" b="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netCDF</a:t>
            </a:r>
            <a:r>
              <a:rPr lang="en-US" altLang="en-US" sz="1800" b="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Intermediate Collocation data </a:t>
            </a:r>
            <a:r>
              <a:rPr lang="en-US" altLang="en-US" sz="1800" b="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Himaware</a:t>
            </a:r>
            <a:r>
              <a:rPr lang="en-US" altLang="en-US" sz="1800" b="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METSAT 1R/2 versus AIRS/IASI/MODIS (Author: Masaya Takahashi, JMA) [ Above Notebook can be tuned ]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en-US" sz="1800" b="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LEO L1 </a:t>
            </a:r>
            <a:r>
              <a:rPr lang="en-US" altLang="en-US" sz="1800" b="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netCDF</a:t>
            </a:r>
            <a:r>
              <a:rPr lang="en-US" altLang="en-US" sz="1800" b="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IASI Reference Radiances (Author: Masaya Takahashi, JMA) [Above Notebook can be tuned]</a:t>
            </a:r>
          </a:p>
          <a:p>
            <a:pPr marL="342900" indent="-342900">
              <a:buFont typeface="+mj-lt"/>
              <a:buAutoNum type="arabicPeriod"/>
            </a:pPr>
            <a:endParaRPr lang="en-US" altLang="en-US" sz="1800" b="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0" dirty="0">
                <a:solidFill>
                  <a:schemeClr val="tx1"/>
                </a:solidFill>
                <a:hlinkClick r:id="rId6"/>
              </a:rPr>
              <a:t>Level 1C inter calibration tables</a:t>
            </a:r>
            <a:r>
              <a:rPr lang="en-US" sz="1800" b="0" dirty="0">
                <a:solidFill>
                  <a:schemeClr val="tx1"/>
                </a:solidFill>
              </a:rPr>
              <a:t>: Inter-Cal tables for Microwave Radiometers, e.g., SSMI series TRMM Constellation and GPM Radiometers (Author: Wes Berg, CSU)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755" y="1845630"/>
            <a:ext cx="9759245" cy="46166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Notebooks for Deliverables</a:t>
            </a:r>
          </a:p>
        </p:txBody>
      </p:sp>
    </p:spTree>
    <p:extLst>
      <p:ext uri="{BB962C8B-B14F-4D97-AF65-F5344CB8AC3E}">
        <p14:creationId xmlns:p14="http://schemas.microsoft.com/office/powerpoint/2010/main" val="204030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F5C95-4989-0188-D7FE-C21AE3700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991" y="0"/>
            <a:ext cx="8915400" cy="954087"/>
          </a:xfrm>
        </p:spPr>
        <p:txBody>
          <a:bodyPr/>
          <a:lstStyle/>
          <a:p>
            <a:r>
              <a:rPr lang="en-US" dirty="0"/>
              <a:t>GCC Action Status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FEBB1E2-6451-D6EA-81B6-A1C43FBFCB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679281"/>
              </p:ext>
            </p:extLst>
          </p:nvPr>
        </p:nvGraphicFramePr>
        <p:xfrm>
          <a:off x="145026" y="1678858"/>
          <a:ext cx="9615947" cy="3928794"/>
        </p:xfrm>
        <a:graphic>
          <a:graphicData uri="http://schemas.openxmlformats.org/drawingml/2006/table">
            <a:tbl>
              <a:tblPr/>
              <a:tblGrid>
                <a:gridCol w="1789471">
                  <a:extLst>
                    <a:ext uri="{9D8B030D-6E8A-4147-A177-3AD203B41FA5}">
                      <a16:colId xmlns:a16="http://schemas.microsoft.com/office/drawing/2014/main" val="120677169"/>
                    </a:ext>
                  </a:extLst>
                </a:gridCol>
                <a:gridCol w="3551583">
                  <a:extLst>
                    <a:ext uri="{9D8B030D-6E8A-4147-A177-3AD203B41FA5}">
                      <a16:colId xmlns:a16="http://schemas.microsoft.com/office/drawing/2014/main" val="3121956136"/>
                    </a:ext>
                  </a:extLst>
                </a:gridCol>
                <a:gridCol w="1308010">
                  <a:extLst>
                    <a:ext uri="{9D8B030D-6E8A-4147-A177-3AD203B41FA5}">
                      <a16:colId xmlns:a16="http://schemas.microsoft.com/office/drawing/2014/main" val="1041463534"/>
                    </a:ext>
                  </a:extLst>
                </a:gridCol>
                <a:gridCol w="1916217">
                  <a:extLst>
                    <a:ext uri="{9D8B030D-6E8A-4147-A177-3AD203B41FA5}">
                      <a16:colId xmlns:a16="http://schemas.microsoft.com/office/drawing/2014/main" val="3790306308"/>
                    </a:ext>
                  </a:extLst>
                </a:gridCol>
                <a:gridCol w="1050666">
                  <a:extLst>
                    <a:ext uri="{9D8B030D-6E8A-4147-A177-3AD203B41FA5}">
                      <a16:colId xmlns:a16="http://schemas.microsoft.com/office/drawing/2014/main" val="2039784621"/>
                    </a:ext>
                  </a:extLst>
                </a:gridCol>
              </a:tblGrid>
              <a:tr h="20809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dirty="0">
                          <a:solidFill>
                            <a:srgbClr val="2E6E9E"/>
                          </a:solidFill>
                          <a:effectLst/>
                        </a:rPr>
                        <a:t>Action Id</a:t>
                      </a:r>
                    </a:p>
                  </a:txBody>
                  <a:tcPr marL="30084" marR="30084" marT="16713" marB="16713" anchor="ctr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dirty="0">
                          <a:solidFill>
                            <a:srgbClr val="2E6E9E"/>
                          </a:solidFill>
                          <a:effectLst/>
                        </a:rPr>
                        <a:t>Summary</a:t>
                      </a:r>
                    </a:p>
                  </a:txBody>
                  <a:tcPr marL="30084" marR="30084" marT="16713" marB="16713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>
                          <a:solidFill>
                            <a:srgbClr val="2E6E9E"/>
                          </a:solidFill>
                          <a:effectLst/>
                        </a:rPr>
                        <a:t>Lead</a:t>
                      </a:r>
                    </a:p>
                  </a:txBody>
                  <a:tcPr marL="30084" marR="30084" marT="16713" marB="16713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>
                          <a:solidFill>
                            <a:srgbClr val="2E6E9E"/>
                          </a:solidFill>
                          <a:effectLst/>
                        </a:rPr>
                        <a:t>Actual Completion</a:t>
                      </a:r>
                    </a:p>
                  </a:txBody>
                  <a:tcPr marL="30084" marR="30084" marT="16713" marB="16713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>
                          <a:solidFill>
                            <a:srgbClr val="2E6E9E"/>
                          </a:solidFill>
                          <a:effectLst/>
                        </a:rPr>
                        <a:t>Status</a:t>
                      </a:r>
                    </a:p>
                  </a:txBody>
                  <a:tcPr marL="30084" marR="30084" marT="16713" marB="16713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134070"/>
                  </a:ext>
                </a:extLst>
              </a:tr>
              <a:tr h="562276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A.GCC.20240315.1 </a:t>
                      </a:r>
                    </a:p>
                  </a:txBody>
                  <a:tcPr marL="16713" marR="16713" marT="13371" marB="1337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>Manik Bali (UMD) to prepare proposal to update GSICS Product Catalog and set up web meeting to discuss. </a:t>
                      </a:r>
                    </a:p>
                  </a:txBody>
                  <a:tcPr marL="16713" marR="16713" marT="13371" marB="1337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Manik </a:t>
                      </a:r>
                    </a:p>
                  </a:txBody>
                  <a:tcPr marL="16713" marR="16713" marT="13371" marB="1337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 </a:t>
                      </a:r>
                    </a:p>
                  </a:txBody>
                  <a:tcPr marL="16713" marR="16713" marT="13371" marB="1337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Ongoing </a:t>
                      </a:r>
                    </a:p>
                  </a:txBody>
                  <a:tcPr marL="16713" marR="16713" marT="13371" marB="1337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F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932664"/>
                  </a:ext>
                </a:extLst>
              </a:tr>
              <a:tr h="568410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R.GEP.20240315.1 </a:t>
                      </a:r>
                    </a:p>
                  </a:txBody>
                  <a:tcPr marL="16713" marR="16713" marT="13371" marB="1337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>GCC to give a GSICS overview talk at the JACIE workshop. </a:t>
                      </a:r>
                    </a:p>
                  </a:txBody>
                  <a:tcPr marL="16713" marR="16713" marT="13371" marB="1337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Larry/Manik </a:t>
                      </a:r>
                    </a:p>
                  </a:txBody>
                  <a:tcPr marL="16713" marR="16713" marT="13371" marB="1337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Would expand the action to reach out to a wider new space audience </a:t>
                      </a:r>
                    </a:p>
                  </a:txBody>
                  <a:tcPr marL="16713" marR="16713" marT="13371" marB="1337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Closed </a:t>
                      </a:r>
                    </a:p>
                  </a:txBody>
                  <a:tcPr marL="16713" marR="16713" marT="13371" marB="1337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E9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096684"/>
                  </a:ext>
                </a:extLst>
              </a:tr>
              <a:tr h="382367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R.GEP.20240315.4 </a:t>
                      </a:r>
                    </a:p>
                  </a:txBody>
                  <a:tcPr marL="16713" marR="16713" marT="13371" marB="1337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>GCC to display SOS heatmap on GCC website with mean </a:t>
                      </a:r>
                      <a:r>
                        <a:rPr lang="en-US" sz="1800" dirty="0" err="1">
                          <a:effectLst/>
                        </a:rPr>
                        <a:t>Mean</a:t>
                      </a:r>
                      <a:r>
                        <a:rPr lang="en-US" sz="1800" dirty="0">
                          <a:effectLst/>
                        </a:rPr>
                        <a:t> Bias and Standard Deviation. </a:t>
                      </a:r>
                    </a:p>
                  </a:txBody>
                  <a:tcPr marL="16713" marR="16713" marT="13371" marB="1337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Manik </a:t>
                      </a:r>
                    </a:p>
                  </a:txBody>
                  <a:tcPr marL="16713" marR="16713" marT="13371" marB="1337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16713" marR="16713" marT="13371" marB="1337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Open </a:t>
                      </a:r>
                    </a:p>
                  </a:txBody>
                  <a:tcPr marL="16713" marR="16713" marT="13371" marB="1337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170894"/>
                  </a:ext>
                </a:extLst>
              </a:tr>
              <a:tr h="1041462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R.GWG.20240311.1 </a:t>
                      </a:r>
                    </a:p>
                  </a:txBody>
                  <a:tcPr marL="16713" marR="16713" marT="13371" marB="1337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>GCC to consider adding tool/guide to minutes template for provide correct format for Actions. </a:t>
                      </a:r>
                    </a:p>
                  </a:txBody>
                  <a:tcPr marL="16713" marR="16713" marT="13371" marB="1337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Manik Bali </a:t>
                      </a:r>
                    </a:p>
                  </a:txBody>
                  <a:tcPr marL="16713" marR="16713" marT="13371" marB="1337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16713" marR="16713" marT="13371" marB="1337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Closed </a:t>
                      </a:r>
                    </a:p>
                  </a:txBody>
                  <a:tcPr marL="16713" marR="16713" marT="13371" marB="1337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E9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66040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1F5692C2-8B00-002D-961B-212B329D2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50" y="16002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 204060All entries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Search: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900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07919"/>
            <a:ext cx="8915400" cy="954087"/>
          </a:xfrm>
        </p:spPr>
        <p:txBody>
          <a:bodyPr/>
          <a:lstStyle/>
          <a:p>
            <a:r>
              <a:rPr lang="en-US" sz="3600" dirty="0"/>
              <a:t>Actions Webpage and GSICS Wiki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268" y="2681654"/>
            <a:ext cx="3417131" cy="292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18267" y="1826194"/>
            <a:ext cx="3944942" cy="37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The A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ction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Tracker was maintained.</a:t>
            </a:r>
          </a:p>
        </p:txBody>
      </p:sp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13492EA6-0015-43AD-3C54-3D6A5A3AA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355" y="2681654"/>
            <a:ext cx="6195645" cy="292666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3A157B-E1FB-5AC7-2D09-851853946479}"/>
              </a:ext>
            </a:extLst>
          </p:cNvPr>
          <p:cNvSpPr txBox="1">
            <a:spLocks/>
          </p:cNvSpPr>
          <p:nvPr/>
        </p:nvSpPr>
        <p:spPr bwMode="auto">
          <a:xfrm>
            <a:off x="4163209" y="1826194"/>
            <a:ext cx="5059921" cy="37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The GSICS Wiki Server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was maintained and refined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.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0DF990-BE5D-8F70-C3C9-8AE02857ACED}"/>
              </a:ext>
            </a:extLst>
          </p:cNvPr>
          <p:cNvSpPr txBox="1"/>
          <p:nvPr/>
        </p:nvSpPr>
        <p:spPr>
          <a:xfrm>
            <a:off x="0" y="5858650"/>
            <a:ext cx="481379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2"/>
                </a:solidFill>
                <a:hlinkClick r:id="rId5"/>
              </a:rPr>
              <a:t>https://www.star.nesdis.noaa.gov/smcd/GCC/MeetingActions.php</a:t>
            </a:r>
            <a:endParaRPr lang="en-US" sz="10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5AECE2-D0FE-84DD-9F09-284790C5F165}"/>
              </a:ext>
            </a:extLst>
          </p:cNvPr>
          <p:cNvSpPr txBox="1"/>
          <p:nvPr/>
        </p:nvSpPr>
        <p:spPr>
          <a:xfrm>
            <a:off x="2477233" y="3247641"/>
            <a:ext cx="495446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http://gsics.atmos.umd.edu/wiki/Home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9374A8-E10F-0DDC-3E0F-DB6D546DFEDD}"/>
              </a:ext>
            </a:extLst>
          </p:cNvPr>
          <p:cNvSpPr txBox="1"/>
          <p:nvPr/>
        </p:nvSpPr>
        <p:spPr>
          <a:xfrm>
            <a:off x="4813790" y="5719516"/>
            <a:ext cx="3774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3333FF"/>
                </a:solidFill>
                <a:hlinkClick r:id="rId3"/>
              </a:rPr>
              <a:t>http://gsics.atmos.umd.edu/wiki/Home</a:t>
            </a:r>
            <a:r>
              <a:rPr lang="en-US" sz="1200" dirty="0">
                <a:solidFill>
                  <a:srgbClr val="3333FF"/>
                </a:solidFill>
              </a:rPr>
              <a:t> </a:t>
            </a:r>
          </a:p>
          <a:p>
            <a:r>
              <a:rPr lang="en-US" sz="1200" dirty="0">
                <a:solidFill>
                  <a:schemeClr val="tx1"/>
                </a:solidFill>
              </a:rPr>
              <a:t>Server software was updated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578150" y="1"/>
            <a:ext cx="6863939" cy="462578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108" charset="-128"/>
              </a:rPr>
              <a:t>Near-term 2025-2026 Goals</a:t>
            </a:r>
            <a:endParaRPr lang="en-GB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30296" y="462579"/>
            <a:ext cx="9645407" cy="57096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buSzPct val="80000"/>
              <a:buFont typeface="Arial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Coordination</a:t>
            </a:r>
          </a:p>
          <a:p>
            <a:pPr marL="685800" lvl="1" indent="-228600" eaLnBrk="1" hangingPunct="1">
              <a:spcBef>
                <a:spcPct val="20000"/>
              </a:spcBef>
              <a:buSzPct val="80000"/>
              <a:buFont typeface="Courier New" pitchFamily="49" charset="0"/>
              <a:buChar char="o"/>
            </a:pP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Continue to work with the GPRCs, GRWG and GDWG to expand and formalize the content in the Annual Instrument Reports,</a:t>
            </a:r>
          </a:p>
          <a:p>
            <a:pPr marL="685800" lvl="1" indent="-228600" eaLnBrk="1" hangingPunct="1">
              <a:spcBef>
                <a:spcPct val="20000"/>
              </a:spcBef>
              <a:buSzPct val="80000"/>
              <a:buFont typeface="Courier New" pitchFamily="49" charset="0"/>
              <a:buChar char="o"/>
            </a:pP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Continue to coordinate efforts to establish the GSICS baseline algorithms, especially those for the GEO solar reflective channels, and increase the number of GSICS products for visible sensor measurements,</a:t>
            </a:r>
          </a:p>
          <a:p>
            <a:pPr marL="685800" lvl="1" indent="-228600" eaLnBrk="1" hangingPunct="1">
              <a:spcBef>
                <a:spcPct val="20000"/>
              </a:spcBef>
              <a:buSzPct val="80000"/>
              <a:buFont typeface="Courier New" pitchFamily="49" charset="0"/>
              <a:buChar char="o"/>
            </a:pP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Continue to provide communication between the research group and users.</a:t>
            </a:r>
          </a:p>
          <a:p>
            <a:pPr marL="228600" indent="-228600" eaLnBrk="1" hangingPunct="1">
              <a:buSzPct val="80000"/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GSICS Quarterly</a:t>
            </a:r>
          </a:p>
          <a:p>
            <a:pPr marL="685800" lvl="1" indent="-228600" eaLnBrk="1" hangingPunct="1">
              <a:spcBef>
                <a:spcPct val="20000"/>
              </a:spcBef>
              <a:buSzPct val="80000"/>
              <a:buFont typeface="Courier New" pitchFamily="49" charset="0"/>
              <a:buChar char="o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Continue to compile, edit and distribute this important communication to the GSICS community.</a:t>
            </a:r>
          </a:p>
          <a:p>
            <a:pPr marL="228600" indent="-228600" eaLnBrk="1" hangingPunct="1">
              <a:buSzPct val="80000"/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Continue to engage with News Space</a:t>
            </a:r>
          </a:p>
          <a:p>
            <a:pPr marL="228600" indent="-228600" eaLnBrk="1" hangingPunct="1">
              <a:buSzPct val="80000"/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Support the inclusion of new products in the GPPA, and conduct reviews of GSICS Products, Deliverables and Resources </a:t>
            </a:r>
          </a:p>
          <a:p>
            <a:pPr marL="228600" indent="-228600" eaLnBrk="1" hangingPunct="1">
              <a:buSzPct val="80000"/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Continue to support meetings (including this one) </a:t>
            </a:r>
          </a:p>
          <a:p>
            <a:pPr marL="228600" indent="-228600" eaLnBrk="1" hangingPunct="1">
              <a:buSzPct val="80000"/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Continue collaborative development of the Action Tracker.</a:t>
            </a:r>
          </a:p>
          <a:p>
            <a:pPr eaLnBrk="1" hangingPunct="1">
              <a:buSzPct val="80000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	[added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sharepoint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for updating actions]</a:t>
            </a:r>
          </a:p>
          <a:p>
            <a:pPr marL="228600" indent="-228600" eaLnBrk="1" hangingPunct="1">
              <a:buSzPct val="80000"/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Develop tools to help users </a:t>
            </a:r>
          </a:p>
          <a:p>
            <a:pPr marL="685800" lvl="1" indent="-228600">
              <a:buSzPct val="80000"/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Develop User Guide and Google Notebook</a:t>
            </a:r>
          </a:p>
          <a:p>
            <a:pPr marL="685800" lvl="1" indent="-228600">
              <a:buSzPct val="80000"/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Develop Product Status system</a:t>
            </a:r>
          </a:p>
          <a:p>
            <a:pPr marL="685800" lvl="1" indent="-228600">
              <a:buSzPct val="80000"/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Improve outreach to potential Users of GSICS Products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23B9D-4F7B-4123-9502-3D97DB08D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Seeking Guidance from the Executive Panel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3B092-8BE5-4832-9484-80B760E40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216" y="1386673"/>
            <a:ext cx="8754484" cy="500407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cs typeface="Calibri"/>
              </a:rPr>
              <a:t>It is a constant endeavor for GCC to meet the expectations of the members. To this end we seek guidance on the following:</a:t>
            </a:r>
          </a:p>
          <a:p>
            <a:pPr marL="457200" indent="-457200">
              <a:buAutoNum type="arabicPeriod"/>
            </a:pPr>
            <a:r>
              <a:rPr lang="en-US" sz="2800" dirty="0">
                <a:cs typeface="Calibri"/>
              </a:rPr>
              <a:t>Should we have another GSICS Users Workshop?</a:t>
            </a:r>
          </a:p>
          <a:p>
            <a:pPr marL="457200" indent="-457200">
              <a:buAutoNum type="arabicPeriod"/>
            </a:pPr>
            <a:r>
              <a:rPr lang="en-US" sz="2800" dirty="0">
                <a:cs typeface="Calibri"/>
              </a:rPr>
              <a:t>Where will the GSICS Annual Meeting 2026 be held? (Ottawa Ontario Canada?)</a:t>
            </a:r>
          </a:p>
          <a:p>
            <a:pPr marL="457200" indent="-457200">
              <a:buAutoNum type="arabicPeriod"/>
            </a:pPr>
            <a:r>
              <a:rPr lang="en-US" sz="2800" dirty="0">
                <a:cs typeface="Calibri"/>
              </a:rPr>
              <a:t>Should the GPRCs have machine-readable content? </a:t>
            </a:r>
          </a:p>
          <a:p>
            <a:pPr marL="457200" indent="-457200">
              <a:buAutoNum type="arabicPeriod"/>
            </a:pPr>
            <a:r>
              <a:rPr lang="en-US" sz="2800" dirty="0">
                <a:cs typeface="Calibri"/>
              </a:rPr>
              <a:t>How should we expand collaboration with CALCON, 3G (GRUAN –GSICS-GNSS), etc. (discussion topic)?</a:t>
            </a:r>
          </a:p>
        </p:txBody>
      </p:sp>
    </p:spTree>
    <p:extLst>
      <p:ext uri="{BB962C8B-B14F-4D97-AF65-F5344CB8AC3E}">
        <p14:creationId xmlns:p14="http://schemas.microsoft.com/office/powerpoint/2010/main" val="1724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677862"/>
          </a:xfrm>
        </p:spPr>
        <p:txBody>
          <a:bodyPr/>
          <a:lstStyle/>
          <a:p>
            <a:r>
              <a:rPr lang="en-US" sz="3600" dirty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28" y="815237"/>
            <a:ext cx="9705584" cy="4697540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/>
              <a:t>The GSICS Coordination Center continues to support and coordinate exchanges of ideas within GSICS.</a:t>
            </a:r>
          </a:p>
          <a:p>
            <a:r>
              <a:rPr lang="en-US" sz="2800" dirty="0"/>
              <a:t>GCC continues to play its role in reaching out to potential future members.</a:t>
            </a:r>
          </a:p>
          <a:p>
            <a:r>
              <a:rPr lang="en-US" sz="2800" dirty="0"/>
              <a:t>GCC continues to publish the Newsletter.</a:t>
            </a:r>
          </a:p>
          <a:p>
            <a:r>
              <a:rPr lang="en-US" sz="2800" dirty="0"/>
              <a:t>GCC continues to support the collaboration and planning of GSICS research and other activities with complementary groups such as GRUAN, GNSS and WIGOS.</a:t>
            </a:r>
          </a:p>
          <a:p>
            <a:r>
              <a:rPr lang="en-US" sz="2800" dirty="0"/>
              <a:t>Established capability to generate SOS reports at NOAA.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1CD118-7695-153E-E742-F26119AAE934}"/>
              </a:ext>
            </a:extLst>
          </p:cNvPr>
          <p:cNvSpPr txBox="1"/>
          <p:nvPr/>
        </p:nvSpPr>
        <p:spPr>
          <a:xfrm>
            <a:off x="2382716" y="5523535"/>
            <a:ext cx="4658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Suggestions, Feedback are welcome</a:t>
            </a: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5058" y="2778826"/>
            <a:ext cx="5206835" cy="973776"/>
          </a:xfrm>
          <a:solidFill>
            <a:schemeClr val="accent3"/>
          </a:solidFill>
        </p:spPr>
        <p:txBody>
          <a:bodyPr/>
          <a:lstStyle/>
          <a:p>
            <a:pPr algn="ctr">
              <a:buNone/>
            </a:pPr>
            <a:r>
              <a:rPr lang="en-US" sz="4800" dirty="0">
                <a:solidFill>
                  <a:schemeClr val="bg1"/>
                </a:solidFill>
              </a:rPr>
              <a:t>Thank You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666" y="130484"/>
            <a:ext cx="8915400" cy="849797"/>
          </a:xfrm>
          <a:solidFill>
            <a:srgbClr val="92D05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GCC Action Status [2023]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95301" y="1783725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087740D-4FAF-FBC9-04B6-F95A5E73E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025100"/>
              </p:ext>
            </p:extLst>
          </p:nvPr>
        </p:nvGraphicFramePr>
        <p:xfrm>
          <a:off x="495300" y="1503501"/>
          <a:ext cx="8915399" cy="1551421"/>
        </p:xfrm>
        <a:graphic>
          <a:graphicData uri="http://schemas.openxmlformats.org/drawingml/2006/table">
            <a:tbl>
              <a:tblPr/>
              <a:tblGrid>
                <a:gridCol w="1748489">
                  <a:extLst>
                    <a:ext uri="{9D8B030D-6E8A-4147-A177-3AD203B41FA5}">
                      <a16:colId xmlns:a16="http://schemas.microsoft.com/office/drawing/2014/main" val="2421440097"/>
                    </a:ext>
                  </a:extLst>
                </a:gridCol>
                <a:gridCol w="3898393">
                  <a:extLst>
                    <a:ext uri="{9D8B030D-6E8A-4147-A177-3AD203B41FA5}">
                      <a16:colId xmlns:a16="http://schemas.microsoft.com/office/drawing/2014/main" val="3337594978"/>
                    </a:ext>
                  </a:extLst>
                </a:gridCol>
                <a:gridCol w="2022763">
                  <a:extLst>
                    <a:ext uri="{9D8B030D-6E8A-4147-A177-3AD203B41FA5}">
                      <a16:colId xmlns:a16="http://schemas.microsoft.com/office/drawing/2014/main" val="2776351866"/>
                    </a:ext>
                  </a:extLst>
                </a:gridCol>
                <a:gridCol w="1245754">
                  <a:extLst>
                    <a:ext uri="{9D8B030D-6E8A-4147-A177-3AD203B41FA5}">
                      <a16:colId xmlns:a16="http://schemas.microsoft.com/office/drawing/2014/main" val="1508384646"/>
                    </a:ext>
                  </a:extLst>
                </a:gridCol>
              </a:tblGrid>
              <a:tr h="451676">
                <a:tc>
                  <a:txBody>
                    <a:bodyPr/>
                    <a:lstStyle/>
                    <a:p>
                      <a:pPr fontAlgn="t"/>
                      <a:r>
                        <a:rPr lang="en-US" sz="1100" dirty="0">
                          <a:effectLst/>
                        </a:rPr>
                        <a:t>A.GCC.20220318.1 </a:t>
                      </a:r>
                    </a:p>
                  </a:txBody>
                  <a:tcPr marL="46679" marR="46679" marT="37343" marB="3734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100" dirty="0">
                          <a:effectLst/>
                        </a:rPr>
                        <a:t>GCC to edit an article on Notebooks, wiki and pages GSICS Tools </a:t>
                      </a:r>
                    </a:p>
                  </a:txBody>
                  <a:tcPr marL="46679" marR="46679" marT="37343" marB="3734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</a:txBody>
                  <a:tcPr marL="46679" marR="46679" marT="37343" marB="3734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dirty="0">
                          <a:effectLst/>
                        </a:rPr>
                        <a:t>Closed</a:t>
                      </a:r>
                    </a:p>
                  </a:txBody>
                  <a:tcPr marL="46679" marR="46679" marT="37343" marB="3734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658965"/>
                  </a:ext>
                </a:extLst>
              </a:tr>
              <a:tr h="374538">
                <a:tc>
                  <a:txBody>
                    <a:bodyPr/>
                    <a:lstStyle/>
                    <a:p>
                      <a:pPr fontAlgn="t"/>
                      <a:r>
                        <a:rPr lang="en-US" sz="1100" dirty="0">
                          <a:effectLst/>
                        </a:rPr>
                        <a:t>A.GDWG.20220316.3 </a:t>
                      </a:r>
                    </a:p>
                  </a:txBody>
                  <a:tcPr marL="46679" marR="46679" marT="37343" marB="3734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100" dirty="0">
                          <a:effectLst/>
                        </a:rPr>
                        <a:t>GDWG members to inform GCC about the latest membership </a:t>
                      </a:r>
                    </a:p>
                  </a:txBody>
                  <a:tcPr marL="46679" marR="46679" marT="37343" marB="3734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>
                          <a:effectLst/>
                        </a:rPr>
                        <a:t> </a:t>
                      </a:r>
                    </a:p>
                  </a:txBody>
                  <a:tcPr marL="46679" marR="46679" marT="37343" marB="3734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dirty="0">
                          <a:effectLst/>
                        </a:rPr>
                        <a:t>Concurrent</a:t>
                      </a:r>
                    </a:p>
                  </a:txBody>
                  <a:tcPr marL="46679" marR="46679" marT="37343" marB="3734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249143"/>
                  </a:ext>
                </a:extLst>
              </a:tr>
              <a:tr h="725207">
                <a:tc>
                  <a:txBody>
                    <a:bodyPr/>
                    <a:lstStyle/>
                    <a:p>
                      <a:pPr fontAlgn="t"/>
                      <a:r>
                        <a:rPr lang="en-US" sz="1100" dirty="0">
                          <a:effectLst/>
                        </a:rPr>
                        <a:t>A.GVNIR.20220318.6 </a:t>
                      </a:r>
                    </a:p>
                  </a:txBody>
                  <a:tcPr marL="46679" marR="46679" marT="37343" marB="3734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100" dirty="0">
                          <a:effectLst/>
                        </a:rPr>
                        <a:t>GRWG (Dave) to work with GCC lead a recommendation to EP of recommending TSIS-1 HSRS as a reference Solar spectrum </a:t>
                      </a:r>
                    </a:p>
                  </a:txBody>
                  <a:tcPr marL="46679" marR="46679" marT="37343" marB="3734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dirty="0">
                          <a:effectLst/>
                        </a:rPr>
                        <a:t>TSIS-1 recommended as reference solar spectrum </a:t>
                      </a:r>
                    </a:p>
                  </a:txBody>
                  <a:tcPr marL="46679" marR="46679" marT="37343" marB="3734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dirty="0">
                          <a:effectLst/>
                        </a:rPr>
                        <a:t>Closed </a:t>
                      </a:r>
                    </a:p>
                  </a:txBody>
                  <a:tcPr marL="46679" marR="46679" marT="37343" marB="3734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E9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60661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F4A0ECF-7066-D6EC-531C-0168F36D6D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148770"/>
              </p:ext>
            </p:extLst>
          </p:nvPr>
        </p:nvGraphicFramePr>
        <p:xfrm>
          <a:off x="495299" y="3554610"/>
          <a:ext cx="8915400" cy="3303390"/>
        </p:xfrm>
        <a:graphic>
          <a:graphicData uri="http://schemas.openxmlformats.org/drawingml/2006/table">
            <a:tbl>
              <a:tblPr/>
              <a:tblGrid>
                <a:gridCol w="1749137">
                  <a:extLst>
                    <a:ext uri="{9D8B030D-6E8A-4147-A177-3AD203B41FA5}">
                      <a16:colId xmlns:a16="http://schemas.microsoft.com/office/drawing/2014/main" val="417268045"/>
                    </a:ext>
                  </a:extLst>
                </a:gridCol>
                <a:gridCol w="3903605">
                  <a:extLst>
                    <a:ext uri="{9D8B030D-6E8A-4147-A177-3AD203B41FA5}">
                      <a16:colId xmlns:a16="http://schemas.microsoft.com/office/drawing/2014/main" val="2745308040"/>
                    </a:ext>
                  </a:extLst>
                </a:gridCol>
                <a:gridCol w="3262658">
                  <a:extLst>
                    <a:ext uri="{9D8B030D-6E8A-4147-A177-3AD203B41FA5}">
                      <a16:colId xmlns:a16="http://schemas.microsoft.com/office/drawing/2014/main" val="1428386706"/>
                    </a:ext>
                  </a:extLst>
                </a:gridCol>
              </a:tblGrid>
              <a:tr h="593108">
                <a:tc>
                  <a:txBody>
                    <a:bodyPr/>
                    <a:lstStyle/>
                    <a:p>
                      <a:pPr fontAlgn="t"/>
                      <a:r>
                        <a:rPr lang="en-US" sz="1050" dirty="0">
                          <a:effectLst/>
                        </a:rPr>
                        <a:t>A.GDWG.20230301.1 </a:t>
                      </a:r>
                    </a:p>
                  </a:txBody>
                  <a:tcPr marL="16072" marR="16072" marT="12858" marB="12858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50" dirty="0">
                          <a:effectLst/>
                        </a:rPr>
                        <a:t>Manik Bali (NOAA) to add option in tracking tool to label actions as no longer relevant, and ensure a lead is clearly identified for each action </a:t>
                      </a:r>
                    </a:p>
                  </a:txBody>
                  <a:tcPr marL="16072" marR="16072" marT="12858" marB="12858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dirty="0">
                          <a:effectLst/>
                        </a:rPr>
                        <a:t>Closed </a:t>
                      </a:r>
                    </a:p>
                  </a:txBody>
                  <a:tcPr marL="16072" marR="16072" marT="12858" marB="12858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035530"/>
                  </a:ext>
                </a:extLst>
              </a:tr>
              <a:tr h="728247">
                <a:tc>
                  <a:txBody>
                    <a:bodyPr/>
                    <a:lstStyle/>
                    <a:p>
                      <a:pPr fontAlgn="t"/>
                      <a:r>
                        <a:rPr lang="en-US" sz="1050" dirty="0">
                          <a:effectLst/>
                        </a:rPr>
                        <a:t>A.GSW.20230615.1 </a:t>
                      </a:r>
                    </a:p>
                  </a:txBody>
                  <a:tcPr marL="16072" marR="16072" marT="12858" marB="12858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50" dirty="0">
                          <a:effectLst/>
                        </a:rPr>
                        <a:t>Larry Flynn/Manik Bali will assemble background documentation on the GSICS processes and products (Wiki, introductory presentation, GSICS products catalogue etc.) </a:t>
                      </a:r>
                    </a:p>
                  </a:txBody>
                  <a:tcPr marL="16072" marR="16072" marT="12858" marB="12858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dirty="0">
                          <a:effectLst/>
                        </a:rPr>
                        <a:t>Closed [documents shared by Larry] </a:t>
                      </a:r>
                    </a:p>
                  </a:txBody>
                  <a:tcPr marL="16072" marR="16072" marT="12858" marB="12858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971773"/>
                  </a:ext>
                </a:extLst>
              </a:tr>
              <a:tr h="762032">
                <a:tc>
                  <a:txBody>
                    <a:bodyPr/>
                    <a:lstStyle/>
                    <a:p>
                      <a:pPr fontAlgn="t"/>
                      <a:r>
                        <a:rPr lang="en-US" sz="1050" dirty="0">
                          <a:effectLst/>
                        </a:rPr>
                        <a:t>A.GWG.20230227.2 </a:t>
                      </a:r>
                    </a:p>
                  </a:txBody>
                  <a:tcPr marL="16072" marR="16072" marT="12858" marB="12858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50" dirty="0">
                          <a:effectLst/>
                        </a:rPr>
                        <a:t>Manik Bali (NOAA) to consider the development of tool to interface GSICS Correction coefficients from GSICS Server with </a:t>
                      </a:r>
                      <a:r>
                        <a:rPr lang="en-US" sz="1050" dirty="0" err="1">
                          <a:effectLst/>
                        </a:rPr>
                        <a:t>Satpy</a:t>
                      </a:r>
                      <a:r>
                        <a:rPr lang="en-US" sz="1050" dirty="0">
                          <a:effectLst/>
                        </a:rPr>
                        <a:t> as external calibration coefficients. </a:t>
                      </a:r>
                    </a:p>
                  </a:txBody>
                  <a:tcPr marL="16072" marR="16072" marT="12858" marB="12858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dirty="0">
                          <a:effectLst/>
                        </a:rPr>
                        <a:t>Ongoing[ Implemented at UMD, converting to container]</a:t>
                      </a:r>
                    </a:p>
                  </a:txBody>
                  <a:tcPr marL="16072" marR="16072" marT="12858" marB="12858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022073"/>
                  </a:ext>
                </a:extLst>
              </a:tr>
              <a:tr h="829602">
                <a:tc>
                  <a:txBody>
                    <a:bodyPr/>
                    <a:lstStyle/>
                    <a:p>
                      <a:pPr fontAlgn="t"/>
                      <a:r>
                        <a:rPr lang="en-US" sz="1050" dirty="0">
                          <a:effectLst/>
                        </a:rPr>
                        <a:t>A.GWG.20230228.1 </a:t>
                      </a:r>
                    </a:p>
                  </a:txBody>
                  <a:tcPr marL="16072" marR="16072" marT="12858" marB="12858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50" dirty="0">
                          <a:effectLst/>
                        </a:rPr>
                        <a:t>Manik Bali to engage with Copernicus climate archive experts (via Betsy </a:t>
                      </a:r>
                      <a:r>
                        <a:rPr lang="en-US" sz="1050" dirty="0" err="1">
                          <a:effectLst/>
                        </a:rPr>
                        <a:t>Weatherhead</a:t>
                      </a:r>
                      <a:r>
                        <a:rPr lang="en-US" sz="1050" dirty="0">
                          <a:effectLst/>
                        </a:rPr>
                        <a:t>) and NIST data librarians on strategies to provide users with guidance to access best GSICS products for their application </a:t>
                      </a:r>
                    </a:p>
                  </a:txBody>
                  <a:tcPr marL="16072" marR="16072" marT="12858" marB="12858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dirty="0">
                          <a:effectLst/>
                        </a:rPr>
                        <a:t>Ongoing [Met with Betsy, Lunar shared algorithm]</a:t>
                      </a:r>
                    </a:p>
                  </a:txBody>
                  <a:tcPr marL="16072" marR="16072" marT="12858" marB="12858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57090"/>
                  </a:ext>
                </a:extLst>
              </a:tr>
              <a:tr h="390401">
                <a:tc>
                  <a:txBody>
                    <a:bodyPr/>
                    <a:lstStyle/>
                    <a:p>
                      <a:pPr fontAlgn="t"/>
                      <a:r>
                        <a:rPr lang="en-US" sz="1050" dirty="0">
                          <a:effectLst/>
                        </a:rPr>
                        <a:t>R.GDWG.20230301.5 </a:t>
                      </a:r>
                    </a:p>
                  </a:txBody>
                  <a:tcPr marL="16072" marR="16072" marT="12858" marB="12858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50" dirty="0">
                          <a:effectLst/>
                        </a:rPr>
                        <a:t>Manik Work closely to develop to utilize OSCAR API for retrieving information of interest </a:t>
                      </a:r>
                    </a:p>
                  </a:txBody>
                  <a:tcPr marL="16072" marR="16072" marT="12858" marB="12858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Ongoing[Met with </a:t>
                      </a:r>
                      <a:r>
                        <a:rPr lang="en-US" sz="1050" dirty="0" err="1"/>
                        <a:t>Heikki</a:t>
                      </a:r>
                      <a:r>
                        <a:rPr lang="en-US" sz="1050" dirty="0"/>
                        <a:t> Shared experience]</a:t>
                      </a:r>
                    </a:p>
                  </a:txBody>
                  <a:tcPr marL="15429" marR="15429" marT="7715" marB="7715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73082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4822D4C-966C-825A-9F22-9AA4BEB5C0AA}"/>
              </a:ext>
            </a:extLst>
          </p:cNvPr>
          <p:cNvSpPr txBox="1"/>
          <p:nvPr/>
        </p:nvSpPr>
        <p:spPr>
          <a:xfrm>
            <a:off x="402935" y="3235111"/>
            <a:ext cx="1666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Actions in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AA2E0C-FA77-E404-7774-90C50FE0EC9D}"/>
              </a:ext>
            </a:extLst>
          </p:cNvPr>
          <p:cNvSpPr txBox="1"/>
          <p:nvPr/>
        </p:nvSpPr>
        <p:spPr>
          <a:xfrm>
            <a:off x="402935" y="1226502"/>
            <a:ext cx="23574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of Actions in Past Year</a:t>
            </a:r>
          </a:p>
        </p:txBody>
      </p:sp>
    </p:spTree>
    <p:extLst>
      <p:ext uri="{BB962C8B-B14F-4D97-AF65-F5344CB8AC3E}">
        <p14:creationId xmlns:p14="http://schemas.microsoft.com/office/powerpoint/2010/main" val="3039763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361" y="2173115"/>
            <a:ext cx="8915400" cy="1255885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"The contents of this presentation are those of the authors and do not necessarily reflect any position of the US Government or the National Oceanic and Atmospheric Administration."</a:t>
            </a:r>
          </a:p>
        </p:txBody>
      </p:sp>
    </p:spTree>
    <p:extLst>
      <p:ext uri="{BB962C8B-B14F-4D97-AF65-F5344CB8AC3E}">
        <p14:creationId xmlns:p14="http://schemas.microsoft.com/office/powerpoint/2010/main" val="4142543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88" y="359607"/>
            <a:ext cx="3978234" cy="568511"/>
          </a:xfrm>
        </p:spPr>
        <p:txBody>
          <a:bodyPr/>
          <a:lstStyle/>
          <a:p>
            <a:pPr algn="l"/>
            <a:r>
              <a:rPr lang="en-US" sz="36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490" y="1231392"/>
            <a:ext cx="7520750" cy="531571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600" dirty="0"/>
              <a:t>Introduction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GCC Activities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600" dirty="0">
                <a:solidFill>
                  <a:srgbClr val="00B050"/>
                </a:solidFill>
              </a:rPr>
              <a:t>Global participation in GSICS activities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600" dirty="0">
                <a:solidFill>
                  <a:srgbClr val="00B050"/>
                </a:solidFill>
              </a:rPr>
              <a:t>GSICS Quarterly Newsletter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600" dirty="0">
                <a:solidFill>
                  <a:srgbClr val="00B050"/>
                </a:solidFill>
              </a:rPr>
              <a:t>Meeting Support</a:t>
            </a:r>
          </a:p>
          <a:p>
            <a:pPr>
              <a:spcBef>
                <a:spcPts val="0"/>
              </a:spcBef>
            </a:pPr>
            <a:r>
              <a:rPr lang="en-US" sz="2600" dirty="0">
                <a:solidFill>
                  <a:srgbClr val="000000"/>
                </a:solidFill>
              </a:rPr>
              <a:t>GSICS Product Status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9900"/>
                </a:solidFill>
              </a:rPr>
              <a:t>New products accepted in past year</a:t>
            </a:r>
          </a:p>
          <a:p>
            <a:pPr>
              <a:spcBef>
                <a:spcPts val="0"/>
              </a:spcBef>
            </a:pPr>
            <a:r>
              <a:rPr lang="en-US" sz="2600" dirty="0">
                <a:solidFill>
                  <a:srgbClr val="000000"/>
                </a:solidFill>
              </a:rPr>
              <a:t>GSICS Action Tracker</a:t>
            </a:r>
          </a:p>
          <a:p>
            <a:pPr>
              <a:spcBef>
                <a:spcPts val="0"/>
              </a:spcBef>
            </a:pPr>
            <a:r>
              <a:rPr lang="en-US" sz="2600" dirty="0">
                <a:solidFill>
                  <a:srgbClr val="000000"/>
                </a:solidFill>
              </a:rPr>
              <a:t>GSICS Notebooks</a:t>
            </a:r>
          </a:p>
          <a:p>
            <a:pPr>
              <a:spcBef>
                <a:spcPts val="0"/>
              </a:spcBef>
            </a:pPr>
            <a:r>
              <a:rPr lang="en-US" sz="2600" dirty="0">
                <a:solidFill>
                  <a:srgbClr val="000000"/>
                </a:solidFill>
              </a:rPr>
              <a:t>GSICS Product Status System</a:t>
            </a:r>
          </a:p>
          <a:p>
            <a:pPr>
              <a:spcBef>
                <a:spcPts val="0"/>
              </a:spcBef>
            </a:pPr>
            <a:r>
              <a:rPr lang="en-US" sz="2600" dirty="0">
                <a:solidFill>
                  <a:srgbClr val="000000"/>
                </a:solidFill>
              </a:rPr>
              <a:t>Guidance </a:t>
            </a:r>
            <a:r>
              <a:rPr lang="en-US" sz="2600">
                <a:solidFill>
                  <a:srgbClr val="000000"/>
                </a:solidFill>
              </a:rPr>
              <a:t>from Executive Panel</a:t>
            </a:r>
            <a:endParaRPr lang="en-US" sz="26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600" dirty="0">
                <a:solidFill>
                  <a:srgbClr val="000000"/>
                </a:solidFill>
              </a:rPr>
              <a:t>Near Term Goals</a:t>
            </a:r>
          </a:p>
          <a:p>
            <a:pPr>
              <a:spcBef>
                <a:spcPts val="0"/>
              </a:spcBef>
            </a:pPr>
            <a:r>
              <a:rPr lang="en-US" sz="2600" dirty="0">
                <a:solidFill>
                  <a:srgbClr val="000000"/>
                </a:solidFill>
              </a:rPr>
              <a:t>Summary</a:t>
            </a:r>
          </a:p>
          <a:p>
            <a:pPr lvl="1"/>
            <a:endParaRPr lang="en-US" sz="2600" i="1" dirty="0">
              <a:solidFill>
                <a:srgbClr val="000000"/>
              </a:solidFill>
            </a:endParaRPr>
          </a:p>
          <a:p>
            <a:pPr marL="514350" indent="-457200">
              <a:buNone/>
            </a:pPr>
            <a:endParaRPr lang="en-US" sz="2600" i="1" dirty="0">
              <a:solidFill>
                <a:srgbClr val="000000"/>
              </a:solidFill>
            </a:endParaRPr>
          </a:p>
          <a:p>
            <a:pPr lvl="1"/>
            <a:endParaRPr lang="en-US" sz="2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GCC Activities – Participation in GSICS Activities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6755" y="6398696"/>
            <a:ext cx="5876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Interest in GSICS activities continues to grow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D6C014B-67E3-42B5-9791-56100798CB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6044729"/>
              </p:ext>
            </p:extLst>
          </p:nvPr>
        </p:nvGraphicFramePr>
        <p:xfrm>
          <a:off x="978945" y="1228726"/>
          <a:ext cx="8143539" cy="5169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213" y="348310"/>
            <a:ext cx="7160395" cy="440838"/>
          </a:xfrm>
        </p:spPr>
        <p:txBody>
          <a:bodyPr/>
          <a:lstStyle/>
          <a:p>
            <a:pPr algn="l"/>
            <a:r>
              <a:rPr lang="en-US" b="1" dirty="0"/>
              <a:t>GSICS Activities-GSICS Newsletter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6742"/>
            <a:ext cx="7284067" cy="209288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1600" dirty="0"/>
              <a:t>Each year we publish four Issues of the GSICS Newsletter. For the last year, the issues contained:</a:t>
            </a:r>
          </a:p>
          <a:p>
            <a:pPr lvl="1">
              <a:buFont typeface="Wingdings" pitchFamily="2" charset="2"/>
              <a:buChar char="§"/>
            </a:pPr>
            <a:r>
              <a:rPr lang="en-US" sz="2100" dirty="0">
                <a:solidFill>
                  <a:srgbClr val="009900"/>
                </a:solidFill>
              </a:rPr>
              <a:t>21 Research Articles and Eight Topics of News to which </a:t>
            </a:r>
            <a:endParaRPr lang="en-US" sz="2100" dirty="0">
              <a:solidFill>
                <a:srgbClr val="009900"/>
              </a:solidFill>
              <a:sym typeface="Wingdings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100" dirty="0">
                <a:solidFill>
                  <a:srgbClr val="009900"/>
                </a:solidFill>
                <a:sym typeface="Wingdings" pitchFamily="2" charset="2"/>
              </a:rPr>
              <a:t>Approximately 120 Scientists contributed as Authors &amp; Co-Authors.</a:t>
            </a:r>
          </a:p>
          <a:p>
            <a:pPr lvl="1">
              <a:buFont typeface="Wingdings" pitchFamily="2" charset="2"/>
              <a:buChar char="§"/>
            </a:pPr>
            <a:r>
              <a:rPr lang="en-US" sz="2100" dirty="0">
                <a:solidFill>
                  <a:srgbClr val="009900"/>
                </a:solidFill>
                <a:sym typeface="Wingdings" pitchFamily="2" charset="2"/>
              </a:rPr>
              <a:t>Special Issue on Chinese remote sensing satellites</a:t>
            </a:r>
          </a:p>
          <a:p>
            <a:pPr lvl="1">
              <a:buFont typeface="Wingdings" pitchFamily="2" charset="2"/>
              <a:buChar char="§"/>
            </a:pPr>
            <a:r>
              <a:rPr lang="en-US" sz="2100" dirty="0">
                <a:solidFill>
                  <a:srgbClr val="009900"/>
                </a:solidFill>
                <a:sym typeface="Wingdings" pitchFamily="2" charset="2"/>
              </a:rPr>
              <a:t>Upcoming issues: Ideas welcome [ Special issues, Lunar, SW, UV]</a:t>
            </a:r>
            <a:endParaRPr lang="en-US" sz="1600" dirty="0">
              <a:solidFill>
                <a:srgbClr val="009900"/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en-US" sz="1900" dirty="0">
                <a:hlinkClick r:id="rId3"/>
              </a:rPr>
              <a:t> https://www.star.nesdis.noaa.gov/smcd/GCC/newsletters.php</a:t>
            </a:r>
            <a:endParaRPr lang="en-US" sz="1900" dirty="0">
              <a:sym typeface="Wingdings" pitchFamily="2" charset="2"/>
            </a:endParaRPr>
          </a:p>
          <a:p>
            <a:endParaRPr lang="en-US" sz="1463" dirty="0"/>
          </a:p>
          <a:p>
            <a:endParaRPr lang="en-US" sz="1463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C30CA1-312C-3384-F77C-FF515C2C1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78" y="3597603"/>
            <a:ext cx="2167509" cy="26350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9D8C68-0889-ECEF-7F0D-08ECE1B65B83}"/>
              </a:ext>
            </a:extLst>
          </p:cNvPr>
          <p:cNvSpPr txBox="1"/>
          <p:nvPr/>
        </p:nvSpPr>
        <p:spPr>
          <a:xfrm>
            <a:off x="7284068" y="1246742"/>
            <a:ext cx="2616200" cy="209288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333FF"/>
                </a:solidFill>
              </a:rPr>
              <a:t>GSICS Newsletter Editorial Board </a:t>
            </a:r>
            <a:endParaRPr lang="en-US" sz="1000" b="0" dirty="0">
              <a:solidFill>
                <a:srgbClr val="3333FF"/>
              </a:solidFill>
            </a:endParaRPr>
          </a:p>
          <a:p>
            <a:r>
              <a:rPr lang="en-US" sz="1000" b="0" dirty="0">
                <a:solidFill>
                  <a:srgbClr val="3333FF"/>
                </a:solidFill>
              </a:rPr>
              <a:t>Manik Bali, Editor </a:t>
            </a:r>
          </a:p>
          <a:p>
            <a:r>
              <a:rPr lang="en-US" sz="1000" b="0" dirty="0">
                <a:solidFill>
                  <a:srgbClr val="3333FF"/>
                </a:solidFill>
              </a:rPr>
              <a:t>Lawrence E. Flynn, Reviewer </a:t>
            </a:r>
          </a:p>
          <a:p>
            <a:r>
              <a:rPr lang="en-US" sz="1000" b="0" dirty="0">
                <a:solidFill>
                  <a:srgbClr val="3333FF"/>
                </a:solidFill>
              </a:rPr>
              <a:t>Lori K. Brown, Tech Support </a:t>
            </a:r>
          </a:p>
          <a:p>
            <a:r>
              <a:rPr lang="en-US" sz="1000" b="0" dirty="0" err="1">
                <a:solidFill>
                  <a:srgbClr val="3333FF"/>
                </a:solidFill>
              </a:rPr>
              <a:t>Fangfang</a:t>
            </a:r>
            <a:r>
              <a:rPr lang="en-US" sz="1000" b="0" dirty="0">
                <a:solidFill>
                  <a:srgbClr val="3333FF"/>
                </a:solidFill>
              </a:rPr>
              <a:t> Yu, US Correspondent. </a:t>
            </a:r>
          </a:p>
          <a:p>
            <a:r>
              <a:rPr lang="en-US" sz="1000" b="0" dirty="0">
                <a:solidFill>
                  <a:srgbClr val="3333FF"/>
                </a:solidFill>
              </a:rPr>
              <a:t>Tim </a:t>
            </a:r>
            <a:r>
              <a:rPr lang="en-US" sz="1000" b="0" dirty="0" err="1">
                <a:solidFill>
                  <a:srgbClr val="3333FF"/>
                </a:solidFill>
              </a:rPr>
              <a:t>Hewison</a:t>
            </a:r>
            <a:r>
              <a:rPr lang="en-US" sz="1000" b="0" dirty="0">
                <a:solidFill>
                  <a:srgbClr val="3333FF"/>
                </a:solidFill>
              </a:rPr>
              <a:t>, European Correspondent </a:t>
            </a:r>
          </a:p>
          <a:p>
            <a:r>
              <a:rPr lang="en-US" sz="1000" b="0" dirty="0">
                <a:solidFill>
                  <a:srgbClr val="3333FF"/>
                </a:solidFill>
              </a:rPr>
              <a:t>Yuan Li, Asian Correspondent</a:t>
            </a:r>
          </a:p>
          <a:p>
            <a:endParaRPr lang="en-US" sz="1000" b="0" dirty="0">
              <a:solidFill>
                <a:srgbClr val="3333FF"/>
              </a:solidFill>
            </a:endParaRPr>
          </a:p>
          <a:p>
            <a:r>
              <a:rPr lang="en-US" sz="1000" dirty="0">
                <a:solidFill>
                  <a:srgbClr val="3333FF"/>
                </a:solidFill>
              </a:rPr>
              <a:t>Reviewers in the past year</a:t>
            </a:r>
          </a:p>
          <a:p>
            <a:r>
              <a:rPr lang="en-US" sz="1000" b="0" dirty="0">
                <a:solidFill>
                  <a:srgbClr val="3333FF"/>
                </a:solidFill>
              </a:rPr>
              <a:t>Lawrence E. Flynn, NOAA</a:t>
            </a:r>
          </a:p>
          <a:p>
            <a:r>
              <a:rPr lang="en-US" sz="1000" b="0" dirty="0">
                <a:solidFill>
                  <a:srgbClr val="3333FF"/>
                </a:solidFill>
              </a:rPr>
              <a:t>Tim </a:t>
            </a:r>
            <a:r>
              <a:rPr lang="en-US" sz="1000" b="0" dirty="0" err="1">
                <a:solidFill>
                  <a:srgbClr val="3333FF"/>
                </a:solidFill>
              </a:rPr>
              <a:t>Hewison</a:t>
            </a:r>
            <a:r>
              <a:rPr lang="en-US" sz="1000" b="0" dirty="0">
                <a:solidFill>
                  <a:srgbClr val="3333FF"/>
                </a:solidFill>
              </a:rPr>
              <a:t>, EUMETSAT</a:t>
            </a:r>
          </a:p>
          <a:p>
            <a:r>
              <a:rPr lang="en-US" sz="1000" b="0" dirty="0">
                <a:solidFill>
                  <a:srgbClr val="3333FF"/>
                </a:solidFill>
              </a:rPr>
              <a:t>Sri </a:t>
            </a:r>
            <a:r>
              <a:rPr lang="en-US" sz="1000" b="0" dirty="0" err="1">
                <a:solidFill>
                  <a:srgbClr val="3333FF"/>
                </a:solidFill>
              </a:rPr>
              <a:t>Harshara</a:t>
            </a:r>
            <a:r>
              <a:rPr lang="en-US" sz="1000" b="0" dirty="0">
                <a:solidFill>
                  <a:srgbClr val="3333FF"/>
                </a:solidFill>
              </a:rPr>
              <a:t> </a:t>
            </a:r>
            <a:r>
              <a:rPr lang="en-US" sz="1000" b="0" dirty="0" err="1">
                <a:solidFill>
                  <a:srgbClr val="3333FF"/>
                </a:solidFill>
              </a:rPr>
              <a:t>Madhavan</a:t>
            </a:r>
            <a:r>
              <a:rPr lang="en-US" sz="1000" b="0" dirty="0">
                <a:solidFill>
                  <a:srgbClr val="3333FF"/>
                </a:solidFill>
              </a:rPr>
              <a:t>, SSAI/NASA</a:t>
            </a:r>
          </a:p>
          <a:p>
            <a:r>
              <a:rPr lang="en-US" sz="1000" b="0" dirty="0">
                <a:solidFill>
                  <a:srgbClr val="3333FF"/>
                </a:solidFill>
              </a:rPr>
              <a:t>Cheng-Zi Zou, NOAA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638DE7-0659-B060-96E0-9CD4479BB5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7698" y="3686205"/>
            <a:ext cx="2407378" cy="28647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3FD4F5-3DF8-8FB2-690E-ADC4EDC44C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3780" y="3744227"/>
            <a:ext cx="2012192" cy="25037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A3C256-2622-20F7-7EDE-D3D0F313B7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8776" y="3712546"/>
            <a:ext cx="2025804" cy="25671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39274-7B77-2977-096A-EA443752B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"/>
            <a:ext cx="8915400" cy="500514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Meeting Support 2024/5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B8754-EF96-A482-289F-617532751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710527"/>
            <a:ext cx="8915400" cy="2083772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/>
              <a:t>GSICS Coordination Center supported the GSICS Annual and GSICS EP Meetings for 2024. The meetings were hosted by EUMETSAT.</a:t>
            </a:r>
          </a:p>
          <a:p>
            <a:r>
              <a:rPr lang="en-US" sz="2000" dirty="0"/>
              <a:t>Meeting Minutes /Agenda can be accessed from GSICS Wiki</a:t>
            </a:r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https://gsics.atmos.umd.edu/bin/view/Development/AnnualMeeting2024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Meeting Actions can be viewed at </a:t>
            </a:r>
            <a:r>
              <a:rPr lang="en-US" sz="2000" dirty="0">
                <a:hlinkClick r:id="rId3"/>
              </a:rPr>
              <a:t>https://www.star.nesdis.noaa.gov/smcd/GCC/MeetingActions.php</a:t>
            </a:r>
            <a:r>
              <a:rPr lang="en-US" sz="20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8BCFB2-9162-4C9B-9907-EAD8CF027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98" y="3004311"/>
            <a:ext cx="6883360" cy="35301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290CDF-A857-4F8F-A3E8-7E21DB9A48E8}"/>
              </a:ext>
            </a:extLst>
          </p:cNvPr>
          <p:cNvSpPr txBox="1"/>
          <p:nvPr/>
        </p:nvSpPr>
        <p:spPr>
          <a:xfrm>
            <a:off x="7049158" y="3738317"/>
            <a:ext cx="26776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Supported over 20 meetings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In the past 12 months.</a:t>
            </a: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New Space Weather Subgroup</a:t>
            </a: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New Lunar Subgroup</a:t>
            </a: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Member of SITSAT Team</a:t>
            </a: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Collaboration with CALCON and New Space</a:t>
            </a:r>
          </a:p>
        </p:txBody>
      </p:sp>
    </p:spTree>
    <p:extLst>
      <p:ext uri="{BB962C8B-B14F-4D97-AF65-F5344CB8AC3E}">
        <p14:creationId xmlns:p14="http://schemas.microsoft.com/office/powerpoint/2010/main" val="642001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1548" y="28752"/>
            <a:ext cx="5379523" cy="47537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Status of GSICS Products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9114" y="457254"/>
            <a:ext cx="9479086" cy="177022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total of 85 (+5 from last year) Products presently delivered via 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GSICS Product Catalog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Operational	16 products [16 EUMETSAT]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Preoperational	10 products [10 NOAA]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Demonstration	57 products [12 EUMETSAT, 17 NOAA, 16 JMA, 10 (+5) KMA, 2 ISRO]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Prototype	2 products [2 EUMETSAT]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2DD57C-1309-863B-A8AF-0CDD1BBAAF88}"/>
              </a:ext>
            </a:extLst>
          </p:cNvPr>
          <p:cNvSpPr txBox="1"/>
          <p:nvPr/>
        </p:nvSpPr>
        <p:spPr>
          <a:xfrm>
            <a:off x="1541472" y="2218679"/>
            <a:ext cx="6853228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 new GK-2A monitoring products from KMA have been added to the catalog in the past year.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C64D8F1-204F-BFF9-C1F2-8A3FECF4B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1957"/>
            <a:ext cx="5008984" cy="232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ED7879BF-23E6-07DC-AB72-C883A92D7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109" y="4525792"/>
            <a:ext cx="4981435" cy="2322274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623FD6-9CA7-57EC-57F8-C3318AE727BD}"/>
              </a:ext>
            </a:extLst>
          </p:cNvPr>
          <p:cNvSpPr txBox="1"/>
          <p:nvPr/>
        </p:nvSpPr>
        <p:spPr>
          <a:xfrm>
            <a:off x="3405955" y="4139982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GSICS Correction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8D6CB4-1E8D-4ABB-8A0E-FD010B203F7F}"/>
              </a:ext>
            </a:extLst>
          </p:cNvPr>
          <p:cNvSpPr txBox="1"/>
          <p:nvPr/>
        </p:nvSpPr>
        <p:spPr>
          <a:xfrm>
            <a:off x="1541472" y="2926565"/>
            <a:ext cx="686592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GSICS Products from New Space may be submitted with sponsorship from a GSICS Member Agency.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811" y="820381"/>
            <a:ext cx="9325233" cy="3537401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b="0" dirty="0"/>
              <a:t>The Global Space Based Inter-Calibration System ( GSICS ) maintains 85 inter-calibration products. These products are produced each day and disseminated via the THREDDS server or via the ftp servers on the </a:t>
            </a:r>
          </a:p>
          <a:p>
            <a:pPr marL="0" indent="0">
              <a:buNone/>
            </a:pPr>
            <a:r>
              <a:rPr lang="en-US" b="0" dirty="0"/>
              <a:t>   </a:t>
            </a:r>
            <a:r>
              <a:rPr lang="en-US" b="0" u="sng" dirty="0">
                <a:hlinkClick r:id="rId2"/>
              </a:rPr>
              <a:t>https://www.star.nesdis.noaa.gov/smcd/GCC/ProductCatalog.php</a:t>
            </a:r>
            <a:r>
              <a:rPr lang="en-US" b="0" dirty="0"/>
              <a:t> </a:t>
            </a:r>
            <a:br>
              <a:rPr lang="en-US" b="0" dirty="0"/>
            </a:br>
            <a:r>
              <a:rPr lang="en-US" b="0" dirty="0"/>
              <a:t>The Product Status System continues to provide status of GSICS product generation to subscribers. 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How should Catalog products that are no longer current be handled? </a:t>
            </a:r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75811" y="65118"/>
            <a:ext cx="9325233" cy="679622"/>
          </a:xfrm>
          <a:prstGeom prst="rect">
            <a:avLst/>
          </a:prstGeom>
          <a:solidFill>
            <a:srgbClr val="0099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GSICS Product Status System: Background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375" y="3545917"/>
            <a:ext cx="3752626" cy="33120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493561"/>
            <a:ext cx="6153375" cy="1938992"/>
          </a:xfrm>
          <a:prstGeom prst="rect">
            <a:avLst/>
          </a:prstGeom>
          <a:solidFill>
            <a:schemeClr val="accent2"/>
          </a:solidFill>
        </p:spPr>
        <p:txBody>
          <a:bodyPr wrap="square" lIns="0" rIns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ea typeface="Tahoma" panose="020B0604030504040204" pitchFamily="34" charset="0"/>
                <a:cs typeface="Tahoma" panose="020B0604030504040204" pitchFamily="34" charset="0"/>
              </a:rPr>
              <a:t> Relays the following information to the subscriber: 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ea typeface="Tahoma" panose="020B0604030504040204" pitchFamily="34" charset="0"/>
                <a:cs typeface="Tahoma" panose="020B0604030504040204" pitchFamily="34" charset="0"/>
              </a:rPr>
              <a:t>When was the last time the product upload took place on the THREDDS server?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ea typeface="Tahoma" panose="020B0604030504040204" pitchFamily="34" charset="0"/>
                <a:cs typeface="Tahoma" panose="020B0604030504040204" pitchFamily="34" charset="0"/>
              </a:rPr>
              <a:t>Whether or not the URL is active?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ea typeface="Tahoma" panose="020B0604030504040204" pitchFamily="34" charset="0"/>
                <a:cs typeface="Tahoma" panose="020B0604030504040204" pitchFamily="34" charset="0"/>
              </a:rPr>
              <a:t>**System was updated to allow multiple users to access emails.</a:t>
            </a:r>
          </a:p>
        </p:txBody>
      </p:sp>
    </p:spTree>
    <p:extLst>
      <p:ext uri="{BB962C8B-B14F-4D97-AF65-F5344CB8AC3E}">
        <p14:creationId xmlns:p14="http://schemas.microsoft.com/office/powerpoint/2010/main" val="246284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"/>
            <a:ext cx="8915400" cy="473336"/>
          </a:xfrm>
        </p:spPr>
        <p:txBody>
          <a:bodyPr/>
          <a:lstStyle/>
          <a:p>
            <a:r>
              <a:rPr lang="en-US" dirty="0"/>
              <a:t>Sample Status Emails</a:t>
            </a:r>
          </a:p>
        </p:txBody>
      </p:sp>
      <p:pic>
        <p:nvPicPr>
          <p:cNvPr id="3074" name="Picture 2" descr="https://lh6.googleusercontent.com/TP6MeJYSbLCWaXfT3JoAVEQIKhEkbcTI7ijgHFA3ekyXyy16J8rHf9Gr2uVQ7xpOA3va_YJSHCC4T43YUNUHqyJt1ktYx5upxwPXk-X7kdxSd1ke2PGyD0yZILPu4fpo7V_g-vI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7733"/>
            <a:ext cx="9477449" cy="281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3" y="3488730"/>
            <a:ext cx="9429603" cy="326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76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165604</TotalTime>
  <Words>1850</Words>
  <Application>Microsoft Office PowerPoint</Application>
  <PresentationFormat>A4 Paper (210x297 mm)</PresentationFormat>
  <Paragraphs>223</Paragraphs>
  <Slides>19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MS PGothic</vt:lpstr>
      <vt:lpstr>Arial</vt:lpstr>
      <vt:lpstr>Calibri</vt:lpstr>
      <vt:lpstr>Calibri Light</vt:lpstr>
      <vt:lpstr>Courier New</vt:lpstr>
      <vt:lpstr>Helvetica</vt:lpstr>
      <vt:lpstr>System Font Regular</vt:lpstr>
      <vt:lpstr>Tahoma</vt:lpstr>
      <vt:lpstr>Times New Roman</vt:lpstr>
      <vt:lpstr>Wingdings</vt:lpstr>
      <vt:lpstr>ヒラギノ角ゴ Pro W3</vt:lpstr>
      <vt:lpstr>Office Theme</vt:lpstr>
      <vt:lpstr>1_Office Theme</vt:lpstr>
      <vt:lpstr> GSICS Coordination Centre (GCC)  Report for 2024-2025 </vt:lpstr>
      <vt:lpstr>Disclaimer</vt:lpstr>
      <vt:lpstr>Outline</vt:lpstr>
      <vt:lpstr>GCC Activities – Participation in GSICS Activities</vt:lpstr>
      <vt:lpstr>GSICS Activities-GSICS Newsletter</vt:lpstr>
      <vt:lpstr> Meeting Support 2024/5 </vt:lpstr>
      <vt:lpstr>Status of GSICS Products</vt:lpstr>
      <vt:lpstr>PowerPoint Presentation</vt:lpstr>
      <vt:lpstr>Sample Status Emails</vt:lpstr>
      <vt:lpstr>GSICS State of Observing System over the Past two years</vt:lpstr>
      <vt:lpstr>GSICS Google Colab Notebook</vt:lpstr>
      <vt:lpstr>GSICS Notebooks</vt:lpstr>
      <vt:lpstr>GCC Action Status</vt:lpstr>
      <vt:lpstr>Actions Webpage and GSICS Wiki </vt:lpstr>
      <vt:lpstr>Near-term 2025-2026 Goals</vt:lpstr>
      <vt:lpstr>Seeking Guidance from the Executive Panel</vt:lpstr>
      <vt:lpstr>Summary</vt:lpstr>
      <vt:lpstr>PowerPoint Presentation</vt:lpstr>
      <vt:lpstr>GCC Action Status [2023]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Lawrence Flynn</cp:lastModifiedBy>
  <cp:revision>2332</cp:revision>
  <cp:lastPrinted>2006-03-06T14:11:17Z</cp:lastPrinted>
  <dcterms:created xsi:type="dcterms:W3CDTF">2010-09-10T00:53:07Z</dcterms:created>
  <dcterms:modified xsi:type="dcterms:W3CDTF">2025-03-17T14:55:19Z</dcterms:modified>
</cp:coreProperties>
</file>