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733" r:id="rId2"/>
    <p:sldId id="846" r:id="rId3"/>
    <p:sldId id="845" r:id="rId4"/>
    <p:sldId id="847" r:id="rId5"/>
    <p:sldId id="848" r:id="rId6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333399"/>
    <a:srgbClr val="000000"/>
    <a:srgbClr val="0C45E4"/>
    <a:srgbClr val="008000"/>
    <a:srgbClr val="5F5F5F"/>
    <a:srgbClr val="333333"/>
    <a:srgbClr val="CC330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88" autoAdjust="0"/>
    <p:restoredTop sz="87867" autoAdjust="0"/>
  </p:normalViewPr>
  <p:slideViewPr>
    <p:cSldViewPr snapToGrid="0">
      <p:cViewPr varScale="1">
        <p:scale>
          <a:sx n="63" d="100"/>
          <a:sy n="63" d="100"/>
        </p:scale>
        <p:origin x="474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4277" y="48"/>
      </p:cViewPr>
      <p:guideLst>
        <p:guide orient="horz" pos="3126"/>
        <p:guide pos="2142"/>
      </p:guideLst>
    </p:cSldViewPr>
  </p:notesViewPr>
  <p:gridSpacing cx="114300" cy="1143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5D828D66-AEB5-4DE2-AE3C-788B6F5E3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727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6125"/>
            <a:ext cx="6616700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D2E840EC-3661-47EA-B292-7ED791E1B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14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AD4F94-4851-4065-BA9C-947A644B85B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6700" cy="3722688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725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654" y="2130426"/>
            <a:ext cx="10041775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9513" y="3886200"/>
            <a:ext cx="822405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0C06C-A120-4CEF-A9AD-F4118C12B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132628"/>
            <a:ext cx="7772400" cy="667472"/>
          </a:xfrm>
          <a:prstGeom prst="rect">
            <a:avLst/>
          </a:prstGeom>
        </p:spPr>
        <p:txBody>
          <a:bodyPr/>
          <a:lstStyle>
            <a:lvl1pPr>
              <a:defRPr sz="4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8AC38-E0E8-49D7-B2FE-71FD7C42C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94469-C24B-4485-9554-864CA5BFE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66AD1-022E-4E0E-AE7E-C7A6C4DD8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EA962-5ACB-4E0A-B99B-F2A901C15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831DE-8CB6-4B98-B2F1-D4EBA8FF1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 userDrawn="1"/>
        </p:nvSpPr>
        <p:spPr>
          <a:xfrm>
            <a:off x="3352800" y="132628"/>
            <a:ext cx="7772400" cy="66747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/>
              <a:t>Click to edit Master title style</a:t>
            </a:r>
            <a:endParaRPr lang="en-GB" kern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14400"/>
            <a:ext cx="10972800" cy="5257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759142" y="6400800"/>
            <a:ext cx="1823258" cy="232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47E33C82-C2A6-478E-8FB2-E20C8DB414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" y="1147156"/>
            <a:ext cx="10972800" cy="517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v"/>
              <a:defRPr/>
            </a:pPr>
            <a:endParaRPr lang="en-GB" sz="320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3347049" y="6408718"/>
            <a:ext cx="5497902" cy="232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000" b="0" dirty="0"/>
              <a:t>17 – 21 March 2025</a:t>
            </a:r>
            <a:r>
              <a:rPr lang="it-IT" sz="1000" b="0" dirty="0"/>
              <a:t>, GSICS Annual Meeting (Hybrid),</a:t>
            </a:r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 Changchun, Jilin Province, China</a:t>
            </a:r>
            <a:r>
              <a:rPr lang="it-IT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  <a:endParaRPr lang="en-US" sz="1000" b="0" dirty="0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 flipV="1">
            <a:off x="609600" y="6324600"/>
            <a:ext cx="10972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8737600" y="6477001"/>
            <a:ext cx="284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en-GB" sz="1400"/>
          </a:p>
        </p:txBody>
      </p:sp>
      <p:sp>
        <p:nvSpPr>
          <p:cNvPr id="10" name="Rectangle 8"/>
          <p:cNvSpPr>
            <a:spLocks noChangeArrowheads="1"/>
          </p:cNvSpPr>
          <p:nvPr userDrawn="1"/>
        </p:nvSpPr>
        <p:spPr bwMode="auto">
          <a:xfrm>
            <a:off x="609600" y="6400801"/>
            <a:ext cx="2748951" cy="232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GSICS Subgroup Report </a:t>
            </a:r>
          </a:p>
        </p:txBody>
      </p:sp>
      <p:pic>
        <p:nvPicPr>
          <p:cNvPr id="11" name="Picture 4" descr="http://gsics.atmos.umd.edu/pub/Development/Logos/GSICS180px.png">
            <a:extLst>
              <a:ext uri="{FF2B5EF4-FFF2-40B4-BE49-F238E27FC236}">
                <a16:creationId xmlns:a16="http://schemas.microsoft.com/office/drawing/2014/main" id="{016C2398-F037-4637-B010-5FD37A6C617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3" y="102700"/>
            <a:ext cx="1714500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v"/>
        <a:defRPr sz="3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Font typeface="Wingdings" pitchFamily="2" charset="2"/>
        <a:buChar char="§"/>
        <a:defRPr sz="28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716390" y="1335577"/>
            <a:ext cx="8759219" cy="143938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IE" sz="4000" b="1" dirty="0"/>
              <a:t>GSICS Lunar Subgroup</a:t>
            </a:r>
            <a:br>
              <a:rPr lang="en-IE" sz="4000" b="1" dirty="0"/>
            </a:br>
            <a:r>
              <a:rPr lang="en-IE" sz="4000" b="1" dirty="0"/>
              <a:t>Session Report</a:t>
            </a:r>
            <a:br>
              <a:rPr lang="en-IE" sz="4000" dirty="0">
                <a:solidFill>
                  <a:srgbClr val="0000FF"/>
                </a:solidFill>
              </a:rPr>
            </a:br>
            <a:endParaRPr lang="en-US" sz="4000" i="1" dirty="0">
              <a:solidFill>
                <a:srgbClr val="0C45E4"/>
              </a:solidFill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2300" y="3064297"/>
            <a:ext cx="9387400" cy="112531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zh-CN" sz="2000" b="1" dirty="0">
              <a:ea typeface="宋体" pitchFamily="2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2000" dirty="0">
                <a:ea typeface="宋体" pitchFamily="2" charset="-122"/>
              </a:rPr>
              <a:t>Tom Stone (USGS)</a:t>
            </a:r>
          </a:p>
          <a:p>
            <a:pPr eaLnBrk="1" hangingPunct="1">
              <a:lnSpc>
                <a:spcPct val="80000"/>
              </a:lnSpc>
            </a:pPr>
            <a:endParaRPr lang="en-US" altLang="zh-CN" sz="2000" dirty="0">
              <a:ea typeface="宋体" pitchFamily="2" charset="-122"/>
            </a:endParaRPr>
          </a:p>
          <a:p>
            <a:pPr eaLnBrk="1" hangingPunct="1">
              <a:lnSpc>
                <a:spcPct val="80000"/>
              </a:lnSpc>
            </a:pPr>
            <a:endParaRPr lang="en-US" altLang="zh-CN" sz="2000" dirty="0">
              <a:ea typeface="宋体" pitchFamily="2" charset="-122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56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7C9BD-0AA5-70FF-60A2-B5C2AABF8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2025 Meeting Lunar Session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59F0E-2D7B-55E7-43DC-7E243B11E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14400"/>
            <a:ext cx="10972800" cy="5394960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/>
              <a:t>The session covered 3 topics, plus a brief update on the MLO-LUSI project</a:t>
            </a:r>
          </a:p>
          <a:p>
            <a:pPr lvl="1">
              <a:spcAft>
                <a:spcPts val="600"/>
              </a:spcAft>
            </a:pPr>
            <a:r>
              <a:rPr lang="en-GB" sz="2000" dirty="0"/>
              <a:t>MLO-LUSI project has been discontinued; NIST is looking for another institution to take it over</a:t>
            </a:r>
          </a:p>
          <a:p>
            <a:r>
              <a:rPr lang="en-GB" sz="2400" dirty="0"/>
              <a:t>Lunar calibration of sensors — </a:t>
            </a:r>
            <a:r>
              <a:rPr lang="en-GB" sz="2400" dirty="0" err="1"/>
              <a:t>Meteosat</a:t>
            </a:r>
            <a:r>
              <a:rPr lang="en-GB" sz="2400" dirty="0"/>
              <a:t> Third Gen Flexible Combined Imager (FCI)</a:t>
            </a:r>
          </a:p>
          <a:p>
            <a:pPr lvl="1"/>
            <a:r>
              <a:rPr lang="en-GB" sz="2000" dirty="0"/>
              <a:t>Challenges to extract complete Moon disk images — the Moon appears in a narrow region surrounding the Earth disk</a:t>
            </a:r>
          </a:p>
          <a:p>
            <a:pPr lvl="1">
              <a:spcAft>
                <a:spcPts val="0"/>
              </a:spcAft>
            </a:pPr>
            <a:r>
              <a:rPr lang="en-GB" sz="2000" dirty="0"/>
              <a:t>Comparisons to 2 lunar models: GIRO and LESSR</a:t>
            </a:r>
          </a:p>
          <a:p>
            <a:pPr lvl="2">
              <a:spcAft>
                <a:spcPts val="0"/>
              </a:spcAft>
            </a:pPr>
            <a:r>
              <a:rPr lang="en-GB" sz="2000" dirty="0"/>
              <a:t>GIRO comparisons for 1.6</a:t>
            </a:r>
            <a:r>
              <a:rPr lang="el-GR" sz="2000" dirty="0"/>
              <a:t>μ</a:t>
            </a:r>
            <a:r>
              <a:rPr lang="en-GB" sz="2000" dirty="0"/>
              <a:t>m show a phase angle dependence — this is an artefact of GIRO</a:t>
            </a:r>
          </a:p>
          <a:p>
            <a:pPr lvl="2">
              <a:spcAft>
                <a:spcPts val="300"/>
              </a:spcAft>
            </a:pPr>
            <a:r>
              <a:rPr lang="en-GB" sz="2000" dirty="0"/>
              <a:t>results for 1.3</a:t>
            </a:r>
            <a:r>
              <a:rPr lang="el-GR" sz="2000" dirty="0"/>
              <a:t>μ</a:t>
            </a:r>
            <a:r>
              <a:rPr lang="en-GB" sz="2000" dirty="0"/>
              <a:t>m channel show different trends for the 2 models, but this is preliminary work</a:t>
            </a:r>
          </a:p>
          <a:p>
            <a:r>
              <a:rPr lang="en-GB" sz="2400" dirty="0"/>
              <a:t>LSICS development — the main activity of the GSICS Lunar Subgroup</a:t>
            </a:r>
          </a:p>
          <a:p>
            <a:pPr lvl="1"/>
            <a:r>
              <a:rPr lang="en-GB" sz="2000" dirty="0"/>
              <a:t>LSICS is intended to replace the GIRO, the GSICS lunar calibration reference since 2014</a:t>
            </a:r>
          </a:p>
          <a:p>
            <a:pPr lvl="1"/>
            <a:r>
              <a:rPr lang="en-GB" sz="2000" dirty="0"/>
              <a:t>Active development group: defining specifications, functionalities, requirements, code structure, file formats, interfaces, etc.</a:t>
            </a:r>
          </a:p>
          <a:p>
            <a:pPr lvl="1"/>
            <a:r>
              <a:rPr lang="en-GB" sz="2000" dirty="0"/>
              <a:t>Requirement for back-compatibility with GIRO:  I/O and SRF inputs</a:t>
            </a:r>
          </a:p>
          <a:p>
            <a:pPr lvl="1"/>
            <a:r>
              <a:rPr lang="en-GB" sz="2000" dirty="0"/>
              <a:t>Requirement to accommodate different lunar models in the framework — standard interfaces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6ECCF7-C48D-1056-3C27-2FE9FA3D474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28AC38-E0E8-49D7-B2FE-71FD7C42C09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228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7C9BD-0AA5-70FF-60A2-B5C2AABF8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2025 Meeting Lunar Session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59F0E-2D7B-55E7-43DC-7E243B11E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14400"/>
            <a:ext cx="10972800" cy="5394960"/>
          </a:xfrm>
        </p:spPr>
        <p:txBody>
          <a:bodyPr/>
          <a:lstStyle/>
          <a:p>
            <a:r>
              <a:rPr lang="en-GB" sz="2400" dirty="0"/>
              <a:t>New lunar model development — Lunar Extended Satellite Simulation Reflectance (LESSR) model</a:t>
            </a:r>
          </a:p>
          <a:p>
            <a:pPr lvl="1"/>
            <a:r>
              <a:rPr lang="en-GB" sz="2000" dirty="0"/>
              <a:t>Constructed from basis of SCIAMACHY data, v10 calibration</a:t>
            </a:r>
          </a:p>
          <a:p>
            <a:pPr lvl="1"/>
            <a:r>
              <a:rPr lang="en-GB" sz="2000" dirty="0"/>
              <a:t>On-board solar measurements provide lunar reflectance measurements directly</a:t>
            </a:r>
          </a:p>
          <a:p>
            <a:pPr lvl="1">
              <a:spcAft>
                <a:spcPts val="600"/>
              </a:spcAft>
            </a:pPr>
            <a:r>
              <a:rPr lang="en-GB" sz="2000" dirty="0"/>
              <a:t>High-accuracy lunar irradiances from air-LUSI were used to build a correction factor, leading to absolute uncertainties ~0.6% for LESSR v3.0</a:t>
            </a:r>
          </a:p>
          <a:p>
            <a:r>
              <a:rPr lang="en-GB" sz="2400" dirty="0"/>
              <a:t>Discussion question:  should lunar calibration work in the VIS/NIR, IR, MW and UVN-S subgroups be consolidated within Lunar Calibration subgroup ?</a:t>
            </a:r>
          </a:p>
          <a:p>
            <a:pPr lvl="1"/>
            <a:r>
              <a:rPr lang="en-GB" sz="2000" dirty="0"/>
              <a:t>The techniques for </a:t>
            </a:r>
            <a:r>
              <a:rPr lang="en-GB" sz="2000"/>
              <a:t>using the Moon </a:t>
            </a:r>
            <a:r>
              <a:rPr lang="en-GB" sz="2000" dirty="0"/>
              <a:t>in IR and MW are different from VIS/NIR and UV</a:t>
            </a:r>
          </a:p>
          <a:p>
            <a:pPr lvl="1"/>
            <a:r>
              <a:rPr lang="en-GB" sz="2000" dirty="0"/>
              <a:t>Improved coordination among the subgroups is perhaps the better approach</a:t>
            </a:r>
          </a:p>
          <a:p>
            <a:pPr lvl="1">
              <a:spcAft>
                <a:spcPts val="600"/>
              </a:spcAft>
            </a:pPr>
            <a:r>
              <a:rPr lang="en-GB" sz="2000" dirty="0"/>
              <a:t>Reach out to other SG chairs to gauge interest in consolidating efforts under the Lunar SG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2400" b="1" dirty="0"/>
              <a:t>Action</a:t>
            </a:r>
            <a:r>
              <a:rPr lang="en-GB" sz="2400" dirty="0"/>
              <a:t>: Lunar SG chair (Tom Stone) to coordinate with MW and IR chairs on sharing invitations to web meetings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6ECCF7-C48D-1056-3C27-2FE9FA3D474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28AC38-E0E8-49D7-B2FE-71FD7C42C09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304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7C9BD-0AA5-70FF-60A2-B5C2AABF8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2025 Meeting IR Session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59F0E-2D7B-55E7-43DC-7E243B11E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14400"/>
            <a:ext cx="10972800" cy="5394960"/>
          </a:xfrm>
        </p:spPr>
        <p:txBody>
          <a:bodyPr/>
          <a:lstStyle/>
          <a:p>
            <a:r>
              <a:rPr lang="en-GB" sz="2400" dirty="0"/>
              <a:t>Lively discussion on the usefulness of the Moon for radiometric, spectral, and geometric calibration</a:t>
            </a:r>
          </a:p>
          <a:p>
            <a:pPr lvl="1"/>
            <a:r>
              <a:rPr lang="en-GB" sz="2000" dirty="0"/>
              <a:t>Can the Moon be an accurate enough to replace on-board calibrators ?</a:t>
            </a:r>
          </a:p>
          <a:p>
            <a:pPr lvl="1"/>
            <a:r>
              <a:rPr lang="en-GB" sz="2000" dirty="0"/>
              <a:t>Is the spectral signature well defined enough to enable spectral calibration ?</a:t>
            </a:r>
          </a:p>
          <a:p>
            <a:pPr lvl="1"/>
            <a:r>
              <a:rPr lang="en-GB" sz="2000" dirty="0"/>
              <a:t>Are sensor IFOVs sufficiently well known to enable geometric/geolocation calibration ?</a:t>
            </a:r>
          </a:p>
          <a:p>
            <a:r>
              <a:rPr lang="en-GB" sz="2400" dirty="0"/>
              <a:t>Discussion on best practise for extracting lunar calibration measurements from observations</a:t>
            </a:r>
          </a:p>
          <a:p>
            <a:pPr lvl="1"/>
            <a:r>
              <a:rPr lang="en-GB" sz="2000" dirty="0"/>
              <a:t>Aligns with a recommendation from the LCWS4 (2023 @ EUMETSAT) to prepare a publication on best practises for lunar calibration</a:t>
            </a:r>
          </a:p>
          <a:p>
            <a:r>
              <a:rPr lang="en-GB" sz="2400" dirty="0"/>
              <a:t>Question on availability of lunar observations in IR for sharing</a:t>
            </a:r>
          </a:p>
          <a:p>
            <a:pPr marL="57150" indent="0">
              <a:buNone/>
            </a:pPr>
            <a:r>
              <a:rPr lang="en-GB" sz="2400" b="1" dirty="0"/>
              <a:t>Action</a:t>
            </a:r>
            <a:r>
              <a:rPr lang="en-GB" sz="2400" dirty="0"/>
              <a:t>:  EUMETSAT (S. Wagner) to investigate the status of the IASI lunar dataset and check how to make it available to the community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6ECCF7-C48D-1056-3C27-2FE9FA3D474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28AC38-E0E8-49D7-B2FE-71FD7C42C09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415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7C9BD-0AA5-70FF-60A2-B5C2AABF8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Lunar Subgroup Other Business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59F0E-2D7B-55E7-43DC-7E243B11E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14400"/>
            <a:ext cx="10972800" cy="5394960"/>
          </a:xfrm>
        </p:spPr>
        <p:txBody>
          <a:bodyPr/>
          <a:lstStyle/>
          <a:p>
            <a:r>
              <a:rPr lang="en-GB" sz="2400" dirty="0"/>
              <a:t>Web meetings of the Lunar SG to start in 2025</a:t>
            </a:r>
          </a:p>
          <a:p>
            <a:r>
              <a:rPr lang="en-GB" sz="2400" dirty="0"/>
              <a:t>Investigating the use of AI to derive a lunar model using all available sources of lunar irradiance measurements </a:t>
            </a:r>
          </a:p>
          <a:p>
            <a:pPr>
              <a:spcAft>
                <a:spcPts val="300"/>
              </a:spcAft>
            </a:pPr>
            <a:r>
              <a:rPr lang="en-GB" sz="2400" dirty="0"/>
              <a:t>Refining the scope of the Lunar Calibration SG: cross-cutting with only VIS/NIR and UNV-S subgroups, or bring in IR and MW ?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2400" b="1" dirty="0"/>
              <a:t>Action</a:t>
            </a:r>
            <a:r>
              <a:rPr lang="en-GB" sz="2400" dirty="0"/>
              <a:t>: Lunar SG chair (Tom Stone) to liaise with the other GSICS subgroup chairs to establish a way forward to coordinate lunar activities</a:t>
            </a:r>
          </a:p>
          <a:p>
            <a:r>
              <a:rPr lang="en-GB" sz="2400" dirty="0"/>
              <a:t>Planning for the next Lunar Calibration Workshop</a:t>
            </a:r>
          </a:p>
          <a:p>
            <a:pPr lvl="1">
              <a:spcAft>
                <a:spcPts val="300"/>
              </a:spcAft>
            </a:pPr>
            <a:r>
              <a:rPr lang="en-GB" sz="2000" dirty="0"/>
              <a:t>Desired every 2-3 years, LCWS4 was in December 2023</a:t>
            </a:r>
          </a:p>
          <a:p>
            <a:pPr marL="57150" indent="0">
              <a:spcAft>
                <a:spcPts val="600"/>
              </a:spcAft>
              <a:buNone/>
            </a:pPr>
            <a:r>
              <a:rPr lang="en-GB" sz="2400" b="1" dirty="0"/>
              <a:t>Action</a:t>
            </a:r>
            <a:r>
              <a:rPr lang="en-GB" sz="2400" dirty="0"/>
              <a:t>:  In coordination with the GSICS subgroups and the lunar calibration community, Lunar Calibration Subgroup to initiate the discussion on the need and the organisation of the next GSICS/IVOS Lunar Calibration Workshop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6ECCF7-C48D-1056-3C27-2FE9FA3D474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28AC38-E0E8-49D7-B2FE-71FD7C42C09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41737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615</Words>
  <Application>Microsoft Office PowerPoint</Application>
  <PresentationFormat>Widescreen</PresentationFormat>
  <Paragraphs>49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宋体</vt:lpstr>
      <vt:lpstr>Arial</vt:lpstr>
      <vt:lpstr>Times New Roman</vt:lpstr>
      <vt:lpstr>Wingdings</vt:lpstr>
      <vt:lpstr>Default Design</vt:lpstr>
      <vt:lpstr>GSICS Lunar Subgroup Session Report </vt:lpstr>
      <vt:lpstr>2025 Meeting Lunar Session</vt:lpstr>
      <vt:lpstr>2025 Meeting Lunar Session</vt:lpstr>
      <vt:lpstr>2025 Meeting IR Session</vt:lpstr>
      <vt:lpstr>Lunar Subgroup Other Business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lastModifiedBy/>
  <cp:revision>1</cp:revision>
  <dcterms:created xsi:type="dcterms:W3CDTF">2025-03-21T00:01:18Z</dcterms:created>
  <dcterms:modified xsi:type="dcterms:W3CDTF">2025-03-21T00:07:23Z</dcterms:modified>
</cp:coreProperties>
</file>