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7"/>
  </p:notesMasterIdLst>
  <p:handoutMasterIdLst>
    <p:handoutMasterId r:id="rId18"/>
  </p:handoutMasterIdLst>
  <p:sldIdLst>
    <p:sldId id="577" r:id="rId2"/>
    <p:sldId id="618" r:id="rId3"/>
    <p:sldId id="599" r:id="rId4"/>
    <p:sldId id="628" r:id="rId5"/>
    <p:sldId id="632" r:id="rId6"/>
    <p:sldId id="642" r:id="rId7"/>
    <p:sldId id="639" r:id="rId8"/>
    <p:sldId id="640" r:id="rId9"/>
    <p:sldId id="643" r:id="rId10"/>
    <p:sldId id="644" r:id="rId11"/>
    <p:sldId id="638" r:id="rId12"/>
    <p:sldId id="651" r:id="rId13"/>
    <p:sldId id="647" r:id="rId14"/>
    <p:sldId id="649" r:id="rId15"/>
    <p:sldId id="650"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9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DIN" initials="O" lastIdx="1" clrIdx="0"/>
  <p:cmAuthor id="1" name="Daela Huff" initials="DH"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FF"/>
    <a:srgbClr val="90F67C"/>
    <a:srgbClr val="00CC66"/>
    <a:srgbClr val="FFFFFF"/>
    <a:srgbClr val="008000"/>
    <a:srgbClr val="33CC33"/>
    <a:srgbClr val="0033CC"/>
    <a:srgbClr val="9900FF"/>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6280C3-B3FF-1F20-7B70-CBDC7C5662AC}" v="1" dt="2025-03-21T00:01:10.324"/>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4695" autoAdjust="0"/>
  </p:normalViewPr>
  <p:slideViewPr>
    <p:cSldViewPr snapToGrid="0" snapToObjects="1" showGuides="1">
      <p:cViewPr varScale="1">
        <p:scale>
          <a:sx n="60" d="100"/>
          <a:sy n="60" d="100"/>
        </p:scale>
        <p:origin x="840" y="48"/>
      </p:cViewPr>
      <p:guideLst>
        <p:guide orient="horz" pos="2160"/>
        <p:guide pos="3794"/>
      </p:guideLst>
    </p:cSldViewPr>
  </p:slideViewPr>
  <p:outlineViewPr>
    <p:cViewPr>
      <p:scale>
        <a:sx n="33" d="100"/>
        <a:sy n="33" d="100"/>
      </p:scale>
      <p:origin x="0" y="25128"/>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48" d="100"/>
          <a:sy n="48" d="100"/>
        </p:scale>
        <p:origin x="2732" y="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来宾用户" userId="S::urn:spo:anon#9cb1b4a5dea1f0017278e80e0989d0cb1c225409b0d57e2a96aa5dbaefec8497::" providerId="AD" clId="Web-{D26280C3-B3FF-1F20-7B70-CBDC7C5662AC}"/>
    <pc:docChg chg="delSld">
      <pc:chgData name="来宾用户" userId="S::urn:spo:anon#9cb1b4a5dea1f0017278e80e0989d0cb1c225409b0d57e2a96aa5dbaefec8497::" providerId="AD" clId="Web-{D26280C3-B3FF-1F20-7B70-CBDC7C5662AC}" dt="2025-03-21T00:01:10.324" v="0"/>
      <pc:docMkLst>
        <pc:docMk/>
      </pc:docMkLst>
      <pc:sldChg chg="del">
        <pc:chgData name="来宾用户" userId="S::urn:spo:anon#9cb1b4a5dea1f0017278e80e0989d0cb1c225409b0d57e2a96aa5dbaefec8497::" providerId="AD" clId="Web-{D26280C3-B3FF-1F20-7B70-CBDC7C5662AC}" dt="2025-03-21T00:01:10.324" v="0"/>
        <pc:sldMkLst>
          <pc:docMk/>
          <pc:sldMk cId="0" sldId="64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523" cy="464662"/>
          </a:xfrm>
          <a:prstGeom prst="rect">
            <a:avLst/>
          </a:prstGeom>
        </p:spPr>
        <p:txBody>
          <a:bodyPr vert="horz" lIns="91323" tIns="45661" rIns="91323" bIns="45661" rtlCol="0"/>
          <a:lstStyle>
            <a:lvl1pPr algn="l">
              <a:defRPr sz="1200"/>
            </a:lvl1pPr>
          </a:lstStyle>
          <a:p>
            <a:endParaRPr lang="en-US"/>
          </a:p>
        </p:txBody>
      </p:sp>
      <p:sp>
        <p:nvSpPr>
          <p:cNvPr id="3" name="Date Placeholder 2"/>
          <p:cNvSpPr>
            <a:spLocks noGrp="1"/>
          </p:cNvSpPr>
          <p:nvPr>
            <p:ph type="dt" sz="quarter" idx="1"/>
          </p:nvPr>
        </p:nvSpPr>
        <p:spPr>
          <a:xfrm>
            <a:off x="3971292" y="0"/>
            <a:ext cx="3037523" cy="464662"/>
          </a:xfrm>
          <a:prstGeom prst="rect">
            <a:avLst/>
          </a:prstGeom>
        </p:spPr>
        <p:txBody>
          <a:bodyPr vert="horz" lIns="91323" tIns="45661" rIns="91323" bIns="45661" rtlCol="0"/>
          <a:lstStyle>
            <a:lvl1pPr algn="r">
              <a:defRPr sz="1200"/>
            </a:lvl1pPr>
          </a:lstStyle>
          <a:p>
            <a:fld id="{E6BE962C-A69F-4E2A-B52A-B5E0AB9803B8}" type="datetimeFigureOut">
              <a:rPr lang="en-US" smtClean="0"/>
              <a:t>3/20/2025</a:t>
            </a:fld>
            <a:endParaRPr lang="en-US"/>
          </a:p>
        </p:txBody>
      </p:sp>
      <p:sp>
        <p:nvSpPr>
          <p:cNvPr id="4" name="Footer Placeholder 3"/>
          <p:cNvSpPr>
            <a:spLocks noGrp="1"/>
          </p:cNvSpPr>
          <p:nvPr>
            <p:ph type="ftr" sz="quarter" idx="2"/>
          </p:nvPr>
        </p:nvSpPr>
        <p:spPr>
          <a:xfrm>
            <a:off x="0" y="8830154"/>
            <a:ext cx="3037523" cy="464662"/>
          </a:xfrm>
          <a:prstGeom prst="rect">
            <a:avLst/>
          </a:prstGeom>
        </p:spPr>
        <p:txBody>
          <a:bodyPr vert="horz" lIns="91323" tIns="45661" rIns="91323" bIns="45661" rtlCol="0" anchor="b"/>
          <a:lstStyle>
            <a:lvl1pPr algn="l">
              <a:defRPr sz="1200"/>
            </a:lvl1pPr>
          </a:lstStyle>
          <a:p>
            <a:endParaRPr lang="en-US"/>
          </a:p>
        </p:txBody>
      </p:sp>
      <p:sp>
        <p:nvSpPr>
          <p:cNvPr id="5" name="Slide Number Placeholder 4"/>
          <p:cNvSpPr>
            <a:spLocks noGrp="1"/>
          </p:cNvSpPr>
          <p:nvPr>
            <p:ph type="sldNum" sz="quarter" idx="3"/>
          </p:nvPr>
        </p:nvSpPr>
        <p:spPr>
          <a:xfrm>
            <a:off x="3971292" y="8830154"/>
            <a:ext cx="3037523" cy="464662"/>
          </a:xfrm>
          <a:prstGeom prst="rect">
            <a:avLst/>
          </a:prstGeom>
        </p:spPr>
        <p:txBody>
          <a:bodyPr vert="horz" lIns="91323" tIns="45661" rIns="91323" bIns="45661" rtlCol="0" anchor="b"/>
          <a:lstStyle>
            <a:lvl1pPr algn="r">
              <a:defRPr sz="1200"/>
            </a:lvl1pPr>
          </a:lstStyle>
          <a:p>
            <a:fld id="{C3E56A17-EFBB-4F9F-A0CA-1392AD3D00A5}"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1" cy="464820"/>
          </a:xfrm>
          <a:prstGeom prst="rect">
            <a:avLst/>
          </a:prstGeom>
        </p:spPr>
        <p:txBody>
          <a:bodyPr vert="horz" lIns="93167" tIns="46584" rIns="93167" bIns="46584" rtlCol="0"/>
          <a:lstStyle>
            <a:lvl1pPr algn="l">
              <a:defRPr sz="1200"/>
            </a:lvl1pPr>
          </a:lstStyle>
          <a:p>
            <a:endParaRPr lang="en-US"/>
          </a:p>
        </p:txBody>
      </p:sp>
      <p:sp>
        <p:nvSpPr>
          <p:cNvPr id="3" name="Date Placeholder 2"/>
          <p:cNvSpPr>
            <a:spLocks noGrp="1"/>
          </p:cNvSpPr>
          <p:nvPr>
            <p:ph type="dt" idx="1"/>
          </p:nvPr>
        </p:nvSpPr>
        <p:spPr>
          <a:xfrm>
            <a:off x="3970937" y="0"/>
            <a:ext cx="3037841" cy="464820"/>
          </a:xfrm>
          <a:prstGeom prst="rect">
            <a:avLst/>
          </a:prstGeom>
        </p:spPr>
        <p:txBody>
          <a:bodyPr vert="horz" lIns="93167" tIns="46584" rIns="93167" bIns="46584" rtlCol="0"/>
          <a:lstStyle>
            <a:lvl1pPr algn="r">
              <a:defRPr sz="1200"/>
            </a:lvl1pPr>
          </a:lstStyle>
          <a:p>
            <a:fld id="{816FB0CF-5528-C744-A119-58E52B5EA66C}" type="datetimeFigureOut">
              <a:rPr lang="en-US" smtClean="0"/>
              <a:t>3/20/2025</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3167" tIns="46584" rIns="93167" bIns="46584"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1" cy="464820"/>
          </a:xfrm>
          <a:prstGeom prst="rect">
            <a:avLst/>
          </a:prstGeom>
        </p:spPr>
        <p:txBody>
          <a:bodyPr vert="horz" lIns="93167" tIns="46584" rIns="93167"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7" y="8829967"/>
            <a:ext cx="3037841" cy="464820"/>
          </a:xfrm>
          <a:prstGeom prst="rect">
            <a:avLst/>
          </a:prstGeom>
        </p:spPr>
        <p:txBody>
          <a:bodyPr vert="horz" lIns="93167" tIns="46584" rIns="93167" bIns="46584" rtlCol="0" anchor="b"/>
          <a:lstStyle>
            <a:lvl1pPr algn="r">
              <a:defRPr sz="1200"/>
            </a:lvl1pPr>
          </a:lstStyle>
          <a:p>
            <a:fld id="{370B2DB1-9050-F54C-8252-2890C3B0585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28"/>
            <a:ext cx="10363200" cy="1470025"/>
          </a:xfrm>
        </p:spPr>
        <p:txBody>
          <a:bodyPr/>
          <a:lstStyle/>
          <a:p>
            <a:r>
              <a:rPr lang="en-US" dirty="0"/>
              <a:t>Click to edit title</a:t>
            </a:r>
          </a:p>
        </p:txBody>
      </p:sp>
      <p:sp>
        <p:nvSpPr>
          <p:cNvPr id="3" name="Subtitle 2"/>
          <p:cNvSpPr>
            <a:spLocks noGrp="1"/>
          </p:cNvSpPr>
          <p:nvPr>
            <p:ph type="subTitle" idx="1" hasCustomPrompt="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subtitle</a:t>
            </a:r>
          </a:p>
        </p:txBody>
      </p:sp>
      <p:sp>
        <p:nvSpPr>
          <p:cNvPr id="4" name="Date Placeholder 3"/>
          <p:cNvSpPr>
            <a:spLocks noGrp="1"/>
          </p:cNvSpPr>
          <p:nvPr>
            <p:ph type="dt" sz="half" idx="10"/>
          </p:nvPr>
        </p:nvSpPr>
        <p:spPr/>
        <p:txBody>
          <a:bodyPr/>
          <a:lstStyle/>
          <a:p>
            <a:fld id="{64C48101-E5EA-4C88-B4D0-3502433140B4}" type="datetime1">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Vertical Text Placeholder 2"/>
          <p:cNvSpPr>
            <a:spLocks noGrp="1"/>
          </p:cNvSpPr>
          <p:nvPr>
            <p:ph type="body" orient="vert" idx="1" hasCustomPrompt="1"/>
          </p:nvPr>
        </p:nvSpPr>
        <p:spPr/>
        <p:txBody>
          <a:bodyPr vert="eaVert"/>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ADE7906-65D5-4AE4-A415-88914DE5D980}" type="datetime1">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t>‹#›</a:t>
            </a:fld>
            <a:endParaRPr lang="en-US"/>
          </a:p>
        </p:txBody>
      </p:sp>
      <p:sp>
        <p:nvSpPr>
          <p:cNvPr id="7" name="Line 6"/>
          <p:cNvSpPr>
            <a:spLocks noChangeShapeType="1"/>
          </p:cNvSpPr>
          <p:nvPr userDrawn="1"/>
        </p:nvSpPr>
        <p:spPr bwMode="auto">
          <a:xfrm>
            <a:off x="0" y="885825"/>
            <a:ext cx="12192000" cy="0"/>
          </a:xfrm>
          <a:prstGeom prst="line">
            <a:avLst/>
          </a:prstGeom>
          <a:noFill/>
          <a:ln w="15875">
            <a:solidFill>
              <a:srgbClr val="FF0000"/>
            </a:solidFill>
            <a:round/>
          </a:ln>
          <a:effectLst/>
        </p:spPr>
        <p:txBody>
          <a:bodyPr wrap="none" anchor="ctr"/>
          <a:lstStyle/>
          <a:p>
            <a:pPr eaLnBrk="0" hangingPunct="0">
              <a:defRPr/>
            </a:pPr>
            <a:endParaRPr lang="en-US" sz="1350" dirty="0">
              <a:latin typeface="+mj-lt"/>
              <a:ea typeface="+mn-ea"/>
              <a:cs typeface="MS PGothic" panose="020B0600070205080204" charset="-128"/>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839200" y="274641"/>
            <a:ext cx="2743200" cy="5851525"/>
          </a:xfrm>
        </p:spPr>
        <p:txBody>
          <a:bodyPr vert="eaVert"/>
          <a:lstStyle/>
          <a:p>
            <a:r>
              <a:rPr lang="en-US" dirty="0"/>
              <a:t>Click to edit title</a:t>
            </a:r>
          </a:p>
        </p:txBody>
      </p:sp>
      <p:sp>
        <p:nvSpPr>
          <p:cNvPr id="3" name="Vertical Text Placeholder 2"/>
          <p:cNvSpPr>
            <a:spLocks noGrp="1"/>
          </p:cNvSpPr>
          <p:nvPr>
            <p:ph type="body" orient="vert" idx="1" hasCustomPrompt="1"/>
          </p:nvPr>
        </p:nvSpPr>
        <p:spPr>
          <a:xfrm>
            <a:off x="609600" y="274641"/>
            <a:ext cx="8026400" cy="5851525"/>
          </a:xfrm>
        </p:spPr>
        <p:txBody>
          <a:bodyPr vert="eaVert"/>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24D0722-D66D-4130-97EC-A01543D99507}" type="datetime1">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39757" y="-1"/>
            <a:ext cx="9842643" cy="885825"/>
          </a:xfrm>
        </p:spPr>
        <p:txBody>
          <a:bodyPr>
            <a:normAutofit/>
          </a:bodyPr>
          <a:lstStyle>
            <a:lvl1pPr>
              <a:defRPr sz="3200">
                <a:effectLst>
                  <a:outerShdw blurRad="38100" dist="38100" dir="2700000" algn="tl">
                    <a:srgbClr val="000000">
                      <a:alpha val="43137"/>
                    </a:srgbClr>
                  </a:outerShdw>
                </a:effectLst>
              </a:defRPr>
            </a:lvl1pPr>
          </a:lstStyle>
          <a:p>
            <a:r>
              <a:rPr lang="en-US" dirty="0"/>
              <a:t>Click to edit title</a:t>
            </a:r>
          </a:p>
        </p:txBody>
      </p:sp>
      <p:sp>
        <p:nvSpPr>
          <p:cNvPr id="3" name="Content Placeholder 2"/>
          <p:cNvSpPr>
            <a:spLocks noGrp="1"/>
          </p:cNvSpPr>
          <p:nvPr>
            <p:ph idx="1" hasCustomPrompt="1"/>
          </p:nvPr>
        </p:nvSpPr>
        <p:spPr>
          <a:xfrm>
            <a:off x="609600" y="1026161"/>
            <a:ext cx="10972800" cy="5452743"/>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492877"/>
            <a:ext cx="2844800" cy="365125"/>
          </a:xfrm>
        </p:spPr>
        <p:txBody>
          <a:bodyPr/>
          <a:lstStyle/>
          <a:p>
            <a:fld id="{36AA9D06-0DDC-43DB-B80A-B18B30663611}" type="datetime1">
              <a:rPr lang="en-US" smtClean="0"/>
              <a:t>3/20/2025</a:t>
            </a:fld>
            <a:endParaRPr lang="en-US"/>
          </a:p>
        </p:txBody>
      </p:sp>
      <p:sp>
        <p:nvSpPr>
          <p:cNvPr id="5" name="Footer Placeholder 4"/>
          <p:cNvSpPr>
            <a:spLocks noGrp="1"/>
          </p:cNvSpPr>
          <p:nvPr>
            <p:ph type="ftr" sz="quarter" idx="11"/>
          </p:nvPr>
        </p:nvSpPr>
        <p:spPr>
          <a:xfrm>
            <a:off x="4165600" y="6478908"/>
            <a:ext cx="3860800" cy="365125"/>
          </a:xfrm>
        </p:spPr>
        <p:txBody>
          <a:bodyPr/>
          <a:lstStyle/>
          <a:p>
            <a:endParaRPr lang="en-US" dirty="0"/>
          </a:p>
        </p:txBody>
      </p:sp>
      <p:sp>
        <p:nvSpPr>
          <p:cNvPr id="6" name="Slide Number Placeholder 5"/>
          <p:cNvSpPr>
            <a:spLocks noGrp="1"/>
          </p:cNvSpPr>
          <p:nvPr>
            <p:ph type="sldNum" sz="quarter" idx="12"/>
          </p:nvPr>
        </p:nvSpPr>
        <p:spPr>
          <a:xfrm>
            <a:off x="8737600" y="6478907"/>
            <a:ext cx="2844800" cy="365125"/>
          </a:xfrm>
        </p:spPr>
        <p:txBody>
          <a:bodyPr/>
          <a:lstStyle/>
          <a:p>
            <a:fld id="{96E36F11-A39A-294D-A59D-6180D50ED29D}" type="slidenum">
              <a:rPr lang="en-US" smtClean="0"/>
              <a:t>‹#›</a:t>
            </a:fld>
            <a:endParaRPr lang="en-US"/>
          </a:p>
        </p:txBody>
      </p:sp>
      <p:sp>
        <p:nvSpPr>
          <p:cNvPr id="7" name="Line 6"/>
          <p:cNvSpPr>
            <a:spLocks noChangeShapeType="1"/>
          </p:cNvSpPr>
          <p:nvPr userDrawn="1"/>
        </p:nvSpPr>
        <p:spPr bwMode="auto">
          <a:xfrm>
            <a:off x="0" y="885825"/>
            <a:ext cx="12192000" cy="0"/>
          </a:xfrm>
          <a:prstGeom prst="line">
            <a:avLst/>
          </a:prstGeom>
          <a:noFill/>
          <a:ln w="15875">
            <a:solidFill>
              <a:srgbClr val="FF0000"/>
            </a:solidFill>
            <a:round/>
          </a:ln>
          <a:effectLst/>
        </p:spPr>
        <p:txBody>
          <a:bodyPr wrap="none" anchor="ctr"/>
          <a:lstStyle/>
          <a:p>
            <a:pPr eaLnBrk="0" hangingPunct="0">
              <a:defRPr/>
            </a:pPr>
            <a:endParaRPr lang="en-US" sz="1350" dirty="0">
              <a:latin typeface="+mj-lt"/>
              <a:ea typeface="+mn-ea"/>
              <a:cs typeface="MS PGothic" panose="020B0600070205080204" charset="-128"/>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3"/>
            <a:ext cx="10363200" cy="1362075"/>
          </a:xfrm>
        </p:spPr>
        <p:txBody>
          <a:bodyPr anchor="t"/>
          <a:lstStyle>
            <a:lvl1pPr algn="l">
              <a:defRPr sz="3000" b="1" cap="all"/>
            </a:lvl1pPr>
          </a:lstStyle>
          <a:p>
            <a:r>
              <a:rPr lang="en-US" dirty="0"/>
              <a:t>aaabbb</a:t>
            </a:r>
          </a:p>
        </p:txBody>
      </p:sp>
      <p:sp>
        <p:nvSpPr>
          <p:cNvPr id="3" name="Text Placeholder 2"/>
          <p:cNvSpPr>
            <a:spLocks noGrp="1"/>
          </p:cNvSpPr>
          <p:nvPr>
            <p:ph type="body" idx="1" hasCustomPrompt="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text</a:t>
            </a:r>
          </a:p>
        </p:txBody>
      </p:sp>
      <p:sp>
        <p:nvSpPr>
          <p:cNvPr id="4" name="Date Placeholder 3"/>
          <p:cNvSpPr>
            <a:spLocks noGrp="1"/>
          </p:cNvSpPr>
          <p:nvPr>
            <p:ph type="dt" sz="half" idx="10"/>
          </p:nvPr>
        </p:nvSpPr>
        <p:spPr/>
        <p:txBody>
          <a:bodyPr/>
          <a:lstStyle/>
          <a:p>
            <a:fld id="{2CF7CAB1-A58A-4BFB-80A1-8ACA6DC51A05}" type="datetime1">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sz="half" idx="1" hasCustomPrompt="1"/>
          </p:nvPr>
        </p:nvSpPr>
        <p:spPr>
          <a:xfrm>
            <a:off x="609600" y="1371600"/>
            <a:ext cx="5384800" cy="475488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97600" y="1371600"/>
            <a:ext cx="5384800" cy="475488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90AB390-D426-4E3F-B0F6-8C02A945A8DB}" type="datetime1">
              <a:rPr lang="en-US" smtClean="0"/>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36F11-A39A-294D-A59D-6180D50ED29D}" type="slidenum">
              <a:rPr lang="en-US" smtClean="0"/>
              <a:t>‹#›</a:t>
            </a:fld>
            <a:endParaRPr lang="en-US"/>
          </a:p>
        </p:txBody>
      </p:sp>
      <p:sp>
        <p:nvSpPr>
          <p:cNvPr id="8" name="Line 6"/>
          <p:cNvSpPr>
            <a:spLocks noChangeShapeType="1"/>
          </p:cNvSpPr>
          <p:nvPr userDrawn="1"/>
        </p:nvSpPr>
        <p:spPr bwMode="auto">
          <a:xfrm>
            <a:off x="0" y="885825"/>
            <a:ext cx="12192000" cy="0"/>
          </a:xfrm>
          <a:prstGeom prst="line">
            <a:avLst/>
          </a:prstGeom>
          <a:noFill/>
          <a:ln w="15875">
            <a:solidFill>
              <a:srgbClr val="FF0000"/>
            </a:solidFill>
            <a:round/>
          </a:ln>
          <a:effectLst/>
        </p:spPr>
        <p:txBody>
          <a:bodyPr wrap="none" anchor="ctr"/>
          <a:lstStyle/>
          <a:p>
            <a:pPr eaLnBrk="0" hangingPunct="0">
              <a:defRPr/>
            </a:pPr>
            <a:endParaRPr lang="en-US" sz="1350" dirty="0">
              <a:latin typeface="+mj-lt"/>
              <a:ea typeface="+mn-ea"/>
              <a:cs typeface="MS PGothic" panose="020B0600070205080204" charset="-128"/>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
        <p:nvSpPr>
          <p:cNvPr id="3" name="Text Placeholder 2"/>
          <p:cNvSpPr>
            <a:spLocks noGrp="1"/>
          </p:cNvSpPr>
          <p:nvPr>
            <p:ph type="body" idx="1" hasCustomPrompt="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subtitle</a:t>
            </a:r>
          </a:p>
        </p:txBody>
      </p:sp>
      <p:sp>
        <p:nvSpPr>
          <p:cNvPr id="4" name="Content Placeholder 3"/>
          <p:cNvSpPr>
            <a:spLocks noGrp="1"/>
          </p:cNvSpPr>
          <p:nvPr>
            <p:ph sz="half" idx="2" hasCustomPrompt="1"/>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subtitle</a:t>
            </a:r>
          </a:p>
        </p:txBody>
      </p:sp>
      <p:sp>
        <p:nvSpPr>
          <p:cNvPr id="6" name="Content Placeholder 5"/>
          <p:cNvSpPr>
            <a:spLocks noGrp="1"/>
          </p:cNvSpPr>
          <p:nvPr>
            <p:ph sz="quarter" idx="4" hasCustomPrompt="1"/>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2E5FCA2C-2027-4265-906F-F35038E2DE2A}" type="datetime1">
              <a:rPr lang="en-US" smtClean="0"/>
              <a:t>3/20/2025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36F11-A39A-294D-A59D-6180D50ED29D}" type="slidenum">
              <a:rPr lang="en-US" smtClean="0"/>
              <a:t>‹#›</a:t>
            </a:fld>
            <a:endParaRPr lang="en-US"/>
          </a:p>
        </p:txBody>
      </p:sp>
      <p:sp>
        <p:nvSpPr>
          <p:cNvPr id="10" name="Line 6"/>
          <p:cNvSpPr>
            <a:spLocks noChangeShapeType="1"/>
          </p:cNvSpPr>
          <p:nvPr userDrawn="1"/>
        </p:nvSpPr>
        <p:spPr bwMode="auto">
          <a:xfrm>
            <a:off x="0" y="885825"/>
            <a:ext cx="12192000" cy="0"/>
          </a:xfrm>
          <a:prstGeom prst="line">
            <a:avLst/>
          </a:prstGeom>
          <a:noFill/>
          <a:ln w="15875">
            <a:solidFill>
              <a:srgbClr val="FF0000"/>
            </a:solidFill>
            <a:round/>
          </a:ln>
          <a:effectLst/>
        </p:spPr>
        <p:txBody>
          <a:bodyPr wrap="none" anchor="ctr"/>
          <a:lstStyle/>
          <a:p>
            <a:pPr eaLnBrk="0" hangingPunct="0">
              <a:defRPr/>
            </a:pPr>
            <a:endParaRPr lang="en-US" sz="1350" dirty="0">
              <a:latin typeface="+mj-lt"/>
              <a:ea typeface="+mn-ea"/>
              <a:cs typeface="MS PGothic" panose="020B0600070205080204" charset="-128"/>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Date Placeholder 2"/>
          <p:cNvSpPr>
            <a:spLocks noGrp="1"/>
          </p:cNvSpPr>
          <p:nvPr>
            <p:ph type="dt" sz="half" idx="10"/>
          </p:nvPr>
        </p:nvSpPr>
        <p:spPr/>
        <p:txBody>
          <a:bodyPr/>
          <a:lstStyle/>
          <a:p>
            <a:fld id="{1028A763-F383-4DC6-B253-7B04196021E0}" type="datetime1">
              <a:rPr lang="en-US" smtClean="0"/>
              <a:t>3/20/2025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36F11-A39A-294D-A59D-6180D50ED29D}" type="slidenum">
              <a:rPr lang="en-US" smtClean="0"/>
              <a:t>‹#›</a:t>
            </a:fld>
            <a:endParaRPr lang="en-US"/>
          </a:p>
        </p:txBody>
      </p:sp>
      <p:sp>
        <p:nvSpPr>
          <p:cNvPr id="6" name="Line 6"/>
          <p:cNvSpPr>
            <a:spLocks noChangeShapeType="1"/>
          </p:cNvSpPr>
          <p:nvPr userDrawn="1"/>
        </p:nvSpPr>
        <p:spPr bwMode="auto">
          <a:xfrm>
            <a:off x="0" y="885825"/>
            <a:ext cx="12192000" cy="0"/>
          </a:xfrm>
          <a:prstGeom prst="line">
            <a:avLst/>
          </a:prstGeom>
          <a:noFill/>
          <a:ln w="15875">
            <a:solidFill>
              <a:srgbClr val="FF0000"/>
            </a:solidFill>
            <a:round/>
          </a:ln>
          <a:effectLst/>
        </p:spPr>
        <p:txBody>
          <a:bodyPr wrap="none" anchor="ctr"/>
          <a:lstStyle/>
          <a:p>
            <a:pPr eaLnBrk="0" hangingPunct="0">
              <a:defRPr/>
            </a:pPr>
            <a:endParaRPr lang="en-US" sz="1350" dirty="0">
              <a:latin typeface="+mj-lt"/>
              <a:ea typeface="+mn-ea"/>
              <a:cs typeface="MS PGothic" panose="020B0600070205080204" charset="-128"/>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D9DE52-4227-4B49-A7E3-71040B03D5CD}" type="datetime1">
              <a:rPr lang="en-US" smtClean="0"/>
              <a:t>3/20/2025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36F11-A39A-294D-A59D-6180D50ED29D}" type="slidenum">
              <a:rPr lang="en-US" smtClean="0"/>
              <a:t>‹#›</a:t>
            </a:fld>
            <a:endParaRPr lang="en-US"/>
          </a:p>
        </p:txBody>
      </p:sp>
      <p:sp>
        <p:nvSpPr>
          <p:cNvPr id="5" name="Line 6"/>
          <p:cNvSpPr>
            <a:spLocks noChangeShapeType="1"/>
          </p:cNvSpPr>
          <p:nvPr userDrawn="1"/>
        </p:nvSpPr>
        <p:spPr bwMode="auto">
          <a:xfrm>
            <a:off x="0" y="885825"/>
            <a:ext cx="12192000" cy="0"/>
          </a:xfrm>
          <a:prstGeom prst="line">
            <a:avLst/>
          </a:prstGeom>
          <a:noFill/>
          <a:ln w="15875">
            <a:solidFill>
              <a:srgbClr val="FF0000"/>
            </a:solidFill>
            <a:round/>
          </a:ln>
          <a:effectLst/>
        </p:spPr>
        <p:txBody>
          <a:bodyPr wrap="none" anchor="ctr"/>
          <a:lstStyle/>
          <a:p>
            <a:pPr eaLnBrk="0" hangingPunct="0">
              <a:defRPr/>
            </a:pPr>
            <a:endParaRPr lang="en-US" sz="1350" dirty="0">
              <a:latin typeface="+mj-lt"/>
              <a:ea typeface="+mn-ea"/>
              <a:cs typeface="MS PGothic" panose="020B0600070205080204" charset="-128"/>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273050"/>
            <a:ext cx="4011084" cy="1162050"/>
          </a:xfrm>
        </p:spPr>
        <p:txBody>
          <a:bodyPr anchor="b"/>
          <a:lstStyle>
            <a:lvl1pPr algn="l">
              <a:defRPr sz="1500" b="1"/>
            </a:lvl1pPr>
          </a:lstStyle>
          <a:p>
            <a:r>
              <a:rPr lang="en-US" dirty="0"/>
              <a:t>Click to edit title</a:t>
            </a:r>
          </a:p>
        </p:txBody>
      </p:sp>
      <p:sp>
        <p:nvSpPr>
          <p:cNvPr id="3" name="Content Placeholder 2"/>
          <p:cNvSpPr>
            <a:spLocks noGrp="1"/>
          </p:cNvSpPr>
          <p:nvPr>
            <p:ph idx="1" hasCustomPrompt="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text</a:t>
            </a:r>
          </a:p>
        </p:txBody>
      </p:sp>
      <p:sp>
        <p:nvSpPr>
          <p:cNvPr id="5" name="Date Placeholder 4"/>
          <p:cNvSpPr>
            <a:spLocks noGrp="1"/>
          </p:cNvSpPr>
          <p:nvPr>
            <p:ph type="dt" sz="half" idx="10"/>
          </p:nvPr>
        </p:nvSpPr>
        <p:spPr/>
        <p:txBody>
          <a:bodyPr/>
          <a:lstStyle/>
          <a:p>
            <a:fld id="{B58F4E9E-917F-4224-8662-01E965D4C2F7}" type="datetime1">
              <a:rPr lang="en-US" smtClean="0"/>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36F11-A39A-294D-A59D-6180D50ED29D}" type="slidenum">
              <a:rPr lang="en-US" smtClean="0"/>
              <a:t>‹#›</a:t>
            </a:fld>
            <a:endParaRPr lang="en-US"/>
          </a:p>
        </p:txBody>
      </p:sp>
      <p:sp>
        <p:nvSpPr>
          <p:cNvPr id="8" name="Line 6"/>
          <p:cNvSpPr>
            <a:spLocks noChangeShapeType="1"/>
          </p:cNvSpPr>
          <p:nvPr userDrawn="1"/>
        </p:nvSpPr>
        <p:spPr bwMode="auto">
          <a:xfrm>
            <a:off x="0" y="885825"/>
            <a:ext cx="12192000" cy="0"/>
          </a:xfrm>
          <a:prstGeom prst="line">
            <a:avLst/>
          </a:prstGeom>
          <a:noFill/>
          <a:ln w="15875">
            <a:solidFill>
              <a:srgbClr val="FF0000"/>
            </a:solidFill>
            <a:round/>
          </a:ln>
          <a:effectLst/>
        </p:spPr>
        <p:txBody>
          <a:bodyPr wrap="none" anchor="ctr"/>
          <a:lstStyle/>
          <a:p>
            <a:pPr eaLnBrk="0" hangingPunct="0">
              <a:defRPr/>
            </a:pPr>
            <a:endParaRPr lang="en-US" sz="1350" dirty="0">
              <a:latin typeface="+mj-lt"/>
              <a:ea typeface="+mn-ea"/>
              <a:cs typeface="MS PGothic" panose="020B0600070205080204" charset="-128"/>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p:spPr>
        <p:txBody>
          <a:bodyPr anchor="b"/>
          <a:lstStyle>
            <a:lvl1pPr algn="l">
              <a:defRPr sz="1500" b="1"/>
            </a:lvl1pPr>
          </a:lstStyle>
          <a:p>
            <a:r>
              <a:rPr lang="en-US" dirty="0"/>
              <a:t>Click to edit title</a:t>
            </a:r>
          </a:p>
        </p:txBody>
      </p:sp>
      <p:sp>
        <p:nvSpPr>
          <p:cNvPr id="3" name="Picture Placeholder 2"/>
          <p:cNvSpPr>
            <a:spLocks noGrp="1"/>
          </p:cNvSpPr>
          <p:nvPr>
            <p:ph type="pic" idx="1"/>
          </p:nvPr>
        </p:nvSpPr>
        <p:spPr>
          <a:xfrm>
            <a:off x="2389717" y="1219202"/>
            <a:ext cx="7315200" cy="350837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hasCustomPrompt="1"/>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text</a:t>
            </a:r>
          </a:p>
        </p:txBody>
      </p:sp>
      <p:sp>
        <p:nvSpPr>
          <p:cNvPr id="5" name="Date Placeholder 4"/>
          <p:cNvSpPr>
            <a:spLocks noGrp="1"/>
          </p:cNvSpPr>
          <p:nvPr>
            <p:ph type="dt" sz="half" idx="10"/>
          </p:nvPr>
        </p:nvSpPr>
        <p:spPr/>
        <p:txBody>
          <a:bodyPr/>
          <a:lstStyle/>
          <a:p>
            <a:fld id="{24808DC9-07D6-4CB7-BBD2-7ADEB6B7A259}" type="datetime1">
              <a:rPr lang="en-US" smtClean="0"/>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36F11-A39A-294D-A59D-6180D50ED29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127759"/>
            <a:ext cx="10972800" cy="5228591"/>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0" y="6474464"/>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5785DE5-E8DD-40CE-B017-3C2FB130B14C}" type="datetime1">
              <a:rPr lang="en-US" smtClean="0"/>
              <a:t>3/20/2025</a:t>
            </a:fld>
            <a:endParaRPr lang="en-US"/>
          </a:p>
        </p:txBody>
      </p:sp>
      <p:sp>
        <p:nvSpPr>
          <p:cNvPr id="5" name="Footer Placeholder 4"/>
          <p:cNvSpPr>
            <a:spLocks noGrp="1"/>
          </p:cNvSpPr>
          <p:nvPr>
            <p:ph type="ftr" sz="quarter" idx="3"/>
          </p:nvPr>
        </p:nvSpPr>
        <p:spPr>
          <a:xfrm>
            <a:off x="4165600" y="6472561"/>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316720" y="647827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E36F11-A39A-294D-A59D-6180D50ED29D}" type="slidenum">
              <a:rPr lang="en-US" smtClean="0"/>
              <a:t>‹#›</a:t>
            </a:fld>
            <a:endParaRPr lang="en-US"/>
          </a:p>
        </p:txBody>
      </p:sp>
      <p:sp>
        <p:nvSpPr>
          <p:cNvPr id="2" name="Title Placeholder 1"/>
          <p:cNvSpPr>
            <a:spLocks noGrp="1"/>
          </p:cNvSpPr>
          <p:nvPr>
            <p:ph type="title"/>
          </p:nvPr>
        </p:nvSpPr>
        <p:spPr>
          <a:xfrm>
            <a:off x="609600" y="-1"/>
            <a:ext cx="10972800" cy="885825"/>
          </a:xfrm>
          <a:prstGeom prst="rect">
            <a:avLst/>
          </a:prstGeom>
        </p:spPr>
        <p:txBody>
          <a:bodyPr vert="horz" lIns="91440" tIns="45720" rIns="91440" bIns="45720" rtlCol="0" anchor="ctr" anchorCtr="1">
            <a:normAutofit/>
          </a:bodyPr>
          <a:lstStyle/>
          <a:p>
            <a:r>
              <a:rPr lang="en-US" dirty="0"/>
              <a:t>Click to edit title</a:t>
            </a:r>
          </a:p>
        </p:txBody>
      </p:sp>
      <p:pic>
        <p:nvPicPr>
          <p:cNvPr id="9" name="Picture 8" descr="H:\MY DOCUMENTS\GSICS\logo\GSICS180px.png"/>
          <p:cNvPicPr>
            <a:picLocks noChangeAspect="1" noChangeArrowheads="1"/>
          </p:cNvPicPr>
          <p:nvPr userDrawn="1"/>
        </p:nvPicPr>
        <p:blipFill>
          <a:blip r:embed="rId13" cstate="print"/>
          <a:srcRect/>
          <a:stretch>
            <a:fillRect/>
          </a:stretch>
        </p:blipFill>
        <p:spPr bwMode="auto">
          <a:xfrm>
            <a:off x="0" y="16005"/>
            <a:ext cx="2105291" cy="8538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685800" rtl="0" eaLnBrk="1" latinLnBrk="0" hangingPunct="1">
        <a:spcBef>
          <a:spcPct val="0"/>
        </a:spcBef>
        <a:buNone/>
        <a:defRPr sz="2475" b="1" i="0" strike="noStrike" kern="1200" baseline="0">
          <a:solidFill>
            <a:schemeClr val="tx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defRPr>
      </a:lvl1pPr>
    </p:titleStyle>
    <p:bodyStyle>
      <a:lvl1pPr marL="257175" indent="-257175"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1pPr>
      <a:lvl2pPr marL="557530" indent="-21463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wlikun@umd.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gsics.atmos.umd.edu/bin/view/Development/20230907" TargetMode="External"/><Relationship Id="rId2" Type="http://schemas.openxmlformats.org/officeDocument/2006/relationships/hyperlink" Target="http://gsics.atmos.umd.edu/bin/view/Development/20230504" TargetMode="External"/><Relationship Id="rId1" Type="http://schemas.openxmlformats.org/officeDocument/2006/relationships/slideLayout" Target="../slideLayouts/slideLayout2.xml"/><Relationship Id="rId4" Type="http://schemas.openxmlformats.org/officeDocument/2006/relationships/hyperlink" Target="http://gsics.atmos.umd.edu/bin/view/Development/20231102"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07493"/>
            <a:ext cx="10363200" cy="1470025"/>
          </a:xfrm>
        </p:spPr>
        <p:txBody>
          <a:bodyPr>
            <a:normAutofit/>
          </a:bodyPr>
          <a:lstStyle/>
          <a:p>
            <a:br>
              <a:rPr lang="en-US" sz="3000" dirty="0"/>
            </a:br>
            <a:r>
              <a:rPr lang="en-US" sz="4800" dirty="0"/>
              <a:t>GRWG IR Report </a:t>
            </a:r>
            <a:endParaRPr lang="en-US" sz="4800" dirty="0">
              <a:latin typeface="Baskerville Old Face" panose="02020602080505020303" pitchFamily="18" charset="0"/>
            </a:endParaRPr>
          </a:p>
        </p:txBody>
      </p:sp>
      <p:sp>
        <p:nvSpPr>
          <p:cNvPr id="3" name="Subtitle 2"/>
          <p:cNvSpPr>
            <a:spLocks noGrp="1"/>
          </p:cNvSpPr>
          <p:nvPr>
            <p:ph type="subTitle" idx="1"/>
          </p:nvPr>
        </p:nvSpPr>
        <p:spPr>
          <a:xfrm>
            <a:off x="1656715" y="3807460"/>
            <a:ext cx="8534400" cy="1752600"/>
          </a:xfrm>
        </p:spPr>
        <p:txBody>
          <a:bodyPr>
            <a:noAutofit/>
          </a:bodyPr>
          <a:lstStyle/>
          <a:p>
            <a:r>
              <a:rPr lang="en-US" sz="2800" b="1" dirty="0">
                <a:solidFill>
                  <a:srgbClr val="0000FF"/>
                </a:solidFill>
                <a:effectLst>
                  <a:outerShdw blurRad="38100" dist="38100" dir="2700000" algn="tl">
                    <a:srgbClr val="000000">
                      <a:alpha val="43137"/>
                    </a:srgbClr>
                  </a:outerShdw>
                </a:effectLst>
                <a:latin typeface="Century" panose="02040604050505020304" pitchFamily="18" charset="0"/>
              </a:rPr>
              <a:t>Chengli Qi &amp; Likun Wang</a:t>
            </a:r>
            <a:endParaRPr lang="en-US" b="1" baseline="30000" dirty="0">
              <a:solidFill>
                <a:srgbClr val="0000FF"/>
              </a:solidFill>
              <a:effectLst>
                <a:outerShdw blurRad="38100" dist="38100" dir="2700000" algn="tl">
                  <a:srgbClr val="000000">
                    <a:alpha val="43137"/>
                  </a:srgbClr>
                </a:outerShdw>
              </a:effectLst>
              <a:latin typeface="Century" panose="02040604050505020304" pitchFamily="18" charset="0"/>
            </a:endParaRPr>
          </a:p>
          <a:p>
            <a:r>
              <a:rPr lang="en-US" sz="1800" dirty="0">
                <a:solidFill>
                  <a:schemeClr val="tx1"/>
                </a:solidFill>
                <a:effectLst>
                  <a:outerShdw blurRad="38100" dist="38100" dir="2700000" algn="tl">
                    <a:srgbClr val="000000">
                      <a:alpha val="43137"/>
                    </a:srgbClr>
                  </a:outerShdw>
                </a:effectLst>
                <a:latin typeface="Century" panose="02040604050505020304" pitchFamily="18" charset="0"/>
              </a:rPr>
              <a:t>NSMC/CMA   qicl@cma.gov.cn  </a:t>
            </a:r>
          </a:p>
          <a:p>
            <a:r>
              <a:rPr lang="en-US" sz="1800" dirty="0">
                <a:solidFill>
                  <a:schemeClr val="tx1"/>
                </a:solidFill>
                <a:effectLst>
                  <a:outerShdw blurRad="38100" dist="38100" dir="2700000" algn="tl">
                    <a:srgbClr val="000000">
                      <a:alpha val="43137"/>
                    </a:srgbClr>
                  </a:outerShdw>
                </a:effectLst>
                <a:latin typeface="Century" panose="02040604050505020304" pitchFamily="18" charset="0"/>
                <a:sym typeface="+mn-ea"/>
              </a:rPr>
              <a:t>ESSIC/Univ. of Maryland    </a:t>
            </a:r>
            <a:r>
              <a:rPr lang="en-US" sz="1800" dirty="0">
                <a:solidFill>
                  <a:schemeClr val="tx1"/>
                </a:solidFill>
                <a:effectLst>
                  <a:outerShdw blurRad="38100" dist="38100" dir="2700000" algn="tl">
                    <a:srgbClr val="000000">
                      <a:alpha val="43137"/>
                    </a:srgbClr>
                  </a:outerShdw>
                </a:effectLst>
                <a:latin typeface="Century" panose="02040604050505020304" pitchFamily="18" charset="0"/>
                <a:sym typeface="+mn-ea"/>
                <a:hlinkClick r:id="rId2"/>
              </a:rPr>
              <a:t>wlikun@umd.edu</a:t>
            </a:r>
            <a:endParaRPr lang="en-US" sz="1800" dirty="0">
              <a:solidFill>
                <a:schemeClr val="tx1"/>
              </a:solidFill>
              <a:effectLst>
                <a:outerShdw blurRad="38100" dist="38100" dir="2700000" algn="tl">
                  <a:srgbClr val="000000">
                    <a:alpha val="43137"/>
                  </a:srgbClr>
                </a:outerShdw>
              </a:effectLst>
              <a:latin typeface="Century" panose="02040604050505020304" pitchFamily="18" charset="0"/>
            </a:endParaRPr>
          </a:p>
          <a:p>
            <a:pPr marL="386080" indent="-386080"/>
            <a:endParaRPr lang="en-US" sz="1800" dirty="0">
              <a:solidFill>
                <a:schemeClr val="tx1"/>
              </a:solidFill>
              <a:effectLst>
                <a:outerShdw blurRad="38100" dist="38100" dir="2700000" algn="tl">
                  <a:srgbClr val="000000">
                    <a:alpha val="43137"/>
                  </a:srgbClr>
                </a:outerShdw>
              </a:effectLst>
              <a:latin typeface="Century" panose="02040604050505020304" pitchFamily="18" charset="0"/>
            </a:endParaRPr>
          </a:p>
          <a:p>
            <a:pPr marL="386080" indent="-386080"/>
            <a:endParaRPr lang="en-US" sz="1200" dirty="0">
              <a:solidFill>
                <a:schemeClr val="tx1"/>
              </a:solidFill>
              <a:effectLst>
                <a:outerShdw blurRad="38100" dist="38100" dir="2700000" algn="tl">
                  <a:srgbClr val="000000">
                    <a:alpha val="43137"/>
                  </a:srgbClr>
                </a:outerShdw>
              </a:effectLst>
              <a:latin typeface="Century" panose="02040604050505020304" pitchFamily="18" charset="0"/>
            </a:endParaRPr>
          </a:p>
          <a:p>
            <a:pPr>
              <a:spcBef>
                <a:spcPts val="0"/>
              </a:spcBef>
            </a:pPr>
            <a:endParaRPr lang="en-US" sz="825" dirty="0">
              <a:solidFill>
                <a:schemeClr val="bg1">
                  <a:lumMod val="50000"/>
                </a:schemeClr>
              </a:solidFill>
            </a:endParaRPr>
          </a:p>
          <a:p>
            <a:pPr>
              <a:spcBef>
                <a:spcPts val="0"/>
              </a:spcBef>
            </a:pPr>
            <a:endParaRPr lang="en-US" sz="825" dirty="0">
              <a:solidFill>
                <a:schemeClr val="bg1">
                  <a:lumMod val="50000"/>
                </a:schemeClr>
              </a:solidFill>
            </a:endParaRPr>
          </a:p>
          <a:p>
            <a:r>
              <a:rPr lang="en-US" sz="1400" dirty="0">
                <a:solidFill>
                  <a:schemeClr val="accent1"/>
                </a:solidFill>
              </a:rPr>
              <a:t> 2025 GSICS Annual Meeting, Changchun, China</a:t>
            </a:r>
          </a:p>
          <a:p>
            <a:r>
              <a:rPr lang="en-US" sz="1400" dirty="0">
                <a:solidFill>
                  <a:schemeClr val="accent1"/>
                </a:solidFill>
              </a:rPr>
              <a:t>March 21 2025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1305" y="0"/>
            <a:ext cx="8761095" cy="885825"/>
          </a:xfrm>
        </p:spPr>
        <p:txBody>
          <a:bodyPr>
            <a:normAutofit fontScale="90000"/>
          </a:bodyPr>
          <a:lstStyle/>
          <a:p>
            <a:r>
              <a:rPr lang="en-US" dirty="0">
                <a:sym typeface="+mn-ea"/>
              </a:rPr>
              <a:t>Improvements of </a:t>
            </a:r>
            <a:r>
              <a:rPr lang="en-US" dirty="0" err="1">
                <a:sym typeface="+mn-ea"/>
              </a:rPr>
              <a:t>CrIS</a:t>
            </a:r>
            <a:r>
              <a:rPr lang="en-US" dirty="0">
                <a:sym typeface="+mn-ea"/>
              </a:rPr>
              <a:t> and VIIRS Inter-Calibration</a:t>
            </a:r>
            <a:r>
              <a:rPr lang="en-US" dirty="0"/>
              <a:t>   </a:t>
            </a:r>
          </a:p>
        </p:txBody>
      </p:sp>
      <p:sp>
        <p:nvSpPr>
          <p:cNvPr id="5" name="TextBox 12"/>
          <p:cNvSpPr txBox="1"/>
          <p:nvPr/>
        </p:nvSpPr>
        <p:spPr>
          <a:xfrm>
            <a:off x="7334977" y="6327514"/>
            <a:ext cx="1842770" cy="368300"/>
          </a:xfrm>
          <a:prstGeom prst="rect">
            <a:avLst/>
          </a:prstGeom>
          <a:noFill/>
        </p:spPr>
        <p:txBody>
          <a:bodyPr wrap="none" rtlCol="0">
            <a:spAutoFit/>
          </a:bodyPr>
          <a:lstStyle/>
          <a:p>
            <a:pPr algn="l"/>
            <a:r>
              <a:rPr lang="en-US" dirty="0"/>
              <a:t>From </a:t>
            </a:r>
            <a:r>
              <a:rPr lang="en-US" altLang="zh-CN" dirty="0"/>
              <a:t>Likun Wang </a:t>
            </a:r>
          </a:p>
        </p:txBody>
      </p:sp>
      <p:pic>
        <p:nvPicPr>
          <p:cNvPr id="17" name="Picture 16" descr="UW_07012013_15.ps.5.png"/>
          <p:cNvPicPr>
            <a:picLocks noChangeAspect="1"/>
          </p:cNvPicPr>
          <p:nvPr/>
        </p:nvPicPr>
        <p:blipFill>
          <a:blip r:embed="rId2" cstate="print"/>
          <a:stretch>
            <a:fillRect/>
          </a:stretch>
        </p:blipFill>
        <p:spPr>
          <a:xfrm>
            <a:off x="8391525" y="3856355"/>
            <a:ext cx="3135630" cy="2303780"/>
          </a:xfrm>
          <a:prstGeom prst="rect">
            <a:avLst/>
          </a:prstGeom>
        </p:spPr>
      </p:pic>
      <p:sp>
        <p:nvSpPr>
          <p:cNvPr id="14" name="TextBox 2"/>
          <p:cNvSpPr txBox="1"/>
          <p:nvPr/>
        </p:nvSpPr>
        <p:spPr>
          <a:xfrm>
            <a:off x="8740279" y="3972541"/>
            <a:ext cx="2156460" cy="368300"/>
          </a:xfrm>
          <a:prstGeom prst="rect">
            <a:avLst/>
          </a:prstGeom>
          <a:noFill/>
        </p:spPr>
        <p:txBody>
          <a:bodyPr wrap="none" rtlCol="0">
            <a:spAutoFit/>
          </a:bodyPr>
          <a:lstStyle/>
          <a:p>
            <a:r>
              <a:rPr lang="en-US" b="1" dirty="0">
                <a:solidFill>
                  <a:srgbClr val="FF0000"/>
                </a:solidFill>
                <a:effectLst>
                  <a:outerShdw blurRad="38100" dist="38100" dir="2700000" algn="tl">
                    <a:srgbClr val="000000">
                      <a:alpha val="43137"/>
                    </a:srgbClr>
                  </a:outerShdw>
                </a:effectLst>
              </a:rPr>
              <a:t>With OOB correction</a:t>
            </a:r>
          </a:p>
        </p:txBody>
      </p:sp>
      <p:pic>
        <p:nvPicPr>
          <p:cNvPr id="16" name="Picture 5" descr="UW_07012013_15.no_OBB.ps.5.png"/>
          <p:cNvPicPr>
            <a:picLocks noChangeAspect="1"/>
          </p:cNvPicPr>
          <p:nvPr/>
        </p:nvPicPr>
        <p:blipFill>
          <a:blip r:embed="rId3" cstate="print"/>
          <a:stretch>
            <a:fillRect/>
          </a:stretch>
        </p:blipFill>
        <p:spPr>
          <a:xfrm>
            <a:off x="5130800" y="3856355"/>
            <a:ext cx="3124200" cy="2296160"/>
          </a:xfrm>
          <a:prstGeom prst="rect">
            <a:avLst/>
          </a:prstGeom>
        </p:spPr>
      </p:pic>
      <p:sp>
        <p:nvSpPr>
          <p:cNvPr id="19" name="TextBox 12"/>
          <p:cNvSpPr txBox="1"/>
          <p:nvPr/>
        </p:nvSpPr>
        <p:spPr>
          <a:xfrm>
            <a:off x="5610860" y="3989070"/>
            <a:ext cx="2099945" cy="351790"/>
          </a:xfrm>
          <a:prstGeom prst="rect">
            <a:avLst/>
          </a:prstGeom>
          <a:noFill/>
        </p:spPr>
        <p:txBody>
          <a:bodyPr wrap="none" rtlCol="0">
            <a:noAutofit/>
          </a:bodyPr>
          <a:lstStyle/>
          <a:p>
            <a:r>
              <a:rPr lang="en-US" b="1" dirty="0">
                <a:effectLst>
                  <a:outerShdw blurRad="38100" dist="38100" dir="2700000" algn="tl">
                    <a:srgbClr val="000000">
                      <a:alpha val="43137"/>
                    </a:srgbClr>
                  </a:outerShdw>
                </a:effectLst>
              </a:rPr>
              <a:t>Without OOB correction</a:t>
            </a:r>
          </a:p>
        </p:txBody>
      </p:sp>
      <p:sp>
        <p:nvSpPr>
          <p:cNvPr id="3" name="文本框 2"/>
          <p:cNvSpPr txBox="1"/>
          <p:nvPr/>
        </p:nvSpPr>
        <p:spPr>
          <a:xfrm>
            <a:off x="436880" y="4239260"/>
            <a:ext cx="4064000" cy="1753235"/>
          </a:xfrm>
          <a:prstGeom prst="rect">
            <a:avLst/>
          </a:prstGeom>
          <a:noFill/>
        </p:spPr>
        <p:txBody>
          <a:bodyPr wrap="square" rtlCol="0">
            <a:spAutoFit/>
          </a:bodyPr>
          <a:lstStyle/>
          <a:p>
            <a:pPr marL="285750" indent="-285750">
              <a:buFont typeface="Arial" panose="020B0604020202020204" pitchFamily="34" charset="0"/>
              <a:buChar char="•"/>
            </a:pPr>
            <a:r>
              <a:rPr lang="en-US" dirty="0">
                <a:sym typeface="+mn-ea"/>
              </a:rPr>
              <a:t>The out-of-band effects of VIIRS should be accounted for by using </a:t>
            </a:r>
            <a:r>
              <a:rPr lang="en-US" dirty="0" err="1">
                <a:sym typeface="+mn-ea"/>
              </a:rPr>
              <a:t>CrIS</a:t>
            </a:r>
            <a:r>
              <a:rPr lang="en-US" dirty="0">
                <a:sym typeface="+mn-ea"/>
              </a:rPr>
              <a:t> gap filling method to reduce the inter-comparison bias between </a:t>
            </a:r>
            <a:r>
              <a:rPr lang="en-US" dirty="0" err="1">
                <a:sym typeface="+mn-ea"/>
              </a:rPr>
              <a:t>CrIS</a:t>
            </a:r>
            <a:r>
              <a:rPr lang="en-US" dirty="0">
                <a:sym typeface="+mn-ea"/>
              </a:rPr>
              <a:t> and VIIRS .  </a:t>
            </a:r>
            <a:endParaRPr lang="en-US" dirty="0"/>
          </a:p>
          <a:p>
            <a:endParaRPr lang="zh-CN" altLang="en-US"/>
          </a:p>
        </p:txBody>
      </p:sp>
      <p:sp>
        <p:nvSpPr>
          <p:cNvPr id="4" name="文本框 3"/>
          <p:cNvSpPr txBox="1"/>
          <p:nvPr/>
        </p:nvSpPr>
        <p:spPr>
          <a:xfrm>
            <a:off x="436880" y="1234440"/>
            <a:ext cx="4064000" cy="2737485"/>
          </a:xfrm>
          <a:prstGeom prst="rect">
            <a:avLst/>
          </a:prstGeom>
          <a:noFill/>
        </p:spPr>
        <p:txBody>
          <a:bodyPr wrap="square" rtlCol="0">
            <a:noAutofit/>
          </a:bodyPr>
          <a:lstStyle/>
          <a:p>
            <a:pPr marL="285750" indent="-285750">
              <a:buFont typeface="Arial" panose="020B0604020202020204" pitchFamily="34" charset="0"/>
              <a:buChar char="•"/>
            </a:pPr>
            <a:r>
              <a:rPr lang="en-US" dirty="0">
                <a:sym typeface="+mn-ea"/>
              </a:rPr>
              <a:t>Collocate sounder and imager in space instead of  on the Earth Surface</a:t>
            </a:r>
          </a:p>
          <a:p>
            <a:pPr marL="285750" indent="-285750">
              <a:buFont typeface="Arial" panose="020B0604020202020204" pitchFamily="34" charset="0"/>
              <a:buChar char="•"/>
            </a:pPr>
            <a:endParaRPr lang="en-US" dirty="0">
              <a:sym typeface="+mn-ea"/>
            </a:endParaRPr>
          </a:p>
          <a:p>
            <a:pPr marL="285750" indent="-285750">
              <a:buFont typeface="Arial" panose="020B0604020202020204" pitchFamily="34" charset="0"/>
              <a:buChar char="•"/>
            </a:pPr>
            <a:r>
              <a:rPr lang="en-US" dirty="0">
                <a:sym typeface="+mn-ea"/>
              </a:rPr>
              <a:t>Incorporating the geoid height (from the static dataset) and terrain height (already stored in the VIIRS geolocation data), the collocation method can be modified to achieve results comparable to those obtained with non-TC data. </a:t>
            </a:r>
            <a:endParaRPr lang="en-US" dirty="0"/>
          </a:p>
          <a:p>
            <a:endParaRPr lang="zh-CN" altLang="en-US"/>
          </a:p>
        </p:txBody>
      </p:sp>
      <p:pic>
        <p:nvPicPr>
          <p:cNvPr id="7" name="Picture 6"/>
          <p:cNvPicPr>
            <a:picLocks noChangeAspect="1"/>
          </p:cNvPicPr>
          <p:nvPr/>
        </p:nvPicPr>
        <p:blipFill>
          <a:blip r:embed="rId4"/>
          <a:stretch>
            <a:fillRect/>
          </a:stretch>
        </p:blipFill>
        <p:spPr>
          <a:xfrm>
            <a:off x="5860454" y="1050924"/>
            <a:ext cx="5456114" cy="249235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Discussion </a:t>
            </a:r>
          </a:p>
        </p:txBody>
      </p:sp>
      <p:sp>
        <p:nvSpPr>
          <p:cNvPr id="3" name="Content Placeholder 2"/>
          <p:cNvSpPr>
            <a:spLocks noGrp="1"/>
          </p:cNvSpPr>
          <p:nvPr>
            <p:ph idx="1"/>
          </p:nvPr>
        </p:nvSpPr>
        <p:spPr>
          <a:xfrm>
            <a:off x="1095375" y="1318260"/>
            <a:ext cx="9314180" cy="4857750"/>
          </a:xfrm>
        </p:spPr>
        <p:txBody>
          <a:bodyPr>
            <a:noAutofit/>
          </a:bodyPr>
          <a:lstStyle/>
          <a:p>
            <a:pPr marL="0" indent="0">
              <a:buNone/>
            </a:pPr>
            <a:endParaRPr lang="en-US" sz="2000" dirty="0">
              <a:latin typeface="Calibri" panose="020F0502020204030204" pitchFamily="34" charset="0"/>
            </a:endParaRPr>
          </a:p>
          <a:p>
            <a:r>
              <a:rPr lang="en-US" sz="2000" b="1" dirty="0">
                <a:latin typeface="Calibri" panose="020F0502020204030204" pitchFamily="34" charset="0"/>
              </a:rPr>
              <a:t>Discussion 1</a:t>
            </a:r>
            <a:r>
              <a:rPr lang="en-US" sz="2000" dirty="0">
                <a:latin typeface="Calibri" panose="020F0502020204030204" pitchFamily="34" charset="0"/>
              </a:rPr>
              <a:t>: </a:t>
            </a:r>
            <a:r>
              <a:rPr lang="en-US" sz="2000" b="1" dirty="0">
                <a:latin typeface="Calibri" panose="020F0502020204030204" pitchFamily="34" charset="0"/>
              </a:rPr>
              <a:t>CAL/VAL Algorithms Improvements and the way forward</a:t>
            </a:r>
            <a:r>
              <a:rPr lang="en-US" sz="2000" b="1" dirty="0">
                <a:latin typeface="Calibri" panose="020F0502020204030204" pitchFamily="34" charset="0"/>
                <a:sym typeface="+mn-ea"/>
              </a:rPr>
              <a:t> ( PM 18 Mar)</a:t>
            </a:r>
            <a:endParaRPr lang="en-US" sz="2000" b="1" dirty="0">
              <a:latin typeface="Calibri" panose="020F0502020204030204" pitchFamily="34" charset="0"/>
            </a:endParaRPr>
          </a:p>
          <a:p>
            <a:pPr lvl="1"/>
            <a:r>
              <a:rPr lang="en-US" sz="2000" dirty="0">
                <a:latin typeface="Calibri" panose="020F0502020204030204" pitchFamily="34" charset="0"/>
              </a:rPr>
              <a:t>16:20-17:00</a:t>
            </a:r>
          </a:p>
          <a:p>
            <a:pPr lvl="1"/>
            <a:r>
              <a:rPr lang="en-US" sz="2000" dirty="0">
                <a:latin typeface="Calibri" panose="020F0502020204030204" pitchFamily="34" charset="0"/>
              </a:rPr>
              <a:t>Hosted by Chengli Qi </a:t>
            </a:r>
          </a:p>
          <a:p>
            <a:pPr marL="342900" lvl="1" indent="0">
              <a:buNone/>
            </a:pPr>
            <a:r>
              <a:rPr lang="en-US" sz="2000" dirty="0">
                <a:solidFill>
                  <a:srgbClr val="3333FF"/>
                </a:solidFill>
                <a:latin typeface="Calibri" panose="020F0502020204030204" pitchFamily="34" charset="0"/>
              </a:rPr>
              <a:t> Hot discussion point:</a:t>
            </a:r>
            <a:r>
              <a:rPr lang="en-US" sz="2000" dirty="0">
                <a:latin typeface="Calibri" panose="020F0502020204030204" pitchFamily="34" charset="0"/>
              </a:rPr>
              <a:t> Los vector for collocation, sample reduce percent evaluation, </a:t>
            </a:r>
            <a:r>
              <a:rPr lang="en-US" altLang="zh-CN" sz="2000" dirty="0">
                <a:latin typeface="Calibri" panose="020F0502020204030204" pitchFamily="34" charset="0"/>
              </a:rPr>
              <a:t>Relative SRF retrieval -Application to </a:t>
            </a:r>
            <a:r>
              <a:rPr lang="en-US" sz="2000" dirty="0">
                <a:latin typeface="Calibri" panose="020F0502020204030204" pitchFamily="34" charset="0"/>
                <a:sym typeface="+mn-ea"/>
              </a:rPr>
              <a:t>reduce striping and FOV difference.</a:t>
            </a:r>
            <a:endParaRPr lang="en-US" altLang="zh-CN" sz="2000" dirty="0">
              <a:latin typeface="Calibri" panose="020F0502020204030204" pitchFamily="34" charset="0"/>
            </a:endParaRPr>
          </a:p>
          <a:p>
            <a:pPr marL="342900" lvl="1" indent="0">
              <a:buNone/>
            </a:pPr>
            <a:endParaRPr lang="en-US" sz="2000" dirty="0">
              <a:latin typeface="Calibri" panose="020F0502020204030204" pitchFamily="34" charset="0"/>
            </a:endParaRPr>
          </a:p>
          <a:p>
            <a:r>
              <a:rPr lang="en-US" sz="2000" b="1" dirty="0">
                <a:latin typeface="Calibri" panose="020F0502020204030204" pitchFamily="34" charset="0"/>
              </a:rPr>
              <a:t>Discussion 2</a:t>
            </a:r>
            <a:r>
              <a:rPr lang="en-US" sz="2000" dirty="0">
                <a:latin typeface="Calibri" panose="020F0502020204030204" pitchFamily="34" charset="0"/>
              </a:rPr>
              <a:t>: </a:t>
            </a:r>
            <a:r>
              <a:rPr lang="en-US" sz="2000" b="1" dirty="0">
                <a:latin typeface="Calibri" panose="020F0502020204030204" pitchFamily="34" charset="0"/>
              </a:rPr>
              <a:t>Lunar base data collection, plan,  ( AM 20 Mar)</a:t>
            </a:r>
          </a:p>
          <a:p>
            <a:pPr lvl="1"/>
            <a:r>
              <a:rPr lang="en-US" sz="2000" dirty="0">
                <a:latin typeface="Calibri" panose="020F0502020204030204" pitchFamily="34" charset="0"/>
              </a:rPr>
              <a:t>11:30-12:00</a:t>
            </a:r>
          </a:p>
          <a:p>
            <a:pPr lvl="1"/>
            <a:r>
              <a:rPr lang="en-US" sz="2000" dirty="0">
                <a:latin typeface="Calibri" panose="020F0502020204030204" pitchFamily="34" charset="0"/>
              </a:rPr>
              <a:t>Hosted by Likun Wang</a:t>
            </a:r>
          </a:p>
          <a:p>
            <a:pPr marL="0" lvl="1" indent="457200">
              <a:buNone/>
            </a:pPr>
            <a:r>
              <a:rPr lang="en-US" sz="2000" dirty="0">
                <a:solidFill>
                  <a:srgbClr val="3333FF"/>
                </a:solidFill>
                <a:latin typeface="Calibri" panose="020F0502020204030204" pitchFamily="34" charset="0"/>
                <a:sym typeface="+mn-ea"/>
              </a:rPr>
              <a:t>Hot discussion point</a:t>
            </a:r>
            <a:r>
              <a:rPr lang="en-US" sz="2000" dirty="0">
                <a:latin typeface="Calibri" panose="020F0502020204030204" pitchFamily="34" charset="0"/>
                <a:sym typeface="+mn-ea"/>
              </a:rPr>
              <a:t>: </a:t>
            </a:r>
            <a:r>
              <a:rPr lang="en-US" sz="2000" dirty="0">
                <a:solidFill>
                  <a:srgbClr val="000000"/>
                </a:solidFill>
                <a:effectLst/>
                <a:latin typeface="Calibri" panose="020F0502020204030204" pitchFamily="34" charset="0"/>
                <a:sym typeface="+mn-ea"/>
              </a:rPr>
              <a:t>Formulate a common Lunar information dataset format to Lunar model as inputs, Agency g</a:t>
            </a:r>
            <a:r>
              <a:rPr lang="en-US" altLang="zh-CN" sz="2000" dirty="0">
                <a:latin typeface="Calibri" panose="020F0502020204030204" pitchFamily="34" charset="0"/>
                <a:sym typeface="+mn-ea"/>
              </a:rPr>
              <a:t>enerate Lunar information dataset files according to it.</a:t>
            </a:r>
            <a:endParaRPr lang="en-US" altLang="zh-CN" sz="2000" i="0" u="none" strike="noStrike" dirty="0">
              <a:latin typeface="Calibri" panose="020F0502020204030204" pitchFamily="34" charset="0"/>
            </a:endParaRPr>
          </a:p>
          <a:p>
            <a:pPr marL="0" lvl="1" indent="457200">
              <a:buNone/>
            </a:pPr>
            <a:endParaRPr lang="en-US" sz="2000" dirty="0">
              <a:latin typeface="Calibri" panose="020F0502020204030204" pitchFamily="34" charset="0"/>
            </a:endParaRPr>
          </a:p>
          <a:p>
            <a:pPr marL="342900" lvl="1" indent="0">
              <a:buNone/>
            </a:pPr>
            <a:endParaRPr lang="en-US" sz="2000" dirty="0">
              <a:latin typeface="Calibri" panose="020F0502020204030204" pitchFamily="34" charset="0"/>
            </a:endParaRPr>
          </a:p>
          <a:p>
            <a:pPr lvl="1"/>
            <a:endParaRPr lang="en-US" sz="2000" dirty="0">
              <a:latin typeface="Calibri" panose="020F0502020204030204" pitchFamily="34" charset="0"/>
            </a:endParaRPr>
          </a:p>
          <a:p>
            <a:pPr marL="342900" lvl="1" indent="0">
              <a:buNone/>
            </a:pPr>
            <a:r>
              <a:rPr lang="en-US" sz="2000" b="1" dirty="0">
                <a:latin typeface="Calibri" panose="020F0502020204030204" pitchFamily="34" charset="0"/>
              </a:rPr>
              <a:t>  </a:t>
            </a:r>
          </a:p>
          <a:p>
            <a:endParaRPr lang="en-US" sz="20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96E36F11-A39A-294D-A59D-6180D50ED29D}"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Actions and Recommendations from Discussion </a:t>
            </a:r>
          </a:p>
        </p:txBody>
      </p:sp>
      <p:sp>
        <p:nvSpPr>
          <p:cNvPr id="3" name="Content Placeholder 2"/>
          <p:cNvSpPr>
            <a:spLocks noGrp="1"/>
          </p:cNvSpPr>
          <p:nvPr>
            <p:ph idx="1"/>
          </p:nvPr>
        </p:nvSpPr>
        <p:spPr>
          <a:xfrm>
            <a:off x="566912" y="885823"/>
            <a:ext cx="11015488" cy="5593083"/>
          </a:xfrm>
        </p:spPr>
        <p:txBody>
          <a:bodyPr>
            <a:noAutofit/>
          </a:bodyPr>
          <a:lstStyle/>
          <a:p>
            <a:r>
              <a:rPr lang="en-US" sz="2000" b="1" dirty="0"/>
              <a:t>Topic One</a:t>
            </a:r>
            <a:r>
              <a:rPr lang="en-US" sz="2000" dirty="0"/>
              <a:t>: </a:t>
            </a:r>
            <a:r>
              <a:rPr lang="en-US" sz="2000" b="1" dirty="0"/>
              <a:t>Algorithms Improvements</a:t>
            </a:r>
            <a:r>
              <a:rPr lang="en-US" sz="2000" dirty="0"/>
              <a:t>  </a:t>
            </a:r>
          </a:p>
          <a:p>
            <a:pPr lvl="1"/>
            <a:r>
              <a:rPr lang="en-US" sz="2000" dirty="0"/>
              <a:t>Action: Group members are encouraged to apply collocation method based on the LOS vectors for GEO and LEO collocation algorithms. The potential effects, including dynamic ranges and collocation samples, should be further evaluated..  </a:t>
            </a:r>
          </a:p>
          <a:p>
            <a:endParaRPr lang="en-US" sz="2000" dirty="0"/>
          </a:p>
          <a:p>
            <a:r>
              <a:rPr lang="en-US" sz="2000" b="1" dirty="0"/>
              <a:t>Topic Two</a:t>
            </a:r>
            <a:r>
              <a:rPr lang="en-US" sz="2000" dirty="0"/>
              <a:t>:  </a:t>
            </a:r>
            <a:r>
              <a:rPr lang="en-US" sz="2000" b="1" dirty="0"/>
              <a:t>Software on FOV (pixel) Difference Characterization</a:t>
            </a:r>
            <a:r>
              <a:rPr lang="en-US" sz="2000" dirty="0"/>
              <a:t>  </a:t>
            </a:r>
          </a:p>
          <a:p>
            <a:pPr lvl="1"/>
            <a:r>
              <a:rPr lang="en-US" sz="2000" dirty="0"/>
              <a:t>Action: Group members are encouraged to test the software from EUMETSAT to evaluate pixel or FOV differences. EUMETSAT has agreed to share the software. A web meeting will be scheduled to report on the progress.</a:t>
            </a:r>
          </a:p>
          <a:p>
            <a:endParaRPr lang="en-US" sz="2000" dirty="0"/>
          </a:p>
          <a:p>
            <a:r>
              <a:rPr lang="en-US" sz="2000" b="1" dirty="0"/>
              <a:t>Topic Three</a:t>
            </a:r>
            <a:r>
              <a:rPr lang="en-US" sz="2000" dirty="0"/>
              <a:t>: </a:t>
            </a:r>
            <a:r>
              <a:rPr lang="en-US" sz="2000" b="1" dirty="0"/>
              <a:t>Lunar Dataset</a:t>
            </a:r>
            <a:r>
              <a:rPr lang="en-US" sz="2000" dirty="0"/>
              <a:t> </a:t>
            </a:r>
          </a:p>
          <a:p>
            <a:pPr lvl="1"/>
            <a:r>
              <a:rPr lang="en-US" sz="2000" dirty="0"/>
              <a:t>Action: The IR working group encourages the provision of lunar datasets to support the development of the IR lunar model. This includes data from sounders and IR channels of imagers on both LEO and GEO platforms. The group will define the data content and format by working with Martin and the Lunar group.  </a:t>
            </a:r>
          </a:p>
        </p:txBody>
      </p:sp>
      <p:sp>
        <p:nvSpPr>
          <p:cNvPr id="4" name="Slide Number Placeholder 3"/>
          <p:cNvSpPr>
            <a:spLocks noGrp="1"/>
          </p:cNvSpPr>
          <p:nvPr>
            <p:ph type="sldNum" sz="quarter" idx="12"/>
          </p:nvPr>
        </p:nvSpPr>
        <p:spPr/>
        <p:txBody>
          <a:bodyPr/>
          <a:lstStyle/>
          <a:p>
            <a:fld id="{96E36F11-A39A-294D-A59D-6180D50ED29D}"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96E36F11-A39A-294D-A59D-6180D50ED29D}" type="slidenum">
              <a:rPr lang="en-US" smtClean="0"/>
              <a:t>13</a:t>
            </a:fld>
            <a:endParaRPr lang="en-US"/>
          </a:p>
        </p:txBody>
      </p:sp>
      <p:sp>
        <p:nvSpPr>
          <p:cNvPr id="5" name="Title 1"/>
          <p:cNvSpPr>
            <a:spLocks noGrp="1"/>
          </p:cNvSpPr>
          <p:nvPr>
            <p:ph type="title"/>
          </p:nvPr>
        </p:nvSpPr>
        <p:spPr/>
        <p:txBody>
          <a:bodyPr/>
          <a:lstStyle/>
          <a:p>
            <a:r>
              <a:rPr lang="en-US" dirty="0"/>
              <a:t>New Actions</a:t>
            </a:r>
          </a:p>
        </p:txBody>
      </p:sp>
      <p:graphicFrame>
        <p:nvGraphicFramePr>
          <p:cNvPr id="6" name="Content Placeholder 4"/>
          <p:cNvGraphicFramePr>
            <a:graphicFrameLocks noGrp="1"/>
          </p:cNvGraphicFramePr>
          <p:nvPr>
            <p:custDataLst>
              <p:tags r:id="rId1"/>
            </p:custDataLst>
          </p:nvPr>
        </p:nvGraphicFramePr>
        <p:xfrm>
          <a:off x="633095" y="1631315"/>
          <a:ext cx="10050145" cy="4670425"/>
        </p:xfrm>
        <a:graphic>
          <a:graphicData uri="http://schemas.openxmlformats.org/drawingml/2006/table">
            <a:tbl>
              <a:tblPr firstRow="1" bandRow="1">
                <a:tableStyleId>{21E4AEA4-8DFA-4A89-87EB-49C32662AFE0}</a:tableStyleId>
              </a:tblPr>
              <a:tblGrid>
                <a:gridCol w="2209165">
                  <a:extLst>
                    <a:ext uri="{9D8B030D-6E8A-4147-A177-3AD203B41FA5}">
                      <a16:colId xmlns:a16="http://schemas.microsoft.com/office/drawing/2014/main" val="20000"/>
                    </a:ext>
                  </a:extLst>
                </a:gridCol>
                <a:gridCol w="5692775">
                  <a:extLst>
                    <a:ext uri="{9D8B030D-6E8A-4147-A177-3AD203B41FA5}">
                      <a16:colId xmlns:a16="http://schemas.microsoft.com/office/drawing/2014/main" val="20001"/>
                    </a:ext>
                  </a:extLst>
                </a:gridCol>
                <a:gridCol w="2148205">
                  <a:extLst>
                    <a:ext uri="{9D8B030D-6E8A-4147-A177-3AD203B41FA5}">
                      <a16:colId xmlns:a16="http://schemas.microsoft.com/office/drawing/2014/main" val="20002"/>
                    </a:ext>
                  </a:extLst>
                </a:gridCol>
              </a:tblGrid>
              <a:tr h="654050">
                <a:tc>
                  <a:txBody>
                    <a:bodyPr/>
                    <a:lstStyle/>
                    <a:p>
                      <a:pPr algn="ctr" fontAlgn="b"/>
                      <a:r>
                        <a:rPr lang="en-US" sz="1400" b="1" i="0" u="none" strike="noStrike" dirty="0">
                          <a:solidFill>
                            <a:schemeClr val="bg1"/>
                          </a:solidFill>
                          <a:effectLst/>
                          <a:latin typeface="Arial" panose="020B0604020202020204" pitchFamily="34" charset="0"/>
                        </a:rPr>
                        <a:t>Action Id</a:t>
                      </a:r>
                    </a:p>
                  </a:txBody>
                  <a:tcPr marL="6350" marR="6350" marT="6350" marB="0" anchor="ctr">
                    <a:solidFill>
                      <a:srgbClr val="0070C0"/>
                    </a:solidFill>
                  </a:tcPr>
                </a:tc>
                <a:tc>
                  <a:txBody>
                    <a:bodyPr/>
                    <a:lstStyle/>
                    <a:p>
                      <a:pPr algn="ctr" fontAlgn="b"/>
                      <a:r>
                        <a:rPr lang="en-US" sz="1400" b="1" i="0" u="none" strike="noStrike" dirty="0">
                          <a:solidFill>
                            <a:schemeClr val="bg1"/>
                          </a:solidFill>
                          <a:effectLst/>
                          <a:latin typeface="Arial" panose="020B0604020202020204" pitchFamily="34" charset="0"/>
                        </a:rPr>
                        <a:t>Summary</a:t>
                      </a:r>
                    </a:p>
                  </a:txBody>
                  <a:tcPr marL="6350" marR="6350" marT="6350" marB="0" anchor="ctr">
                    <a:solidFill>
                      <a:srgbClr val="0070C0"/>
                    </a:solidFill>
                  </a:tcPr>
                </a:tc>
                <a:tc>
                  <a:txBody>
                    <a:bodyPr/>
                    <a:lstStyle/>
                    <a:p>
                      <a:pPr algn="ctr" fontAlgn="b"/>
                      <a:r>
                        <a:rPr lang="en-US" sz="1400" b="1" i="0" u="none" strike="noStrike" dirty="0">
                          <a:solidFill>
                            <a:schemeClr val="bg1"/>
                          </a:solidFill>
                          <a:effectLst/>
                          <a:latin typeface="Arial" panose="020B0604020202020204" pitchFamily="34" charset="0"/>
                        </a:rPr>
                        <a:t>Lead</a:t>
                      </a:r>
                    </a:p>
                  </a:txBody>
                  <a:tcPr marL="6350" marR="6350" marT="6350" marB="0" anchor="ctr">
                    <a:solidFill>
                      <a:srgbClr val="0070C0"/>
                    </a:solidFill>
                  </a:tcPr>
                </a:tc>
                <a:extLst>
                  <a:ext uri="{0D108BD9-81ED-4DB2-BD59-A6C34878D82A}">
                    <a16:rowId xmlns:a16="http://schemas.microsoft.com/office/drawing/2014/main" val="10000"/>
                  </a:ext>
                </a:extLst>
              </a:tr>
              <a:tr h="799465">
                <a:tc>
                  <a:txBody>
                    <a:bodyPr/>
                    <a:lstStyle/>
                    <a:p>
                      <a:pPr algn="ctr" fontAlgn="t">
                        <a:buNone/>
                      </a:pPr>
                      <a:r>
                        <a:rPr lang="en-US" sz="1400" b="1" dirty="0">
                          <a:solidFill>
                            <a:srgbClr val="000000"/>
                          </a:solidFill>
                          <a:effectLst/>
                          <a:latin typeface="Calibri" panose="020F0502020204030204" pitchFamily="34" charset="0"/>
                          <a:sym typeface="+mn-ea"/>
                        </a:rPr>
                        <a:t>A.GIR.2025.5g.1</a:t>
                      </a:r>
                      <a:endParaRPr lang="en-US" altLang="zh-CN" sz="14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buNone/>
                      </a:pPr>
                      <a:r>
                        <a:rPr lang="en-US" sz="1400" b="1" i="0" u="none" strike="noStrike" dirty="0">
                          <a:solidFill>
                            <a:srgbClr val="000000"/>
                          </a:solidFill>
                          <a:effectLst/>
                          <a:latin typeface="Calibri" panose="020F0502020204030204" pitchFamily="34" charset="0"/>
                        </a:rPr>
                        <a:t>Evaluate how many samples reduced after used LOS collocation method</a:t>
                      </a:r>
                    </a:p>
                  </a:txBody>
                  <a:tcPr marL="6350" marR="6350" marT="6350" marB="0" anchor="ctr"/>
                </a:tc>
                <a:tc>
                  <a:txBody>
                    <a:bodyPr/>
                    <a:lstStyle/>
                    <a:p>
                      <a:pPr algn="ctr" fontAlgn="b">
                        <a:buNone/>
                      </a:pPr>
                      <a:r>
                        <a:rPr lang="en-US" altLang="zh-CN" sz="1400" b="1" i="0" u="none" strike="noStrike" dirty="0">
                          <a:solidFill>
                            <a:srgbClr val="000000"/>
                          </a:solidFill>
                          <a:effectLst/>
                          <a:latin typeface="Calibri" panose="020F0502020204030204" pitchFamily="34" charset="0"/>
                        </a:rPr>
                        <a:t>Shin Koyamatsu (JMA)</a:t>
                      </a:r>
                    </a:p>
                  </a:txBody>
                  <a:tcPr marL="6350" marR="6350" marT="6350" marB="0" anchor="ctr"/>
                </a:tc>
                <a:extLst>
                  <a:ext uri="{0D108BD9-81ED-4DB2-BD59-A6C34878D82A}">
                    <a16:rowId xmlns:a16="http://schemas.microsoft.com/office/drawing/2014/main" val="10001"/>
                  </a:ext>
                </a:extLst>
              </a:tr>
              <a:tr h="799465">
                <a:tc>
                  <a:txBody>
                    <a:bodyPr/>
                    <a:lstStyle/>
                    <a:p>
                      <a:pPr algn="ctr" fontAlgn="t">
                        <a:buNone/>
                      </a:pPr>
                      <a:r>
                        <a:rPr lang="en-US" sz="1400" b="1" dirty="0">
                          <a:solidFill>
                            <a:srgbClr val="000000"/>
                          </a:solidFill>
                          <a:effectLst/>
                          <a:latin typeface="Calibri" panose="020F0502020204030204" pitchFamily="34" charset="0"/>
                          <a:sym typeface="+mn-ea"/>
                        </a:rPr>
                        <a:t>A.GIR.2025.5h.1</a:t>
                      </a:r>
                      <a:endParaRPr lang="en-US" altLang="zh-CN" sz="14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buNone/>
                      </a:pPr>
                      <a:r>
                        <a:rPr lang="en-US" sz="1400" b="1" i="0" u="none" strike="noStrike" dirty="0">
                          <a:solidFill>
                            <a:srgbClr val="000000"/>
                          </a:solidFill>
                          <a:effectLst/>
                          <a:latin typeface="Calibri" panose="020F0502020204030204" pitchFamily="34" charset="0"/>
                        </a:rPr>
                        <a:t>Agency applied the SRF retrieval method for detecting and eliminating striping and FOV difference. EUMETSAT Share the SRF retrieval code ?</a:t>
                      </a:r>
                    </a:p>
                  </a:txBody>
                  <a:tcPr marL="6350" marR="6350" marT="6350" marB="0" anchor="ctr"/>
                </a:tc>
                <a:tc>
                  <a:txBody>
                    <a:bodyPr/>
                    <a:lstStyle/>
                    <a:p>
                      <a:pPr algn="ctr" fontAlgn="b">
                        <a:buNone/>
                      </a:pPr>
                      <a:r>
                        <a:rPr lang="en-US" altLang="zh-CN" sz="1400" b="1" i="0" u="none" strike="noStrike" dirty="0">
                          <a:solidFill>
                            <a:srgbClr val="000000"/>
                          </a:solidFill>
                          <a:effectLst/>
                          <a:latin typeface="Calibri" panose="020F0502020204030204" pitchFamily="34" charset="0"/>
                        </a:rPr>
                        <a:t>Agency</a:t>
                      </a:r>
                    </a:p>
                    <a:p>
                      <a:pPr algn="ctr" fontAlgn="b">
                        <a:buNone/>
                      </a:pPr>
                      <a:r>
                        <a:rPr lang="en-US" altLang="zh-CN" sz="1400" b="1" i="0" u="none" strike="noStrike" dirty="0">
                          <a:solidFill>
                            <a:srgbClr val="000000"/>
                          </a:solidFill>
                          <a:effectLst/>
                          <a:latin typeface="Calibri" panose="020F0502020204030204" pitchFamily="34" charset="0"/>
                        </a:rPr>
                        <a:t>Pierre Dussarat (EUMETSAT)</a:t>
                      </a:r>
                    </a:p>
                  </a:txBody>
                  <a:tcPr marL="6350" marR="6350" marT="6350" marB="0" anchor="ctr"/>
                </a:tc>
                <a:extLst>
                  <a:ext uri="{0D108BD9-81ED-4DB2-BD59-A6C34878D82A}">
                    <a16:rowId xmlns:a16="http://schemas.microsoft.com/office/drawing/2014/main" val="10002"/>
                  </a:ext>
                </a:extLst>
              </a:tr>
              <a:tr h="799465">
                <a:tc>
                  <a:txBody>
                    <a:bodyPr/>
                    <a:lstStyle/>
                    <a:p>
                      <a:pPr algn="ctr" fontAlgn="t">
                        <a:buNone/>
                      </a:pPr>
                      <a:r>
                        <a:rPr lang="en-US" sz="1400" b="1" dirty="0">
                          <a:solidFill>
                            <a:srgbClr val="000000"/>
                          </a:solidFill>
                          <a:effectLst/>
                          <a:latin typeface="Calibri" panose="020F0502020204030204" pitchFamily="34" charset="0"/>
                          <a:sym typeface="+mn-ea"/>
                        </a:rPr>
                        <a:t>A.GIR.2025.10d.1</a:t>
                      </a:r>
                      <a:endParaRPr lang="en-US" altLang="zh-CN" sz="14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buNone/>
                      </a:pPr>
                      <a:r>
                        <a:rPr lang="en-US" sz="1400" b="1" i="0" u="none" strike="noStrike" dirty="0">
                          <a:solidFill>
                            <a:srgbClr val="000000"/>
                          </a:solidFill>
                          <a:effectLst/>
                          <a:latin typeface="Calibri" panose="020F0502020204030204" pitchFamily="34" charset="0"/>
                        </a:rPr>
                        <a:t>Generate a common dataset file format including inputs for Lunar model </a:t>
                      </a:r>
                      <a:r>
                        <a:rPr lang="en-US" sz="1400" b="1" dirty="0">
                          <a:solidFill>
                            <a:srgbClr val="000000"/>
                          </a:solidFill>
                          <a:effectLst/>
                          <a:latin typeface="Calibri" panose="020F0502020204030204" pitchFamily="34" charset="0"/>
                          <a:sym typeface="+mn-ea"/>
                        </a:rPr>
                        <a:t>development and inter-comparison</a:t>
                      </a:r>
                      <a:endParaRPr lang="en-US" sz="1400" b="1" i="0" u="none" strike="noStrike" dirty="0">
                        <a:solidFill>
                          <a:srgbClr val="000000"/>
                        </a:solidFill>
                        <a:effectLst/>
                        <a:latin typeface="Calibri" panose="020F0502020204030204" pitchFamily="34" charset="0"/>
                      </a:endParaRPr>
                    </a:p>
                    <a:p>
                      <a:pPr algn="ctr" fontAlgn="b">
                        <a:buNone/>
                      </a:pPr>
                      <a:endParaRPr lang="en-US" altLang="zh-CN" sz="14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buNone/>
                      </a:pPr>
                      <a:r>
                        <a:rPr lang="en-US" sz="1400" b="1" i="0" u="none" strike="noStrike" dirty="0">
                          <a:solidFill>
                            <a:srgbClr val="000000"/>
                          </a:solidFill>
                          <a:effectLst/>
                          <a:latin typeface="Calibri" panose="020F0502020204030204" pitchFamily="34" charset="0"/>
                        </a:rPr>
                        <a:t>EUMETSAT(IASI), CMA(HIRAS&amp;GIIRS)</a:t>
                      </a:r>
                    </a:p>
                  </a:txBody>
                  <a:tcPr marL="6350" marR="6350" marT="6350" marB="0" anchor="ctr"/>
                </a:tc>
                <a:extLst>
                  <a:ext uri="{0D108BD9-81ED-4DB2-BD59-A6C34878D82A}">
                    <a16:rowId xmlns:a16="http://schemas.microsoft.com/office/drawing/2014/main" val="10003"/>
                  </a:ext>
                </a:extLst>
              </a:tr>
              <a:tr h="806450">
                <a:tc>
                  <a:txBody>
                    <a:bodyPr/>
                    <a:lstStyle/>
                    <a:p>
                      <a:pPr algn="ctr" fontAlgn="t">
                        <a:buNone/>
                      </a:pPr>
                      <a:r>
                        <a:rPr lang="en-US" sz="1400" b="1" dirty="0">
                          <a:solidFill>
                            <a:srgbClr val="000000"/>
                          </a:solidFill>
                          <a:effectLst/>
                          <a:latin typeface="Calibri" panose="020F0502020204030204" pitchFamily="34" charset="0"/>
                          <a:sym typeface="+mn-ea"/>
                        </a:rPr>
                        <a:t>A.GIR.2025.10d.2</a:t>
                      </a:r>
                      <a:endParaRPr lang="en-US" altLang="zh-CN" sz="14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buNone/>
                      </a:pPr>
                      <a:r>
                        <a:rPr lang="en-US" sz="1400" b="1" i="0" u="none" strike="noStrike" dirty="0">
                          <a:solidFill>
                            <a:srgbClr val="000000"/>
                          </a:solidFill>
                          <a:effectLst/>
                          <a:latin typeface="Calibri" panose="020F0502020204030204" pitchFamily="34" charset="0"/>
                        </a:rPr>
                        <a:t>Generate Lunar information dataset files according to common dataset format to Lunar model as inputs</a:t>
                      </a:r>
                    </a:p>
                    <a:p>
                      <a:pPr algn="ctr" fontAlgn="b">
                        <a:buNone/>
                      </a:pPr>
                      <a:endParaRPr lang="en-US" altLang="zh-CN" sz="14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buNone/>
                      </a:pPr>
                      <a:r>
                        <a:rPr lang="en-US" sz="1400" b="1" dirty="0">
                          <a:solidFill>
                            <a:srgbClr val="000000"/>
                          </a:solidFill>
                          <a:effectLst/>
                          <a:latin typeface="Calibri" panose="020F0502020204030204" pitchFamily="34" charset="0"/>
                          <a:sym typeface="+mn-ea"/>
                        </a:rPr>
                        <a:t>Likun Wang</a:t>
                      </a:r>
                      <a:endParaRPr lang="en-US" altLang="en-US" sz="14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0004"/>
                  </a:ext>
                </a:extLst>
              </a:tr>
              <a:tr h="811530">
                <a:tc>
                  <a:txBody>
                    <a:bodyPr/>
                    <a:lstStyle/>
                    <a:p>
                      <a:pPr algn="ctr" fontAlgn="t">
                        <a:buNone/>
                      </a:pPr>
                      <a:r>
                        <a:rPr lang="en-US" sz="1400" b="1" dirty="0">
                          <a:solidFill>
                            <a:srgbClr val="000000"/>
                          </a:solidFill>
                          <a:effectLst/>
                          <a:latin typeface="Calibri" panose="020F0502020204030204" pitchFamily="34" charset="0"/>
                          <a:sym typeface="+mn-ea"/>
                        </a:rPr>
                        <a:t>A.GIR.2025.10e.1</a:t>
                      </a:r>
                      <a:endParaRPr lang="en-US" altLang="zh-CN" sz="14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buNone/>
                      </a:pPr>
                      <a:r>
                        <a:rPr lang="en-US" sz="1400" b="1" i="0" u="none" strike="noStrike" dirty="0">
                          <a:solidFill>
                            <a:srgbClr val="000000"/>
                          </a:solidFill>
                          <a:effectLst/>
                          <a:latin typeface="Calibri" panose="020F0502020204030204" pitchFamily="34" charset="0"/>
                        </a:rPr>
                        <a:t>Martin Burgdorf give a requirement of inputs for Lunar model development and inter-comparison</a:t>
                      </a:r>
                    </a:p>
                  </a:txBody>
                  <a:tcPr marL="6350" marR="6350" marT="6350" marB="0" anchor="ctr"/>
                </a:tc>
                <a:tc>
                  <a:txBody>
                    <a:bodyPr/>
                    <a:lstStyle/>
                    <a:p>
                      <a:pPr algn="ctr" fontAlgn="b">
                        <a:buNone/>
                      </a:pPr>
                      <a:r>
                        <a:rPr lang="en-US" sz="1400" b="1" dirty="0">
                          <a:solidFill>
                            <a:srgbClr val="000000"/>
                          </a:solidFill>
                          <a:effectLst/>
                          <a:latin typeface="Calibri" panose="020F0502020204030204" pitchFamily="34" charset="0"/>
                          <a:sym typeface="+mn-ea"/>
                        </a:rPr>
                        <a:t>Martin Burgdorf</a:t>
                      </a:r>
                      <a:endParaRPr lang="en-US" sz="1400" b="1" i="0" u="none" strike="noStrike" dirty="0">
                        <a:solidFill>
                          <a:srgbClr val="000000"/>
                        </a:solidFill>
                        <a:effectLst/>
                        <a:latin typeface="Calibri" panose="020F0502020204030204" pitchFamily="34" charset="0"/>
                        <a:sym typeface="+mn-ea"/>
                      </a:endParaRPr>
                    </a:p>
                  </a:txBody>
                  <a:tcPr marL="6350" marR="6350" marT="6350" marB="0"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2025 Plan</a:t>
            </a:r>
          </a:p>
        </p:txBody>
      </p:sp>
      <p:sp>
        <p:nvSpPr>
          <p:cNvPr id="3" name="内容占位符 2"/>
          <p:cNvSpPr>
            <a:spLocks noGrp="1"/>
          </p:cNvSpPr>
          <p:nvPr>
            <p:ph idx="1"/>
          </p:nvPr>
        </p:nvSpPr>
        <p:spPr/>
        <p:txBody>
          <a:bodyPr>
            <a:normAutofit/>
          </a:bodyPr>
          <a:lstStyle/>
          <a:p>
            <a:r>
              <a:rPr lang="en-US" sz="2100" dirty="0">
                <a:sym typeface="+mn-ea"/>
              </a:rPr>
              <a:t> Bi-monthly web meeting</a:t>
            </a:r>
            <a:endParaRPr lang="en-US" sz="2100" dirty="0"/>
          </a:p>
          <a:p>
            <a:pPr lvl="1"/>
            <a:r>
              <a:rPr lang="en-US" sz="2100" dirty="0">
                <a:sym typeface="+mn-ea"/>
              </a:rPr>
              <a:t>On Thursday for the first week of each odd Month</a:t>
            </a:r>
            <a:endParaRPr lang="en-US" sz="2100" dirty="0"/>
          </a:p>
          <a:p>
            <a:endParaRPr lang="en-US" dirty="0">
              <a:sym typeface="+mn-ea"/>
            </a:endParaRPr>
          </a:p>
          <a:p>
            <a:r>
              <a:rPr lang="en-US" dirty="0">
                <a:sym typeface="+mn-ea"/>
              </a:rPr>
              <a:t>Comunication topics</a:t>
            </a:r>
          </a:p>
          <a:p>
            <a:pPr marL="358140" indent="0" fontAlgn="auto">
              <a:spcBef>
                <a:spcPts val="0"/>
              </a:spcBef>
              <a:buFont typeface="Wingdings" panose="05000000000000000000" charset="0"/>
              <a:buNone/>
            </a:pPr>
            <a:r>
              <a:rPr lang="en-US" dirty="0">
                <a:sym typeface="+mn-ea"/>
              </a:rPr>
              <a:t>- Algorithms improvements for inter-calibration, instrument calibration, </a:t>
            </a:r>
          </a:p>
          <a:p>
            <a:pPr marL="358140" indent="0" fontAlgn="auto">
              <a:spcBef>
                <a:spcPts val="0"/>
              </a:spcBef>
              <a:buFont typeface="Wingdings" panose="05000000000000000000" charset="0"/>
              <a:buNone/>
            </a:pPr>
            <a:r>
              <a:rPr lang="en-US" dirty="0">
                <a:sym typeface="+mn-ea"/>
              </a:rPr>
              <a:t>- Development of FCDR, </a:t>
            </a:r>
          </a:p>
          <a:p>
            <a:pPr marL="358140" indent="0" fontAlgn="auto">
              <a:spcBef>
                <a:spcPts val="0"/>
              </a:spcBef>
              <a:buFont typeface="Wingdings" panose="05000000000000000000" charset="0"/>
              <a:buNone/>
            </a:pPr>
            <a:r>
              <a:rPr lang="en-US" dirty="0">
                <a:sym typeface="+mn-ea"/>
              </a:rPr>
              <a:t>- Using the moon for IR inter-calibration, Common dataset files for Lunar model</a:t>
            </a:r>
          </a:p>
          <a:p>
            <a:pPr marL="358140" indent="0" fontAlgn="auto">
              <a:spcBef>
                <a:spcPts val="0"/>
              </a:spcBef>
              <a:buFont typeface="Wingdings" panose="05000000000000000000" charset="0"/>
              <a:buNone/>
            </a:pPr>
            <a:r>
              <a:rPr lang="en-US" altLang="zh-CN">
                <a:sym typeface="+mn-ea"/>
              </a:rPr>
              <a:t>- AI tenique application in calibration</a:t>
            </a:r>
            <a:endParaRPr lang="en-US" altLang="zh-CN"/>
          </a:p>
          <a:p>
            <a:pPr marL="358140" indent="0" fontAlgn="auto">
              <a:spcBef>
                <a:spcPts val="0"/>
              </a:spcBef>
              <a:buFont typeface="Wingdings" panose="05000000000000000000" charset="0"/>
              <a:buNone/>
            </a:pPr>
            <a:r>
              <a:rPr lang="en-US" altLang="zh-CN">
                <a:sym typeface="+mn-ea"/>
              </a:rPr>
              <a:t>- New IR instruments concept and applicaion potential...</a:t>
            </a:r>
          </a:p>
          <a:p>
            <a:pPr marL="358140" indent="0" fontAlgn="auto">
              <a:spcBef>
                <a:spcPts val="0"/>
              </a:spcBef>
              <a:buFont typeface="Wingdings" panose="05000000000000000000" charset="0"/>
              <a:buNone/>
            </a:pPr>
            <a:endParaRPr lang="en-US" altLang="zh-CN"/>
          </a:p>
          <a:p>
            <a:r>
              <a:rPr lang="en-US" dirty="0">
                <a:sym typeface="+mn-ea"/>
              </a:rPr>
              <a:t>Inter-calibration algorithms improvements</a:t>
            </a:r>
          </a:p>
          <a:p>
            <a:pPr marL="0" indent="0">
              <a:buNone/>
            </a:pPr>
            <a:r>
              <a:rPr lang="en-US" dirty="0">
                <a:sym typeface="+mn-ea"/>
              </a:rPr>
              <a:t>     - Avoid parallax effects, Gap-filling application</a:t>
            </a:r>
          </a:p>
          <a:p>
            <a:pPr marL="0" indent="0">
              <a:buNone/>
            </a:pPr>
            <a:r>
              <a:rPr lang="en-US" dirty="0">
                <a:sym typeface="+mn-ea"/>
              </a:rPr>
              <a:t>     - Strategy for treat time difference bias over hot land </a:t>
            </a:r>
          </a:p>
          <a:p>
            <a:pPr marL="0" indent="0">
              <a:buNone/>
            </a:pPr>
            <a:r>
              <a:rPr lang="en-US" dirty="0">
                <a:sym typeface="+mn-ea"/>
              </a:rPr>
              <a:t>     - Regression, Uncertainty analysis</a:t>
            </a:r>
          </a:p>
          <a:p>
            <a:pPr marL="0" indent="0">
              <a:buNone/>
            </a:pPr>
            <a:r>
              <a:rPr lang="en-US" dirty="0">
                <a:sym typeface="+mn-ea"/>
              </a:rPr>
              <a:t>     - GEO-LEO Hyper-spectral comparison </a:t>
            </a:r>
          </a:p>
          <a:p>
            <a:pPr marL="0" indent="0">
              <a:buNone/>
            </a:pPr>
            <a:endParaRPr lang="en-US" dirty="0">
              <a:sym typeface="+mn-ea"/>
            </a:endParaRPr>
          </a:p>
          <a:p>
            <a:endParaRPr lang="en-US" dirty="0">
              <a:sym typeface="+mn-ea"/>
            </a:endParaRPr>
          </a:p>
          <a:p>
            <a:endParaRPr lang="en-US" altLang="zh-CN"/>
          </a:p>
        </p:txBody>
      </p:sp>
      <p:sp>
        <p:nvSpPr>
          <p:cNvPr id="4" name="灯片编号占位符 3"/>
          <p:cNvSpPr>
            <a:spLocks noGrp="1"/>
          </p:cNvSpPr>
          <p:nvPr>
            <p:ph type="sldNum" sz="quarter" idx="12"/>
          </p:nvPr>
        </p:nvSpPr>
        <p:spPr/>
        <p:txBody>
          <a:bodyPr/>
          <a:lstStyle/>
          <a:p>
            <a:fld id="{96E36F11-A39A-294D-A59D-6180D50ED29D}"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Cooperation</a:t>
            </a:r>
          </a:p>
        </p:txBody>
      </p:sp>
      <p:sp>
        <p:nvSpPr>
          <p:cNvPr id="3" name="内容占位符 2"/>
          <p:cNvSpPr>
            <a:spLocks noGrp="1"/>
          </p:cNvSpPr>
          <p:nvPr>
            <p:ph idx="1"/>
          </p:nvPr>
        </p:nvSpPr>
        <p:spPr/>
        <p:txBody>
          <a:bodyPr>
            <a:normAutofit fontScale="90000" lnSpcReduction="20000"/>
          </a:bodyPr>
          <a:lstStyle/>
          <a:p>
            <a:r>
              <a:rPr lang="en-US" sz="2100" dirty="0">
                <a:sym typeface="+mn-ea"/>
              </a:rPr>
              <a:t>Cooperate with instrument calibration groups</a:t>
            </a:r>
            <a:endParaRPr lang="en-US" sz="2100" dirty="0"/>
          </a:p>
          <a:p>
            <a:pPr lvl="1"/>
            <a:r>
              <a:rPr lang="en-US" sz="2100" dirty="0">
                <a:sym typeface="+mn-ea"/>
              </a:rPr>
              <a:t>To communicate relevant timely information to the users</a:t>
            </a:r>
            <a:endParaRPr lang="en-US" sz="2100" dirty="0"/>
          </a:p>
          <a:p>
            <a:pPr lvl="1"/>
            <a:r>
              <a:rPr lang="en-US" sz="2100" dirty="0">
                <a:sym typeface="+mn-ea"/>
              </a:rPr>
              <a:t>To help them understand the root cause of observed biases and develop fixes</a:t>
            </a:r>
          </a:p>
          <a:p>
            <a:pPr lvl="1"/>
            <a:r>
              <a:rPr lang="en-US" sz="2100" dirty="0">
                <a:sym typeface="+mn-ea"/>
              </a:rPr>
              <a:t>To promote reprocessing of instruments</a:t>
            </a:r>
          </a:p>
          <a:p>
            <a:pPr lvl="1"/>
            <a:r>
              <a:rPr lang="en-US" sz="2100" dirty="0">
                <a:sym typeface="+mn-ea"/>
              </a:rPr>
              <a:t>VIS/NIR, Microwave and UV Sub-Groups</a:t>
            </a:r>
          </a:p>
          <a:p>
            <a:pPr lvl="1"/>
            <a:endParaRPr lang="en-US" sz="2100" dirty="0">
              <a:sym typeface="+mn-ea"/>
            </a:endParaRPr>
          </a:p>
          <a:p>
            <a:pPr marL="402590" lvl="1" indent="-402590" defTabSz="685800">
              <a:buFont typeface="Arial" panose="020B0604020202020204" pitchFamily="34" charset="0"/>
              <a:buChar char="•"/>
              <a:tabLst>
                <a:tab pos="358140" algn="l"/>
              </a:tabLst>
            </a:pPr>
            <a:r>
              <a:rPr lang="en-US" sz="2100" dirty="0">
                <a:effectLst/>
                <a:sym typeface="+mn-ea"/>
              </a:rPr>
              <a:t>Support more cross-community efforts,</a:t>
            </a:r>
            <a:endParaRPr lang="en-US" sz="2100" b="0" i="0" dirty="0">
              <a:effectLst/>
            </a:endParaRPr>
          </a:p>
          <a:p>
            <a:pPr lvl="1"/>
            <a:r>
              <a:rPr lang="en-US" sz="2100" dirty="0">
                <a:sym typeface="+mn-ea"/>
              </a:rPr>
              <a:t>Dialogue with Pre-flight workshop, NWP community, CEOS WGCV/IVOS subgroup </a:t>
            </a:r>
          </a:p>
          <a:p>
            <a:pPr lvl="1"/>
            <a:r>
              <a:rPr lang="en-US" altLang="en-US" sz="2100" dirty="0"/>
              <a:t>Support climate application</a:t>
            </a:r>
          </a:p>
          <a:p>
            <a:pPr lvl="1"/>
            <a:r>
              <a:rPr lang="en-US" altLang="en-US" sz="2100" dirty="0"/>
              <a:t>Support radiance reference transfering model</a:t>
            </a:r>
          </a:p>
          <a:p>
            <a:pPr lvl="1"/>
            <a:endParaRPr lang="en-US" altLang="en-US" sz="2100" dirty="0"/>
          </a:p>
          <a:p>
            <a:pPr marL="352425" lvl="1" indent="-352425">
              <a:buFont typeface="Arial" panose="020B0604020202020204" pitchFamily="34" charset="0"/>
              <a:buChar char="•"/>
            </a:pPr>
            <a:r>
              <a:rPr lang="en-US" sz="2100" dirty="0">
                <a:sym typeface="+mn-ea"/>
              </a:rPr>
              <a:t>Encourage more experts involved in the IR group</a:t>
            </a:r>
            <a:endParaRPr lang="en-US" sz="2100" dirty="0"/>
          </a:p>
          <a:p>
            <a:pPr lvl="1"/>
            <a:r>
              <a:rPr lang="en-US" sz="2100" dirty="0">
                <a:sym typeface="+mn-ea"/>
              </a:rPr>
              <a:t>Updates on new instrument, methods, and datasets and application for the IR group</a:t>
            </a:r>
          </a:p>
          <a:p>
            <a:pPr lvl="1"/>
            <a:r>
              <a:rPr lang="en-US" sz="2100" dirty="0"/>
              <a:t>Instrument observation simulation to characterise error</a:t>
            </a:r>
          </a:p>
          <a:p>
            <a:pPr lvl="1"/>
            <a:endParaRPr lang="en-US" sz="2100" dirty="0"/>
          </a:p>
          <a:p>
            <a:pPr marL="360045" lvl="1" indent="-360045">
              <a:buFont typeface="Arial" panose="020B0604020202020204" pitchFamily="34" charset="0"/>
              <a:buChar char="•"/>
            </a:pPr>
            <a:r>
              <a:rPr lang="en-US" sz="2100" dirty="0">
                <a:sym typeface="+mn-ea"/>
              </a:rPr>
              <a:t>Share the tools and codes, knowledge Exchange memo</a:t>
            </a:r>
            <a:endParaRPr lang="en-US" sz="2100" dirty="0"/>
          </a:p>
          <a:p>
            <a:pPr lvl="1"/>
            <a:r>
              <a:rPr lang="en-US" sz="2100" dirty="0">
                <a:sym typeface="+mn-ea"/>
              </a:rPr>
              <a:t>GitHub or GSICS wiki may be the best host place </a:t>
            </a:r>
            <a:endParaRPr lang="en-US" sz="2100" dirty="0"/>
          </a:p>
          <a:p>
            <a:pPr lvl="1"/>
            <a:endParaRPr lang="en-US" sz="2100" dirty="0"/>
          </a:p>
          <a:p>
            <a:pPr lvl="1"/>
            <a:endParaRPr lang="en-US" altLang="en-US" sz="2100" dirty="0"/>
          </a:p>
        </p:txBody>
      </p:sp>
      <p:sp>
        <p:nvSpPr>
          <p:cNvPr id="4" name="灯片编号占位符 3"/>
          <p:cNvSpPr>
            <a:spLocks noGrp="1"/>
          </p:cNvSpPr>
          <p:nvPr>
            <p:ph type="sldNum" sz="quarter" idx="12"/>
          </p:nvPr>
        </p:nvSpPr>
        <p:spPr/>
        <p:txBody>
          <a:bodyPr/>
          <a:lstStyle/>
          <a:p>
            <a:fld id="{96E36F11-A39A-294D-A59D-6180D50ED29D}" type="slidenum">
              <a:rPr lang="en-US" smtClean="0"/>
              <a:t>15</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Outline</a:t>
            </a:r>
          </a:p>
        </p:txBody>
      </p:sp>
      <p:sp>
        <p:nvSpPr>
          <p:cNvPr id="3" name="Content Placeholder 2"/>
          <p:cNvSpPr>
            <a:spLocks noGrp="1"/>
          </p:cNvSpPr>
          <p:nvPr>
            <p:ph idx="1"/>
          </p:nvPr>
        </p:nvSpPr>
        <p:spPr/>
        <p:txBody>
          <a:bodyPr>
            <a:normAutofit/>
          </a:bodyPr>
          <a:lstStyle/>
          <a:p>
            <a:r>
              <a:rPr lang="en-US" sz="3200" dirty="0"/>
              <a:t>Scope of IR Subgroup</a:t>
            </a:r>
          </a:p>
          <a:p>
            <a:endParaRPr lang="en-US" sz="3200" dirty="0"/>
          </a:p>
          <a:p>
            <a:r>
              <a:rPr lang="en-US" sz="3200" dirty="0"/>
              <a:t>IR Group Activities in 2024 </a:t>
            </a:r>
            <a:endParaRPr lang="en-GB" sz="3200" dirty="0">
              <a:solidFill>
                <a:srgbClr val="000000"/>
              </a:solidFill>
              <a:latin typeface="Calibri" panose="020F0502020204030204" pitchFamily="34" charset="0"/>
            </a:endParaRPr>
          </a:p>
          <a:p>
            <a:endParaRPr lang="en-US" sz="3200" dirty="0"/>
          </a:p>
          <a:p>
            <a:r>
              <a:rPr lang="en-US" sz="3200" dirty="0"/>
              <a:t>Agenda and Discussion </a:t>
            </a:r>
          </a:p>
          <a:p>
            <a:endParaRPr lang="en-US" sz="3200" dirty="0"/>
          </a:p>
          <a:p>
            <a:r>
              <a:rPr lang="en-US" sz="3200" dirty="0"/>
              <a:t>Future Direction and Plans </a:t>
            </a:r>
          </a:p>
          <a:p>
            <a:endParaRPr lang="en-US" dirty="0"/>
          </a:p>
        </p:txBody>
      </p:sp>
      <p:sp>
        <p:nvSpPr>
          <p:cNvPr id="4" name="Slide Number Placeholder 3"/>
          <p:cNvSpPr>
            <a:spLocks noGrp="1"/>
          </p:cNvSpPr>
          <p:nvPr>
            <p:ph type="sldNum" sz="quarter" idx="4294967295"/>
          </p:nvPr>
        </p:nvSpPr>
        <p:spPr>
          <a:xfrm>
            <a:off x="1524000" y="6492876"/>
            <a:ext cx="2133600" cy="365125"/>
          </a:xfrm>
        </p:spPr>
        <p:txBody>
          <a:bodyPr/>
          <a:lstStyle/>
          <a:p>
            <a:pPr>
              <a:defRPr/>
            </a:pPr>
            <a:fld id="{DA28AC38-E0E8-49D7-B2FE-71FD7C42C09E}" type="slidenum">
              <a:rPr lang="en-US" smtClean="0"/>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Scope of the IR Sub-Group</a:t>
            </a:r>
            <a:endParaRPr lang="en-GB" dirty="0"/>
          </a:p>
        </p:txBody>
      </p:sp>
      <p:sp>
        <p:nvSpPr>
          <p:cNvPr id="3" name="Content Placeholder 2"/>
          <p:cNvSpPr>
            <a:spLocks noGrp="1"/>
          </p:cNvSpPr>
          <p:nvPr>
            <p:ph idx="1"/>
          </p:nvPr>
        </p:nvSpPr>
        <p:spPr/>
        <p:txBody>
          <a:bodyPr>
            <a:normAutofit fontScale="75000" lnSpcReduction="20000"/>
          </a:bodyPr>
          <a:lstStyle/>
          <a:p>
            <a:r>
              <a:rPr lang="en-US" sz="2400" dirty="0"/>
              <a:t>Counterpart of VIS/NIR, Microwave and UV Sub-Groups</a:t>
            </a:r>
          </a:p>
          <a:p>
            <a:pPr lvl="1"/>
            <a:r>
              <a:rPr lang="en-US" sz="2100" dirty="0"/>
              <a:t>For satellite instrument channels in thermal infrared</a:t>
            </a:r>
          </a:p>
          <a:p>
            <a:pPr lvl="1"/>
            <a:r>
              <a:rPr lang="en-US" sz="2100" dirty="0"/>
              <a:t>For Hyperspectral instruments</a:t>
            </a:r>
          </a:p>
          <a:p>
            <a:pPr lvl="1"/>
            <a:endParaRPr lang="en-US" sz="2100" dirty="0"/>
          </a:p>
          <a:p>
            <a:r>
              <a:rPr lang="en-US" sz="2400" dirty="0"/>
              <a:t>To establish user requirements for inter-calibration</a:t>
            </a:r>
          </a:p>
          <a:p>
            <a:endParaRPr lang="en-US" sz="2400" dirty="0"/>
          </a:p>
          <a:p>
            <a:r>
              <a:rPr lang="en-US" sz="2400" dirty="0"/>
              <a:t>Cooperate with </a:t>
            </a:r>
            <a:r>
              <a:rPr lang="en-US" sz="2400" dirty="0">
                <a:solidFill>
                  <a:srgbClr val="3333FF"/>
                </a:solidFill>
              </a:rPr>
              <a:t>instrument calibration groups</a:t>
            </a:r>
            <a:r>
              <a:rPr lang="en-US" sz="2400" dirty="0"/>
              <a:t>(pre-launch and on-orbit)</a:t>
            </a:r>
          </a:p>
          <a:p>
            <a:pPr lvl="1"/>
            <a:r>
              <a:rPr lang="en-US" sz="2100" dirty="0"/>
              <a:t>To communicate relevant information to the users</a:t>
            </a:r>
          </a:p>
          <a:p>
            <a:pPr lvl="1"/>
            <a:r>
              <a:rPr lang="en-US" sz="2100" dirty="0"/>
              <a:t>To help them understand the root cause of observed biases and develop fixes</a:t>
            </a:r>
          </a:p>
          <a:p>
            <a:pPr lvl="1"/>
            <a:endParaRPr lang="en-US" sz="2100" dirty="0"/>
          </a:p>
          <a:p>
            <a:r>
              <a:rPr lang="en-US" sz="2400" dirty="0"/>
              <a:t>Review existing, or develop new inter-calibration</a:t>
            </a:r>
          </a:p>
          <a:p>
            <a:pPr lvl="1"/>
            <a:r>
              <a:rPr lang="en-US" sz="2100" dirty="0"/>
              <a:t> Algorithms, procedures, corrections, collocation, spectral-gap filling etc.</a:t>
            </a:r>
          </a:p>
          <a:p>
            <a:pPr lvl="1"/>
            <a:r>
              <a:rPr lang="en-US" sz="2100" dirty="0"/>
              <a:t>Using NWP+RTM, ground-based, near-space measurements, etc.   </a:t>
            </a:r>
            <a:br>
              <a:rPr lang="en-US" sz="2100" dirty="0"/>
            </a:br>
            <a:endParaRPr lang="en-US" sz="2100" dirty="0"/>
          </a:p>
          <a:p>
            <a:r>
              <a:rPr lang="en-US" sz="2400" dirty="0"/>
              <a:t>To define and promote calibration standards, tools and datasets, and best practices</a:t>
            </a:r>
          </a:p>
          <a:p>
            <a:pPr lvl="1"/>
            <a:r>
              <a:rPr lang="en-US" sz="2100" dirty="0"/>
              <a:t>Including selection of inter-calibration reference</a:t>
            </a:r>
          </a:p>
          <a:p>
            <a:pPr lvl="1"/>
            <a:r>
              <a:rPr lang="en-US" altLang="zh-CN" sz="2100" dirty="0"/>
              <a:t>Threshold values of time/spatial/spectral/angle difference.</a:t>
            </a:r>
          </a:p>
          <a:p>
            <a:pPr lvl="1"/>
            <a:endParaRPr lang="en-US" sz="2100" dirty="0"/>
          </a:p>
          <a:p>
            <a:r>
              <a:rPr lang="en-US" sz="2400" dirty="0"/>
              <a:t>Chair: Chengli Qi (CMA affiliation, Since 2024) with </a:t>
            </a:r>
            <a:r>
              <a:rPr lang="en-US" sz="2400" dirty="0">
                <a:solidFill>
                  <a:srgbClr val="3333FF"/>
                </a:solidFill>
              </a:rPr>
              <a:t>many helps</a:t>
            </a:r>
            <a:r>
              <a:rPr lang="en-US" sz="2400" dirty="0"/>
              <a:t> from Likun Wang, also from Tim </a:t>
            </a:r>
            <a:r>
              <a:rPr lang="en-US" sz="2400" dirty="0" err="1"/>
              <a:t>Hewison, Mounir Lekouara, Larry Flynn, Manik Bali...</a:t>
            </a:r>
            <a:r>
              <a:rPr lang="en-US" sz="2400" dirty="0"/>
              <a:t> </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Four  Web Meetings in 2024</a:t>
            </a:r>
          </a:p>
        </p:txBody>
      </p:sp>
      <p:sp>
        <p:nvSpPr>
          <p:cNvPr id="3" name="Content Placeholder 2"/>
          <p:cNvSpPr>
            <a:spLocks noGrp="1"/>
          </p:cNvSpPr>
          <p:nvPr>
            <p:ph idx="1"/>
          </p:nvPr>
        </p:nvSpPr>
        <p:spPr>
          <a:xfrm>
            <a:off x="548640" y="982554"/>
            <a:ext cx="10963656" cy="5399623"/>
          </a:xfrm>
        </p:spPr>
        <p:txBody>
          <a:bodyPr>
            <a:normAutofit lnSpcReduction="10000"/>
          </a:bodyPr>
          <a:lstStyle/>
          <a:p>
            <a:pPr marL="283210" lvl="1" indent="-283210">
              <a:lnSpc>
                <a:spcPct val="100000"/>
              </a:lnSpc>
              <a:buFont typeface="Arial" panose="020B0604020202020204" pitchFamily="34" charset="0"/>
              <a:buChar char="•"/>
            </a:pPr>
            <a:r>
              <a:rPr lang="en-US" sz="2700" dirty="0"/>
              <a:t>The IR group is active as usual. Four web meetings have been organized. </a:t>
            </a:r>
            <a:endParaRPr lang="en-US" sz="2100" u="sng" dirty="0">
              <a:solidFill>
                <a:srgbClr val="0000FF"/>
              </a:solidFill>
              <a:effectLst/>
              <a:latin typeface="Arial" panose="020B0604020202020204" pitchFamily="34" charset="0"/>
            </a:endParaRPr>
          </a:p>
          <a:p>
            <a:pPr lvl="1"/>
            <a:r>
              <a:rPr lang="en-US" sz="2100" dirty="0">
                <a:cs typeface="+mn-lt"/>
                <a:sym typeface="+mn-ea"/>
              </a:rPr>
              <a:t>2024/07/18: </a:t>
            </a:r>
            <a:r>
              <a:rPr lang="en-US" sz="2100" u="sng" dirty="0">
                <a:solidFill>
                  <a:srgbClr val="4571D0"/>
                </a:solidFill>
                <a:effectLst/>
                <a:cs typeface="+mn-lt"/>
                <a:sym typeface="+mn-ea"/>
                <a:hlinkClick r:id="rId2"/>
              </a:rPr>
              <a:t>Inter-calibration </a:t>
            </a:r>
            <a:r>
              <a:rPr lang="en-US" sz="2100" u="sng" dirty="0">
                <a:solidFill>
                  <a:srgbClr val="4571D0"/>
                </a:solidFill>
                <a:effectLst/>
                <a:cs typeface="+mn-lt"/>
                <a:sym typeface="+mn-ea"/>
              </a:rPr>
              <a:t>of</a:t>
            </a:r>
            <a:r>
              <a:rPr lang="en-US" sz="2100" u="sng" dirty="0">
                <a:solidFill>
                  <a:srgbClr val="0000FF"/>
                </a:solidFill>
                <a:effectLst/>
                <a:cs typeface="+mn-lt"/>
                <a:sym typeface="+mn-ea"/>
              </a:rPr>
              <a:t> GEO-LEO IR Hyperspectral instruments, and FY-3G/MERSI-RM Result of On-orbit Calibration. </a:t>
            </a:r>
          </a:p>
          <a:p>
            <a:pPr lvl="1"/>
            <a:r>
              <a:rPr lang="en-US" sz="2100" dirty="0">
                <a:cs typeface="+mn-lt"/>
                <a:sym typeface="+mn-ea"/>
              </a:rPr>
              <a:t>2024/10/24: </a:t>
            </a:r>
            <a:r>
              <a:rPr lang="en-US" sz="2100" u="sng" dirty="0">
                <a:solidFill>
                  <a:srgbClr val="0000FF"/>
                </a:solidFill>
                <a:effectLst/>
                <a:cs typeface="+mn-lt"/>
                <a:sym typeface="+mn-ea"/>
              </a:rPr>
              <a:t>FCI Commissioning update and Merging SSU with AIRS</a:t>
            </a:r>
            <a:endParaRPr lang="en-US" altLang="zh-CN" sz="2100" b="0" i="0" u="sng" dirty="0">
              <a:solidFill>
                <a:srgbClr val="4571D0"/>
              </a:solidFill>
              <a:effectLst/>
              <a:cs typeface="+mn-lt"/>
            </a:endParaRPr>
          </a:p>
          <a:p>
            <a:pPr lvl="1"/>
            <a:r>
              <a:rPr lang="en-US" sz="2100" dirty="0">
                <a:cs typeface="+mn-lt"/>
                <a:sym typeface="+mn-ea"/>
              </a:rPr>
              <a:t>2024/12/19: </a:t>
            </a:r>
            <a:r>
              <a:rPr lang="en-US" sz="2100" u="sng" dirty="0">
                <a:solidFill>
                  <a:srgbClr val="4571D0"/>
                </a:solidFill>
                <a:effectLst/>
                <a:cs typeface="+mn-lt"/>
                <a:sym typeface="+mn-ea"/>
                <a:hlinkClick r:id="rId3"/>
              </a:rPr>
              <a:t>IR</a:t>
            </a:r>
            <a:r>
              <a:rPr lang="en-US" sz="2100" u="sng" dirty="0">
                <a:solidFill>
                  <a:srgbClr val="0000FF"/>
                </a:solidFill>
                <a:effectLst/>
                <a:cs typeface="+mn-lt"/>
                <a:sym typeface="+mn-ea"/>
                <a:hlinkClick r:id="rId3"/>
              </a:rPr>
              <a:t> </a:t>
            </a:r>
            <a:r>
              <a:rPr lang="en-US" sz="2100" u="sng" dirty="0">
                <a:solidFill>
                  <a:srgbClr val="0000FF"/>
                </a:solidFill>
                <a:effectLst/>
                <a:cs typeface="+mn-lt"/>
                <a:sym typeface="+mn-ea"/>
              </a:rPr>
              <a:t>lunar calibration </a:t>
            </a:r>
            <a:endParaRPr lang="en-US" sz="2100" b="0" i="0" u="sng" dirty="0">
              <a:solidFill>
                <a:srgbClr val="4571D0"/>
              </a:solidFill>
              <a:effectLst/>
              <a:cs typeface="+mn-lt"/>
            </a:endParaRPr>
          </a:p>
          <a:p>
            <a:pPr lvl="1"/>
            <a:r>
              <a:rPr lang="en-US" sz="2100" dirty="0">
                <a:cs typeface="+mn-lt"/>
                <a:sym typeface="+mn-ea"/>
              </a:rPr>
              <a:t>2025/02/13: </a:t>
            </a:r>
            <a:r>
              <a:rPr lang="en-US" sz="2100" u="sng" dirty="0">
                <a:solidFill>
                  <a:srgbClr val="4571D0"/>
                </a:solidFill>
                <a:effectLst/>
                <a:cs typeface="+mn-lt"/>
                <a:sym typeface="+mn-ea"/>
                <a:hlinkClick r:id="rId4"/>
              </a:rPr>
              <a:t>Uncertainy analysis of cross-calibration</a:t>
            </a:r>
          </a:p>
          <a:p>
            <a:pPr lvl="1"/>
            <a:endParaRPr lang="en-US" sz="2100" dirty="0"/>
          </a:p>
          <a:p>
            <a:endParaRPr lang="en-US" dirty="0">
              <a:solidFill>
                <a:srgbClr val="4571D0"/>
              </a:solidFill>
              <a:latin typeface="Arial" panose="020B0604020202020204" pitchFamily="34" charset="0"/>
            </a:endParaRPr>
          </a:p>
          <a:p>
            <a:r>
              <a:rPr lang="en-US" sz="2400" dirty="0"/>
              <a:t>The topics includes inter-calibration algorithms improvements,  development of climate data records, and using the moon for IR inter-calibration.    </a:t>
            </a:r>
          </a:p>
          <a:p>
            <a:endParaRPr lang="en-US" b="0" i="0" dirty="0">
              <a:solidFill>
                <a:srgbClr val="4571D0"/>
              </a:solidFill>
              <a:effectLst/>
              <a:latin typeface="Arial" panose="020B0604020202020204" pitchFamily="34" charset="0"/>
            </a:endParaRPr>
          </a:p>
          <a:p>
            <a:r>
              <a:rPr lang="en-US" dirty="0">
                <a:latin typeface="Arial" panose="020B0604020202020204" pitchFamily="34" charset="0"/>
              </a:rPr>
              <a:t>These web meetings are very important to keep the team members communicate and exchange information.  We should continue it. </a:t>
            </a:r>
          </a:p>
          <a:p>
            <a:endParaRPr lang="en-US" dirty="0"/>
          </a:p>
          <a:p>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 Session in 2025 GSICS Annual Meeting</a:t>
            </a:r>
          </a:p>
        </p:txBody>
      </p:sp>
      <p:sp>
        <p:nvSpPr>
          <p:cNvPr id="4" name="Slide Number Placeholder 3"/>
          <p:cNvSpPr>
            <a:spLocks noGrp="1"/>
          </p:cNvSpPr>
          <p:nvPr>
            <p:ph type="sldNum" sz="quarter" idx="12"/>
          </p:nvPr>
        </p:nvSpPr>
        <p:spPr/>
        <p:txBody>
          <a:bodyPr/>
          <a:lstStyle/>
          <a:p>
            <a:fld id="{96E36F11-A39A-294D-A59D-6180D50ED29D}" type="slidenum">
              <a:rPr lang="en-US" smtClean="0"/>
              <a:t>5</a:t>
            </a:fld>
            <a:endParaRPr lang="en-US"/>
          </a:p>
        </p:txBody>
      </p:sp>
      <p:sp>
        <p:nvSpPr>
          <p:cNvPr id="5" name="TextBox 4"/>
          <p:cNvSpPr txBox="1"/>
          <p:nvPr/>
        </p:nvSpPr>
        <p:spPr>
          <a:xfrm>
            <a:off x="2047644" y="6109375"/>
            <a:ext cx="7953555" cy="368300"/>
          </a:xfrm>
          <a:prstGeom prst="rect">
            <a:avLst/>
          </a:prstGeom>
          <a:noFill/>
        </p:spPr>
        <p:txBody>
          <a:bodyPr wrap="square" rtlCol="0">
            <a:spAutoFit/>
          </a:bodyPr>
          <a:lstStyle/>
          <a:p>
            <a:r>
              <a:rPr lang="en-US" b="1" u="sng" dirty="0">
                <a:solidFill>
                  <a:schemeClr val="accent1"/>
                </a:solidFill>
              </a:rPr>
              <a:t>15 minutes</a:t>
            </a:r>
            <a:r>
              <a:rPr lang="en-US" dirty="0"/>
              <a:t> for talk and </a:t>
            </a:r>
            <a:r>
              <a:rPr lang="en-US" b="1" u="sng" dirty="0">
                <a:solidFill>
                  <a:schemeClr val="accent1"/>
                </a:solidFill>
              </a:rPr>
              <a:t>5 minutes</a:t>
            </a:r>
            <a:r>
              <a:rPr lang="en-US" dirty="0"/>
              <a:t> for questions</a:t>
            </a:r>
          </a:p>
        </p:txBody>
      </p:sp>
      <p:sp>
        <p:nvSpPr>
          <p:cNvPr id="12" name="文本框 11"/>
          <p:cNvSpPr txBox="1"/>
          <p:nvPr/>
        </p:nvSpPr>
        <p:spPr>
          <a:xfrm>
            <a:off x="471805" y="1445260"/>
            <a:ext cx="3677920" cy="4246245"/>
          </a:xfrm>
          <a:prstGeom prst="rect">
            <a:avLst/>
          </a:prstGeom>
          <a:noFill/>
        </p:spPr>
        <p:txBody>
          <a:bodyPr wrap="square" rtlCol="0">
            <a:spAutoFit/>
          </a:bodyPr>
          <a:lstStyle/>
          <a:p>
            <a:pPr indent="0">
              <a:buNone/>
            </a:pPr>
            <a:r>
              <a:rPr lang="en-US" altLang="zh-CN" b="1">
                <a:solidFill>
                  <a:srgbClr val="FF0000"/>
                </a:solidFill>
              </a:rPr>
              <a:t>8 talks in first half-day session----- (PM 18 Mar)</a:t>
            </a:r>
          </a:p>
          <a:p>
            <a:pPr indent="0">
              <a:buNone/>
            </a:pPr>
            <a:endParaRPr lang="en-US" altLang="zh-CN" b="1"/>
          </a:p>
          <a:p>
            <a:pPr marL="285750" indent="-285750">
              <a:buFont typeface="Arial" panose="020B0604020202020204" pitchFamily="34" charset="0"/>
              <a:buChar char="•"/>
            </a:pPr>
            <a:r>
              <a:rPr lang="en-US" altLang="zh-CN" b="1">
                <a:solidFill>
                  <a:srgbClr val="3333FF"/>
                </a:solidFill>
              </a:rPr>
              <a:t>Improved calibration method and technology</a:t>
            </a:r>
            <a:r>
              <a:rPr lang="en-US" altLang="zh-CN" b="1"/>
              <a:t>: FY-3/MERSI</a:t>
            </a:r>
          </a:p>
          <a:p>
            <a:pPr marL="285750" indent="-285750">
              <a:buFont typeface="Arial" panose="020B0604020202020204" pitchFamily="34" charset="0"/>
              <a:buChar char="•"/>
            </a:pPr>
            <a:endParaRPr lang="en-US" altLang="zh-CN" b="1"/>
          </a:p>
          <a:p>
            <a:pPr marL="285750" indent="-285750">
              <a:buFont typeface="Arial" panose="020B0604020202020204" pitchFamily="34" charset="0"/>
              <a:buChar char="•"/>
            </a:pPr>
            <a:r>
              <a:rPr lang="en-US" altLang="zh-CN" b="1">
                <a:solidFill>
                  <a:srgbClr val="3333FF"/>
                </a:solidFill>
              </a:rPr>
              <a:t>Improved cross calibration method</a:t>
            </a:r>
            <a:r>
              <a:rPr lang="en-US" altLang="zh-CN" b="1"/>
              <a:t>, collocation method, SRF retrieval method et.al, and factor influence analysis.</a:t>
            </a:r>
          </a:p>
          <a:p>
            <a:pPr marL="285750" indent="-285750">
              <a:buFont typeface="Arial" panose="020B0604020202020204" pitchFamily="34" charset="0"/>
              <a:buChar char="•"/>
            </a:pPr>
            <a:endParaRPr lang="en-US" altLang="zh-CN" b="1"/>
          </a:p>
          <a:p>
            <a:pPr marL="285750" indent="-285750">
              <a:buFont typeface="Arial" panose="020B0604020202020204" pitchFamily="34" charset="0"/>
              <a:buChar char="•"/>
            </a:pPr>
            <a:r>
              <a:rPr lang="en-US" altLang="zh-CN" b="1">
                <a:solidFill>
                  <a:srgbClr val="3333FF"/>
                </a:solidFill>
                <a:sym typeface="+mn-ea"/>
              </a:rPr>
              <a:t>IR channel calibration monitoring and gsics products</a:t>
            </a:r>
            <a:r>
              <a:rPr lang="en-US" altLang="zh-CN" b="1">
                <a:sym typeface="+mn-ea"/>
              </a:rPr>
              <a:t> : MTG-I1/FCI, GK-2A/ AMI, FY-3/MERSI .</a:t>
            </a:r>
            <a:endParaRPr lang="en-US" altLang="zh-CN" b="1"/>
          </a:p>
          <a:p>
            <a:pPr marL="285750" indent="-285750">
              <a:buFont typeface="Arial" panose="020B0604020202020204" pitchFamily="34" charset="0"/>
              <a:buChar char="•"/>
            </a:pPr>
            <a:endParaRPr lang="en-US" altLang="zh-CN" b="1"/>
          </a:p>
        </p:txBody>
      </p:sp>
      <p:graphicFrame>
        <p:nvGraphicFramePr>
          <p:cNvPr id="6" name="表格 5"/>
          <p:cNvGraphicFramePr/>
          <p:nvPr/>
        </p:nvGraphicFramePr>
        <p:xfrm>
          <a:off x="4742180" y="1445260"/>
          <a:ext cx="7112000" cy="3181350"/>
        </p:xfrm>
        <a:graphic>
          <a:graphicData uri="http://schemas.openxmlformats.org/drawingml/2006/table">
            <a:tbl>
              <a:tblPr/>
              <a:tblGrid>
                <a:gridCol w="977900">
                  <a:extLst>
                    <a:ext uri="{9D8B030D-6E8A-4147-A177-3AD203B41FA5}">
                      <a16:colId xmlns:a16="http://schemas.microsoft.com/office/drawing/2014/main" val="20000"/>
                    </a:ext>
                  </a:extLst>
                </a:gridCol>
                <a:gridCol w="31623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476250">
                <a:tc>
                  <a:txBody>
                    <a:bodyPr/>
                    <a:lstStyle/>
                    <a:p>
                      <a:pPr algn="ctr" fontAlgn="b"/>
                      <a:r>
                        <a:rPr lang="en-US" altLang="zh-CN" sz="1400" b="1" i="0">
                          <a:solidFill>
                            <a:srgbClr val="000000"/>
                          </a:solidFill>
                          <a:latin typeface="Calibri" panose="020F0502020204030204"/>
                          <a:ea typeface="Calibri" panose="020F0502020204030204"/>
                        </a:rPr>
                        <a:t>13:30</a:t>
                      </a:r>
                    </a:p>
                  </a:txBody>
                  <a:tcPr marL="6667" marR="6667" marT="6667"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CE4D6"/>
                    </a:solidFill>
                  </a:tcPr>
                </a:tc>
                <a:tc>
                  <a:txBody>
                    <a:bodyPr/>
                    <a:lstStyle/>
                    <a:p>
                      <a:pPr algn="ctr" fontAlgn="b"/>
                      <a:r>
                        <a:rPr lang="en-US" altLang="zh-CN" sz="1400" b="1" i="0">
                          <a:solidFill>
                            <a:srgbClr val="000000"/>
                          </a:solidFill>
                          <a:latin typeface="Calibri" panose="020F0502020204030204"/>
                          <a:ea typeface="Calibri" panose="020F0502020204030204"/>
                        </a:rPr>
                        <a:t>Welcome Remarks and Review for IR Groups </a:t>
                      </a:r>
                    </a:p>
                  </a:txBody>
                  <a:tcPr marL="6667" marR="6667" marT="6667"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CE4D6"/>
                    </a:solidFill>
                  </a:tcPr>
                </a:tc>
                <a:tc>
                  <a:txBody>
                    <a:bodyPr/>
                    <a:lstStyle/>
                    <a:p>
                      <a:pPr algn="ctr" fontAlgn="b"/>
                      <a:r>
                        <a:rPr lang="en-US" altLang="zh-CN" sz="1400" b="1" i="0">
                          <a:solidFill>
                            <a:srgbClr val="000000"/>
                          </a:solidFill>
                          <a:latin typeface="Calibri" panose="020F0502020204030204"/>
                          <a:ea typeface="Calibri" panose="020F0502020204030204"/>
                        </a:rPr>
                        <a:t>Chengli Qi (CMA)</a:t>
                      </a:r>
                    </a:p>
                  </a:txBody>
                  <a:tcPr marL="6667" marR="6667" marT="6667"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CE4D6"/>
                    </a:solidFill>
                  </a:tcPr>
                </a:tc>
                <a:extLst>
                  <a:ext uri="{0D108BD9-81ED-4DB2-BD59-A6C34878D82A}">
                    <a16:rowId xmlns:a16="http://schemas.microsoft.com/office/drawing/2014/main" val="10000"/>
                  </a:ext>
                </a:extLst>
              </a:tr>
              <a:tr h="390525">
                <a:tc>
                  <a:txBody>
                    <a:bodyPr/>
                    <a:lstStyle/>
                    <a:p>
                      <a:pPr algn="ctr" fontAlgn="b"/>
                      <a:r>
                        <a:rPr lang="en-US" altLang="zh-CN" sz="1400" b="1" i="0">
                          <a:solidFill>
                            <a:srgbClr val="000000"/>
                          </a:solidFill>
                          <a:latin typeface="Calibri" panose="020F0502020204030204"/>
                          <a:ea typeface="Calibri" panose="020F0502020204030204"/>
                        </a:rPr>
                        <a:t>13:40</a:t>
                      </a:r>
                    </a:p>
                  </a:txBody>
                  <a:tcPr marL="6667" marR="6667" marT="6667"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CE4D6"/>
                    </a:solidFill>
                  </a:tcPr>
                </a:tc>
                <a:tc>
                  <a:txBody>
                    <a:bodyPr/>
                    <a:lstStyle/>
                    <a:p>
                      <a:pPr algn="ctr" fontAlgn="b"/>
                      <a:r>
                        <a:rPr lang="en-US" altLang="zh-CN" sz="1400" b="1" i="0">
                          <a:solidFill>
                            <a:srgbClr val="000000"/>
                          </a:solidFill>
                          <a:latin typeface="Calibri" panose="020F0502020204030204"/>
                          <a:ea typeface="Calibri" panose="020F0502020204030204"/>
                        </a:rPr>
                        <a:t>Monitoring the MTG-I1 FCI IR Calibration Using GSICS Inter-Calibration Algorithms</a:t>
                      </a:r>
                    </a:p>
                  </a:txBody>
                  <a:tcPr marL="6667" marR="6667" marT="6667"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CE4D6"/>
                    </a:solidFill>
                  </a:tcPr>
                </a:tc>
                <a:tc>
                  <a:txBody>
                    <a:bodyPr/>
                    <a:lstStyle/>
                    <a:p>
                      <a:pPr algn="ctr" fontAlgn="b"/>
                      <a:r>
                        <a:rPr lang="en-US" altLang="zh-CN" sz="1400" b="1" i="0">
                          <a:solidFill>
                            <a:srgbClr val="000000"/>
                          </a:solidFill>
                          <a:latin typeface="Calibri" panose="020F0502020204030204"/>
                          <a:ea typeface="Calibri" panose="020F0502020204030204"/>
                        </a:rPr>
                        <a:t>Ali Mousivand (EUMETSAT)</a:t>
                      </a:r>
                    </a:p>
                  </a:txBody>
                  <a:tcPr marL="6667" marR="6667" marT="6667"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CE4D6"/>
                    </a:solidFill>
                  </a:tcPr>
                </a:tc>
                <a:extLst>
                  <a:ext uri="{0D108BD9-81ED-4DB2-BD59-A6C34878D82A}">
                    <a16:rowId xmlns:a16="http://schemas.microsoft.com/office/drawing/2014/main" val="10001"/>
                  </a:ext>
                </a:extLst>
              </a:tr>
              <a:tr h="190500">
                <a:tc>
                  <a:txBody>
                    <a:bodyPr/>
                    <a:lstStyle/>
                    <a:p>
                      <a:pPr algn="ctr" fontAlgn="b"/>
                      <a:r>
                        <a:rPr lang="en-US" altLang="zh-CN" sz="1400" b="1" i="0">
                          <a:solidFill>
                            <a:srgbClr val="000000"/>
                          </a:solidFill>
                          <a:latin typeface="Calibri" panose="020F0502020204030204"/>
                          <a:ea typeface="Calibri" panose="020F0502020204030204"/>
                        </a:rPr>
                        <a:t>14:00</a:t>
                      </a:r>
                    </a:p>
                  </a:txBody>
                  <a:tcPr marL="6667" marR="6667" marT="6667"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CE4D6"/>
                    </a:solidFill>
                  </a:tcPr>
                </a:tc>
                <a:tc>
                  <a:txBody>
                    <a:bodyPr/>
                    <a:lstStyle/>
                    <a:p>
                      <a:pPr algn="ctr" fontAlgn="b"/>
                      <a:r>
                        <a:rPr lang="en-US" altLang="zh-CN" sz="1400" b="1" i="0">
                          <a:solidFill>
                            <a:srgbClr val="333333"/>
                          </a:solidFill>
                          <a:latin typeface="Calibri" panose="020F0502020204030204"/>
                          <a:ea typeface="Calibri" panose="020F0502020204030204"/>
                        </a:rPr>
                        <a:t>Current status of AMI IR product</a:t>
                      </a:r>
                    </a:p>
                  </a:txBody>
                  <a:tcPr marL="6667" marR="6667" marT="6667"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CE4D6"/>
                    </a:solidFill>
                  </a:tcPr>
                </a:tc>
                <a:tc>
                  <a:txBody>
                    <a:bodyPr/>
                    <a:lstStyle/>
                    <a:p>
                      <a:pPr algn="ctr" fontAlgn="b"/>
                      <a:r>
                        <a:rPr lang="en-US" altLang="zh-CN" sz="1400" b="1" i="0">
                          <a:solidFill>
                            <a:srgbClr val="000000"/>
                          </a:solidFill>
                          <a:latin typeface="Calibri" panose="020F0502020204030204"/>
                          <a:ea typeface="Calibri" panose="020F0502020204030204"/>
                        </a:rPr>
                        <a:t>Euidong (KMA)</a:t>
                      </a:r>
                    </a:p>
                  </a:txBody>
                  <a:tcPr marL="6667" marR="6667" marT="6667"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CE4D6"/>
                    </a:solidFill>
                  </a:tcPr>
                </a:tc>
                <a:extLst>
                  <a:ext uri="{0D108BD9-81ED-4DB2-BD59-A6C34878D82A}">
                    <a16:rowId xmlns:a16="http://schemas.microsoft.com/office/drawing/2014/main" val="10002"/>
                  </a:ext>
                </a:extLst>
              </a:tr>
              <a:tr h="390525">
                <a:tc>
                  <a:txBody>
                    <a:bodyPr/>
                    <a:lstStyle/>
                    <a:p>
                      <a:pPr algn="ctr" fontAlgn="b"/>
                      <a:r>
                        <a:rPr lang="en-US" altLang="zh-CN" sz="1400" b="1" i="0">
                          <a:solidFill>
                            <a:srgbClr val="000000"/>
                          </a:solidFill>
                          <a:latin typeface="Calibri" panose="020F0502020204030204"/>
                          <a:ea typeface="Calibri" panose="020F0502020204030204"/>
                        </a:rPr>
                        <a:t>14:20</a:t>
                      </a:r>
                    </a:p>
                  </a:txBody>
                  <a:tcPr marL="6667" marR="6667" marT="6667"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CE4D6"/>
                    </a:solidFill>
                  </a:tcPr>
                </a:tc>
                <a:tc>
                  <a:txBody>
                    <a:bodyPr/>
                    <a:lstStyle/>
                    <a:p>
                      <a:pPr algn="ctr" fontAlgn="b"/>
                      <a:r>
                        <a:rPr lang="en-US" altLang="zh-CN" sz="1400" b="1" i="0">
                          <a:solidFill>
                            <a:srgbClr val="000000"/>
                          </a:solidFill>
                          <a:latin typeface="Calibri" panose="020F0502020204030204"/>
                          <a:ea typeface="Calibri" panose="020F0502020204030204"/>
                        </a:rPr>
                        <a:t>The Calibration and Validation System of the Infrared Channels of the FY-3/MERSI</a:t>
                      </a:r>
                    </a:p>
                  </a:txBody>
                  <a:tcPr marL="6667" marR="6667" marT="6667"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CE4D6"/>
                    </a:solidFill>
                  </a:tcPr>
                </a:tc>
                <a:tc>
                  <a:txBody>
                    <a:bodyPr/>
                    <a:lstStyle/>
                    <a:p>
                      <a:pPr algn="ctr" fontAlgn="b"/>
                      <a:r>
                        <a:rPr lang="en-US" altLang="zh-CN" sz="1400" b="1" i="0">
                          <a:solidFill>
                            <a:srgbClr val="000000"/>
                          </a:solidFill>
                          <a:latin typeface="Calibri" panose="020F0502020204030204"/>
                          <a:ea typeface="Calibri" panose="020F0502020204030204"/>
                        </a:rPr>
                        <a:t>Hanlie Xu (CMA)</a:t>
                      </a:r>
                    </a:p>
                  </a:txBody>
                  <a:tcPr marL="6667" marR="6667" marT="6667"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CE4D6"/>
                    </a:solidFill>
                  </a:tcPr>
                </a:tc>
                <a:extLst>
                  <a:ext uri="{0D108BD9-81ED-4DB2-BD59-A6C34878D82A}">
                    <a16:rowId xmlns:a16="http://schemas.microsoft.com/office/drawing/2014/main" val="10003"/>
                  </a:ext>
                </a:extLst>
              </a:tr>
              <a:tr h="581025">
                <a:tc>
                  <a:txBody>
                    <a:bodyPr/>
                    <a:lstStyle/>
                    <a:p>
                      <a:pPr algn="ctr" fontAlgn="b"/>
                      <a:r>
                        <a:rPr lang="en-US" altLang="zh-CN" sz="1400" b="1" i="0">
                          <a:solidFill>
                            <a:srgbClr val="000000"/>
                          </a:solidFill>
                          <a:latin typeface="Calibri" panose="020F0502020204030204"/>
                          <a:ea typeface="Calibri" panose="020F0502020204030204"/>
                        </a:rPr>
                        <a:t>14:40</a:t>
                      </a:r>
                    </a:p>
                  </a:txBody>
                  <a:tcPr marL="6667" marR="6667" marT="6667"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CE4D6"/>
                    </a:solidFill>
                  </a:tcPr>
                </a:tc>
                <a:tc>
                  <a:txBody>
                    <a:bodyPr/>
                    <a:lstStyle/>
                    <a:p>
                      <a:pPr algn="ctr" fontAlgn="b"/>
                      <a:r>
                        <a:rPr lang="en-US" altLang="zh-CN" sz="1400" b="1" i="0">
                          <a:solidFill>
                            <a:srgbClr val="000000"/>
                          </a:solidFill>
                          <a:latin typeface="Calibri" panose="020F0502020204030204"/>
                          <a:ea typeface="Calibri" panose="020F0502020204030204"/>
                        </a:rPr>
                        <a:t>On-board Calibration Technology for the Infrared Emission Spectral Bands of Medium-Resolution Spectral Imager</a:t>
                      </a:r>
                    </a:p>
                  </a:txBody>
                  <a:tcPr marL="6667" marR="6667" marT="6667"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CE4D6"/>
                    </a:solidFill>
                  </a:tcPr>
                </a:tc>
                <a:tc>
                  <a:txBody>
                    <a:bodyPr/>
                    <a:lstStyle/>
                    <a:p>
                      <a:pPr algn="ctr" fontAlgn="b"/>
                      <a:r>
                        <a:rPr lang="en-US" altLang="zh-CN" sz="1400" b="1" i="0">
                          <a:solidFill>
                            <a:srgbClr val="000000"/>
                          </a:solidFill>
                          <a:latin typeface="Calibri" panose="020F0502020204030204"/>
                          <a:ea typeface="Calibri" panose="020F0502020204030204"/>
                        </a:rPr>
                        <a:t>Yang WANG (SITP)</a:t>
                      </a:r>
                    </a:p>
                  </a:txBody>
                  <a:tcPr marL="6667" marR="6667" marT="6667"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CE4D6"/>
                    </a:solidFill>
                  </a:tcPr>
                </a:tc>
                <a:extLst>
                  <a:ext uri="{0D108BD9-81ED-4DB2-BD59-A6C34878D82A}">
                    <a16:rowId xmlns:a16="http://schemas.microsoft.com/office/drawing/2014/main" val="10004"/>
                  </a:ext>
                </a:extLst>
              </a:tr>
              <a:tr h="190500">
                <a:tc>
                  <a:txBody>
                    <a:bodyPr/>
                    <a:lstStyle/>
                    <a:p>
                      <a:pPr algn="ctr" fontAlgn="b"/>
                      <a:r>
                        <a:rPr lang="en-US" altLang="zh-CN" sz="1400" b="1" i="0">
                          <a:solidFill>
                            <a:srgbClr val="000000"/>
                          </a:solidFill>
                          <a:latin typeface="Calibri" panose="020F0502020204030204"/>
                          <a:ea typeface="Calibri" panose="020F0502020204030204"/>
                        </a:rPr>
                        <a:t>15:00</a:t>
                      </a:r>
                    </a:p>
                  </a:txBody>
                  <a:tcPr marL="6667" marR="6667" marT="6667"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CE4D6"/>
                    </a:solidFill>
                  </a:tcPr>
                </a:tc>
                <a:tc>
                  <a:txBody>
                    <a:bodyPr/>
                    <a:lstStyle/>
                    <a:p>
                      <a:pPr algn="ctr" fontAlgn="b"/>
                      <a:r>
                        <a:rPr lang="en-US" altLang="zh-CN" sz="1400" b="1" i="0">
                          <a:solidFill>
                            <a:srgbClr val="000000"/>
                          </a:solidFill>
                          <a:latin typeface="Calibri" panose="020F0502020204030204"/>
                          <a:ea typeface="Calibri" panose="020F0502020204030204"/>
                        </a:rPr>
                        <a:t>Break</a:t>
                      </a:r>
                    </a:p>
                  </a:txBody>
                  <a:tcPr marL="6667" marR="6667" marT="6667"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CE4D6"/>
                    </a:solidFill>
                  </a:tcPr>
                </a:tc>
                <a:tc>
                  <a:txBody>
                    <a:bodyPr/>
                    <a:lstStyle/>
                    <a:p>
                      <a:pPr algn="ctr" fontAlgn="b"/>
                      <a:r>
                        <a:rPr lang="en-US" altLang="zh-CN" sz="1400" b="1" i="0">
                          <a:solidFill>
                            <a:srgbClr val="000000"/>
                          </a:solidFill>
                          <a:latin typeface="Calibri" panose="020F0502020204030204"/>
                          <a:ea typeface="Calibri" panose="020F0502020204030204"/>
                        </a:rPr>
                        <a:t>Break</a:t>
                      </a:r>
                    </a:p>
                  </a:txBody>
                  <a:tcPr marL="6667" marR="6667" marT="6667"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CE4D6"/>
                    </a:solidFill>
                  </a:tcPr>
                </a:tc>
                <a:extLst>
                  <a:ext uri="{0D108BD9-81ED-4DB2-BD59-A6C34878D82A}">
                    <a16:rowId xmlns:a16="http://schemas.microsoft.com/office/drawing/2014/main" val="10005"/>
                  </a:ext>
                </a:extLst>
              </a:tr>
              <a:tr h="190500">
                <a:tc>
                  <a:txBody>
                    <a:bodyPr/>
                    <a:lstStyle/>
                    <a:p>
                      <a:pPr algn="ctr" fontAlgn="b"/>
                      <a:r>
                        <a:rPr lang="en-US" altLang="zh-CN" sz="1400" b="1" i="0">
                          <a:solidFill>
                            <a:srgbClr val="000000"/>
                          </a:solidFill>
                          <a:latin typeface="Calibri" panose="020F0502020204030204"/>
                          <a:ea typeface="Calibri" panose="020F0502020204030204"/>
                        </a:rPr>
                        <a:t>15:20</a:t>
                      </a:r>
                    </a:p>
                  </a:txBody>
                  <a:tcPr marL="6667" marR="6667" marT="6667"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CE4D6"/>
                    </a:solidFill>
                  </a:tcPr>
                </a:tc>
                <a:tc>
                  <a:txBody>
                    <a:bodyPr/>
                    <a:lstStyle/>
                    <a:p>
                      <a:pPr algn="ctr" fontAlgn="b"/>
                      <a:r>
                        <a:rPr lang="en-US" altLang="zh-CN" sz="1400" b="1" i="0">
                          <a:solidFill>
                            <a:srgbClr val="000000"/>
                          </a:solidFill>
                          <a:latin typeface="Calibri" panose="020F0502020204030204"/>
                          <a:ea typeface="Calibri" panose="020F0502020204030204"/>
                        </a:rPr>
                        <a:t>Improvements on Inter-calibration of CrIS and VIIRS</a:t>
                      </a:r>
                    </a:p>
                  </a:txBody>
                  <a:tcPr marL="6667" marR="6667" marT="6667"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CE4D6"/>
                    </a:solidFill>
                  </a:tcPr>
                </a:tc>
                <a:tc>
                  <a:txBody>
                    <a:bodyPr/>
                    <a:lstStyle/>
                    <a:p>
                      <a:pPr algn="ctr" fontAlgn="b"/>
                      <a:r>
                        <a:rPr lang="en-US" altLang="zh-CN" sz="1400" b="1" i="0">
                          <a:solidFill>
                            <a:srgbClr val="000000"/>
                          </a:solidFill>
                          <a:latin typeface="Calibri" panose="020F0502020204030204"/>
                          <a:ea typeface="Calibri" panose="020F0502020204030204"/>
                        </a:rPr>
                        <a:t>Likun Wang (NOAA/UMD)</a:t>
                      </a:r>
                    </a:p>
                  </a:txBody>
                  <a:tcPr marL="6667" marR="6667" marT="6667"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CE4D6"/>
                    </a:solidFill>
                  </a:tcPr>
                </a:tc>
                <a:extLst>
                  <a:ext uri="{0D108BD9-81ED-4DB2-BD59-A6C34878D82A}">
                    <a16:rowId xmlns:a16="http://schemas.microsoft.com/office/drawing/2014/main" val="10006"/>
                  </a:ext>
                </a:extLst>
              </a:tr>
              <a:tr h="390525">
                <a:tc>
                  <a:txBody>
                    <a:bodyPr/>
                    <a:lstStyle/>
                    <a:p>
                      <a:pPr algn="ctr" fontAlgn="b"/>
                      <a:r>
                        <a:rPr lang="en-US" altLang="zh-CN" sz="1400" b="1" i="0">
                          <a:solidFill>
                            <a:srgbClr val="000000"/>
                          </a:solidFill>
                          <a:latin typeface="Calibri" panose="020F0502020204030204"/>
                          <a:ea typeface="Calibri" panose="020F0502020204030204"/>
                        </a:rPr>
                        <a:t>15:40</a:t>
                      </a:r>
                    </a:p>
                  </a:txBody>
                  <a:tcPr marL="6667" marR="6667" marT="6667"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CE4D6"/>
                    </a:solidFill>
                  </a:tcPr>
                </a:tc>
                <a:tc>
                  <a:txBody>
                    <a:bodyPr/>
                    <a:lstStyle/>
                    <a:p>
                      <a:pPr algn="ctr" fontAlgn="b"/>
                      <a:r>
                        <a:rPr lang="en-US" altLang="zh-CN" sz="1400" b="1" i="0">
                          <a:solidFill>
                            <a:srgbClr val="000000"/>
                          </a:solidFill>
                          <a:latin typeface="Calibri" panose="020F0502020204030204"/>
                          <a:ea typeface="Calibri" panose="020F0502020204030204"/>
                        </a:rPr>
                        <a:t>Application of new collocation method based on LOS vector to AHI and LEO instruments</a:t>
                      </a:r>
                    </a:p>
                  </a:txBody>
                  <a:tcPr marL="6667" marR="6667" marT="6667"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CE4D6"/>
                    </a:solidFill>
                  </a:tcPr>
                </a:tc>
                <a:tc>
                  <a:txBody>
                    <a:bodyPr/>
                    <a:lstStyle/>
                    <a:p>
                      <a:pPr algn="ctr" fontAlgn="b"/>
                      <a:r>
                        <a:rPr lang="en-US" altLang="zh-CN" sz="1400" b="1" i="0">
                          <a:solidFill>
                            <a:srgbClr val="000000"/>
                          </a:solidFill>
                          <a:latin typeface="Calibri" panose="020F0502020204030204"/>
                          <a:ea typeface="Calibri" panose="020F0502020204030204"/>
                        </a:rPr>
                        <a:t>Shin Koyamatsu (JMA)</a:t>
                      </a:r>
                    </a:p>
                  </a:txBody>
                  <a:tcPr marL="6667" marR="6667" marT="6667"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CE4D6"/>
                    </a:solidFill>
                  </a:tcPr>
                </a:tc>
                <a:extLst>
                  <a:ext uri="{0D108BD9-81ED-4DB2-BD59-A6C34878D82A}">
                    <a16:rowId xmlns:a16="http://schemas.microsoft.com/office/drawing/2014/main" val="10007"/>
                  </a:ext>
                </a:extLst>
              </a:tr>
              <a:tr h="190500">
                <a:tc>
                  <a:txBody>
                    <a:bodyPr/>
                    <a:lstStyle/>
                    <a:p>
                      <a:pPr algn="ctr" fontAlgn="b"/>
                      <a:r>
                        <a:rPr lang="en-US" altLang="zh-CN" sz="1400" b="1" i="0">
                          <a:solidFill>
                            <a:srgbClr val="000000"/>
                          </a:solidFill>
                          <a:latin typeface="Calibri" panose="020F0502020204030204"/>
                          <a:ea typeface="Calibri" panose="020F0502020204030204"/>
                        </a:rPr>
                        <a:t>16:00</a:t>
                      </a:r>
                    </a:p>
                  </a:txBody>
                  <a:tcPr marL="6667" marR="6667" marT="6667"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CE4D6"/>
                    </a:solidFill>
                  </a:tcPr>
                </a:tc>
                <a:tc>
                  <a:txBody>
                    <a:bodyPr/>
                    <a:lstStyle/>
                    <a:p>
                      <a:pPr algn="ctr" fontAlgn="b"/>
                      <a:r>
                        <a:rPr lang="en-US" altLang="zh-CN" sz="1400" b="1" i="0">
                          <a:solidFill>
                            <a:srgbClr val="000000"/>
                          </a:solidFill>
                          <a:latin typeface="Calibri" panose="020F0502020204030204"/>
                          <a:ea typeface="Calibri" panose="020F0502020204030204"/>
                        </a:rPr>
                        <a:t>Relative SRF retrieval -Application to Metop IASI</a:t>
                      </a:r>
                    </a:p>
                  </a:txBody>
                  <a:tcPr marL="6667" marR="6667" marT="6667"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CE4D6"/>
                    </a:solidFill>
                  </a:tcPr>
                </a:tc>
                <a:tc>
                  <a:txBody>
                    <a:bodyPr/>
                    <a:lstStyle/>
                    <a:p>
                      <a:pPr algn="ctr" fontAlgn="b"/>
                      <a:r>
                        <a:rPr lang="en-US" altLang="zh-CN" sz="1400" b="1" i="0">
                          <a:solidFill>
                            <a:srgbClr val="000000"/>
                          </a:solidFill>
                          <a:latin typeface="Calibri" panose="020F0502020204030204"/>
                          <a:ea typeface="Calibri" panose="020F0502020204030204"/>
                        </a:rPr>
                        <a:t>Pierre Dussarat (EUMETSAT)</a:t>
                      </a:r>
                    </a:p>
                  </a:txBody>
                  <a:tcPr marL="6667" marR="6667" marT="6667"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CE4D6"/>
                    </a:solidFill>
                  </a:tcPr>
                </a:tc>
                <a:extLst>
                  <a:ext uri="{0D108BD9-81ED-4DB2-BD59-A6C34878D82A}">
                    <a16:rowId xmlns:a16="http://schemas.microsoft.com/office/drawing/2014/main" val="10008"/>
                  </a:ext>
                </a:extLst>
              </a:tr>
              <a:tr h="190500">
                <a:tc>
                  <a:txBody>
                    <a:bodyPr/>
                    <a:lstStyle/>
                    <a:p>
                      <a:pPr algn="ctr" fontAlgn="b"/>
                      <a:r>
                        <a:rPr lang="en-US" altLang="zh-CN" sz="1400" b="1" i="0">
                          <a:solidFill>
                            <a:srgbClr val="000000"/>
                          </a:solidFill>
                          <a:latin typeface="Aptos Narrow"/>
                          <a:ea typeface="Aptos Narrow"/>
                        </a:rPr>
                        <a:t> 16:20</a:t>
                      </a:r>
                    </a:p>
                  </a:txBody>
                  <a:tcPr marL="6667" marR="6667" marT="6667"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CE4D6"/>
                    </a:solidFill>
                  </a:tcPr>
                </a:tc>
                <a:tc>
                  <a:txBody>
                    <a:bodyPr/>
                    <a:lstStyle/>
                    <a:p>
                      <a:pPr algn="ctr" fontAlgn="b"/>
                      <a:r>
                        <a:rPr lang="en-US" altLang="zh-CN" sz="1400" b="1" i="0">
                          <a:solidFill>
                            <a:srgbClr val="000000"/>
                          </a:solidFill>
                          <a:latin typeface="Calibri" panose="020F0502020204030204"/>
                          <a:ea typeface="Calibri" panose="020F0502020204030204"/>
                        </a:rPr>
                        <a:t>Discussion of IR topics</a:t>
                      </a:r>
                    </a:p>
                  </a:txBody>
                  <a:tcPr marL="6667" marR="6667" marT="6667"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CE4D6"/>
                    </a:solidFill>
                  </a:tcPr>
                </a:tc>
                <a:tc>
                  <a:txBody>
                    <a:bodyPr/>
                    <a:lstStyle/>
                    <a:p>
                      <a:pPr algn="ctr" fontAlgn="b"/>
                      <a:r>
                        <a:rPr lang="en-US" altLang="zh-CN" sz="1400" b="1" i="0">
                          <a:solidFill>
                            <a:srgbClr val="000000"/>
                          </a:solidFill>
                          <a:latin typeface="Calibri" panose="020F0502020204030204"/>
                          <a:ea typeface="Calibri" panose="020F0502020204030204"/>
                        </a:rPr>
                        <a:t>All </a:t>
                      </a:r>
                    </a:p>
                  </a:txBody>
                  <a:tcPr marL="6667" marR="6667" marT="6667"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CE4D6"/>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96E36F11-A39A-294D-A59D-6180D50ED29D}" type="slidenum">
              <a:rPr lang="en-US" smtClean="0"/>
              <a:t>6</a:t>
            </a:fld>
            <a:endParaRPr lang="en-US"/>
          </a:p>
        </p:txBody>
      </p:sp>
      <p:graphicFrame>
        <p:nvGraphicFramePr>
          <p:cNvPr id="7" name="表格 6"/>
          <p:cNvGraphicFramePr/>
          <p:nvPr>
            <p:custDataLst>
              <p:tags r:id="rId1"/>
            </p:custDataLst>
          </p:nvPr>
        </p:nvGraphicFramePr>
        <p:xfrm>
          <a:off x="4657090" y="1315720"/>
          <a:ext cx="7054215" cy="4733290"/>
        </p:xfrm>
        <a:graphic>
          <a:graphicData uri="http://schemas.openxmlformats.org/drawingml/2006/table">
            <a:tbl>
              <a:tblPr/>
              <a:tblGrid>
                <a:gridCol w="1167765">
                  <a:extLst>
                    <a:ext uri="{9D8B030D-6E8A-4147-A177-3AD203B41FA5}">
                      <a16:colId xmlns:a16="http://schemas.microsoft.com/office/drawing/2014/main" val="20000"/>
                    </a:ext>
                  </a:extLst>
                </a:gridCol>
                <a:gridCol w="3347720">
                  <a:extLst>
                    <a:ext uri="{9D8B030D-6E8A-4147-A177-3AD203B41FA5}">
                      <a16:colId xmlns:a16="http://schemas.microsoft.com/office/drawing/2014/main" val="20001"/>
                    </a:ext>
                  </a:extLst>
                </a:gridCol>
                <a:gridCol w="2538730">
                  <a:extLst>
                    <a:ext uri="{9D8B030D-6E8A-4147-A177-3AD203B41FA5}">
                      <a16:colId xmlns:a16="http://schemas.microsoft.com/office/drawing/2014/main" val="20002"/>
                    </a:ext>
                  </a:extLst>
                </a:gridCol>
              </a:tblGrid>
              <a:tr h="438785">
                <a:tc>
                  <a:txBody>
                    <a:bodyPr/>
                    <a:lstStyle/>
                    <a:p>
                      <a:pPr algn="ctr" fontAlgn="b"/>
                      <a:r>
                        <a:rPr lang="en-US" altLang="zh-CN" sz="1400" b="1" i="0">
                          <a:solidFill>
                            <a:srgbClr val="000000"/>
                          </a:solidFill>
                          <a:latin typeface="Calibri" panose="020F0502020204030204"/>
                          <a:ea typeface="Calibri" panose="020F0502020204030204"/>
                        </a:rPr>
                        <a:t>8:30</a:t>
                      </a:r>
                    </a:p>
                  </a:txBody>
                  <a:tcPr marL="6667" marR="6667" marT="6667" marB="0" anchor="b">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CE4D6"/>
                    </a:solidFill>
                  </a:tcPr>
                </a:tc>
                <a:tc>
                  <a:txBody>
                    <a:bodyPr/>
                    <a:lstStyle/>
                    <a:p>
                      <a:pPr algn="ctr" fontAlgn="b"/>
                      <a:r>
                        <a:rPr lang="en-US" altLang="zh-CN" sz="1400" b="1" i="0">
                          <a:solidFill>
                            <a:srgbClr val="000000"/>
                          </a:solidFill>
                          <a:latin typeface="Calibri" panose="020F0502020204030204"/>
                          <a:ea typeface="Calibri" panose="020F0502020204030204"/>
                        </a:rPr>
                        <a:t>Future of the EUMETSAT GSICS IR products</a:t>
                      </a:r>
                    </a:p>
                  </a:txBody>
                  <a:tcPr marL="6667" marR="6667" marT="6667" marB="0" anchor="b">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a:solidFill>
                        <a:schemeClr val="tx1"/>
                      </a:solidFill>
                      <a:prstDash val="solid"/>
                    </a:lnT>
                    <a:lnB w="12700" cap="flat" cmpd="sng">
                      <a:solidFill>
                        <a:schemeClr val="tx1"/>
                      </a:solidFill>
                      <a:prstDash val="solid"/>
                      <a:headEnd type="none" w="med" len="med"/>
                      <a:tailEnd type="none" w="med" len="med"/>
                    </a:lnB>
                    <a:solidFill>
                      <a:srgbClr val="FCE4D6"/>
                    </a:solidFill>
                  </a:tcPr>
                </a:tc>
                <a:tc>
                  <a:txBody>
                    <a:bodyPr/>
                    <a:lstStyle/>
                    <a:p>
                      <a:pPr algn="ctr" fontAlgn="b"/>
                      <a:r>
                        <a:rPr lang="en-US" altLang="zh-CN" sz="1400" b="1" i="0">
                          <a:solidFill>
                            <a:srgbClr val="000000"/>
                          </a:solidFill>
                          <a:latin typeface="Calibri" panose="020F0502020204030204"/>
                          <a:ea typeface="Calibri" panose="020F0502020204030204"/>
                        </a:rPr>
                        <a:t>Mounir Lekouara (Eumetsat)</a:t>
                      </a:r>
                    </a:p>
                  </a:txBody>
                  <a:tcPr marL="6667" marR="6667" marT="6667" marB="0" anchor="b">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CE4D6"/>
                    </a:solidFill>
                  </a:tcPr>
                </a:tc>
                <a:extLst>
                  <a:ext uri="{0D108BD9-81ED-4DB2-BD59-A6C34878D82A}">
                    <a16:rowId xmlns:a16="http://schemas.microsoft.com/office/drawing/2014/main" val="10000"/>
                  </a:ext>
                </a:extLst>
              </a:tr>
              <a:tr h="497840">
                <a:tc>
                  <a:txBody>
                    <a:bodyPr/>
                    <a:lstStyle/>
                    <a:p>
                      <a:pPr algn="ctr" fontAlgn="b"/>
                      <a:r>
                        <a:rPr lang="en-US" altLang="zh-CN" sz="1400" b="1" i="0">
                          <a:solidFill>
                            <a:srgbClr val="000000"/>
                          </a:solidFill>
                          <a:latin typeface="Calibri" panose="020F0502020204030204"/>
                          <a:ea typeface="Calibri" panose="020F0502020204030204"/>
                        </a:rPr>
                        <a:t>8:50</a:t>
                      </a:r>
                    </a:p>
                  </a:txBody>
                  <a:tcPr marL="6667" marR="6667" marT="6667" marB="0" anchor="b">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CE4D6"/>
                    </a:solidFill>
                  </a:tcPr>
                </a:tc>
                <a:tc>
                  <a:txBody>
                    <a:bodyPr/>
                    <a:lstStyle/>
                    <a:p>
                      <a:pPr algn="ctr" fontAlgn="b"/>
                      <a:r>
                        <a:rPr lang="en-US" altLang="zh-CN" sz="1400" b="1" i="0">
                          <a:solidFill>
                            <a:srgbClr val="000000"/>
                          </a:solidFill>
                          <a:latin typeface="Calibri" panose="020F0502020204030204"/>
                          <a:ea typeface="Calibri" panose="020F0502020204030204"/>
                        </a:rPr>
                        <a:t>FY-4C GIIRS instrument and Level-1 processing introduction</a:t>
                      </a:r>
                    </a:p>
                  </a:txBody>
                  <a:tcPr marL="6667" marR="6667" marT="6667" marB="0" anchor="b">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CE4D6"/>
                    </a:solidFill>
                  </a:tcPr>
                </a:tc>
                <a:tc>
                  <a:txBody>
                    <a:bodyPr/>
                    <a:lstStyle/>
                    <a:p>
                      <a:pPr algn="ctr" fontAlgn="b"/>
                      <a:r>
                        <a:rPr lang="en-US" altLang="zh-CN" sz="1400" b="1" i="0">
                          <a:solidFill>
                            <a:srgbClr val="000000"/>
                          </a:solidFill>
                          <a:latin typeface="Calibri" panose="020F0502020204030204"/>
                          <a:ea typeface="Calibri" panose="020F0502020204030204"/>
                        </a:rPr>
                        <a:t>Lu Lee (CMA)</a:t>
                      </a:r>
                    </a:p>
                  </a:txBody>
                  <a:tcPr marL="6667" marR="6667" marT="6667" marB="0" anchor="b">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CE4D6"/>
                    </a:solidFill>
                  </a:tcPr>
                </a:tc>
                <a:extLst>
                  <a:ext uri="{0D108BD9-81ED-4DB2-BD59-A6C34878D82A}">
                    <a16:rowId xmlns:a16="http://schemas.microsoft.com/office/drawing/2014/main" val="10001"/>
                  </a:ext>
                </a:extLst>
              </a:tr>
              <a:tr h="340995">
                <a:tc>
                  <a:txBody>
                    <a:bodyPr/>
                    <a:lstStyle/>
                    <a:p>
                      <a:pPr algn="ctr" fontAlgn="b"/>
                      <a:r>
                        <a:rPr lang="en-US" altLang="zh-CN" sz="1400" b="1" i="0">
                          <a:solidFill>
                            <a:srgbClr val="000000"/>
                          </a:solidFill>
                          <a:latin typeface="Calibri" panose="020F0502020204030204"/>
                          <a:ea typeface="Calibri" panose="020F0502020204030204"/>
                        </a:rPr>
                        <a:t>9:10</a:t>
                      </a:r>
                    </a:p>
                  </a:txBody>
                  <a:tcPr marL="6667" marR="6667" marT="6667" marB="0" anchor="b">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CE4D6"/>
                    </a:solidFill>
                  </a:tcPr>
                </a:tc>
                <a:tc>
                  <a:txBody>
                    <a:bodyPr/>
                    <a:lstStyle/>
                    <a:p>
                      <a:pPr algn="ctr" fontAlgn="b"/>
                      <a:r>
                        <a:rPr lang="en-US" altLang="zh-CN" sz="1400" b="1" i="0">
                          <a:solidFill>
                            <a:srgbClr val="000000"/>
                          </a:solidFill>
                          <a:latin typeface="Calibri" panose="020F0502020204030204"/>
                          <a:ea typeface="Calibri" panose="020F0502020204030204"/>
                        </a:rPr>
                        <a:t>Prelaunch calibration  of the FY-4 Geostationary Interferometric Infrared Sounder(GIIRS</a:t>
                      </a:r>
                      <a:r>
                        <a:rPr lang="zh-CN" altLang="en-US" sz="1400" b="1" i="0">
                          <a:solidFill>
                            <a:srgbClr val="000000"/>
                          </a:solidFill>
                          <a:latin typeface="Calibri" panose="020F0502020204030204"/>
                          <a:ea typeface="Calibri" panose="020F0502020204030204"/>
                        </a:rPr>
                        <a:t>）</a:t>
                      </a:r>
                    </a:p>
                  </a:txBody>
                  <a:tcPr marL="6667" marR="6667" marT="6667" marB="0" anchor="b">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CE4D6"/>
                    </a:solidFill>
                  </a:tcPr>
                </a:tc>
                <a:tc>
                  <a:txBody>
                    <a:bodyPr/>
                    <a:lstStyle/>
                    <a:p>
                      <a:pPr algn="ctr" fontAlgn="b"/>
                      <a:r>
                        <a:rPr lang="en-US" altLang="zh-CN" sz="1400" b="1" i="0">
                          <a:solidFill>
                            <a:srgbClr val="000000"/>
                          </a:solidFill>
                          <a:latin typeface="Calibri" panose="020F0502020204030204"/>
                          <a:ea typeface="Calibri" panose="020F0502020204030204"/>
                        </a:rPr>
                        <a:t>Libing LI (SITP)</a:t>
                      </a:r>
                    </a:p>
                  </a:txBody>
                  <a:tcPr marL="6667" marR="6667" marT="6667" marB="0" anchor="b">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CE4D6"/>
                    </a:solidFill>
                  </a:tcPr>
                </a:tc>
                <a:extLst>
                  <a:ext uri="{0D108BD9-81ED-4DB2-BD59-A6C34878D82A}">
                    <a16:rowId xmlns:a16="http://schemas.microsoft.com/office/drawing/2014/main" val="10002"/>
                  </a:ext>
                </a:extLst>
              </a:tr>
              <a:tr h="436880">
                <a:tc>
                  <a:txBody>
                    <a:bodyPr/>
                    <a:lstStyle/>
                    <a:p>
                      <a:pPr algn="ctr" fontAlgn="b"/>
                      <a:r>
                        <a:rPr lang="en-US" altLang="zh-CN" sz="1400" b="1" i="0">
                          <a:solidFill>
                            <a:srgbClr val="000000"/>
                          </a:solidFill>
                          <a:latin typeface="Calibri" panose="020F0502020204030204"/>
                          <a:ea typeface="Calibri" panose="020F0502020204030204"/>
                        </a:rPr>
                        <a:t>9:30</a:t>
                      </a:r>
                    </a:p>
                  </a:txBody>
                  <a:tcPr marL="6667" marR="6667" marT="6667" marB="0" anchor="b">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CE4D6"/>
                    </a:solidFill>
                  </a:tcPr>
                </a:tc>
                <a:tc>
                  <a:txBody>
                    <a:bodyPr/>
                    <a:lstStyle/>
                    <a:p>
                      <a:pPr algn="ctr" fontAlgn="b"/>
                      <a:r>
                        <a:rPr lang="en-US" altLang="zh-CN" sz="1400" b="1" i="0">
                          <a:solidFill>
                            <a:srgbClr val="000000"/>
                          </a:solidFill>
                          <a:latin typeface="Calibri" panose="020F0502020204030204"/>
                          <a:ea typeface="Calibri" panose="020F0502020204030204"/>
                        </a:rPr>
                        <a:t>Computing Lunar Geometry for CrIS Observations</a:t>
                      </a:r>
                    </a:p>
                  </a:txBody>
                  <a:tcPr marL="6667" marR="6667" marT="6667" marB="0" anchor="b">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CE4D6"/>
                    </a:solidFill>
                  </a:tcPr>
                </a:tc>
                <a:tc>
                  <a:txBody>
                    <a:bodyPr/>
                    <a:lstStyle/>
                    <a:p>
                      <a:pPr algn="ctr" fontAlgn="b"/>
                      <a:r>
                        <a:rPr lang="en-US" altLang="zh-CN" sz="1400" b="1" i="0">
                          <a:solidFill>
                            <a:srgbClr val="000000"/>
                          </a:solidFill>
                          <a:latin typeface="Calibri" panose="020F0502020204030204"/>
                          <a:ea typeface="Calibri" panose="020F0502020204030204"/>
                        </a:rPr>
                        <a:t>Likun Wang (NOAA/UMD)</a:t>
                      </a:r>
                    </a:p>
                  </a:txBody>
                  <a:tcPr marL="6667" marR="6667" marT="6667" marB="0" anchor="b">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CE4D6"/>
                    </a:solidFill>
                  </a:tcPr>
                </a:tc>
                <a:extLst>
                  <a:ext uri="{0D108BD9-81ED-4DB2-BD59-A6C34878D82A}">
                    <a16:rowId xmlns:a16="http://schemas.microsoft.com/office/drawing/2014/main" val="10003"/>
                  </a:ext>
                </a:extLst>
              </a:tr>
              <a:tr h="520700">
                <a:tc>
                  <a:txBody>
                    <a:bodyPr/>
                    <a:lstStyle/>
                    <a:p>
                      <a:pPr algn="ctr" fontAlgn="b"/>
                      <a:r>
                        <a:rPr lang="en-US" altLang="zh-CN" sz="1400" b="1" i="0">
                          <a:solidFill>
                            <a:srgbClr val="000000"/>
                          </a:solidFill>
                          <a:latin typeface="Calibri" panose="020F0502020204030204"/>
                          <a:ea typeface="Calibri" panose="020F0502020204030204"/>
                        </a:rPr>
                        <a:t>9:50</a:t>
                      </a:r>
                    </a:p>
                  </a:txBody>
                  <a:tcPr marL="6667" marR="6667" marT="6667" marB="0" anchor="b">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CE4D6"/>
                    </a:solidFill>
                  </a:tcPr>
                </a:tc>
                <a:tc>
                  <a:txBody>
                    <a:bodyPr/>
                    <a:lstStyle/>
                    <a:p>
                      <a:pPr algn="ctr" fontAlgn="b"/>
                      <a:r>
                        <a:rPr lang="en-US" altLang="zh-CN" sz="1400" b="1" i="0">
                          <a:solidFill>
                            <a:srgbClr val="000000"/>
                          </a:solidFill>
                          <a:latin typeface="Calibri" panose="020F0502020204030204"/>
                          <a:ea typeface="Calibri" panose="020F0502020204030204"/>
                        </a:rPr>
                        <a:t>Innovative Ideas in Lunar Calibration for IR</a:t>
                      </a:r>
                    </a:p>
                  </a:txBody>
                  <a:tcPr marL="6667" marR="6667" marT="6667" marB="0" anchor="b">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CE4D6"/>
                    </a:solidFill>
                  </a:tcPr>
                </a:tc>
                <a:tc>
                  <a:txBody>
                    <a:bodyPr/>
                    <a:lstStyle/>
                    <a:p>
                      <a:pPr algn="ctr" fontAlgn="b"/>
                      <a:r>
                        <a:rPr lang="en-US" altLang="zh-CN" sz="1400" b="1" i="0">
                          <a:solidFill>
                            <a:srgbClr val="000000"/>
                          </a:solidFill>
                          <a:latin typeface="Calibri" panose="020F0502020204030204"/>
                          <a:ea typeface="Calibri" panose="020F0502020204030204"/>
                        </a:rPr>
                        <a:t>Martin Burgdorf (University of Hamburg)</a:t>
                      </a:r>
                    </a:p>
                  </a:txBody>
                  <a:tcPr marL="6667" marR="6667" marT="6667" marB="0" anchor="b">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CE4D6"/>
                    </a:solidFill>
                  </a:tcPr>
                </a:tc>
                <a:extLst>
                  <a:ext uri="{0D108BD9-81ED-4DB2-BD59-A6C34878D82A}">
                    <a16:rowId xmlns:a16="http://schemas.microsoft.com/office/drawing/2014/main" val="10004"/>
                  </a:ext>
                </a:extLst>
              </a:tr>
              <a:tr h="244475">
                <a:tc>
                  <a:txBody>
                    <a:bodyPr/>
                    <a:lstStyle/>
                    <a:p>
                      <a:pPr algn="ctr" fontAlgn="b"/>
                      <a:r>
                        <a:rPr lang="en-US" altLang="zh-CN" sz="1400" b="1" i="0">
                          <a:solidFill>
                            <a:srgbClr val="000000"/>
                          </a:solidFill>
                          <a:latin typeface="Calibri" panose="020F0502020204030204"/>
                          <a:ea typeface="Calibri" panose="020F0502020204030204"/>
                        </a:rPr>
                        <a:t>10:10</a:t>
                      </a:r>
                    </a:p>
                  </a:txBody>
                  <a:tcPr marL="6667" marR="6667" marT="6667" marB="0" anchor="b">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CE4D6"/>
                    </a:solidFill>
                  </a:tcPr>
                </a:tc>
                <a:tc>
                  <a:txBody>
                    <a:bodyPr/>
                    <a:lstStyle/>
                    <a:p>
                      <a:pPr algn="ctr" fontAlgn="b"/>
                      <a:r>
                        <a:rPr lang="en-US" altLang="zh-CN" sz="1400" b="1" i="0">
                          <a:solidFill>
                            <a:srgbClr val="000000"/>
                          </a:solidFill>
                          <a:latin typeface="Calibri" panose="020F0502020204030204"/>
                          <a:ea typeface="Calibri" panose="020F0502020204030204"/>
                        </a:rPr>
                        <a:t>Break</a:t>
                      </a:r>
                    </a:p>
                  </a:txBody>
                  <a:tcPr marL="6667" marR="6667" marT="6667" marB="0" anchor="b">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CE4D6"/>
                    </a:solidFill>
                  </a:tcPr>
                </a:tc>
                <a:tc>
                  <a:txBody>
                    <a:bodyPr/>
                    <a:lstStyle/>
                    <a:p>
                      <a:pPr algn="ctr" fontAlgn="b"/>
                      <a:endParaRPr sz="1400" b="1" i="0">
                        <a:solidFill>
                          <a:srgbClr val="000000"/>
                        </a:solidFill>
                        <a:latin typeface="Calibri" panose="020F0502020204030204"/>
                        <a:ea typeface="Calibri" panose="020F0502020204030204"/>
                      </a:endParaRPr>
                    </a:p>
                  </a:txBody>
                  <a:tcPr marL="6667" marR="6667" marT="6667" marB="0" anchor="b">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CE4D6"/>
                    </a:solidFill>
                  </a:tcPr>
                </a:tc>
                <a:extLst>
                  <a:ext uri="{0D108BD9-81ED-4DB2-BD59-A6C34878D82A}">
                    <a16:rowId xmlns:a16="http://schemas.microsoft.com/office/drawing/2014/main" val="10005"/>
                  </a:ext>
                </a:extLst>
              </a:tr>
              <a:tr h="515620">
                <a:tc>
                  <a:txBody>
                    <a:bodyPr/>
                    <a:lstStyle/>
                    <a:p>
                      <a:pPr algn="ctr" fontAlgn="b"/>
                      <a:r>
                        <a:rPr lang="en-US" altLang="zh-CN" sz="1400" b="1" i="0">
                          <a:solidFill>
                            <a:srgbClr val="000000"/>
                          </a:solidFill>
                          <a:latin typeface="Calibri" panose="020F0502020204030204"/>
                          <a:ea typeface="Calibri" panose="020F0502020204030204"/>
                        </a:rPr>
                        <a:t>10:30</a:t>
                      </a:r>
                    </a:p>
                  </a:txBody>
                  <a:tcPr marL="6667" marR="6667" marT="6667" marB="0" anchor="b">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CE4D6"/>
                    </a:solidFill>
                  </a:tcPr>
                </a:tc>
                <a:tc>
                  <a:txBody>
                    <a:bodyPr/>
                    <a:lstStyle/>
                    <a:p>
                      <a:pPr algn="ctr" fontAlgn="b"/>
                      <a:r>
                        <a:rPr lang="en-US" altLang="zh-CN" sz="1400" b="1" i="0">
                          <a:solidFill>
                            <a:srgbClr val="000000"/>
                          </a:solidFill>
                          <a:latin typeface="Calibri" panose="020F0502020204030204"/>
                          <a:ea typeface="Calibri" panose="020F0502020204030204"/>
                        </a:rPr>
                        <a:t>Navigation Registration and Radiometric Calibration for Lunar Observation of Geostationary Meteorological Satellites</a:t>
                      </a:r>
                    </a:p>
                  </a:txBody>
                  <a:tcPr marL="6667" marR="6667" marT="6667" marB="0" anchor="b">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CE4D6"/>
                    </a:solidFill>
                  </a:tcPr>
                </a:tc>
                <a:tc>
                  <a:txBody>
                    <a:bodyPr/>
                    <a:lstStyle/>
                    <a:p>
                      <a:pPr algn="ctr" fontAlgn="b"/>
                      <a:r>
                        <a:rPr lang="en-US" altLang="zh-CN" sz="1400" b="1" i="0">
                          <a:solidFill>
                            <a:srgbClr val="000000"/>
                          </a:solidFill>
                          <a:latin typeface="Calibri" panose="020F0502020204030204"/>
                          <a:ea typeface="Calibri" panose="020F0502020204030204"/>
                        </a:rPr>
                        <a:t>Peiwen Chen (SDUST)</a:t>
                      </a:r>
                    </a:p>
                  </a:txBody>
                  <a:tcPr marL="6667" marR="6667" marT="6667" marB="0" anchor="b">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CE4D6"/>
                    </a:solidFill>
                  </a:tcPr>
                </a:tc>
                <a:extLst>
                  <a:ext uri="{0D108BD9-81ED-4DB2-BD59-A6C34878D82A}">
                    <a16:rowId xmlns:a16="http://schemas.microsoft.com/office/drawing/2014/main" val="10006"/>
                  </a:ext>
                </a:extLst>
              </a:tr>
              <a:tr h="358140">
                <a:tc>
                  <a:txBody>
                    <a:bodyPr/>
                    <a:lstStyle/>
                    <a:p>
                      <a:pPr algn="ctr" fontAlgn="b"/>
                      <a:r>
                        <a:rPr lang="en-US" altLang="zh-CN" sz="1400" b="1" i="0">
                          <a:solidFill>
                            <a:srgbClr val="000000"/>
                          </a:solidFill>
                          <a:latin typeface="Calibri" panose="020F0502020204030204"/>
                          <a:ea typeface="Calibri" panose="020F0502020204030204"/>
                        </a:rPr>
                        <a:t>10:50</a:t>
                      </a:r>
                    </a:p>
                  </a:txBody>
                  <a:tcPr marL="6667" marR="6667" marT="6667" marB="0" anchor="b">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CE4D6"/>
                    </a:solidFill>
                  </a:tcPr>
                </a:tc>
                <a:tc>
                  <a:txBody>
                    <a:bodyPr/>
                    <a:lstStyle/>
                    <a:p>
                      <a:pPr algn="ctr" fontAlgn="b"/>
                      <a:r>
                        <a:rPr lang="en-US" altLang="zh-CN" sz="1400" b="1" i="0">
                          <a:solidFill>
                            <a:srgbClr val="000000"/>
                          </a:solidFill>
                          <a:latin typeface="Calibri" panose="020F0502020204030204"/>
                          <a:ea typeface="Calibri" panose="020F0502020204030204"/>
                        </a:rPr>
                        <a:t>Comprehensive Analysis of the Airborne HIRAS Validation Experiment</a:t>
                      </a:r>
                    </a:p>
                  </a:txBody>
                  <a:tcPr marL="6667" marR="6667" marT="6667" marB="0" anchor="b">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CE4D6"/>
                    </a:solidFill>
                  </a:tcPr>
                </a:tc>
                <a:tc>
                  <a:txBody>
                    <a:bodyPr/>
                    <a:lstStyle/>
                    <a:p>
                      <a:pPr algn="ctr" fontAlgn="b"/>
                      <a:r>
                        <a:rPr lang="en-US" altLang="zh-CN" sz="1400" b="1" i="0">
                          <a:solidFill>
                            <a:srgbClr val="000000"/>
                          </a:solidFill>
                          <a:latin typeface="Calibri" panose="020F0502020204030204"/>
                          <a:ea typeface="Calibri" panose="020F0502020204030204"/>
                        </a:rPr>
                        <a:t>Yiqi Zhu (SITP)</a:t>
                      </a:r>
                    </a:p>
                  </a:txBody>
                  <a:tcPr marL="6667" marR="6667" marT="6667" marB="0" anchor="b">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CE4D6"/>
                    </a:solidFill>
                  </a:tcPr>
                </a:tc>
                <a:extLst>
                  <a:ext uri="{0D108BD9-81ED-4DB2-BD59-A6C34878D82A}">
                    <a16:rowId xmlns:a16="http://schemas.microsoft.com/office/drawing/2014/main" val="10007"/>
                  </a:ext>
                </a:extLst>
              </a:tr>
              <a:tr h="358140">
                <a:tc>
                  <a:txBody>
                    <a:bodyPr/>
                    <a:lstStyle/>
                    <a:p>
                      <a:pPr algn="ctr" fontAlgn="b"/>
                      <a:r>
                        <a:rPr lang="en-US" altLang="zh-CN" sz="1400" b="1" i="0">
                          <a:solidFill>
                            <a:srgbClr val="000000"/>
                          </a:solidFill>
                          <a:latin typeface="Calibri" panose="020F0502020204030204"/>
                          <a:ea typeface="Calibri" panose="020F0502020204030204"/>
                        </a:rPr>
                        <a:t>11:10</a:t>
                      </a:r>
                    </a:p>
                  </a:txBody>
                  <a:tcPr marL="6667" marR="6667" marT="6667" marB="0" anchor="b">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CE4D6"/>
                    </a:solidFill>
                  </a:tcPr>
                </a:tc>
                <a:tc>
                  <a:txBody>
                    <a:bodyPr/>
                    <a:lstStyle/>
                    <a:p>
                      <a:pPr algn="ctr" fontAlgn="b"/>
                      <a:r>
                        <a:rPr lang="en-US" altLang="zh-CN" sz="1400" b="1" i="0">
                          <a:solidFill>
                            <a:srgbClr val="000000"/>
                          </a:solidFill>
                          <a:latin typeface="Calibri" panose="020F0502020204030204"/>
                          <a:ea typeface="Calibri" panose="020F0502020204030204"/>
                        </a:rPr>
                        <a:t>Research progress of space infrared radiation reference SI-traceability subsystem</a:t>
                      </a:r>
                    </a:p>
                  </a:txBody>
                  <a:tcPr marL="6667" marR="6667" marT="6667" marB="0" anchor="b">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CE4D6"/>
                    </a:solidFill>
                  </a:tcPr>
                </a:tc>
                <a:tc>
                  <a:txBody>
                    <a:bodyPr/>
                    <a:lstStyle/>
                    <a:p>
                      <a:pPr algn="ctr" fontAlgn="b"/>
                      <a:r>
                        <a:rPr lang="en-US" altLang="zh-CN" sz="1400" b="1" i="0">
                          <a:solidFill>
                            <a:srgbClr val="000000"/>
                          </a:solidFill>
                          <a:latin typeface="Calibri" panose="020F0502020204030204"/>
                          <a:ea typeface="Calibri" panose="020F0502020204030204"/>
                        </a:rPr>
                        <a:t>Shijie Xin (SITP)</a:t>
                      </a:r>
                    </a:p>
                  </a:txBody>
                  <a:tcPr marL="6667" marR="6667" marT="6667" marB="0" anchor="b">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CE4D6"/>
                    </a:solidFill>
                  </a:tcPr>
                </a:tc>
                <a:extLst>
                  <a:ext uri="{0D108BD9-81ED-4DB2-BD59-A6C34878D82A}">
                    <a16:rowId xmlns:a16="http://schemas.microsoft.com/office/drawing/2014/main" val="10008"/>
                  </a:ext>
                </a:extLst>
              </a:tr>
              <a:tr h="435610">
                <a:tc>
                  <a:txBody>
                    <a:bodyPr/>
                    <a:lstStyle/>
                    <a:p>
                      <a:pPr algn="ctr" fontAlgn="b"/>
                      <a:r>
                        <a:rPr lang="en-US" altLang="zh-CN" sz="1400" b="1" i="0">
                          <a:solidFill>
                            <a:srgbClr val="000000"/>
                          </a:solidFill>
                          <a:latin typeface="Calibri" panose="020F0502020204030204"/>
                          <a:ea typeface="Calibri" panose="020F0502020204030204"/>
                        </a:rPr>
                        <a:t>11:30</a:t>
                      </a:r>
                    </a:p>
                  </a:txBody>
                  <a:tcPr marL="6667" marR="6667" marT="6667" marB="0" anchor="b">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CE4D6"/>
                    </a:solidFill>
                  </a:tcPr>
                </a:tc>
                <a:tc>
                  <a:txBody>
                    <a:bodyPr/>
                    <a:lstStyle/>
                    <a:p>
                      <a:pPr algn="ctr" fontAlgn="b"/>
                      <a:r>
                        <a:rPr lang="en-US" altLang="zh-CN" sz="1400" b="1" i="0">
                          <a:solidFill>
                            <a:srgbClr val="000000"/>
                          </a:solidFill>
                          <a:latin typeface="Calibri" panose="020F0502020204030204"/>
                          <a:ea typeface="Calibri" panose="020F0502020204030204"/>
                        </a:rPr>
                        <a:t>Plan for next year</a:t>
                      </a:r>
                    </a:p>
                  </a:txBody>
                  <a:tcPr marL="6667" marR="6667" marT="6667" marB="0" anchor="b">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CE4D6"/>
                    </a:solidFill>
                  </a:tcPr>
                </a:tc>
                <a:tc>
                  <a:txBody>
                    <a:bodyPr/>
                    <a:lstStyle/>
                    <a:p>
                      <a:pPr algn="ctr" fontAlgn="b"/>
                      <a:r>
                        <a:rPr lang="en-US" altLang="zh-CN" sz="1400" b="1" i="0">
                          <a:solidFill>
                            <a:srgbClr val="000000"/>
                          </a:solidFill>
                          <a:latin typeface="Calibri" panose="020F0502020204030204"/>
                          <a:ea typeface="Calibri" panose="020F0502020204030204"/>
                        </a:rPr>
                        <a:t>All </a:t>
                      </a:r>
                    </a:p>
                  </a:txBody>
                  <a:tcPr marL="6667" marR="6667" marT="6667" marB="0" anchor="b">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CE4D6"/>
                    </a:solidFill>
                  </a:tcPr>
                </a:tc>
                <a:extLst>
                  <a:ext uri="{0D108BD9-81ED-4DB2-BD59-A6C34878D82A}">
                    <a16:rowId xmlns:a16="http://schemas.microsoft.com/office/drawing/2014/main" val="10009"/>
                  </a:ext>
                </a:extLst>
              </a:tr>
            </a:tbl>
          </a:graphicData>
        </a:graphic>
      </p:graphicFrame>
      <p:sp>
        <p:nvSpPr>
          <p:cNvPr id="5" name="Title 1"/>
          <p:cNvSpPr>
            <a:spLocks noGrp="1"/>
          </p:cNvSpPr>
          <p:nvPr>
            <p:ph type="title"/>
          </p:nvPr>
        </p:nvSpPr>
        <p:spPr/>
        <p:txBody>
          <a:bodyPr/>
          <a:lstStyle/>
          <a:p>
            <a:r>
              <a:rPr lang="en-US" dirty="0"/>
              <a:t>IR Session in 2025 GSICS Annual Meeting</a:t>
            </a:r>
          </a:p>
        </p:txBody>
      </p:sp>
      <p:sp>
        <p:nvSpPr>
          <p:cNvPr id="12" name="文本框 11"/>
          <p:cNvSpPr txBox="1"/>
          <p:nvPr/>
        </p:nvSpPr>
        <p:spPr>
          <a:xfrm>
            <a:off x="428625" y="1445260"/>
            <a:ext cx="3807460" cy="5354320"/>
          </a:xfrm>
          <a:prstGeom prst="rect">
            <a:avLst/>
          </a:prstGeom>
          <a:noFill/>
        </p:spPr>
        <p:txBody>
          <a:bodyPr wrap="square" rtlCol="0">
            <a:spAutoFit/>
          </a:bodyPr>
          <a:lstStyle/>
          <a:p>
            <a:pPr indent="0">
              <a:buNone/>
            </a:pPr>
            <a:r>
              <a:rPr lang="en-US" altLang="zh-CN" b="1">
                <a:solidFill>
                  <a:srgbClr val="FF0000"/>
                </a:solidFill>
              </a:rPr>
              <a:t>8 talks in second half-day session</a:t>
            </a:r>
            <a:r>
              <a:rPr lang="en-US" altLang="zh-CN" b="1">
                <a:solidFill>
                  <a:srgbClr val="FF0000"/>
                </a:solidFill>
                <a:sym typeface="+mn-ea"/>
              </a:rPr>
              <a:t>----- (AM 20 Mar)</a:t>
            </a:r>
            <a:endParaRPr lang="en-US" altLang="zh-CN" b="1">
              <a:solidFill>
                <a:srgbClr val="FF0000"/>
              </a:solidFill>
            </a:endParaRPr>
          </a:p>
          <a:p>
            <a:pPr indent="0">
              <a:buNone/>
            </a:pPr>
            <a:endParaRPr lang="en-US" altLang="zh-CN" b="1">
              <a:solidFill>
                <a:srgbClr val="FF0000"/>
              </a:solidFill>
            </a:endParaRPr>
          </a:p>
          <a:p>
            <a:pPr marL="285750" indent="-285750">
              <a:buFont typeface="Arial" panose="020B0604020202020204" pitchFamily="34" charset="0"/>
              <a:buChar char="•"/>
            </a:pPr>
            <a:r>
              <a:rPr lang="en-US" altLang="zh-CN" b="1">
                <a:solidFill>
                  <a:srgbClr val="0000FF"/>
                </a:solidFill>
                <a:sym typeface="+mn-ea"/>
              </a:rPr>
              <a:t>IR Lunar calibration</a:t>
            </a:r>
            <a:r>
              <a:rPr lang="en-US" altLang="zh-CN" b="1">
                <a:sym typeface="+mn-ea"/>
              </a:rPr>
              <a:t>: Lunar geometry computing of CrIS &amp; AGRI, IR lunar calibraiton practice for CrIS.</a:t>
            </a:r>
            <a:endParaRPr lang="en-US" altLang="zh-CN" b="1"/>
          </a:p>
          <a:p>
            <a:pPr marL="285750" indent="-285750">
              <a:buFont typeface="Arial" panose="020B0604020202020204" pitchFamily="34" charset="0"/>
              <a:buChar char="•"/>
            </a:pPr>
            <a:endParaRPr lang="en-US" altLang="zh-CN" b="1"/>
          </a:p>
          <a:p>
            <a:pPr marL="285750" indent="-285750">
              <a:buFont typeface="Arial" panose="020B0604020202020204" pitchFamily="34" charset="0"/>
              <a:buChar char="•"/>
            </a:pPr>
            <a:r>
              <a:rPr lang="en-US" altLang="zh-CN" b="1">
                <a:solidFill>
                  <a:srgbClr val="0000FF"/>
                </a:solidFill>
                <a:sym typeface="+mn-ea"/>
              </a:rPr>
              <a:t>Airborne validation</a:t>
            </a:r>
            <a:r>
              <a:rPr lang="en-US" altLang="zh-CN" b="1">
                <a:sym typeface="+mn-ea"/>
              </a:rPr>
              <a:t> experiment of HIRAS.</a:t>
            </a:r>
            <a:endParaRPr lang="en-US" altLang="zh-CN" b="1"/>
          </a:p>
          <a:p>
            <a:pPr indent="0">
              <a:buNone/>
            </a:pPr>
            <a:endParaRPr lang="en-US" altLang="zh-CN" b="1"/>
          </a:p>
          <a:p>
            <a:pPr marL="285750" indent="-285750">
              <a:buFont typeface="Arial" panose="020B0604020202020204" pitchFamily="34" charset="0"/>
              <a:buChar char="•"/>
            </a:pPr>
            <a:r>
              <a:rPr lang="en-US" altLang="zh-CN" b="1">
                <a:solidFill>
                  <a:srgbClr val="3333FF"/>
                </a:solidFill>
              </a:rPr>
              <a:t>New instruments</a:t>
            </a:r>
            <a:r>
              <a:rPr lang="en-US" altLang="zh-CN" b="1"/>
              <a:t>: </a:t>
            </a:r>
            <a:r>
              <a:rPr lang="en-US" altLang="zh-CN" b="1">
                <a:solidFill>
                  <a:srgbClr val="00B050"/>
                </a:solidFill>
              </a:rPr>
              <a:t>FY-4C GIIRS </a:t>
            </a:r>
            <a:r>
              <a:rPr lang="en-US" altLang="zh-CN" b="1"/>
              <a:t>introduction and pre-launch calibration, </a:t>
            </a:r>
            <a:r>
              <a:rPr lang="en-US" altLang="zh-CN" b="1">
                <a:sym typeface="+mn-ea"/>
              </a:rPr>
              <a:t>Space </a:t>
            </a:r>
            <a:r>
              <a:rPr lang="en-US" altLang="zh-CN" b="1">
                <a:solidFill>
                  <a:srgbClr val="00B050"/>
                </a:solidFill>
                <a:sym typeface="+mn-ea"/>
              </a:rPr>
              <a:t>infrared radiation benchmark</a:t>
            </a:r>
            <a:r>
              <a:rPr lang="en-US" altLang="zh-CN" b="1">
                <a:sym typeface="+mn-ea"/>
              </a:rPr>
              <a:t> of SI-traceability subsystem.</a:t>
            </a:r>
            <a:endParaRPr lang="en-US" altLang="zh-CN" b="1"/>
          </a:p>
          <a:p>
            <a:pPr marL="285750" indent="-285750">
              <a:buFont typeface="Arial" panose="020B0604020202020204" pitchFamily="34" charset="0"/>
              <a:buChar char="•"/>
            </a:pPr>
            <a:endParaRPr lang="en-US" altLang="zh-CN" b="1"/>
          </a:p>
          <a:p>
            <a:pPr marL="285750" indent="-285750">
              <a:buFont typeface="Arial" panose="020B0604020202020204" pitchFamily="34" charset="0"/>
              <a:buChar char="•"/>
            </a:pPr>
            <a:endParaRPr lang="en-US" altLang="zh-CN" b="1"/>
          </a:p>
          <a:p>
            <a:pPr marL="285750" indent="-285750">
              <a:buFont typeface="Arial" panose="020B0604020202020204" pitchFamily="34" charset="0"/>
              <a:buChar char="•"/>
            </a:pPr>
            <a:endParaRPr lang="en-US" altLang="zh-CN"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Highlights: </a:t>
            </a:r>
          </a:p>
        </p:txBody>
      </p:sp>
      <p:sp>
        <p:nvSpPr>
          <p:cNvPr id="4" name="Slide Number Placeholder 3"/>
          <p:cNvSpPr>
            <a:spLocks noGrp="1"/>
          </p:cNvSpPr>
          <p:nvPr>
            <p:ph type="sldNum" sz="quarter" idx="12"/>
          </p:nvPr>
        </p:nvSpPr>
        <p:spPr/>
        <p:txBody>
          <a:bodyPr/>
          <a:lstStyle/>
          <a:p>
            <a:fld id="{96E36F11-A39A-294D-A59D-6180D50ED29D}" type="slidenum">
              <a:rPr lang="en-US" smtClean="0"/>
              <a:t>7</a:t>
            </a:fld>
            <a:endParaRPr lang="en-US"/>
          </a:p>
        </p:txBody>
      </p:sp>
      <p:sp>
        <p:nvSpPr>
          <p:cNvPr id="12" name="文本框 11"/>
          <p:cNvSpPr txBox="1"/>
          <p:nvPr/>
        </p:nvSpPr>
        <p:spPr>
          <a:xfrm>
            <a:off x="471805" y="1445260"/>
            <a:ext cx="3677920" cy="3692525"/>
          </a:xfrm>
          <a:prstGeom prst="rect">
            <a:avLst/>
          </a:prstGeom>
          <a:noFill/>
        </p:spPr>
        <p:txBody>
          <a:bodyPr wrap="square" rtlCol="0">
            <a:spAutoFit/>
          </a:bodyPr>
          <a:lstStyle/>
          <a:p>
            <a:pPr indent="0">
              <a:buNone/>
            </a:pPr>
            <a:endParaRPr lang="en-US" altLang="zh-CN" b="1"/>
          </a:p>
          <a:p>
            <a:pPr marL="285750" indent="-285750">
              <a:buFont typeface="Arial" panose="020B0604020202020204" pitchFamily="34" charset="0"/>
              <a:buChar char="•"/>
            </a:pPr>
            <a:r>
              <a:rPr lang="en-US" altLang="zh-CN" b="1">
                <a:solidFill>
                  <a:srgbClr val="3333FF"/>
                </a:solidFill>
              </a:rPr>
              <a:t>Improved calibration method and technology</a:t>
            </a:r>
            <a:r>
              <a:rPr lang="en-US" altLang="zh-CN" b="1"/>
              <a:t>: FY-3/MERSI</a:t>
            </a:r>
          </a:p>
          <a:p>
            <a:pPr marL="285750" indent="-285750">
              <a:buFont typeface="Arial" panose="020B0604020202020204" pitchFamily="34" charset="0"/>
              <a:buChar char="•"/>
            </a:pPr>
            <a:endParaRPr lang="en-US" altLang="zh-CN" b="1"/>
          </a:p>
          <a:p>
            <a:pPr marL="285750" indent="-285750">
              <a:buFont typeface="Arial" panose="020B0604020202020204" pitchFamily="34" charset="0"/>
              <a:buChar char="•"/>
            </a:pPr>
            <a:r>
              <a:rPr lang="en-US" altLang="zh-CN" b="1">
                <a:solidFill>
                  <a:srgbClr val="3333FF"/>
                </a:solidFill>
              </a:rPr>
              <a:t>Improved cross calibration method</a:t>
            </a:r>
            <a:r>
              <a:rPr lang="en-US" altLang="zh-CN" b="1"/>
              <a:t>, collocation method, SRF retrieval method et.al, and factor influence analysis.</a:t>
            </a:r>
          </a:p>
          <a:p>
            <a:pPr marL="285750" indent="-285750">
              <a:buFont typeface="Arial" panose="020B0604020202020204" pitchFamily="34" charset="0"/>
              <a:buChar char="•"/>
            </a:pPr>
            <a:endParaRPr lang="en-US" altLang="zh-CN" b="1"/>
          </a:p>
          <a:p>
            <a:pPr marL="285750" indent="-285750">
              <a:buFont typeface="Arial" panose="020B0604020202020204" pitchFamily="34" charset="0"/>
              <a:buChar char="•"/>
            </a:pPr>
            <a:r>
              <a:rPr lang="en-US" altLang="zh-CN" b="1">
                <a:solidFill>
                  <a:srgbClr val="3333FF"/>
                </a:solidFill>
                <a:sym typeface="+mn-ea"/>
              </a:rPr>
              <a:t>IR channel calibration monitoring and gsics products</a:t>
            </a:r>
            <a:r>
              <a:rPr lang="en-US" altLang="zh-CN" b="1">
                <a:sym typeface="+mn-ea"/>
              </a:rPr>
              <a:t> : MTG-I1/FCI, GK-2A/ AMI, FY-3/MERSI .</a:t>
            </a:r>
            <a:endParaRPr lang="en-US" altLang="zh-CN" b="1"/>
          </a:p>
          <a:p>
            <a:pPr marL="285750" indent="-285750">
              <a:buFont typeface="Arial" panose="020B0604020202020204" pitchFamily="34" charset="0"/>
              <a:buChar char="•"/>
            </a:pPr>
            <a:endParaRPr lang="en-US" altLang="zh-CN" b="1"/>
          </a:p>
        </p:txBody>
      </p:sp>
      <p:pic>
        <p:nvPicPr>
          <p:cNvPr id="20" name="Picture 10"/>
          <p:cNvPicPr>
            <a:picLocks noChangeAspect="1"/>
          </p:cNvPicPr>
          <p:nvPr/>
        </p:nvPicPr>
        <p:blipFill>
          <a:blip r:embed="rId2"/>
          <a:stretch>
            <a:fillRect/>
          </a:stretch>
        </p:blipFill>
        <p:spPr>
          <a:xfrm>
            <a:off x="4988056" y="1199156"/>
            <a:ext cx="5831633" cy="2577374"/>
          </a:xfrm>
          <a:prstGeom prst="rect">
            <a:avLst/>
          </a:prstGeom>
        </p:spPr>
      </p:pic>
      <p:pic>
        <p:nvPicPr>
          <p:cNvPr id="21" name="图片 20"/>
          <p:cNvPicPr>
            <a:picLocks noChangeAspect="1"/>
          </p:cNvPicPr>
          <p:nvPr/>
        </p:nvPicPr>
        <p:blipFill>
          <a:blip r:embed="rId3"/>
          <a:stretch>
            <a:fillRect/>
          </a:stretch>
        </p:blipFill>
        <p:spPr>
          <a:xfrm>
            <a:off x="8408670" y="4182745"/>
            <a:ext cx="2647950" cy="2247900"/>
          </a:xfrm>
          <a:prstGeom prst="rect">
            <a:avLst/>
          </a:prstGeom>
        </p:spPr>
      </p:pic>
      <p:pic>
        <p:nvPicPr>
          <p:cNvPr id="22" name="图片 21"/>
          <p:cNvPicPr>
            <a:picLocks noChangeAspect="1"/>
          </p:cNvPicPr>
          <p:nvPr/>
        </p:nvPicPr>
        <p:blipFill>
          <a:blip r:embed="rId4"/>
          <a:stretch>
            <a:fillRect/>
          </a:stretch>
        </p:blipFill>
        <p:spPr>
          <a:xfrm>
            <a:off x="4910455" y="4269105"/>
            <a:ext cx="3244850" cy="1898650"/>
          </a:xfrm>
          <a:prstGeom prst="rect">
            <a:avLst/>
          </a:prstGeom>
        </p:spPr>
      </p:pic>
      <p:sp>
        <p:nvSpPr>
          <p:cNvPr id="23" name="TextBox 12"/>
          <p:cNvSpPr txBox="1"/>
          <p:nvPr/>
        </p:nvSpPr>
        <p:spPr>
          <a:xfrm>
            <a:off x="6922227" y="3765924"/>
            <a:ext cx="2086610" cy="368300"/>
          </a:xfrm>
          <a:prstGeom prst="rect">
            <a:avLst/>
          </a:prstGeom>
          <a:noFill/>
        </p:spPr>
        <p:txBody>
          <a:bodyPr wrap="none" rtlCol="0">
            <a:spAutoFit/>
          </a:bodyPr>
          <a:lstStyle/>
          <a:p>
            <a:pPr algn="l"/>
            <a:r>
              <a:rPr lang="en-US" dirty="0"/>
              <a:t>From </a:t>
            </a:r>
            <a:r>
              <a:rPr lang="en-US" altLang="zh-CN" dirty="0"/>
              <a:t>Ali Mousivand </a:t>
            </a:r>
          </a:p>
        </p:txBody>
      </p:sp>
      <p:sp>
        <p:nvSpPr>
          <p:cNvPr id="24" name="文本框 23"/>
          <p:cNvSpPr txBox="1"/>
          <p:nvPr/>
        </p:nvSpPr>
        <p:spPr>
          <a:xfrm>
            <a:off x="7028180" y="6302375"/>
            <a:ext cx="2649220" cy="337185"/>
          </a:xfrm>
          <a:prstGeom prst="rect">
            <a:avLst/>
          </a:prstGeom>
        </p:spPr>
        <p:txBody>
          <a:bodyPr wrap="square">
            <a:spAutoFit/>
          </a:bodyPr>
          <a:lstStyle/>
          <a:p>
            <a:pPr marL="0" indent="0" algn="l"/>
            <a:r>
              <a:rPr lang="en-US" altLang="zh-CN" sz="1600" b="1" i="0">
                <a:solidFill>
                  <a:srgbClr val="242424"/>
                </a:solidFill>
                <a:latin typeface="等线" panose="02010600030101010101" charset="-122"/>
                <a:ea typeface="等线" panose="02010600030101010101" charset="-122"/>
              </a:rPr>
              <a:t>From Euidong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A graph showing the temperature of a temperature&#10;&#10;AI-generated content may be incorrect."/>
          <p:cNvPicPr>
            <a:picLocks noChangeAspect="1"/>
          </p:cNvPicPr>
          <p:nvPr/>
        </p:nvPicPr>
        <p:blipFill>
          <a:blip r:embed="rId2"/>
          <a:stretch>
            <a:fillRect/>
          </a:stretch>
        </p:blipFill>
        <p:spPr>
          <a:xfrm>
            <a:off x="8336280" y="1445260"/>
            <a:ext cx="3446780" cy="2118995"/>
          </a:xfrm>
          <a:prstGeom prst="rect">
            <a:avLst/>
          </a:prstGeom>
        </p:spPr>
      </p:pic>
      <p:pic>
        <p:nvPicPr>
          <p:cNvPr id="13" name="Picture 12" descr="A graph of a temperature&#10;&#10;AI-generated content may be incorrect."/>
          <p:cNvPicPr>
            <a:picLocks noChangeAspect="1"/>
          </p:cNvPicPr>
          <p:nvPr/>
        </p:nvPicPr>
        <p:blipFill>
          <a:blip r:embed="rId3"/>
          <a:stretch>
            <a:fillRect/>
          </a:stretch>
        </p:blipFill>
        <p:spPr>
          <a:xfrm>
            <a:off x="4930140" y="1445260"/>
            <a:ext cx="3462655" cy="2207895"/>
          </a:xfrm>
          <a:prstGeom prst="rect">
            <a:avLst/>
          </a:prstGeom>
        </p:spPr>
      </p:pic>
      <p:sp>
        <p:nvSpPr>
          <p:cNvPr id="2" name="Title 1"/>
          <p:cNvSpPr>
            <a:spLocks noGrp="1"/>
          </p:cNvSpPr>
          <p:nvPr>
            <p:ph type="title"/>
          </p:nvPr>
        </p:nvSpPr>
        <p:spPr/>
        <p:txBody>
          <a:bodyPr/>
          <a:lstStyle/>
          <a:p>
            <a:r>
              <a:rPr lang="en-US" dirty="0"/>
              <a:t>Highlights:    </a:t>
            </a:r>
          </a:p>
        </p:txBody>
      </p:sp>
      <p:sp>
        <p:nvSpPr>
          <p:cNvPr id="4" name="文本框 3"/>
          <p:cNvSpPr txBox="1"/>
          <p:nvPr/>
        </p:nvSpPr>
        <p:spPr>
          <a:xfrm>
            <a:off x="428625" y="1445260"/>
            <a:ext cx="4308475" cy="4246245"/>
          </a:xfrm>
          <a:prstGeom prst="rect">
            <a:avLst/>
          </a:prstGeom>
          <a:noFill/>
        </p:spPr>
        <p:txBody>
          <a:bodyPr wrap="square" rtlCol="0">
            <a:spAutoFit/>
          </a:bodyPr>
          <a:lstStyle/>
          <a:p>
            <a:pPr indent="0">
              <a:buNone/>
            </a:pPr>
            <a:endParaRPr lang="en-US" altLang="zh-CN" b="1">
              <a:solidFill>
                <a:srgbClr val="FF0000"/>
              </a:solidFill>
            </a:endParaRPr>
          </a:p>
          <a:p>
            <a:pPr marL="285750" indent="-285750">
              <a:buFont typeface="Arial" panose="020B0604020202020204" pitchFamily="34" charset="0"/>
              <a:buChar char="•"/>
            </a:pPr>
            <a:r>
              <a:rPr lang="en-US" altLang="zh-CN" b="1">
                <a:solidFill>
                  <a:srgbClr val="0000FF"/>
                </a:solidFill>
                <a:sym typeface="+mn-ea"/>
              </a:rPr>
              <a:t>IR Lunar calibration</a:t>
            </a:r>
            <a:r>
              <a:rPr lang="en-US" altLang="zh-CN" b="1">
                <a:sym typeface="+mn-ea"/>
              </a:rPr>
              <a:t>: Lunar geometry computing of CrIS &amp; AGRI, IR lunar calibraiton practice for CrIS.</a:t>
            </a:r>
            <a:endParaRPr lang="en-US" altLang="zh-CN" b="1"/>
          </a:p>
          <a:p>
            <a:pPr marL="285750" indent="-285750">
              <a:buFont typeface="Arial" panose="020B0604020202020204" pitchFamily="34" charset="0"/>
              <a:buChar char="•"/>
            </a:pPr>
            <a:endParaRPr lang="en-US" altLang="zh-CN" b="1"/>
          </a:p>
          <a:p>
            <a:pPr marL="285750" indent="-285750">
              <a:buFont typeface="Arial" panose="020B0604020202020204" pitchFamily="34" charset="0"/>
              <a:buChar char="•"/>
            </a:pPr>
            <a:r>
              <a:rPr lang="en-US" altLang="zh-CN" b="1">
                <a:solidFill>
                  <a:srgbClr val="0000FF"/>
                </a:solidFill>
                <a:sym typeface="+mn-ea"/>
              </a:rPr>
              <a:t>Airborne validation</a:t>
            </a:r>
            <a:r>
              <a:rPr lang="en-US" altLang="zh-CN" b="1">
                <a:sym typeface="+mn-ea"/>
              </a:rPr>
              <a:t> experiment of HIRAS.</a:t>
            </a:r>
            <a:endParaRPr lang="en-US" altLang="zh-CN" b="1"/>
          </a:p>
          <a:p>
            <a:pPr indent="0">
              <a:buNone/>
            </a:pPr>
            <a:endParaRPr lang="en-US" altLang="zh-CN" b="1"/>
          </a:p>
          <a:p>
            <a:pPr marL="285750" indent="-285750">
              <a:buFont typeface="Arial" panose="020B0604020202020204" pitchFamily="34" charset="0"/>
              <a:buChar char="•"/>
            </a:pPr>
            <a:r>
              <a:rPr lang="en-US" altLang="zh-CN" b="1">
                <a:solidFill>
                  <a:srgbClr val="3333FF"/>
                </a:solidFill>
              </a:rPr>
              <a:t>New instruments</a:t>
            </a:r>
            <a:r>
              <a:rPr lang="en-US" altLang="zh-CN" b="1"/>
              <a:t>: </a:t>
            </a:r>
            <a:r>
              <a:rPr lang="en-US" altLang="zh-CN" b="1">
                <a:solidFill>
                  <a:srgbClr val="00B050"/>
                </a:solidFill>
              </a:rPr>
              <a:t>FY-4C GIIRS </a:t>
            </a:r>
            <a:r>
              <a:rPr lang="en-US" altLang="zh-CN" b="1"/>
              <a:t>introduction and pre-launch calibration, </a:t>
            </a:r>
            <a:r>
              <a:rPr lang="en-US" altLang="zh-CN" b="1">
                <a:sym typeface="+mn-ea"/>
              </a:rPr>
              <a:t>Space </a:t>
            </a:r>
            <a:r>
              <a:rPr lang="en-US" altLang="zh-CN" b="1">
                <a:solidFill>
                  <a:srgbClr val="00B050"/>
                </a:solidFill>
                <a:sym typeface="+mn-ea"/>
              </a:rPr>
              <a:t>infrared radiation benchmark</a:t>
            </a:r>
            <a:r>
              <a:rPr lang="en-US" altLang="zh-CN" b="1">
                <a:sym typeface="+mn-ea"/>
              </a:rPr>
              <a:t> of SI-traceability subsystem.</a:t>
            </a:r>
            <a:endParaRPr lang="en-US" altLang="zh-CN" b="1"/>
          </a:p>
          <a:p>
            <a:pPr marL="285750" indent="-285750">
              <a:buFont typeface="Arial" panose="020B0604020202020204" pitchFamily="34" charset="0"/>
              <a:buChar char="•"/>
            </a:pPr>
            <a:endParaRPr lang="en-US" altLang="zh-CN" b="1"/>
          </a:p>
          <a:p>
            <a:pPr marL="285750" indent="-285750">
              <a:buFont typeface="Arial" panose="020B0604020202020204" pitchFamily="34" charset="0"/>
              <a:buChar char="•"/>
            </a:pPr>
            <a:endParaRPr lang="en-US" altLang="zh-CN" b="1"/>
          </a:p>
          <a:p>
            <a:pPr marL="285750" indent="-285750">
              <a:buFont typeface="Arial" panose="020B0604020202020204" pitchFamily="34" charset="0"/>
              <a:buChar char="•"/>
            </a:pPr>
            <a:endParaRPr lang="en-US" altLang="zh-CN" b="1"/>
          </a:p>
        </p:txBody>
      </p:sp>
      <p:sp>
        <p:nvSpPr>
          <p:cNvPr id="23" name="TextBox 12"/>
          <p:cNvSpPr txBox="1"/>
          <p:nvPr/>
        </p:nvSpPr>
        <p:spPr>
          <a:xfrm>
            <a:off x="7294972" y="1016374"/>
            <a:ext cx="2324100" cy="368300"/>
          </a:xfrm>
          <a:prstGeom prst="rect">
            <a:avLst/>
          </a:prstGeom>
          <a:noFill/>
        </p:spPr>
        <p:txBody>
          <a:bodyPr wrap="none" rtlCol="0">
            <a:spAutoFit/>
          </a:bodyPr>
          <a:lstStyle/>
          <a:p>
            <a:pPr algn="l"/>
            <a:r>
              <a:rPr lang="en-US" dirty="0"/>
              <a:t>From </a:t>
            </a:r>
            <a:r>
              <a:rPr lang="en-US" altLang="zh-CN" dirty="0"/>
              <a:t>Martin Burgdorf  </a:t>
            </a: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1086" y="3713170"/>
            <a:ext cx="2880000" cy="2880000"/>
          </a:xfrm>
          <a:prstGeom prst="rect">
            <a:avLst/>
          </a:prstGeom>
        </p:spPr>
      </p:pic>
      <p:sp>
        <p:nvSpPr>
          <p:cNvPr id="9" name="文本框 8"/>
          <p:cNvSpPr txBox="1"/>
          <p:nvPr/>
        </p:nvSpPr>
        <p:spPr>
          <a:xfrm>
            <a:off x="3467745" y="5764203"/>
            <a:ext cx="2335382" cy="307777"/>
          </a:xfrm>
          <a:prstGeom prst="rect">
            <a:avLst/>
          </a:prstGeom>
          <a:noFill/>
        </p:spPr>
        <p:txBody>
          <a:bodyPr wrap="square" rtlCol="0">
            <a:spAutoFit/>
          </a:bodyPr>
          <a:lstStyle/>
          <a:p>
            <a:pPr algn="just"/>
            <a:r>
              <a:rPr lang="en-US" altLang="zh-CN" sz="1400" dirty="0">
                <a:solidFill>
                  <a:srgbClr val="0000FF"/>
                </a:solidFill>
                <a:latin typeface="Arial" panose="020B0604020202020204" pitchFamily="34" charset="0"/>
                <a:ea typeface="微软雅黑" panose="020B0503020204020204" charset="-122"/>
                <a:cs typeface="Arial" panose="020B0604020202020204" pitchFamily="34" charset="0"/>
              </a:rPr>
              <a:t>less self-emission into FOV</a:t>
            </a:r>
          </a:p>
        </p:txBody>
      </p:sp>
      <p:pic>
        <p:nvPicPr>
          <p:cNvPr id="7" name="图片 6"/>
          <p:cNvPicPr>
            <a:picLocks noChangeAspect="1"/>
          </p:cNvPicPr>
          <p:nvPr/>
        </p:nvPicPr>
        <p:blipFill>
          <a:blip r:embed="rId5"/>
          <a:stretch>
            <a:fillRect/>
          </a:stretch>
        </p:blipFill>
        <p:spPr>
          <a:xfrm>
            <a:off x="8336280" y="3987800"/>
            <a:ext cx="3354070" cy="2449830"/>
          </a:xfrm>
          <a:prstGeom prst="rect">
            <a:avLst/>
          </a:prstGeom>
        </p:spPr>
      </p:pic>
      <p:sp>
        <p:nvSpPr>
          <p:cNvPr id="10" name="TextBox 12"/>
          <p:cNvSpPr txBox="1"/>
          <p:nvPr/>
        </p:nvSpPr>
        <p:spPr>
          <a:xfrm>
            <a:off x="8336372" y="6437369"/>
            <a:ext cx="2369820" cy="368300"/>
          </a:xfrm>
          <a:prstGeom prst="rect">
            <a:avLst/>
          </a:prstGeom>
          <a:noFill/>
        </p:spPr>
        <p:txBody>
          <a:bodyPr wrap="none" rtlCol="0">
            <a:spAutoFit/>
          </a:bodyPr>
          <a:lstStyle/>
          <a:p>
            <a:pPr algn="l"/>
            <a:r>
              <a:rPr lang="en-US" dirty="0"/>
              <a:t>From </a:t>
            </a:r>
            <a:r>
              <a:rPr lang="en-US" altLang="zh-CN" dirty="0"/>
              <a:t>LEE Lu &amp; LI Libing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pc="-100" dirty="0">
                <a:latin typeface="Arial" panose="020B0604020202020204" pitchFamily="34" charset="0"/>
                <a:cs typeface="Arial" panose="020B0604020202020204" pitchFamily="34" charset="0"/>
                <a:sym typeface="+mn-ea"/>
              </a:rPr>
              <a:t>Relative SRF retrieval -</a:t>
            </a:r>
            <a:br>
              <a:rPr lang="en-GB" spc="-100" dirty="0">
                <a:solidFill>
                  <a:schemeClr val="tx1"/>
                </a:solidFill>
                <a:latin typeface="Arial" panose="020B0604020202020204" pitchFamily="34" charset="0"/>
                <a:cs typeface="Arial" panose="020B0604020202020204" pitchFamily="34" charset="0"/>
              </a:rPr>
            </a:br>
            <a:r>
              <a:rPr lang="en-GB" spc="-100" dirty="0">
                <a:latin typeface="Arial" panose="020B0604020202020204" pitchFamily="34" charset="0"/>
                <a:cs typeface="Arial" panose="020B0604020202020204" pitchFamily="34" charset="0"/>
                <a:sym typeface="+mn-ea"/>
              </a:rPr>
              <a:t>Application to </a:t>
            </a:r>
            <a:r>
              <a:rPr lang="en-GB" spc="-100" dirty="0" err="1">
                <a:latin typeface="Arial" panose="020B0604020202020204" pitchFamily="34" charset="0"/>
                <a:cs typeface="Arial" panose="020B0604020202020204" pitchFamily="34" charset="0"/>
                <a:sym typeface="+mn-ea"/>
              </a:rPr>
              <a:t>Metop</a:t>
            </a:r>
            <a:r>
              <a:rPr lang="en-GB" spc="-100" dirty="0">
                <a:latin typeface="Arial" panose="020B0604020202020204" pitchFamily="34" charset="0"/>
                <a:cs typeface="Arial" panose="020B0604020202020204" pitchFamily="34" charset="0"/>
                <a:sym typeface="+mn-ea"/>
              </a:rPr>
              <a:t> IASI (and MTG-I FCI)</a:t>
            </a:r>
            <a:r>
              <a:rPr lang="en-US" dirty="0"/>
              <a:t>   </a:t>
            </a:r>
          </a:p>
        </p:txBody>
      </p:sp>
      <p:pic>
        <p:nvPicPr>
          <p:cNvPr id="6" name="Picture 3"/>
          <p:cNvPicPr>
            <a:picLocks noChangeAspect="1"/>
          </p:cNvPicPr>
          <p:nvPr/>
        </p:nvPicPr>
        <p:blipFill>
          <a:blip r:embed="rId2"/>
          <a:stretch>
            <a:fillRect/>
          </a:stretch>
        </p:blipFill>
        <p:spPr>
          <a:xfrm>
            <a:off x="4723729" y="1251596"/>
            <a:ext cx="6517189" cy="1926503"/>
          </a:xfrm>
          <a:prstGeom prst="rect">
            <a:avLst/>
          </a:prstGeom>
        </p:spPr>
      </p:pic>
      <p:sp>
        <p:nvSpPr>
          <p:cNvPr id="7" name="TextBox 12"/>
          <p:cNvSpPr txBox="1"/>
          <p:nvPr/>
        </p:nvSpPr>
        <p:spPr>
          <a:xfrm>
            <a:off x="6794592" y="6251949"/>
            <a:ext cx="2183765" cy="368300"/>
          </a:xfrm>
          <a:prstGeom prst="rect">
            <a:avLst/>
          </a:prstGeom>
          <a:noFill/>
        </p:spPr>
        <p:txBody>
          <a:bodyPr wrap="none" rtlCol="0">
            <a:spAutoFit/>
          </a:bodyPr>
          <a:lstStyle/>
          <a:p>
            <a:pPr algn="l"/>
            <a:r>
              <a:rPr lang="en-US" dirty="0"/>
              <a:t>From </a:t>
            </a:r>
            <a:r>
              <a:rPr lang="en-US" altLang="zh-CN" dirty="0"/>
              <a:t>Pierre Dussarat </a:t>
            </a:r>
          </a:p>
        </p:txBody>
      </p:sp>
      <p:sp>
        <p:nvSpPr>
          <p:cNvPr id="9" name="Arrow: Right 8"/>
          <p:cNvSpPr/>
          <p:nvPr/>
        </p:nvSpPr>
        <p:spPr bwMode="auto">
          <a:xfrm>
            <a:off x="7807960" y="4815205"/>
            <a:ext cx="349250" cy="379095"/>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36000" rIns="36000" bIns="36000" numCol="1" rtlCol="0" anchor="t" anchorCtr="0" compatLnSpc="1"/>
          <a:lstStyle/>
          <a:p>
            <a:pPr marL="0" marR="0" indent="0" algn="l" defTabSz="914400" rtl="0" eaLnBrk="0" fontAlgn="base" latinLnBrk="0" hangingPunct="0">
              <a:lnSpc>
                <a:spcPct val="100000"/>
              </a:lnSpc>
              <a:spcBef>
                <a:spcPct val="50000"/>
              </a:spcBef>
              <a:spcAft>
                <a:spcPct val="0"/>
              </a:spcAft>
              <a:buClrTx/>
              <a:buSzTx/>
              <a:buFontTx/>
              <a:buNone/>
            </a:pPr>
            <a:endParaRPr kumimoji="0" lang="en-IE" sz="900" b="1" i="0" u="none" strike="noStrike" cap="none" normalizeH="0" baseline="0">
              <a:ln>
                <a:noFill/>
              </a:ln>
              <a:solidFill>
                <a:schemeClr val="bg1"/>
              </a:solidFill>
              <a:effectLst/>
              <a:latin typeface="Tahoma" panose="020B0604030504040204" pitchFamily="34" charset="0"/>
            </a:endParaRPr>
          </a:p>
        </p:txBody>
      </p:sp>
      <p:pic>
        <p:nvPicPr>
          <p:cNvPr id="4" name="Picture 3"/>
          <p:cNvPicPr>
            <a:picLocks noChangeAspect="1"/>
          </p:cNvPicPr>
          <p:nvPr/>
        </p:nvPicPr>
        <p:blipFill>
          <a:blip r:embed="rId3"/>
          <a:stretch>
            <a:fillRect/>
          </a:stretch>
        </p:blipFill>
        <p:spPr>
          <a:xfrm>
            <a:off x="4966335" y="3483610"/>
            <a:ext cx="2749550" cy="2701290"/>
          </a:xfrm>
          <a:prstGeom prst="rect">
            <a:avLst/>
          </a:prstGeom>
        </p:spPr>
      </p:pic>
      <p:pic>
        <p:nvPicPr>
          <p:cNvPr id="5" name="Picture 4"/>
          <p:cNvPicPr>
            <a:picLocks noChangeAspect="1"/>
          </p:cNvPicPr>
          <p:nvPr/>
        </p:nvPicPr>
        <p:blipFill>
          <a:blip r:embed="rId4"/>
          <a:stretch>
            <a:fillRect/>
          </a:stretch>
        </p:blipFill>
        <p:spPr>
          <a:xfrm>
            <a:off x="8543925" y="3493135"/>
            <a:ext cx="2740660" cy="2691765"/>
          </a:xfrm>
          <a:prstGeom prst="rect">
            <a:avLst/>
          </a:prstGeom>
        </p:spPr>
      </p:pic>
      <p:sp>
        <p:nvSpPr>
          <p:cNvPr id="8" name="文本框 7"/>
          <p:cNvSpPr txBox="1"/>
          <p:nvPr/>
        </p:nvSpPr>
        <p:spPr>
          <a:xfrm>
            <a:off x="372110" y="5088890"/>
            <a:ext cx="4064000" cy="1476375"/>
          </a:xfrm>
          <a:prstGeom prst="rect">
            <a:avLst/>
          </a:prstGeom>
          <a:noFill/>
        </p:spPr>
        <p:txBody>
          <a:bodyPr wrap="square" rtlCol="0">
            <a:spAutoFit/>
          </a:bodyPr>
          <a:lstStyle/>
          <a:p>
            <a:pPr marL="285750" indent="-285750">
              <a:buFont typeface="Arial" panose="020B0604020202020204" pitchFamily="34" charset="0"/>
              <a:buChar char="•"/>
            </a:pPr>
            <a:r>
              <a:rPr lang="en-GB" dirty="0">
                <a:sym typeface="+mn-ea"/>
              </a:rPr>
              <a:t>Application to the infrared channels of MTG-I FCI (mono-channel) to derive relative gain corrections (de-striping / calibration artefact removal)</a:t>
            </a:r>
            <a:endParaRPr lang="en-GB" dirty="0"/>
          </a:p>
          <a:p>
            <a:endParaRPr lang="zh-CN" altLang="en-US"/>
          </a:p>
        </p:txBody>
      </p:sp>
      <p:sp>
        <p:nvSpPr>
          <p:cNvPr id="10" name="文本框 9"/>
          <p:cNvSpPr txBox="1"/>
          <p:nvPr/>
        </p:nvSpPr>
        <p:spPr>
          <a:xfrm>
            <a:off x="465455" y="2570480"/>
            <a:ext cx="4064000" cy="2030095"/>
          </a:xfrm>
          <a:prstGeom prst="rect">
            <a:avLst/>
          </a:prstGeom>
          <a:noFill/>
        </p:spPr>
        <p:txBody>
          <a:bodyPr wrap="square" rtlCol="0">
            <a:spAutoFit/>
          </a:bodyPr>
          <a:lstStyle/>
          <a:p>
            <a:pPr marL="273050" lvl="1" indent="-273050">
              <a:buFont typeface="Arial" panose="020B0604020202020204" pitchFamily="34" charset="0"/>
              <a:buChar char="•"/>
            </a:pPr>
            <a:r>
              <a:rPr lang="en-GB" dirty="0">
                <a:latin typeface="Arial" panose="020B0604020202020204" pitchFamily="34" charset="0"/>
                <a:sym typeface="+mn-ea"/>
              </a:rPr>
              <a:t>Characterize in-flight </a:t>
            </a:r>
            <a:r>
              <a:rPr lang="en-GB" dirty="0">
                <a:solidFill>
                  <a:srgbClr val="3333FF"/>
                </a:solidFill>
                <a:latin typeface="Arial" panose="020B0604020202020204" pitchFamily="34" charset="0"/>
                <a:sym typeface="+mn-ea"/>
              </a:rPr>
              <a:t>discrepancies of responses between detectors within a single instruments or between instruments</a:t>
            </a:r>
            <a:endParaRPr lang="en-GB" dirty="0">
              <a:solidFill>
                <a:srgbClr val="3333FF"/>
              </a:solidFill>
              <a:latin typeface="Arial" panose="020B0604020202020204" pitchFamily="34" charset="0"/>
            </a:endParaRPr>
          </a:p>
          <a:p>
            <a:pPr marL="285750" indent="-285750">
              <a:buFont typeface="Arial" panose="020B0604020202020204" pitchFamily="34" charset="0"/>
              <a:buChar char="•"/>
            </a:pPr>
            <a:r>
              <a:rPr lang="en-GB" dirty="0">
                <a:sym typeface="+mn-ea"/>
              </a:rPr>
              <a:t>Application to </a:t>
            </a:r>
            <a:r>
              <a:rPr lang="en-GB" dirty="0" err="1">
                <a:sym typeface="+mn-ea"/>
              </a:rPr>
              <a:t>Metop</a:t>
            </a:r>
            <a:r>
              <a:rPr lang="en-GB" dirty="0">
                <a:sym typeface="+mn-ea"/>
              </a:rPr>
              <a:t>-IASI , revealing extremely small discrepancies between FOV</a:t>
            </a:r>
            <a:endParaRPr lang="zh-CN" altLang="en-US"/>
          </a:p>
        </p:txBody>
      </p:sp>
      <p:sp>
        <p:nvSpPr>
          <p:cNvPr id="11" name="文本框 10"/>
          <p:cNvSpPr txBox="1"/>
          <p:nvPr/>
        </p:nvSpPr>
        <p:spPr>
          <a:xfrm>
            <a:off x="465455" y="1022350"/>
            <a:ext cx="4064000" cy="1476375"/>
          </a:xfrm>
          <a:prstGeom prst="rect">
            <a:avLst/>
          </a:prstGeom>
          <a:noFill/>
        </p:spPr>
        <p:txBody>
          <a:bodyPr wrap="square" rtlCol="0">
            <a:spAutoFit/>
          </a:bodyPr>
          <a:lstStyle/>
          <a:p>
            <a:pPr marL="285750" indent="-285750">
              <a:buFont typeface="Wingdings" panose="05000000000000000000" charset="0"/>
              <a:buChar char="Ø"/>
            </a:pPr>
            <a:r>
              <a:rPr lang="en-GB" dirty="0">
                <a:sym typeface="+mn-ea"/>
              </a:rPr>
              <a:t>derived a </a:t>
            </a:r>
            <a:r>
              <a:rPr lang="en-GB" dirty="0">
                <a:solidFill>
                  <a:srgbClr val="3333FF"/>
                </a:solidFill>
                <a:sym typeface="+mn-ea"/>
              </a:rPr>
              <a:t>novel solution to compute relative SRF between similar hyperspectral detectors by analysis of colocations</a:t>
            </a:r>
            <a:endParaRPr lang="en-GB" dirty="0">
              <a:solidFill>
                <a:srgbClr val="3333FF"/>
              </a:solidFill>
            </a:endParaRPr>
          </a:p>
          <a:p>
            <a:endParaRPr lang="en-GB" altLang="en-US" dirty="0">
              <a:solidFill>
                <a:srgbClr val="3333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TABLE_ENDDRAG_ORIGIN_RECT" val="555*435"/>
  <p:tag name="TABLE_ENDDRAG_RECT" val="366*90*555*435"/>
</p:tagLst>
</file>

<file path=ppt/tags/tag2.xml><?xml version="1.0" encoding="utf-8"?>
<p:tagLst xmlns:a="http://schemas.openxmlformats.org/drawingml/2006/main" xmlns:r="http://schemas.openxmlformats.org/officeDocument/2006/relationships" xmlns:p="http://schemas.openxmlformats.org/presentationml/2006/main">
  <p:tag name="TABLE_ENDDRAG_ORIGIN_RECT" val="791*294"/>
  <p:tag name="TABLE_ENDDRAG_RECT" val="49*128*791*294"/>
</p:tagLst>
</file>

<file path=ppt/theme/theme1.xml><?xml version="1.0" encoding="utf-8"?>
<a:theme xmlns:a="http://schemas.openxmlformats.org/drawingml/2006/main" name="NPP_FO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9985</Words>
  <Application>Microsoft Office PowerPoint</Application>
  <PresentationFormat>宽屏</PresentationFormat>
  <Paragraphs>430</Paragraphs>
  <Slides>15</Slides>
  <Notes>0</Notes>
  <HiddenSlides>0</HiddenSlides>
  <MMClips>0</MMClips>
  <ScaleCrop>false</ScaleCrop>
  <HeadingPairs>
    <vt:vector size="4" baseType="variant">
      <vt:variant>
        <vt:lpstr>主题</vt:lpstr>
      </vt:variant>
      <vt:variant>
        <vt:i4>1</vt:i4>
      </vt:variant>
      <vt:variant>
        <vt:lpstr>幻灯片标题</vt:lpstr>
      </vt:variant>
      <vt:variant>
        <vt:i4>15</vt:i4>
      </vt:variant>
    </vt:vector>
  </HeadingPairs>
  <TitlesOfParts>
    <vt:vector size="16" baseType="lpstr">
      <vt:lpstr>NPP_FOR</vt:lpstr>
      <vt:lpstr> GRWG IR Report </vt:lpstr>
      <vt:lpstr>Outline</vt:lpstr>
      <vt:lpstr>Review Scope of the IR Sub-Group</vt:lpstr>
      <vt:lpstr>Four  Web Meetings in 2024</vt:lpstr>
      <vt:lpstr>IR Session in 2025 GSICS Annual Meeting</vt:lpstr>
      <vt:lpstr>IR Session in 2025 GSICS Annual Meeting</vt:lpstr>
      <vt:lpstr>Highlights: </vt:lpstr>
      <vt:lpstr>Highlights:    </vt:lpstr>
      <vt:lpstr>Relative SRF retrieval - Application to Metop IASI (and MTG-I FCI)   </vt:lpstr>
      <vt:lpstr>Improvements of CrIS and VIIRS Inter-Calibration   </vt:lpstr>
      <vt:lpstr>Two Discussion </vt:lpstr>
      <vt:lpstr>Actions and Recommendations from Discussion </vt:lpstr>
      <vt:lpstr>New Actions</vt:lpstr>
      <vt:lpstr>2025 Plan</vt:lpstr>
      <vt:lpstr>Cooperation</vt:lpstr>
    </vt:vector>
  </TitlesOfParts>
  <Company>Lockheed Martin IS&amp;GS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dc:title>
  <dc:creator>Chris Barnet</dc:creator>
  <cp:lastModifiedBy>漆成莉</cp:lastModifiedBy>
  <cp:revision>3552</cp:revision>
  <dcterms:created xsi:type="dcterms:W3CDTF">2011-10-05T18:31:00Z</dcterms:created>
  <dcterms:modified xsi:type="dcterms:W3CDTF">2025-03-21T00:01:10Z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0866BE3E34A14B1D858B329D7B10ACED_13</vt:lpwstr>
  </property>
  <property fmtid="{D5CDD505-2E9C-101B-9397-08002B2CF9AE}" pid="3" name="KSOProductBuildVer">
    <vt:lpwstr>2052-12.1.0.20305</vt:lpwstr>
  </property>
</Properties>
</file>