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1" r:id="rId8"/>
    <p:sldId id="266" r:id="rId9"/>
    <p:sldId id="267" r:id="rId10"/>
    <p:sldId id="268" r:id="rId11"/>
    <p:sldId id="275" r:id="rId12"/>
    <p:sldId id="270" r:id="rId13"/>
    <p:sldId id="271" r:id="rId14"/>
    <p:sldId id="272" r:id="rId15"/>
    <p:sldId id="273" r:id="rId16"/>
    <p:sldId id="274" r:id="rId17"/>
  </p:sldIdLst>
  <p:sldSz cx="12192000" cy="6858000"/>
  <p:notesSz cx="6797675" cy="992632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0" d="100"/>
          <a:sy n="50" d="100"/>
        </p:scale>
        <p:origin x="75" y="27"/>
      </p:cViewPr>
      <p:guideLst>
        <p:guide orient="horz" pos="2160"/>
        <p:guide pos="38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40b42f292e_3_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00" cy="446400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g340b42f292e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type="body" idx="1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:notes"/>
          <p:cNvSpPr/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0" name="Google Shape;20;p8"/>
          <p:cNvSpPr txBox="1"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 panose="02020603050405020304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 panose="02020603050405020304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/>
            </a:lvl9pPr>
          </a:lstStyle>
          <a:p/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4" name="Google Shape;24;p9"/>
          <p:cNvSpPr txBox="1">
            <a:spLocks noGrp="1"/>
          </p:cNvSpPr>
          <p:nvPr>
            <p:ph type="body" idx="1"/>
          </p:nvPr>
        </p:nvSpPr>
        <p:spPr>
          <a:xfrm>
            <a:off x="609600" y="914400"/>
            <a:ext cx="10972800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5" name="Google Shape;25;p9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8" name="Google Shape;28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 panose="02020603050405020304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 panose="02020603050405020304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/>
            </a:lvl9pPr>
          </a:lstStyle>
          <a:p/>
        </p:txBody>
      </p:sp>
      <p:sp>
        <p:nvSpPr>
          <p:cNvPr id="29" name="Google Shape;29;p10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2" name="Google Shape;32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 panose="02020603050405020304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 panose="02020603050405020304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 panose="02020603050405020304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/>
            </a:lvl9pPr>
          </a:lstStyle>
          <a:p/>
        </p:txBody>
      </p:sp>
      <p:sp>
        <p:nvSpPr>
          <p:cNvPr id="33" name="Google Shape;33;p1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 panose="02020603050405020304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 panose="02020603050405020304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 panose="02020603050405020304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/>
            </a:lvl9pPr>
          </a:lstStyle>
          <a:p/>
        </p:txBody>
      </p:sp>
      <p:sp>
        <p:nvSpPr>
          <p:cNvPr id="34" name="Google Shape;34;p11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 panose="02020603050405020304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/>
            </a:lvl9pPr>
          </a:lstStyle>
          <a:p/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 panose="02020603050405020304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/>
            </a:lvl9pPr>
          </a:lstStyle>
          <a:p/>
        </p:txBody>
      </p:sp>
      <p:sp>
        <p:nvSpPr>
          <p:cNvPr id="39" name="Google Shape;39;p1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 panose="02020603050405020304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/>
            </a:lvl9pPr>
          </a:lstStyle>
          <a:p/>
        </p:txBody>
      </p:sp>
      <p:sp>
        <p:nvSpPr>
          <p:cNvPr id="40" name="Google Shape;40;p1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 panose="02020603050405020304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/>
            </a:lvl9pPr>
          </a:lstStyle>
          <a:p/>
        </p:txBody>
      </p:sp>
      <p:sp>
        <p:nvSpPr>
          <p:cNvPr id="41" name="Google Shape;41;p12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44" name="Google Shape;44;p13"/>
          <p:cNvSpPr txBox="1"/>
          <p:nvPr/>
        </p:nvSpPr>
        <p:spPr>
          <a:xfrm>
            <a:off x="3352800" y="132628"/>
            <a:ext cx="7772400" cy="66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Click to edit Master title style</a:t>
            </a:r>
            <a:endParaRPr sz="4000">
              <a:solidFill>
                <a:schemeClr val="dk2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body" idx="1"/>
          </p:nvPr>
        </p:nvSpPr>
        <p:spPr>
          <a:xfrm>
            <a:off x="609600" y="914400"/>
            <a:ext cx="10972800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 panose="02020603050405020304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 panose="02020603050405020304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7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12" name="Google Shape;12;p7"/>
          <p:cNvSpPr/>
          <p:nvPr/>
        </p:nvSpPr>
        <p:spPr>
          <a:xfrm>
            <a:off x="609600" y="1147156"/>
            <a:ext cx="10972800" cy="517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7"/>
          <p:cNvSpPr/>
          <p:nvPr/>
        </p:nvSpPr>
        <p:spPr>
          <a:xfrm>
            <a:off x="3347049" y="6408718"/>
            <a:ext cx="5497902" cy="23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 – 21 March 2025, GSICS Annual Meeting (Hybrid),</a:t>
            </a:r>
            <a:r>
              <a:rPr lang="en-US" sz="1000" b="0" i="0" u="none" strike="noStrike" cap="none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 Changchun, Jilin Province, China.</a:t>
            </a:r>
            <a:endParaRPr sz="10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4" name="Google Shape;14;p7"/>
          <p:cNvCxnSpPr/>
          <p:nvPr/>
        </p:nvCxnSpPr>
        <p:spPr>
          <a:xfrm>
            <a:off x="609600" y="6324600"/>
            <a:ext cx="109728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7"/>
          <p:cNvSpPr/>
          <p:nvPr/>
        </p:nvSpPr>
        <p:spPr>
          <a:xfrm>
            <a:off x="8737600" y="6477001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7"/>
          <p:cNvSpPr/>
          <p:nvPr/>
        </p:nvSpPr>
        <p:spPr>
          <a:xfrm>
            <a:off x="609600" y="6400801"/>
            <a:ext cx="2748951" cy="23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GSICS Agency Report </a:t>
            </a:r>
            <a:endParaRPr lang="en-US" sz="1000" b="1" i="0" u="none" strike="noStrike" cap="none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7" name="Google Shape;17;p7" descr="http://gsics.atmos.umd.edu/pub/Development/Logos/GSICS180px.pn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8233" y="102700"/>
            <a:ext cx="1714500" cy="6953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gsics.atmos.umd.edu/bin/view/Development/2025011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gsics.atmos.umd.edu/bin/view/Development/SrfNcdfConventio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>
            <a:spLocks noGrp="1"/>
          </p:cNvSpPr>
          <p:nvPr>
            <p:ph type="ctrTitle"/>
          </p:nvPr>
        </p:nvSpPr>
        <p:spPr>
          <a:xfrm>
            <a:off x="926175" y="1335575"/>
            <a:ext cx="10240200" cy="1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GRWG Microwave (MW) Subgroup</a:t>
            </a:r>
            <a:br>
              <a:rPr lang="en-US" sz="4000" b="1"/>
            </a:br>
            <a:r>
              <a:rPr lang="en-US" sz="4000" b="1"/>
              <a:t> Annual Report 2025</a:t>
            </a:r>
            <a:br>
              <a:rPr lang="en-US" sz="4000">
                <a:solidFill>
                  <a:srgbClr val="0000FF"/>
                </a:solidFill>
              </a:rPr>
            </a:br>
            <a:endParaRPr sz="4000" i="1">
              <a:solidFill>
                <a:srgbClr val="0C45E4"/>
              </a:solidFill>
            </a:endParaRPr>
          </a:p>
        </p:txBody>
      </p:sp>
      <p:sp>
        <p:nvSpPr>
          <p:cNvPr id="51" name="Google Shape;51;p1"/>
          <p:cNvSpPr txBox="1">
            <a:spLocks noGrp="1"/>
          </p:cNvSpPr>
          <p:nvPr>
            <p:ph type="subTitle" idx="1"/>
          </p:nvPr>
        </p:nvSpPr>
        <p:spPr>
          <a:xfrm>
            <a:off x="1402300" y="3855125"/>
            <a:ext cx="9387300" cy="1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1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Flavio Iturbide-Sanchez and Shengli Wu, Co-Chairs</a:t>
            </a:r>
            <a:endParaRPr sz="200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Tim Hewison, DaZhen Gu, and Hu Yang, Focus Group Leads</a:t>
            </a:r>
            <a:endParaRPr sz="200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Kun Zhang and Juyang Hu, GSICS MW Coordinator</a:t>
            </a:r>
            <a:endParaRPr sz="200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03/21/2025</a:t>
            </a:r>
            <a:endParaRPr lang="en-US" sz="200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ctr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1871350" y="67725"/>
            <a:ext cx="102414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Achievements and way forward of Lunar Calibration WG</a:t>
            </a:r>
            <a:endParaRPr b="1" dirty="0"/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609600" y="1929130"/>
            <a:ext cx="10972800" cy="397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Microwave lunar RTM model development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Satellite Moon observations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Ground based Moon observation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Lunar observation applications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Lunar based </a:t>
            </a:r>
            <a:r>
              <a:rPr lang="en-US" altLang="zh-CN"/>
              <a:t>PICS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lang="en-US" altLang="zh-CN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lang="en-US" altLang="zh-CN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lang="en-US" altLang="zh-CN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lang="en-US" altLang="zh-CN"/>
          </a:p>
        </p:txBody>
      </p:sp>
      <p:sp>
        <p:nvSpPr>
          <p:cNvPr id="81" name="Google Shape;81;p3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82" name="Google Shape;82;p3"/>
          <p:cNvSpPr txBox="1"/>
          <p:nvPr/>
        </p:nvSpPr>
        <p:spPr>
          <a:xfrm rot="5400000">
            <a:off x="10781400" y="5019849"/>
            <a:ext cx="199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by Hu Yang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1285240" y="0"/>
            <a:ext cx="10827385" cy="66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Achievements and way forward of </a:t>
            </a:r>
            <a:r>
              <a:rPr lang="en-US" b="1" u="sng" dirty="0">
                <a:sym typeface="+mn-ea"/>
              </a:rPr>
              <a:t>T</a:t>
            </a:r>
            <a:r>
              <a:rPr lang="en-US" b="1" dirty="0">
                <a:sym typeface="+mn-ea"/>
              </a:rPr>
              <a:t>echnology and Instrument Pre-Launch </a:t>
            </a:r>
            <a:r>
              <a:rPr lang="en-US" b="1" u="sng" dirty="0">
                <a:sym typeface="+mn-ea"/>
              </a:rPr>
              <a:t>T</a:t>
            </a:r>
            <a:r>
              <a:rPr lang="en-US" b="1" dirty="0">
                <a:sym typeface="+mn-ea"/>
              </a:rPr>
              <a:t>esting and Post-Launch Characterization (TT)</a:t>
            </a:r>
            <a:r>
              <a:rPr lang="en-US" b="1"/>
              <a:t>WG</a:t>
            </a:r>
            <a:endParaRPr b="1"/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609600" y="1868805"/>
            <a:ext cx="10972800" cy="379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dirty="0">
                <a:sym typeface="+mn-ea"/>
              </a:rPr>
              <a:t>SRF </a:t>
            </a:r>
            <a:r>
              <a:rPr lang="en-US" dirty="0" err="1">
                <a:sym typeface="+mn-ea"/>
              </a:rPr>
              <a:t>netCDF</a:t>
            </a:r>
            <a:r>
              <a:rPr lang="en-US" dirty="0">
                <a:sym typeface="+mn-ea"/>
              </a:rPr>
              <a:t> Convention</a:t>
            </a:r>
            <a:endParaRPr lang="en-US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dirty="0">
                <a:sym typeface="+mn-ea"/>
              </a:rPr>
              <a:t>Antenna effects in space radiometer measurements </a:t>
            </a:r>
            <a:endParaRPr lang="en-US" dirty="0">
              <a:sym typeface="+mn-ea"/>
            </a:endParaRPr>
          </a:p>
          <a:p>
            <a:pPr marL="800100" lvl="1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sz="2400" dirty="0">
                <a:sym typeface="+mn-ea"/>
              </a:rPr>
              <a:t>Started a collaborative document development on Overleaf</a:t>
            </a:r>
            <a:endParaRPr lang="en-US" sz="2400" dirty="0">
              <a:sym typeface="+mn-ea"/>
            </a:endParaRPr>
          </a:p>
          <a:p>
            <a:pPr marL="800100" lvl="1" algn="l">
              <a:spcBef>
                <a:spcPts val="640"/>
              </a:spcBef>
              <a:buChar char="❖"/>
            </a:pPr>
            <a:r>
              <a:rPr lang="en-US" sz="2400" dirty="0">
                <a:sym typeface="+mn-ea"/>
              </a:rPr>
              <a:t>Main lob, side lob and back lob illumination</a:t>
            </a:r>
            <a:endParaRPr lang="en-US" sz="2400" dirty="0"/>
          </a:p>
          <a:p>
            <a:pPr marL="800100" lvl="1" algn="l">
              <a:spcBef>
                <a:spcPts val="640"/>
              </a:spcBef>
              <a:buChar char="❖"/>
            </a:pPr>
            <a:r>
              <a:rPr lang="en-US" sz="2400" dirty="0">
                <a:sym typeface="+mn-ea"/>
              </a:rPr>
              <a:t>Polarization</a:t>
            </a:r>
            <a:endParaRPr lang="en-US" sz="2400" dirty="0"/>
          </a:p>
          <a:p>
            <a:pPr marL="800100" lvl="1" algn="l">
              <a:spcBef>
                <a:spcPts val="640"/>
              </a:spcBef>
              <a:buChar char="❖"/>
            </a:pPr>
            <a:r>
              <a:rPr lang="en-US" sz="2400" dirty="0">
                <a:sym typeface="+mn-ea"/>
              </a:rPr>
              <a:t>Array effects</a:t>
            </a:r>
            <a:endParaRPr lang="en-US" sz="2400" dirty="0">
              <a:sym typeface="+mn-ea"/>
            </a:endParaRPr>
          </a:p>
          <a:p>
            <a:pPr marL="800100" lvl="1" algn="l">
              <a:spcBef>
                <a:spcPts val="640"/>
              </a:spcBef>
              <a:buChar char="❖"/>
            </a:pPr>
            <a:r>
              <a:rPr lang="en-US" sz="2400" dirty="0">
                <a:sym typeface="+mn-ea"/>
              </a:rPr>
              <a:t>Antenna Emission</a:t>
            </a:r>
            <a:endParaRPr lang="en-US" sz="2400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dirty="0">
                <a:sym typeface="+mn-ea"/>
              </a:rPr>
              <a:t>System NEP and NEΔT Definition</a:t>
            </a:r>
            <a:endParaRPr lang="en-US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/>
              <a:t>RFI Issues</a:t>
            </a:r>
            <a:endParaRPr lang="en-US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lang="en-US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lang="en-US"/>
          </a:p>
        </p:txBody>
      </p:sp>
      <p:sp>
        <p:nvSpPr>
          <p:cNvPr id="81" name="Google Shape;81;p3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82" name="Google Shape;82;p3"/>
          <p:cNvSpPr txBox="1"/>
          <p:nvPr/>
        </p:nvSpPr>
        <p:spPr>
          <a:xfrm rot="5400000">
            <a:off x="10269233" y="4569909"/>
            <a:ext cx="289729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>
                <a:solidFill>
                  <a:srgbClr val="0000FF"/>
                </a:solidFill>
              </a:rPr>
              <a:t>by </a:t>
            </a:r>
            <a:r>
              <a:rPr lang="en-US" sz="1800" dirty="0" err="1">
                <a:solidFill>
                  <a:srgbClr val="0000FF"/>
                </a:solidFill>
              </a:rPr>
              <a:t>Dazhen</a:t>
            </a:r>
            <a:r>
              <a:rPr lang="en-US" sz="1800" dirty="0">
                <a:solidFill>
                  <a:srgbClr val="0000FF"/>
                </a:solidFill>
              </a:rPr>
              <a:t> Gu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1871350" y="67725"/>
            <a:ext cx="102414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Achievements and way forward of </a:t>
            </a:r>
            <a:r>
              <a:rPr lang="en-US" altLang="zh-CN" b="1"/>
              <a:t>Direct MW Radiometer Inter-comparison Method and Vicarious Calibration</a:t>
            </a:r>
            <a:r>
              <a:rPr lang="en-US" b="1"/>
              <a:t> WG</a:t>
            </a:r>
            <a:endParaRPr b="1"/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609600" y="2061210"/>
            <a:ext cx="10972800" cy="3666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dirty="0"/>
              <a:t>SNO algorithm development</a:t>
            </a:r>
            <a:endParaRPr lang="en-US" altLang="zh-CN" dirty="0"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dirty="0"/>
              <a:t>effects of inhomogeneities within satellite footprint and aims to enhance accuracy of data assimilation by understanding and characterizing observation error</a:t>
            </a:r>
            <a:endParaRPr lang="en-US" altLang="zh-CN" dirty="0"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dirty="0"/>
              <a:t>absolute calibration by SNO and DD</a:t>
            </a:r>
            <a:endParaRPr lang="en-US" altLang="zh-CN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dirty="0"/>
              <a:t>Proposal for a baseline SNO algorithm and uncertainty framework</a:t>
            </a:r>
            <a:endParaRPr lang="en-US" dirty="0"/>
          </a:p>
        </p:txBody>
      </p:sp>
      <p:sp>
        <p:nvSpPr>
          <p:cNvPr id="81" name="Google Shape;81;p3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82" name="Google Shape;82;p3"/>
          <p:cNvSpPr txBox="1"/>
          <p:nvPr/>
        </p:nvSpPr>
        <p:spPr>
          <a:xfrm rot="5400000">
            <a:off x="10781400" y="3847549"/>
            <a:ext cx="199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by </a:t>
            </a:r>
            <a:r>
              <a:rPr lang="en-US" sz="1800" dirty="0">
                <a:solidFill>
                  <a:srgbClr val="0000FF"/>
                </a:solidFill>
              </a:rPr>
              <a:t>Tim </a:t>
            </a:r>
            <a:r>
              <a:rPr lang="en-US" sz="1800" dirty="0" err="1">
                <a:solidFill>
                  <a:srgbClr val="0000FF"/>
                </a:solidFill>
              </a:rPr>
              <a:t>Hewison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1871350" y="67725"/>
            <a:ext cx="102414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Cross-Cutting</a:t>
            </a:r>
            <a:endParaRPr lang="en-US" b="1"/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609600" y="909320"/>
            <a:ext cx="10972800" cy="3666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sz="2800"/>
              <a:t>RFI Issue</a:t>
            </a:r>
            <a:endParaRPr lang="en-US" altLang="zh-CN" sz="2800"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sz="2450"/>
              <a:t>RFI Conference triggered initiative for WMO-OSCAR-Space to set up a feature to report RFI experienced for specific channels (Heikki).</a:t>
            </a:r>
            <a:endParaRPr lang="en-US" altLang="zh-CN" sz="2450"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sz="2450"/>
              <a:t>CGMS agency best practices (BP) for RFI Detection, Monitoring, and Mapping/</a:t>
            </a:r>
            <a:r>
              <a:rPr lang="en-US" altLang="zh-CN" sz="2800"/>
              <a:t>AI, ML and Pattern Recognition (Beau </a:t>
            </a:r>
            <a:r>
              <a:rPr lang="en-US" altLang="zh-CN" sz="2800"/>
              <a:t>Backus)</a:t>
            </a:r>
            <a:endParaRPr lang="en-US" altLang="zh-CN" sz="2800"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sz="2450"/>
              <a:t>Discuss in TT Focus Group, or a NEW RFI Focus Group.</a:t>
            </a:r>
            <a:endParaRPr lang="en-US" altLang="zh-CN" sz="245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altLang="zh-CN" sz="28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altLang="zh-CN" sz="28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altLang="zh-CN" sz="28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altLang="zh-CN" sz="28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altLang="zh-CN" sz="28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endParaRPr lang="en-US" altLang="zh-CN" sz="28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 sz="2800"/>
              <a:t>IPWG</a:t>
            </a:r>
            <a:r>
              <a:rPr lang="zh-CN" altLang="en-US" sz="2800">
                <a:ea typeface="宋体" panose="02010600030101010101" pitchFamily="2" charset="-122"/>
              </a:rPr>
              <a:t>：</a:t>
            </a:r>
            <a:r>
              <a:rPr lang="en-US" altLang="zh-CN" sz="2800">
                <a:ea typeface="宋体" panose="02010600030101010101" pitchFamily="2" charset="-122"/>
              </a:rPr>
              <a:t>Discuss in EP</a:t>
            </a:r>
            <a:br>
              <a:rPr lang="en-US" altLang="zh-CN" sz="2800">
                <a:ea typeface="宋体" panose="02010600030101010101" pitchFamily="2" charset="-122"/>
              </a:rPr>
            </a:br>
            <a:endParaRPr lang="en-US" altLang="zh-CN" sz="2800">
              <a:ea typeface="宋体" panose="02010600030101010101" pitchFamily="2" charset="-122"/>
            </a:endParaRPr>
          </a:p>
        </p:txBody>
      </p:sp>
      <p:sp>
        <p:nvSpPr>
          <p:cNvPr id="81" name="Google Shape;81;p3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9375" y="3265805"/>
            <a:ext cx="4394835" cy="2193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20" y="3390900"/>
            <a:ext cx="4765675" cy="22612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2371090"/>
            <a:ext cx="10972800" cy="3801110"/>
          </a:xfrm>
        </p:spPr>
        <p:txBody>
          <a:bodyPr/>
          <a:lstStyle/>
          <a:p>
            <a:pPr marL="114300" indent="0" algn="ctr">
              <a:buNone/>
            </a:pPr>
            <a:r>
              <a:rPr lang="en-US" altLang="zh-CN" sz="8800"/>
              <a:t>Thank you</a:t>
            </a:r>
            <a:endParaRPr lang="en-US" altLang="zh-CN" sz="880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40b42f292e_3_0"/>
          <p:cNvSpPr txBox="1">
            <a:spLocks noGrp="1"/>
          </p:cNvSpPr>
          <p:nvPr>
            <p:ph type="title"/>
          </p:nvPr>
        </p:nvSpPr>
        <p:spPr>
          <a:xfrm>
            <a:off x="2377440" y="132628"/>
            <a:ext cx="87477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GRWG Subgroup Report - MW </a:t>
            </a:r>
            <a:endParaRPr b="1"/>
          </a:p>
        </p:txBody>
      </p:sp>
      <p:sp>
        <p:nvSpPr>
          <p:cNvPr id="57" name="Google Shape;57;g340b42f292e_3_0"/>
          <p:cNvSpPr txBox="1">
            <a:spLocks noGrp="1"/>
          </p:cNvSpPr>
          <p:nvPr>
            <p:ph type="body" idx="1"/>
          </p:nvPr>
        </p:nvSpPr>
        <p:spPr>
          <a:xfrm>
            <a:off x="596550" y="961175"/>
            <a:ext cx="10998900" cy="54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12420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-US"/>
              <a:t>Activities</a:t>
            </a:r>
            <a:endParaRPr lang="en-US"/>
          </a:p>
          <a:p>
            <a:pPr marL="742950" lvl="1" indent="-2590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Organized 3 MW General Meetings and 9 MW Focus Group Meetings.</a:t>
            </a:r>
            <a:endParaRPr lang="en-US"/>
          </a:p>
          <a:p>
            <a:pPr marL="742950" lvl="1" indent="-2590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Generated SRF Data Using New GSICS netCDF Convention</a:t>
            </a:r>
            <a:endParaRPr lang="en-US"/>
          </a:p>
          <a:p>
            <a:pPr marL="742950" lvl="1" indent="-2590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Distributed the Initial Version of MW Lunar Radiative Transfer Software Package to the GSICS Community</a:t>
            </a:r>
            <a:endParaRPr lang="en-US"/>
          </a:p>
          <a:p>
            <a:pPr marL="742950" lvl="1" indent="-2590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Provided Validated Lunar Observation Datasets from MHS and ATMS instruments</a:t>
            </a:r>
            <a:endParaRPr lang="en-US"/>
          </a:p>
          <a:p>
            <a:pPr marL="742950" lvl="1" indent="-2590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Reviewed SNO Methods, Collocation Mismatch Uncertainty and Vicarious Inter-calibration Algorithms</a:t>
            </a:r>
            <a:endParaRPr lang="en-US"/>
          </a:p>
          <a:p>
            <a:pPr marL="342900" lvl="0" indent="-312420" algn="l" rtl="0">
              <a:spcBef>
                <a:spcPts val="640"/>
              </a:spcBef>
              <a:spcAft>
                <a:spcPts val="0"/>
              </a:spcAft>
              <a:buSzPct val="100000"/>
              <a:buChar char="❖"/>
            </a:pPr>
            <a:r>
              <a:rPr lang="en-US"/>
              <a:t>Issues, challenges and/or recommendations</a:t>
            </a:r>
            <a:endParaRPr lang="en-US"/>
          </a:p>
          <a:p>
            <a:pPr marL="742950" lvl="1" indent="-2590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Consolidated Terminology</a:t>
            </a:r>
            <a:endParaRPr lang="en-US"/>
          </a:p>
          <a:p>
            <a:pPr marL="742950" lvl="1" indent="-2590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Precise Definitions (e.g., random noise, striping, etc.)</a:t>
            </a:r>
            <a:endParaRPr lang="en-US"/>
          </a:p>
          <a:p>
            <a:pPr marL="742950" lvl="1" indent="-2590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Best Practices (e.g., antenna pattern correction, characterization, etc.)</a:t>
            </a:r>
            <a:endParaRPr lang="en-US"/>
          </a:p>
          <a:p>
            <a:pPr marL="342900" lvl="0" indent="-287020" algn="l" rtl="0">
              <a:spcBef>
                <a:spcPts val="640"/>
              </a:spcBef>
              <a:spcAft>
                <a:spcPts val="0"/>
              </a:spcAft>
              <a:buSzPct val="100000"/>
              <a:buChar char="❖"/>
            </a:pPr>
            <a:r>
              <a:rPr lang="en-US"/>
              <a:t>Opportunities</a:t>
            </a:r>
            <a:endParaRPr lang="en-US"/>
          </a:p>
          <a:p>
            <a:pPr marL="742950" lvl="1" indent="-322580" algn="l" rtl="0">
              <a:spcBef>
                <a:spcPts val="56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Partnership with International Precipitation Working Group (IPWG)</a:t>
            </a:r>
            <a:endParaRPr lang="en-US"/>
          </a:p>
        </p:txBody>
      </p:sp>
      <p:sp>
        <p:nvSpPr>
          <p:cNvPr id="58" name="Google Shape;58;g340b42f292e_3_0"/>
          <p:cNvSpPr txBox="1">
            <a:spLocks noGrp="1"/>
          </p:cNvSpPr>
          <p:nvPr>
            <p:ph type="dt" idx="10"/>
          </p:nvPr>
        </p:nvSpPr>
        <p:spPr>
          <a:xfrm>
            <a:off x="9759142" y="6400800"/>
            <a:ext cx="1823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3/14/25</a:t>
            </a:r>
            <a:endParaRPr sz="10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59" name="Google Shape;59;g340b42f292e_3_0"/>
          <p:cNvSpPr txBox="1"/>
          <p:nvPr/>
        </p:nvSpPr>
        <p:spPr>
          <a:xfrm rot="5400000">
            <a:off x="9988600" y="4181450"/>
            <a:ext cx="369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by Flavio Iturbide and Shengli Wu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body" idx="1"/>
          </p:nvPr>
        </p:nvSpPr>
        <p:spPr>
          <a:xfrm>
            <a:off x="838200" y="1144627"/>
            <a:ext cx="10515600" cy="50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-US"/>
              <a:t>Organized the Quarterly Microwave Subgroup General Meetings to Communicate Status and Path Forward Plans for the Focus Groups.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22 May 2024, Virtual Meeting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28 August 2024, Virtual Meeting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24 February 2025, Virtual Meeting</a:t>
            </a:r>
            <a:endParaRPr lang="en-US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ct val="100000"/>
              <a:buChar char="❖"/>
            </a:pPr>
            <a:r>
              <a:rPr lang="en-US"/>
              <a:t>SNO/Vicarious Inter-calibration Focus Group Meetings: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2024-05-02 - Introducing SNO Focus Group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2024-08-08 - Review of SNO methods, Collocation mismatch Uncertainty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>
                <a:uFill>
                  <a:noFill/>
                </a:uFill>
                <a:hlinkClick r:id="rId1"/>
              </a:rPr>
              <a:t>2025-01-16</a:t>
            </a:r>
            <a:r>
              <a:rPr lang="en-US"/>
              <a:t> – SNO for FY-3F, RSS Vicarious Inter-calibration for GPM</a:t>
            </a:r>
            <a:endParaRPr lang="en-US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ct val="100000"/>
              <a:buChar char="❖"/>
            </a:pPr>
            <a:r>
              <a:rPr lang="en-US"/>
              <a:t>Microwave Lunar Focus Group Meetings: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2024-07-25 – Kick off meeting to discuss the working scope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2024-11-25 – Discuss the different lunar intrusion correction strategy adopt by different satellite agency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2025-02-22 -  Lunar RTM model discussion</a:t>
            </a:r>
            <a:endParaRPr lang="en-US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ct val="100000"/>
              <a:buChar char="❖"/>
            </a:pPr>
            <a:r>
              <a:rPr lang="en-US"/>
              <a:t>Technology &amp; Testing Focus Group Meetings: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2024-07-31 – Kick off meeting for refining focus group topics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2024-11-12 – Pre-launch characterisation at NASA</a:t>
            </a:r>
            <a:endParaRPr lang="en-US"/>
          </a:p>
          <a:p>
            <a:pPr marL="742950" lvl="1" indent="-285750" algn="l" rtl="0">
              <a:spcBef>
                <a:spcPts val="35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2025-02-17 – SRFs, Antenna effects, NEDT definition</a:t>
            </a:r>
            <a:endParaRPr lang="en-US"/>
          </a:p>
        </p:txBody>
      </p:sp>
      <p:sp>
        <p:nvSpPr>
          <p:cNvPr id="65" name="Google Shape;65;p2"/>
          <p:cNvSpPr txBox="1">
            <a:spLocks noGrp="1"/>
          </p:cNvSpPr>
          <p:nvPr>
            <p:ph type="title"/>
          </p:nvPr>
        </p:nvSpPr>
        <p:spPr>
          <a:xfrm>
            <a:off x="1796914" y="213842"/>
            <a:ext cx="9438328" cy="93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Meetings Organized/Supported in 2024</a:t>
            </a:r>
            <a:endParaRPr b="1"/>
          </a:p>
        </p:txBody>
      </p:sp>
      <p:sp>
        <p:nvSpPr>
          <p:cNvPr id="66" name="Google Shape;66;p2"/>
          <p:cNvSpPr txBox="1">
            <a:spLocks noGrp="1"/>
          </p:cNvSpPr>
          <p:nvPr>
            <p:ph type="dt" idx="10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3/14/25</a:t>
            </a:r>
            <a:endParaRPr sz="1000" b="0" i="0" u="none" strike="noStrike" cap="none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2130014" y="132628"/>
            <a:ext cx="8995186" cy="66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New Products and Product Promotions</a:t>
            </a:r>
            <a:endParaRPr b="1"/>
          </a:p>
        </p:txBody>
      </p:sp>
      <p:sp>
        <p:nvSpPr>
          <p:cNvPr id="72" name="Google Shape;72;p4"/>
          <p:cNvSpPr txBox="1">
            <a:spLocks noGrp="1"/>
          </p:cNvSpPr>
          <p:nvPr>
            <p:ph type="body" idx="1"/>
          </p:nvPr>
        </p:nvSpPr>
        <p:spPr>
          <a:xfrm>
            <a:off x="609600" y="1043940"/>
            <a:ext cx="10972800" cy="529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2500"/>
          </a:bodyPr>
          <a:lstStyle/>
          <a:p>
            <a:pPr marL="342900" lvl="0" indent="-35814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/>
              <a:t>New </a:t>
            </a:r>
            <a:r>
              <a:rPr lang="en-US">
                <a:uFill>
                  <a:noFill/>
                </a:uFill>
                <a:hlinkClick r:id="rId1"/>
              </a:rPr>
              <a:t>GSICS SRF netCDF convention</a:t>
            </a:r>
            <a:r>
              <a:rPr lang="en-US" sz="2800"/>
              <a:t>: </a:t>
            </a:r>
            <a:endParaRPr sz="2800"/>
          </a:p>
          <a:p>
            <a:pPr marL="742950" lvl="1" indent="-299085" algn="l" rtl="0">
              <a:spcBef>
                <a:spcPts val="52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Frequency unit in GHz instead of wavelength for improved familiarity in microwave community</a:t>
            </a:r>
            <a:endParaRPr lang="en-US"/>
          </a:p>
          <a:p>
            <a:pPr marL="742950" lvl="1" indent="-299085" algn="l" rtl="0">
              <a:spcBef>
                <a:spcPts val="52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Spectral Response (SR) unit in decibel scale with respect to peak to replace linear scale</a:t>
            </a:r>
            <a:endParaRPr lang="en-US"/>
          </a:p>
          <a:p>
            <a:pPr marL="742950" lvl="1" indent="-299085" algn="l" rtl="0">
              <a:spcBef>
                <a:spcPts val="52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Uncertainty addition to both frequency and SR</a:t>
            </a:r>
            <a:endParaRPr lang="en-US"/>
          </a:p>
          <a:p>
            <a:pPr marL="342900" lvl="0" indent="-358140" algn="l" rtl="0">
              <a:spcBef>
                <a:spcPts val="590"/>
              </a:spcBef>
              <a:spcAft>
                <a:spcPts val="0"/>
              </a:spcAft>
              <a:buSzPts val="3200"/>
              <a:buChar char="❖"/>
            </a:pPr>
            <a:r>
              <a:rPr lang="en-US"/>
              <a:t>Plans: </a:t>
            </a:r>
            <a:endParaRPr lang="en-US"/>
          </a:p>
          <a:p>
            <a:pPr marL="742950" lvl="1" indent="-299085" algn="l" rtl="0">
              <a:spcBef>
                <a:spcPts val="52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Consolidate proposal for a baseline SNO algorithm </a:t>
            </a:r>
            <a:endParaRPr lang="en-US"/>
          </a:p>
          <a:p>
            <a:pPr marL="1143000" lvl="2" indent="-240030" algn="l" rtl="0">
              <a:spcBef>
                <a:spcPts val="44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</a:pPr>
            <a:r>
              <a:rPr lang="en-US"/>
              <a:t>Uncertainty framework</a:t>
            </a:r>
            <a:endParaRPr lang="en-US"/>
          </a:p>
          <a:p>
            <a:pPr marL="1143000" lvl="2" indent="-240030" algn="l" rtl="0">
              <a:spcBef>
                <a:spcPts val="44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</a:pPr>
            <a:r>
              <a:rPr lang="en-US"/>
              <a:t>Independent evaluation by different groups – with different sensors</a:t>
            </a:r>
            <a:endParaRPr lang="en-US"/>
          </a:p>
          <a:p>
            <a:pPr marL="1143000" lvl="2" indent="-240030" algn="l" rtl="0">
              <a:spcBef>
                <a:spcPts val="44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</a:pPr>
            <a:r>
              <a:rPr lang="en-US" dirty="0">
                <a:sym typeface="+mn-ea"/>
              </a:rPr>
              <a:t>Extend SNO points to low latitude</a:t>
            </a:r>
            <a:endParaRPr lang="en-US"/>
          </a:p>
          <a:p>
            <a:pPr marL="742950" lvl="1" indent="-299085" algn="l" rtl="0">
              <a:spcBef>
                <a:spcPts val="52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Continue review of other vicarious (inter-)calibration algorithms</a:t>
            </a:r>
            <a:endParaRPr lang="en-US"/>
          </a:p>
          <a:p>
            <a:pPr marL="1143000" lvl="2" indent="-240030" algn="l" rtl="0">
              <a:spcBef>
                <a:spcPts val="44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</a:pPr>
            <a:r>
              <a:rPr lang="en-US"/>
              <a:t>Inviting experts to present at web meetings</a:t>
            </a:r>
            <a:endParaRPr lang="en-US"/>
          </a:p>
        </p:txBody>
      </p:sp>
      <p:sp>
        <p:nvSpPr>
          <p:cNvPr id="73" name="Google Shape;73;p4"/>
          <p:cNvSpPr txBox="1">
            <a:spLocks noGrp="1"/>
          </p:cNvSpPr>
          <p:nvPr>
            <p:ph type="dt" idx="10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3/14/25</a:t>
            </a:r>
            <a:endParaRPr sz="10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74" name="Google Shape;74;p4"/>
          <p:cNvSpPr txBox="1"/>
          <p:nvPr/>
        </p:nvSpPr>
        <p:spPr>
          <a:xfrm rot="5400000">
            <a:off x="9629624" y="3901731"/>
            <a:ext cx="423379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by </a:t>
            </a:r>
            <a:r>
              <a:rPr lang="en-US" sz="1800" dirty="0" err="1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Dazhen</a:t>
            </a:r>
            <a:r>
              <a:rPr lang="en-US" sz="1800" dirty="0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Gu and Tim </a:t>
            </a:r>
            <a:r>
              <a:rPr lang="en-US" sz="1800" dirty="0" err="1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Hewison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2130014" y="132628"/>
            <a:ext cx="8995186" cy="66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Challenges and Opportunities</a:t>
            </a:r>
            <a:endParaRPr b="1"/>
          </a:p>
        </p:txBody>
      </p:sp>
      <p:sp>
        <p:nvSpPr>
          <p:cNvPr id="88" name="Google Shape;88;p6"/>
          <p:cNvSpPr txBox="1">
            <a:spLocks noGrp="1"/>
          </p:cNvSpPr>
          <p:nvPr>
            <p:ph type="body" idx="1"/>
          </p:nvPr>
        </p:nvSpPr>
        <p:spPr>
          <a:xfrm>
            <a:off x="609600" y="914400"/>
            <a:ext cx="10972800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/>
              <a:t>Partnership with IPWG (International Precip. Working Group)</a:t>
            </a:r>
            <a:endParaRPr lang="en-US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Key customer for MW inter-calibration</a:t>
            </a:r>
            <a:endParaRPr lang="en-US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Establish requirements for inter-calibration:</a:t>
            </a:r>
            <a:endParaRPr lang="en-US"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</a:pPr>
            <a:r>
              <a:rPr lang="en-US"/>
              <a:t>Target instruments, channels, dynamic range</a:t>
            </a:r>
            <a:endParaRPr lang="en-US"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</a:pPr>
            <a:r>
              <a:rPr lang="en-US"/>
              <a:t>Inter-calibration uncertainty, traceability</a:t>
            </a:r>
            <a:endParaRPr lang="en-US"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</a:pPr>
            <a:r>
              <a:rPr lang="en-US"/>
              <a:t>Timeliness – lead time and update frequency</a:t>
            </a:r>
            <a:endParaRPr lang="en-US"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 panose="02020603050405020304"/>
              <a:buChar char="•"/>
            </a:pPr>
            <a:r>
              <a:rPr lang="en-US"/>
              <a:t>Form of inter-calibration product: Algorithm, Corrections, Re-calibration, …</a:t>
            </a:r>
            <a:endParaRPr lang="en-US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Consolidate terminology!</a:t>
            </a:r>
            <a:endParaRPr lang="en-US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Compare requirements with capability of current algorithms</a:t>
            </a:r>
            <a:endParaRPr lang="en-US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Propose way forward</a:t>
            </a:r>
            <a:endParaRPr lang="en-US"/>
          </a:p>
        </p:txBody>
      </p:sp>
      <p:sp>
        <p:nvSpPr>
          <p:cNvPr id="89" name="Google Shape;89;p6"/>
          <p:cNvSpPr txBox="1">
            <a:spLocks noGrp="1"/>
          </p:cNvSpPr>
          <p:nvPr>
            <p:ph type="dt" idx="10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3/14/25</a:t>
            </a:r>
            <a:endParaRPr sz="10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1871350" y="67725"/>
            <a:ext cx="102414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Highlight: </a:t>
            </a:r>
            <a:r>
              <a:rPr lang="en-US" altLang="zh-CN" b="1" dirty="0"/>
              <a:t>Hyperspectral Microwave </a:t>
            </a:r>
            <a:br>
              <a:rPr lang="en-US" altLang="zh-CN" b="1" dirty="0"/>
            </a:br>
            <a:r>
              <a:rPr lang="en-US" altLang="zh-CN" sz="2800" b="1" dirty="0">
                <a:solidFill>
                  <a:srgbClr val="FF0000"/>
                </a:solidFill>
              </a:rPr>
              <a:t>By Rachael Kroodsma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81" name="Google Shape;81;p3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82" name="Google Shape;82;p3"/>
          <p:cNvSpPr txBox="1"/>
          <p:nvPr/>
        </p:nvSpPr>
        <p:spPr>
          <a:xfrm rot="5400000">
            <a:off x="10338572" y="3299212"/>
            <a:ext cx="28830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by </a:t>
            </a:r>
            <a:r>
              <a:rPr lang="en-US" sz="1800" dirty="0">
                <a:solidFill>
                  <a:srgbClr val="0000FF"/>
                </a:solidFill>
              </a:rPr>
              <a:t>Rachael </a:t>
            </a:r>
            <a:r>
              <a:rPr lang="en-US" sz="1800" dirty="0" err="1">
                <a:solidFill>
                  <a:srgbClr val="0000FF"/>
                </a:solidFill>
              </a:rPr>
              <a:t>Kroodsma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990" y="1207770"/>
            <a:ext cx="10227945" cy="4208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0" y="4284980"/>
            <a:ext cx="5890895" cy="22517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1871350" y="67725"/>
            <a:ext cx="102414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Highlight:Antenna </a:t>
            </a:r>
            <a:r>
              <a:rPr lang="en-US" altLang="zh-CN" b="1"/>
              <a:t>Emissivity Measurement</a:t>
            </a:r>
            <a:br>
              <a:rPr lang="en-US" altLang="zh-CN" b="1"/>
            </a:b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By PengjuanYao</a:t>
            </a:r>
            <a:r>
              <a:rPr lang="en-US" altLang="zh-CN" b="1"/>
              <a:t> </a:t>
            </a:r>
            <a:endParaRPr lang="en-US" altLang="zh-CN" b="1"/>
          </a:p>
        </p:txBody>
      </p:sp>
      <p:sp>
        <p:nvSpPr>
          <p:cNvPr id="81" name="Google Shape;81;p3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82" name="Google Shape;82;p3"/>
          <p:cNvSpPr txBox="1"/>
          <p:nvPr/>
        </p:nvSpPr>
        <p:spPr>
          <a:xfrm rot="5400000">
            <a:off x="9977423" y="4217799"/>
            <a:ext cx="360151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by Presenter??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1231900"/>
            <a:ext cx="7249160" cy="4298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755" y="742950"/>
            <a:ext cx="3106420" cy="26866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755" y="3613785"/>
            <a:ext cx="3081020" cy="2649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1871350" y="67725"/>
            <a:ext cx="102414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Highlight:Improvement of MWTS</a:t>
            </a:r>
            <a:br>
              <a:rPr lang="en-US" b="1"/>
            </a:b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By Juyang Hu</a:t>
            </a:r>
            <a:r>
              <a:rPr lang="en-US" altLang="zh-CN" b="1"/>
              <a:t> </a:t>
            </a:r>
            <a:endParaRPr lang="en-US" altLang="zh-CN" b="1"/>
          </a:p>
        </p:txBody>
      </p:sp>
      <p:sp>
        <p:nvSpPr>
          <p:cNvPr id="81" name="Google Shape;81;p3"/>
          <p:cNvSpPr txBox="1">
            <a:spLocks noGrp="1"/>
          </p:cNvSpPr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-122555" y="1363345"/>
            <a:ext cx="6572885" cy="3898900"/>
            <a:chOff x="6491" y="3097"/>
            <a:chExt cx="10351" cy="6140"/>
          </a:xfrm>
        </p:grpSpPr>
        <p:pic>
          <p:nvPicPr>
            <p:cNvPr id="7" name="Picture 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491" y="3097"/>
              <a:ext cx="5170" cy="3023"/>
            </a:xfrm>
            <a:prstGeom prst="rect">
              <a:avLst/>
            </a:prstGeom>
          </p:spPr>
        </p:pic>
        <p:pic>
          <p:nvPicPr>
            <p:cNvPr id="8" name="Picture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491" y="6120"/>
              <a:ext cx="5170" cy="3070"/>
            </a:xfrm>
            <a:prstGeom prst="rect">
              <a:avLst/>
            </a:prstGeom>
          </p:spPr>
        </p:pic>
        <p:pic>
          <p:nvPicPr>
            <p:cNvPr id="9" name="Picture 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400" y="3097"/>
              <a:ext cx="5442" cy="3023"/>
            </a:xfrm>
            <a:prstGeom prst="rect">
              <a:avLst/>
            </a:prstGeom>
          </p:spPr>
        </p:pic>
        <p:pic>
          <p:nvPicPr>
            <p:cNvPr id="10" name="Picture 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400" y="6167"/>
              <a:ext cx="5442" cy="307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355030" y="5384951"/>
            <a:ext cx="5231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rgbClr val="C00000"/>
                </a:solidFill>
              </a:rPr>
              <a:t>Land-sea contrast bias</a:t>
            </a:r>
            <a:endParaRPr lang="en-US" altLang="zh-CN" sz="1800" dirty="0">
              <a:solidFill>
                <a:srgbClr val="C0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172835" y="1363345"/>
            <a:ext cx="6019165" cy="3898900"/>
            <a:chOff x="1482" y="2753"/>
            <a:chExt cx="11087" cy="7030"/>
          </a:xfrm>
        </p:grpSpPr>
        <p:pic>
          <p:nvPicPr>
            <p:cNvPr id="2" name="Picture 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82" y="2753"/>
              <a:ext cx="5858" cy="3524"/>
            </a:xfrm>
            <a:prstGeom prst="rect">
              <a:avLst/>
            </a:prstGeom>
          </p:spPr>
        </p:pic>
        <p:pic>
          <p:nvPicPr>
            <p:cNvPr id="3" name="Picture 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82" y="6165"/>
              <a:ext cx="5858" cy="3618"/>
            </a:xfrm>
            <a:prstGeom prst="rect">
              <a:avLst/>
            </a:prstGeom>
          </p:spPr>
        </p:pic>
        <p:pic>
          <p:nvPicPr>
            <p:cNvPr id="13" name="Picture 1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867" y="2753"/>
              <a:ext cx="5702" cy="3428"/>
            </a:xfrm>
            <a:prstGeom prst="rect">
              <a:avLst/>
            </a:prstGeom>
          </p:spPr>
        </p:pic>
        <p:pic>
          <p:nvPicPr>
            <p:cNvPr id="14" name="Picture 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867" y="6180"/>
              <a:ext cx="5702" cy="3443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6275135" y="5384951"/>
            <a:ext cx="5231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rgbClr val="C00000"/>
                </a:solidFill>
              </a:rPr>
              <a:t>Scan-dependent bias</a:t>
            </a:r>
            <a:endParaRPr lang="en-US" altLang="zh-CN" sz="1800" dirty="0">
              <a:solidFill>
                <a:srgbClr val="C00000"/>
              </a:solidFill>
            </a:endParaRPr>
          </a:p>
        </p:txBody>
      </p:sp>
      <p:sp>
        <p:nvSpPr>
          <p:cNvPr id="17" name="Google Shape;82;p3"/>
          <p:cNvSpPr txBox="1"/>
          <p:nvPr/>
        </p:nvSpPr>
        <p:spPr>
          <a:xfrm>
            <a:off x="8119714" y="5821056"/>
            <a:ext cx="360151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by Presenter??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>
            <p:ph type="title"/>
          </p:nvPr>
        </p:nvSpPr>
        <p:spPr>
          <a:xfrm>
            <a:off x="1871350" y="67725"/>
            <a:ext cx="102414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Highlight:</a:t>
            </a:r>
            <a:r>
              <a:rPr lang="en-US" altLang="zh-CN" b="1"/>
              <a:t> Sterna inter-calibration study</a:t>
            </a:r>
            <a:br>
              <a:rPr lang="en-US" altLang="zh-CN" b="1"/>
            </a:br>
            <a:r>
              <a:rPr lang="en-US" altLang="zh-CN" sz="2800" b="1" dirty="0">
                <a:solidFill>
                  <a:srgbClr val="FF0000"/>
                </a:solidFill>
              </a:rPr>
              <a:t>By Tim Hewison</a:t>
            </a:r>
            <a:r>
              <a:rPr lang="en-US" altLang="zh-CN" b="1"/>
              <a:t> </a:t>
            </a:r>
            <a:endParaRPr lang="en-US" altLang="zh-CN" b="1"/>
          </a:p>
        </p:txBody>
      </p:sp>
      <p:sp>
        <p:nvSpPr>
          <p:cNvPr id="81" name="Google Shape;81;p3"/>
          <p:cNvSpPr txBox="1"/>
          <p:nvPr>
            <p:ph type="sldNum" idx="12"/>
          </p:nvPr>
        </p:nvSpPr>
        <p:spPr>
          <a:xfrm>
            <a:off x="9759142" y="6400800"/>
            <a:ext cx="1823258" cy="2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609600" y="1929130"/>
            <a:ext cx="10972800" cy="397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Microwave lunar RTM model development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Satellite Moon observations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Ground based Moon observation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Lunar observation applications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r>
              <a:rPr lang="en-US" altLang="zh-CN"/>
              <a:t>Lunar </a:t>
            </a:r>
            <a:r>
              <a:rPr lang="en-US" altLang="zh-CN"/>
              <a:t>PICS</a:t>
            </a:r>
            <a:endParaRPr lang="en-US" altLang="zh-CN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❖"/>
            </a:pPr>
            <a:endParaRPr lang="en-US" altLang="zh-CN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lang="en-US" altLang="zh-CN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lang="en-US" altLang="zh-CN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lang="en-US" altLang="zh-CN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4745</Words>
  <Application>WPS 演示</Application>
  <PresentationFormat>Widescreen</PresentationFormat>
  <Paragraphs>184</Paragraphs>
  <Slides>14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Arial</vt:lpstr>
      <vt:lpstr>Noto Sans Symbols</vt:lpstr>
      <vt:lpstr>Segoe Print</vt:lpstr>
      <vt:lpstr>Times New Roman</vt:lpstr>
      <vt:lpstr>Calibri</vt:lpstr>
      <vt:lpstr>微软雅黑</vt:lpstr>
      <vt:lpstr>Arial Unicode MS</vt:lpstr>
      <vt:lpstr>Default Design</vt:lpstr>
      <vt:lpstr>GRWG Microwave (MW) Subgroup  Annual Report 2025 </vt:lpstr>
      <vt:lpstr>GRWG Subgroup Report - MW </vt:lpstr>
      <vt:lpstr>Meetings Organized/Supported in 2024</vt:lpstr>
      <vt:lpstr>New Products and Product Promotions</vt:lpstr>
      <vt:lpstr>Challenges and Opportunities</vt:lpstr>
      <vt:lpstr>Highlight: Hyperspectral Microwave  By Rachael Kroodsma</vt:lpstr>
      <vt:lpstr>Highlight:Antenna Emissivity Measurement By PengjuanYao </vt:lpstr>
      <vt:lpstr>Highlight:Improvement of MWTS By Juyang Hu </vt:lpstr>
      <vt:lpstr>Highlight: Sterna inter-calibration study </vt:lpstr>
      <vt:lpstr>Achievements and way forward of Lunar Calibration WG</vt:lpstr>
      <vt:lpstr>Achievements and way forward of Technology and Instrument Pre-Launch Testing and Post-Launch Characterization (TT)WG</vt:lpstr>
      <vt:lpstr>Achievements and way forward of Direct MW Radiometer Inter-comparison Method and Vicarious Calibration WG</vt:lpstr>
      <vt:lpstr>Cross-Cutting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GRWG Microwave (MW) Subgroup  Annual Report 2025</dc:title>
  <dc:creator>Fred Wu</dc:creator>
  <cp:lastModifiedBy>wusl</cp:lastModifiedBy>
  <cp:revision>30</cp:revision>
  <dcterms:created xsi:type="dcterms:W3CDTF">2025-03-18T02:13:00Z</dcterms:created>
  <dcterms:modified xsi:type="dcterms:W3CDTF">2025-03-20T15:55:38Z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C7C4C5BE1D62459CA9D96D141DED3579_12</vt:lpwstr>
  </property>
  <property fmtid="{D5CDD505-2E9C-101B-9397-08002B2CF9AE}" pid="3" name="KSOProductBuildVer">
    <vt:lpwstr>2052-12.1.0.20305</vt:lpwstr>
  </property>
</Properties>
</file>