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661" r:id="rId3"/>
    <p:sldId id="11501" r:id="rId4"/>
    <p:sldId id="257" r:id="rId5"/>
    <p:sldId id="258" r:id="rId6"/>
    <p:sldId id="259" r:id="rId7"/>
    <p:sldId id="852" r:id="rId8"/>
    <p:sldId id="11502" r:id="rId9"/>
    <p:sldId id="11503" r:id="rId10"/>
    <p:sldId id="11504" r:id="rId11"/>
    <p:sldId id="11514" r:id="rId12"/>
    <p:sldId id="11486" r:id="rId13"/>
    <p:sldId id="11507" r:id="rId14"/>
    <p:sldId id="11508" r:id="rId15"/>
    <p:sldId id="11509" r:id="rId16"/>
    <p:sldId id="960" r:id="rId17"/>
    <p:sldId id="11511" r:id="rId18"/>
    <p:sldId id="11512" r:id="rId19"/>
    <p:sldId id="11513" r:id="rId20"/>
    <p:sldId id="11515" r:id="rId21"/>
    <p:sldId id="11516" r:id="rId22"/>
    <p:sldId id="11517" r:id="rId23"/>
    <p:sldId id="11518" r:id="rId24"/>
    <p:sldId id="115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88" d="100"/>
          <a:sy n="88" d="100"/>
        </p:scale>
        <p:origin x="8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46601506837155E-2"/>
          <c:y val="3.6282744068756111E-2"/>
          <c:w val="0.79172655526936031"/>
          <c:h val="0.81456355146374748"/>
        </c:manualLayout>
      </c:layout>
      <c:scatterChart>
        <c:scatterStyle val="smoothMarker"/>
        <c:varyColors val="0"/>
        <c:ser>
          <c:idx val="0"/>
          <c:order val="0"/>
          <c:tx>
            <c:strRef>
              <c:f>'CenWL_VISVIS 光谱校准的中心波长'!$B$47</c:f>
              <c:strCache>
                <c:ptCount val="1"/>
                <c:pt idx="0">
                  <c:v>253.728</c:v>
                </c:pt>
              </c:strCache>
            </c:strRef>
          </c:tx>
          <c:xVal>
            <c:numRef>
              <c:f>'CenWL_VISVIS 光谱校准的中心波长'!$A$48:$A$87</c:f>
              <c:numCache>
                <c:formatCode>m/d/yyyy</c:formatCode>
                <c:ptCount val="40"/>
                <c:pt idx="0">
                  <c:v>44441</c:v>
                </c:pt>
                <c:pt idx="1">
                  <c:v>44446</c:v>
                </c:pt>
                <c:pt idx="2">
                  <c:v>44446</c:v>
                </c:pt>
                <c:pt idx="3">
                  <c:v>44447</c:v>
                </c:pt>
                <c:pt idx="4">
                  <c:v>44462</c:v>
                </c:pt>
                <c:pt idx="5">
                  <c:v>44491</c:v>
                </c:pt>
                <c:pt idx="6">
                  <c:v>44519</c:v>
                </c:pt>
                <c:pt idx="7">
                  <c:v>44568</c:v>
                </c:pt>
                <c:pt idx="8">
                  <c:v>44573</c:v>
                </c:pt>
                <c:pt idx="9">
                  <c:v>44617</c:v>
                </c:pt>
                <c:pt idx="10">
                  <c:v>44708</c:v>
                </c:pt>
                <c:pt idx="11">
                  <c:v>44751</c:v>
                </c:pt>
                <c:pt idx="12">
                  <c:v>44788</c:v>
                </c:pt>
                <c:pt idx="13">
                  <c:v>44794</c:v>
                </c:pt>
                <c:pt idx="14">
                  <c:v>44828</c:v>
                </c:pt>
                <c:pt idx="15">
                  <c:v>44882</c:v>
                </c:pt>
                <c:pt idx="16">
                  <c:v>44933</c:v>
                </c:pt>
                <c:pt idx="17">
                  <c:v>44937</c:v>
                </c:pt>
                <c:pt idx="18">
                  <c:v>44966</c:v>
                </c:pt>
                <c:pt idx="19">
                  <c:v>45038</c:v>
                </c:pt>
                <c:pt idx="20">
                  <c:v>45076</c:v>
                </c:pt>
                <c:pt idx="21">
                  <c:v>45119</c:v>
                </c:pt>
                <c:pt idx="22">
                  <c:v>45129</c:v>
                </c:pt>
                <c:pt idx="23">
                  <c:v>45169</c:v>
                </c:pt>
                <c:pt idx="24">
                  <c:v>45192</c:v>
                </c:pt>
                <c:pt idx="25">
                  <c:v>45223</c:v>
                </c:pt>
                <c:pt idx="26">
                  <c:v>45254</c:v>
                </c:pt>
                <c:pt idx="27">
                  <c:v>45283</c:v>
                </c:pt>
                <c:pt idx="28">
                  <c:v>45306</c:v>
                </c:pt>
                <c:pt idx="29">
                  <c:v>45346</c:v>
                </c:pt>
                <c:pt idx="30">
                  <c:v>45378</c:v>
                </c:pt>
                <c:pt idx="31">
                  <c:v>45399</c:v>
                </c:pt>
                <c:pt idx="32">
                  <c:v>45441</c:v>
                </c:pt>
                <c:pt idx="33">
                  <c:v>45534</c:v>
                </c:pt>
                <c:pt idx="34">
                  <c:v>45560</c:v>
                </c:pt>
                <c:pt idx="35">
                  <c:v>45583</c:v>
                </c:pt>
                <c:pt idx="36">
                  <c:v>45619</c:v>
                </c:pt>
                <c:pt idx="37">
                  <c:v>45645</c:v>
                </c:pt>
                <c:pt idx="38">
                  <c:v>45649</c:v>
                </c:pt>
                <c:pt idx="39">
                  <c:v>45679</c:v>
                </c:pt>
              </c:numCache>
            </c:numRef>
          </c:xVal>
          <c:yVal>
            <c:numRef>
              <c:f>'CenWL_VISVIS 光谱校准的中心波长'!$B$48:$B$87</c:f>
              <c:numCache>
                <c:formatCode>General</c:formatCode>
                <c:ptCount val="40"/>
                <c:pt idx="0">
                  <c:v>3.2813344490961072E-2</c:v>
                </c:pt>
                <c:pt idx="1">
                  <c:v>2.9273363488101722E-2</c:v>
                </c:pt>
                <c:pt idx="2">
                  <c:v>3.1165422299949341E-2</c:v>
                </c:pt>
                <c:pt idx="3">
                  <c:v>3.0677149058249142E-2</c:v>
                </c:pt>
                <c:pt idx="4">
                  <c:v>3.2981188417096519E-2</c:v>
                </c:pt>
                <c:pt idx="5">
                  <c:v>2.6786221663371634E-2</c:v>
                </c:pt>
                <c:pt idx="6">
                  <c:v>1.0871565691815022E-2</c:v>
                </c:pt>
                <c:pt idx="7">
                  <c:v>1.838510720318709E-3</c:v>
                </c:pt>
                <c:pt idx="8">
                  <c:v>2.9066084361772937E-3</c:v>
                </c:pt>
                <c:pt idx="9">
                  <c:v>5.714179576443712E-3</c:v>
                </c:pt>
                <c:pt idx="10">
                  <c:v>2.2971586962199808E-2</c:v>
                </c:pt>
                <c:pt idx="11">
                  <c:v>2.4436406687300405E-2</c:v>
                </c:pt>
                <c:pt idx="12">
                  <c:v>1.7142825140268769E-2</c:v>
                </c:pt>
                <c:pt idx="13">
                  <c:v>1.8561869248117091E-2</c:v>
                </c:pt>
                <c:pt idx="14">
                  <c:v>1.8317732627309624E-2</c:v>
                </c:pt>
                <c:pt idx="15">
                  <c:v>1.9507898654040901E-2</c:v>
                </c:pt>
                <c:pt idx="16">
                  <c:v>2.2513830798999379E-2</c:v>
                </c:pt>
                <c:pt idx="17">
                  <c:v>2.1750903857963522E-2</c:v>
                </c:pt>
                <c:pt idx="18">
                  <c:v>1.9919879202035418E-2</c:v>
                </c:pt>
                <c:pt idx="19">
                  <c:v>3.2126710244625656E-2</c:v>
                </c:pt>
                <c:pt idx="20">
                  <c:v>5.3427630413665383E-2</c:v>
                </c:pt>
                <c:pt idx="21">
                  <c:v>6.2109738993086694E-2</c:v>
                </c:pt>
                <c:pt idx="22">
                  <c:v>5.9683631323338204E-2</c:v>
                </c:pt>
                <c:pt idx="23">
                  <c:v>4.2624584941194144E-2</c:v>
                </c:pt>
                <c:pt idx="24">
                  <c:v>4.1022438366439928E-2</c:v>
                </c:pt>
                <c:pt idx="25">
                  <c:v>3.6933149967950385E-2</c:v>
                </c:pt>
                <c:pt idx="26">
                  <c:v>3.4980057001092746E-2</c:v>
                </c:pt>
                <c:pt idx="27">
                  <c:v>3.8993052705933451E-2</c:v>
                </c:pt>
                <c:pt idx="28">
                  <c:v>3.316429088297923E-2</c:v>
                </c:pt>
                <c:pt idx="29">
                  <c:v>3.3286359193880344E-2</c:v>
                </c:pt>
                <c:pt idx="30">
                  <c:v>3.8672623391363459E-2</c:v>
                </c:pt>
                <c:pt idx="31">
                  <c:v>3.3118515266750137E-2</c:v>
                </c:pt>
                <c:pt idx="32">
                  <c:v>5.3381854797407868E-2</c:v>
                </c:pt>
                <c:pt idx="33">
                  <c:v>2.3246240661563888E-2</c:v>
                </c:pt>
                <c:pt idx="34">
                  <c:v>2.5779158102437805E-2</c:v>
                </c:pt>
                <c:pt idx="35">
                  <c:v>2.3658221208535224E-2</c:v>
                </c:pt>
                <c:pt idx="36">
                  <c:v>2.3307274816517065E-2</c:v>
                </c:pt>
                <c:pt idx="37">
                  <c:v>2.0392893905011533E-2</c:v>
                </c:pt>
                <c:pt idx="38">
                  <c:v>2.5626572714060103E-2</c:v>
                </c:pt>
                <c:pt idx="39">
                  <c:v>2.2056074634775769E-2</c:v>
                </c:pt>
              </c:numCache>
            </c:numRef>
          </c:yVal>
          <c:smooth val="1"/>
          <c:extLst>
            <c:ext xmlns:c16="http://schemas.microsoft.com/office/drawing/2014/chart" uri="{C3380CC4-5D6E-409C-BE32-E72D297353CC}">
              <c16:uniqueId val="{00000000-09BA-4A4B-9371-498A3693EDDB}"/>
            </c:ext>
          </c:extLst>
        </c:ser>
        <c:ser>
          <c:idx val="2"/>
          <c:order val="1"/>
          <c:tx>
            <c:strRef>
              <c:f>'CenWL_VISVIS 光谱校准的中心波长'!$D$47</c:f>
              <c:strCache>
                <c:ptCount val="1"/>
                <c:pt idx="0">
                  <c:v>404.771</c:v>
                </c:pt>
              </c:strCache>
            </c:strRef>
          </c:tx>
          <c:xVal>
            <c:numRef>
              <c:f>'CenWL_VISVIS 光谱校准的中心波长'!$A$48:$A$87</c:f>
              <c:numCache>
                <c:formatCode>m/d/yyyy</c:formatCode>
                <c:ptCount val="40"/>
                <c:pt idx="0">
                  <c:v>44441</c:v>
                </c:pt>
                <c:pt idx="1">
                  <c:v>44446</c:v>
                </c:pt>
                <c:pt idx="2">
                  <c:v>44446</c:v>
                </c:pt>
                <c:pt idx="3">
                  <c:v>44447</c:v>
                </c:pt>
                <c:pt idx="4">
                  <c:v>44462</c:v>
                </c:pt>
                <c:pt idx="5">
                  <c:v>44491</c:v>
                </c:pt>
                <c:pt idx="6">
                  <c:v>44519</c:v>
                </c:pt>
                <c:pt idx="7">
                  <c:v>44568</c:v>
                </c:pt>
                <c:pt idx="8">
                  <c:v>44573</c:v>
                </c:pt>
                <c:pt idx="9">
                  <c:v>44617</c:v>
                </c:pt>
                <c:pt idx="10">
                  <c:v>44708</c:v>
                </c:pt>
                <c:pt idx="11">
                  <c:v>44751</c:v>
                </c:pt>
                <c:pt idx="12">
                  <c:v>44788</c:v>
                </c:pt>
                <c:pt idx="13">
                  <c:v>44794</c:v>
                </c:pt>
                <c:pt idx="14">
                  <c:v>44828</c:v>
                </c:pt>
                <c:pt idx="15">
                  <c:v>44882</c:v>
                </c:pt>
                <c:pt idx="16">
                  <c:v>44933</c:v>
                </c:pt>
                <c:pt idx="17">
                  <c:v>44937</c:v>
                </c:pt>
                <c:pt idx="18">
                  <c:v>44966</c:v>
                </c:pt>
                <c:pt idx="19">
                  <c:v>45038</c:v>
                </c:pt>
                <c:pt idx="20">
                  <c:v>45076</c:v>
                </c:pt>
                <c:pt idx="21">
                  <c:v>45119</c:v>
                </c:pt>
                <c:pt idx="22">
                  <c:v>45129</c:v>
                </c:pt>
                <c:pt idx="23">
                  <c:v>45169</c:v>
                </c:pt>
                <c:pt idx="24">
                  <c:v>45192</c:v>
                </c:pt>
                <c:pt idx="25">
                  <c:v>45223</c:v>
                </c:pt>
                <c:pt idx="26">
                  <c:v>45254</c:v>
                </c:pt>
                <c:pt idx="27">
                  <c:v>45283</c:v>
                </c:pt>
                <c:pt idx="28">
                  <c:v>45306</c:v>
                </c:pt>
                <c:pt idx="29">
                  <c:v>45346</c:v>
                </c:pt>
                <c:pt idx="30">
                  <c:v>45378</c:v>
                </c:pt>
                <c:pt idx="31">
                  <c:v>45399</c:v>
                </c:pt>
                <c:pt idx="32">
                  <c:v>45441</c:v>
                </c:pt>
                <c:pt idx="33">
                  <c:v>45534</c:v>
                </c:pt>
                <c:pt idx="34">
                  <c:v>45560</c:v>
                </c:pt>
                <c:pt idx="35">
                  <c:v>45583</c:v>
                </c:pt>
                <c:pt idx="36">
                  <c:v>45619</c:v>
                </c:pt>
                <c:pt idx="37">
                  <c:v>45645</c:v>
                </c:pt>
                <c:pt idx="38">
                  <c:v>45649</c:v>
                </c:pt>
                <c:pt idx="39">
                  <c:v>45679</c:v>
                </c:pt>
              </c:numCache>
            </c:numRef>
          </c:xVal>
          <c:yVal>
            <c:numRef>
              <c:f>'CenWL_VISVIS 光谱校准的中心波长'!$D$48:$D$87</c:f>
              <c:numCache>
                <c:formatCode>General</c:formatCode>
                <c:ptCount val="40"/>
                <c:pt idx="0">
                  <c:v>3.6515797500442204E-2</c:v>
                </c:pt>
                <c:pt idx="1">
                  <c:v>3.8529924622139333E-2</c:v>
                </c:pt>
                <c:pt idx="2">
                  <c:v>3.9414919873138388E-2</c:v>
                </c:pt>
                <c:pt idx="3">
                  <c:v>4.0452500511491962E-2</c:v>
                </c:pt>
                <c:pt idx="4">
                  <c:v>4.0452500511491962E-2</c:v>
                </c:pt>
                <c:pt idx="5">
                  <c:v>3.5844421792717185E-2</c:v>
                </c:pt>
                <c:pt idx="6">
                  <c:v>2.5071893397807798E-2</c:v>
                </c:pt>
                <c:pt idx="7">
                  <c:v>1.9517785274160815E-2</c:v>
                </c:pt>
                <c:pt idx="8">
                  <c:v>2.1989668560195241E-2</c:v>
                </c:pt>
                <c:pt idx="9">
                  <c:v>2.3973278604444204E-2</c:v>
                </c:pt>
                <c:pt idx="10">
                  <c:v>4.6067642791058461E-2</c:v>
                </c:pt>
                <c:pt idx="11">
                  <c:v>4.7837633292942883E-2</c:v>
                </c:pt>
                <c:pt idx="12">
                  <c:v>2.2996732121100649E-2</c:v>
                </c:pt>
                <c:pt idx="13">
                  <c:v>2.3271385819384705E-2</c:v>
                </c:pt>
                <c:pt idx="14">
                  <c:v>2.0982604999289833E-2</c:v>
                </c:pt>
                <c:pt idx="15">
                  <c:v>1.8602272945713594E-2</c:v>
                </c:pt>
                <c:pt idx="16">
                  <c:v>1.4909706555613411E-2</c:v>
                </c:pt>
                <c:pt idx="17">
                  <c:v>1.8113999704041817E-2</c:v>
                </c:pt>
                <c:pt idx="18">
                  <c:v>2.107415623174802E-2</c:v>
                </c:pt>
                <c:pt idx="19">
                  <c:v>1.2346272036097616E-2</c:v>
                </c:pt>
                <c:pt idx="20">
                  <c:v>4.3961964436903145E-2</c:v>
                </c:pt>
                <c:pt idx="21">
                  <c:v>4.3839896125859923E-2</c:v>
                </c:pt>
                <c:pt idx="22">
                  <c:v>4.133749576237733E-2</c:v>
                </c:pt>
                <c:pt idx="23">
                  <c:v>1.7412106918982317E-2</c:v>
                </c:pt>
                <c:pt idx="24">
                  <c:v>1.6435560435525076E-2</c:v>
                </c:pt>
                <c:pt idx="25">
                  <c:v>2.3210351664488371E-2</c:v>
                </c:pt>
                <c:pt idx="26">
                  <c:v>2.2996732121100649E-2</c:v>
                </c:pt>
                <c:pt idx="27">
                  <c:v>1.8113999704041817E-2</c:v>
                </c:pt>
                <c:pt idx="28">
                  <c:v>2.482775677697191E-2</c:v>
                </c:pt>
                <c:pt idx="29">
                  <c:v>1.9121063264947225E-2</c:v>
                </c:pt>
                <c:pt idx="30">
                  <c:v>1.7442623996430484E-2</c:v>
                </c:pt>
                <c:pt idx="31">
                  <c:v>1.655762874543143E-2</c:v>
                </c:pt>
                <c:pt idx="32">
                  <c:v>4.6433847722823884E-2</c:v>
                </c:pt>
                <c:pt idx="33">
                  <c:v>2.1867600249265706E-2</c:v>
                </c:pt>
                <c:pt idx="34">
                  <c:v>2.2172771024997928E-2</c:v>
                </c:pt>
                <c:pt idx="35">
                  <c:v>1.5428496874733355E-2</c:v>
                </c:pt>
                <c:pt idx="36">
                  <c:v>1.7045901987216894E-2</c:v>
                </c:pt>
                <c:pt idx="37">
                  <c:v>1.8602272945713594E-2</c:v>
                </c:pt>
                <c:pt idx="38">
                  <c:v>2.1715014861797499E-2</c:v>
                </c:pt>
                <c:pt idx="39">
                  <c:v>1.7106936143250095E-2</c:v>
                </c:pt>
              </c:numCache>
            </c:numRef>
          </c:yVal>
          <c:smooth val="1"/>
          <c:extLst>
            <c:ext xmlns:c16="http://schemas.microsoft.com/office/drawing/2014/chart" uri="{C3380CC4-5D6E-409C-BE32-E72D297353CC}">
              <c16:uniqueId val="{00000001-09BA-4A4B-9371-498A3693EDDB}"/>
            </c:ext>
          </c:extLst>
        </c:ser>
        <c:ser>
          <c:idx val="3"/>
          <c:order val="2"/>
          <c:tx>
            <c:strRef>
              <c:f>'CenWL_VISVIS 光谱校准的中心波长'!$E$47</c:f>
              <c:strCache>
                <c:ptCount val="1"/>
                <c:pt idx="0">
                  <c:v>435.956</c:v>
                </c:pt>
              </c:strCache>
            </c:strRef>
          </c:tx>
          <c:xVal>
            <c:numRef>
              <c:f>'CenWL_VISVIS 光谱校准的中心波长'!$A$48:$A$87</c:f>
              <c:numCache>
                <c:formatCode>m/d/yyyy</c:formatCode>
                <c:ptCount val="40"/>
                <c:pt idx="0">
                  <c:v>44441</c:v>
                </c:pt>
                <c:pt idx="1">
                  <c:v>44446</c:v>
                </c:pt>
                <c:pt idx="2">
                  <c:v>44446</c:v>
                </c:pt>
                <c:pt idx="3">
                  <c:v>44447</c:v>
                </c:pt>
                <c:pt idx="4">
                  <c:v>44462</c:v>
                </c:pt>
                <c:pt idx="5">
                  <c:v>44491</c:v>
                </c:pt>
                <c:pt idx="6">
                  <c:v>44519</c:v>
                </c:pt>
                <c:pt idx="7">
                  <c:v>44568</c:v>
                </c:pt>
                <c:pt idx="8">
                  <c:v>44573</c:v>
                </c:pt>
                <c:pt idx="9">
                  <c:v>44617</c:v>
                </c:pt>
                <c:pt idx="10">
                  <c:v>44708</c:v>
                </c:pt>
                <c:pt idx="11">
                  <c:v>44751</c:v>
                </c:pt>
                <c:pt idx="12">
                  <c:v>44788</c:v>
                </c:pt>
                <c:pt idx="13">
                  <c:v>44794</c:v>
                </c:pt>
                <c:pt idx="14">
                  <c:v>44828</c:v>
                </c:pt>
                <c:pt idx="15">
                  <c:v>44882</c:v>
                </c:pt>
                <c:pt idx="16">
                  <c:v>44933</c:v>
                </c:pt>
                <c:pt idx="17">
                  <c:v>44937</c:v>
                </c:pt>
                <c:pt idx="18">
                  <c:v>44966</c:v>
                </c:pt>
                <c:pt idx="19">
                  <c:v>45038</c:v>
                </c:pt>
                <c:pt idx="20">
                  <c:v>45076</c:v>
                </c:pt>
                <c:pt idx="21">
                  <c:v>45119</c:v>
                </c:pt>
                <c:pt idx="22">
                  <c:v>45129</c:v>
                </c:pt>
                <c:pt idx="23">
                  <c:v>45169</c:v>
                </c:pt>
                <c:pt idx="24">
                  <c:v>45192</c:v>
                </c:pt>
                <c:pt idx="25">
                  <c:v>45223</c:v>
                </c:pt>
                <c:pt idx="26">
                  <c:v>45254</c:v>
                </c:pt>
                <c:pt idx="27">
                  <c:v>45283</c:v>
                </c:pt>
                <c:pt idx="28">
                  <c:v>45306</c:v>
                </c:pt>
                <c:pt idx="29">
                  <c:v>45346</c:v>
                </c:pt>
                <c:pt idx="30">
                  <c:v>45378</c:v>
                </c:pt>
                <c:pt idx="31">
                  <c:v>45399</c:v>
                </c:pt>
                <c:pt idx="32">
                  <c:v>45441</c:v>
                </c:pt>
                <c:pt idx="33">
                  <c:v>45534</c:v>
                </c:pt>
                <c:pt idx="34">
                  <c:v>45560</c:v>
                </c:pt>
                <c:pt idx="35">
                  <c:v>45583</c:v>
                </c:pt>
                <c:pt idx="36">
                  <c:v>45619</c:v>
                </c:pt>
                <c:pt idx="37">
                  <c:v>45645</c:v>
                </c:pt>
                <c:pt idx="38">
                  <c:v>45649</c:v>
                </c:pt>
                <c:pt idx="39">
                  <c:v>45679</c:v>
                </c:pt>
              </c:numCache>
            </c:numRef>
          </c:xVal>
          <c:yVal>
            <c:numRef>
              <c:f>'CenWL_VISVIS 光谱校准的中心波长'!$E$48:$E$87</c:f>
              <c:numCache>
                <c:formatCode>General</c:formatCode>
                <c:ptCount val="40"/>
                <c:pt idx="0">
                  <c:v>1.1010846009128272E-2</c:v>
                </c:pt>
                <c:pt idx="1">
                  <c:v>6.3112160569858133E-3</c:v>
                </c:pt>
                <c:pt idx="2">
                  <c:v>6.982591764483459E-3</c:v>
                </c:pt>
                <c:pt idx="3">
                  <c:v>8.264309023786609E-3</c:v>
                </c:pt>
                <c:pt idx="4">
                  <c:v>9.3934408955078652E-3</c:v>
                </c:pt>
                <c:pt idx="5">
                  <c:v>-1.0739167235556124E-3</c:v>
                </c:pt>
                <c:pt idx="6">
                  <c:v>-7.4214688657434635E-3</c:v>
                </c:pt>
                <c:pt idx="7">
                  <c:v>-1.7644689863971053E-2</c:v>
                </c:pt>
                <c:pt idx="8">
                  <c:v>-1.2670406213544538E-2</c:v>
                </c:pt>
                <c:pt idx="9">
                  <c:v>-1.0747830325328778E-2</c:v>
                </c:pt>
                <c:pt idx="10">
                  <c:v>1.0980328930543237E-2</c:v>
                </c:pt>
                <c:pt idx="11">
                  <c:v>1.2872387742334013E-2</c:v>
                </c:pt>
                <c:pt idx="12">
                  <c:v>-1.0534210781827369E-2</c:v>
                </c:pt>
                <c:pt idx="13">
                  <c:v>-1.1693859730087297E-2</c:v>
                </c:pt>
                <c:pt idx="14">
                  <c:v>-1.9506231597404167E-2</c:v>
                </c:pt>
                <c:pt idx="15">
                  <c:v>-2.5670681274561957E-2</c:v>
                </c:pt>
                <c:pt idx="16">
                  <c:v>-2.0696397624135443E-2</c:v>
                </c:pt>
                <c:pt idx="17">
                  <c:v>-2.0543812236667236E-2</c:v>
                </c:pt>
                <c:pt idx="18">
                  <c:v>-2.057432931422909E-2</c:v>
                </c:pt>
                <c:pt idx="19">
                  <c:v>-1.7949860639816961E-2</c:v>
                </c:pt>
                <c:pt idx="20">
                  <c:v>6.4027672903534949E-3</c:v>
                </c:pt>
                <c:pt idx="21">
                  <c:v>7.6539674719811046E-3</c:v>
                </c:pt>
                <c:pt idx="22">
                  <c:v>1.7641714941305509E-3</c:v>
                </c:pt>
                <c:pt idx="23">
                  <c:v>-2.396172492859705E-2</c:v>
                </c:pt>
                <c:pt idx="24">
                  <c:v>-2.402275908360707E-2</c:v>
                </c:pt>
                <c:pt idx="25">
                  <c:v>-2.5579130041080589E-2</c:v>
                </c:pt>
                <c:pt idx="26">
                  <c:v>-2.5914817895511533E-2</c:v>
                </c:pt>
                <c:pt idx="27">
                  <c:v>-3.0217725837303533E-2</c:v>
                </c:pt>
                <c:pt idx="28">
                  <c:v>-3.2170818804218015E-2</c:v>
                </c:pt>
                <c:pt idx="29">
                  <c:v>-3.5741316884411845E-2</c:v>
                </c:pt>
                <c:pt idx="30">
                  <c:v>-3.2353921270043884E-2</c:v>
                </c:pt>
                <c:pt idx="31">
                  <c:v>-3.2140301726656162E-2</c:v>
                </c:pt>
                <c:pt idx="32">
                  <c:v>-6.5669906923062626E-3</c:v>
                </c:pt>
                <c:pt idx="33">
                  <c:v>-3.6229590126197309E-2</c:v>
                </c:pt>
                <c:pt idx="34">
                  <c:v>-3.5558214418585976E-2</c:v>
                </c:pt>
                <c:pt idx="35">
                  <c:v>-3.3971326383550604E-2</c:v>
                </c:pt>
                <c:pt idx="36">
                  <c:v>-3.223185296013753E-2</c:v>
                </c:pt>
                <c:pt idx="37">
                  <c:v>-3.1957199260830293E-2</c:v>
                </c:pt>
                <c:pt idx="38">
                  <c:v>-3.2933745744173848E-2</c:v>
                </c:pt>
                <c:pt idx="39">
                  <c:v>-3.5283560720301921E-2</c:v>
                </c:pt>
              </c:numCache>
            </c:numRef>
          </c:yVal>
          <c:smooth val="1"/>
          <c:extLst>
            <c:ext xmlns:c16="http://schemas.microsoft.com/office/drawing/2014/chart" uri="{C3380CC4-5D6E-409C-BE32-E72D297353CC}">
              <c16:uniqueId val="{00000002-09BA-4A4B-9371-498A3693EDDB}"/>
            </c:ext>
          </c:extLst>
        </c:ser>
        <c:ser>
          <c:idx val="4"/>
          <c:order val="3"/>
          <c:tx>
            <c:strRef>
              <c:f>'CenWL_VISVIS 光谱校准的中心波长'!$F$47</c:f>
              <c:strCache>
                <c:ptCount val="1"/>
                <c:pt idx="0">
                  <c:v>507.457</c:v>
                </c:pt>
              </c:strCache>
            </c:strRef>
          </c:tx>
          <c:xVal>
            <c:numRef>
              <c:f>'CenWL_VISVIS 光谱校准的中心波长'!$A$48:$A$87</c:f>
              <c:numCache>
                <c:formatCode>m/d/yyyy</c:formatCode>
                <c:ptCount val="40"/>
                <c:pt idx="0">
                  <c:v>44441</c:v>
                </c:pt>
                <c:pt idx="1">
                  <c:v>44446</c:v>
                </c:pt>
                <c:pt idx="2">
                  <c:v>44446</c:v>
                </c:pt>
                <c:pt idx="3">
                  <c:v>44447</c:v>
                </c:pt>
                <c:pt idx="4">
                  <c:v>44462</c:v>
                </c:pt>
                <c:pt idx="5">
                  <c:v>44491</c:v>
                </c:pt>
                <c:pt idx="6">
                  <c:v>44519</c:v>
                </c:pt>
                <c:pt idx="7">
                  <c:v>44568</c:v>
                </c:pt>
                <c:pt idx="8">
                  <c:v>44573</c:v>
                </c:pt>
                <c:pt idx="9">
                  <c:v>44617</c:v>
                </c:pt>
                <c:pt idx="10">
                  <c:v>44708</c:v>
                </c:pt>
                <c:pt idx="11">
                  <c:v>44751</c:v>
                </c:pt>
                <c:pt idx="12">
                  <c:v>44788</c:v>
                </c:pt>
                <c:pt idx="13">
                  <c:v>44794</c:v>
                </c:pt>
                <c:pt idx="14">
                  <c:v>44828</c:v>
                </c:pt>
                <c:pt idx="15">
                  <c:v>44882</c:v>
                </c:pt>
                <c:pt idx="16">
                  <c:v>44933</c:v>
                </c:pt>
                <c:pt idx="17">
                  <c:v>44937</c:v>
                </c:pt>
                <c:pt idx="18">
                  <c:v>44966</c:v>
                </c:pt>
                <c:pt idx="19">
                  <c:v>45038</c:v>
                </c:pt>
                <c:pt idx="20">
                  <c:v>45076</c:v>
                </c:pt>
                <c:pt idx="21">
                  <c:v>45119</c:v>
                </c:pt>
                <c:pt idx="22">
                  <c:v>45129</c:v>
                </c:pt>
                <c:pt idx="23">
                  <c:v>45169</c:v>
                </c:pt>
                <c:pt idx="24">
                  <c:v>45192</c:v>
                </c:pt>
                <c:pt idx="25">
                  <c:v>45223</c:v>
                </c:pt>
                <c:pt idx="26">
                  <c:v>45254</c:v>
                </c:pt>
                <c:pt idx="27">
                  <c:v>45283</c:v>
                </c:pt>
                <c:pt idx="28">
                  <c:v>45306</c:v>
                </c:pt>
                <c:pt idx="29">
                  <c:v>45346</c:v>
                </c:pt>
                <c:pt idx="30">
                  <c:v>45378</c:v>
                </c:pt>
                <c:pt idx="31">
                  <c:v>45399</c:v>
                </c:pt>
                <c:pt idx="32">
                  <c:v>45441</c:v>
                </c:pt>
                <c:pt idx="33">
                  <c:v>45534</c:v>
                </c:pt>
                <c:pt idx="34">
                  <c:v>45560</c:v>
                </c:pt>
                <c:pt idx="35">
                  <c:v>45583</c:v>
                </c:pt>
                <c:pt idx="36">
                  <c:v>45619</c:v>
                </c:pt>
                <c:pt idx="37">
                  <c:v>45645</c:v>
                </c:pt>
                <c:pt idx="38">
                  <c:v>45649</c:v>
                </c:pt>
                <c:pt idx="39">
                  <c:v>45679</c:v>
                </c:pt>
              </c:numCache>
            </c:numRef>
          </c:xVal>
          <c:yVal>
            <c:numRef>
              <c:f>'CenWL_VISVIS 光谱校准的中心波长'!$F$48:$F$87</c:f>
              <c:numCache>
                <c:formatCode>General</c:formatCode>
                <c:ptCount val="40"/>
                <c:pt idx="0">
                  <c:v>-3.0400482723393907E-3</c:v>
                </c:pt>
                <c:pt idx="1">
                  <c:v>-6.030721877493761E-3</c:v>
                </c:pt>
                <c:pt idx="2">
                  <c:v>-9.5707028803531102E-3</c:v>
                </c:pt>
                <c:pt idx="3">
                  <c:v>-8.6551905519058892E-3</c:v>
                </c:pt>
                <c:pt idx="4">
                  <c:v>-5.0236583167020399E-3</c:v>
                </c:pt>
                <c:pt idx="5">
                  <c:v>-1.738307474766998E-2</c:v>
                </c:pt>
                <c:pt idx="6">
                  <c:v>-3.227540861956868E-2</c:v>
                </c:pt>
                <c:pt idx="7">
                  <c:v>-4.0698122038349993E-2</c:v>
                </c:pt>
                <c:pt idx="8">
                  <c:v>-4.4116034730279807E-2</c:v>
                </c:pt>
                <c:pt idx="9">
                  <c:v>-3.7737965510757476E-2</c:v>
                </c:pt>
                <c:pt idx="10">
                  <c:v>-8.8382930178454444E-3</c:v>
                </c:pt>
                <c:pt idx="11">
                  <c:v>-5.3288290924342618E-3</c:v>
                </c:pt>
                <c:pt idx="12">
                  <c:v>-3.3984364965533587E-2</c:v>
                </c:pt>
                <c:pt idx="13">
                  <c:v>-3.8745029071549197E-2</c:v>
                </c:pt>
                <c:pt idx="14">
                  <c:v>-4.0362434185169604E-2</c:v>
                </c:pt>
                <c:pt idx="15">
                  <c:v>-4.5001029981278862E-2</c:v>
                </c:pt>
                <c:pt idx="16">
                  <c:v>-4.4909478748820675E-2</c:v>
                </c:pt>
                <c:pt idx="17">
                  <c:v>-4.4268620118771196E-2</c:v>
                </c:pt>
                <c:pt idx="18">
                  <c:v>-4.3200522402969455E-2</c:v>
                </c:pt>
                <c:pt idx="19">
                  <c:v>-3.410643327543994E-2</c:v>
                </c:pt>
                <c:pt idx="20">
                  <c:v>-2.5212579532194468E-3</c:v>
                </c:pt>
                <c:pt idx="21">
                  <c:v>3.1549184813570719E-3</c:v>
                </c:pt>
                <c:pt idx="22">
                  <c:v>-3.8334922898570767E-3</c:v>
                </c:pt>
                <c:pt idx="23">
                  <c:v>-3.0383349807777904E-2</c:v>
                </c:pt>
                <c:pt idx="24">
                  <c:v>-3.1634549989519201E-2</c:v>
                </c:pt>
                <c:pt idx="25">
                  <c:v>-3.2763681861240457E-2</c:v>
                </c:pt>
                <c:pt idx="26">
                  <c:v>-3.1176793825181903E-2</c:v>
                </c:pt>
                <c:pt idx="27">
                  <c:v>-3.3404540490380441E-2</c:v>
                </c:pt>
                <c:pt idx="28">
                  <c:v>-3.1176793825181903E-2</c:v>
                </c:pt>
                <c:pt idx="29">
                  <c:v>-3.3801262499707718E-2</c:v>
                </c:pt>
                <c:pt idx="30">
                  <c:v>-3.0749554739543328E-2</c:v>
                </c:pt>
                <c:pt idx="31">
                  <c:v>-2.8491290995759755E-2</c:v>
                </c:pt>
                <c:pt idx="32">
                  <c:v>-3.4062532042185012E-3</c:v>
                </c:pt>
                <c:pt idx="33">
                  <c:v>-2.9345769169310643E-2</c:v>
                </c:pt>
                <c:pt idx="34">
                  <c:v>-2.8308188530957068E-2</c:v>
                </c:pt>
                <c:pt idx="35">
                  <c:v>-2.7941983599191644E-2</c:v>
                </c:pt>
                <c:pt idx="36">
                  <c:v>-3.1573515834395494E-2</c:v>
                </c:pt>
                <c:pt idx="37">
                  <c:v>-2.989507656599244E-2</c:v>
                </c:pt>
                <c:pt idx="38">
                  <c:v>-2.9376286246758809E-2</c:v>
                </c:pt>
                <c:pt idx="39">
                  <c:v>-3.4716774828041252E-2</c:v>
                </c:pt>
              </c:numCache>
            </c:numRef>
          </c:yVal>
          <c:smooth val="1"/>
          <c:extLst>
            <c:ext xmlns:c16="http://schemas.microsoft.com/office/drawing/2014/chart" uri="{C3380CC4-5D6E-409C-BE32-E72D297353CC}">
              <c16:uniqueId val="{00000003-09BA-4A4B-9371-498A3693EDDB}"/>
            </c:ext>
          </c:extLst>
        </c:ser>
        <c:ser>
          <c:idx val="5"/>
          <c:order val="4"/>
          <c:tx>
            <c:strRef>
              <c:f>'CenWL_VISVIS 光谱校准的中心波长'!$G$47</c:f>
              <c:strCache>
                <c:ptCount val="1"/>
                <c:pt idx="0">
                  <c:v>546.227</c:v>
                </c:pt>
              </c:strCache>
            </c:strRef>
          </c:tx>
          <c:xVal>
            <c:numRef>
              <c:f>'CenWL_VISVIS 光谱校准的中心波长'!$A$48:$A$87</c:f>
              <c:numCache>
                <c:formatCode>m/d/yyyy</c:formatCode>
                <c:ptCount val="40"/>
                <c:pt idx="0">
                  <c:v>44441</c:v>
                </c:pt>
                <c:pt idx="1">
                  <c:v>44446</c:v>
                </c:pt>
                <c:pt idx="2">
                  <c:v>44446</c:v>
                </c:pt>
                <c:pt idx="3">
                  <c:v>44447</c:v>
                </c:pt>
                <c:pt idx="4">
                  <c:v>44462</c:v>
                </c:pt>
                <c:pt idx="5">
                  <c:v>44491</c:v>
                </c:pt>
                <c:pt idx="6">
                  <c:v>44519</c:v>
                </c:pt>
                <c:pt idx="7">
                  <c:v>44568</c:v>
                </c:pt>
                <c:pt idx="8">
                  <c:v>44573</c:v>
                </c:pt>
                <c:pt idx="9">
                  <c:v>44617</c:v>
                </c:pt>
                <c:pt idx="10">
                  <c:v>44708</c:v>
                </c:pt>
                <c:pt idx="11">
                  <c:v>44751</c:v>
                </c:pt>
                <c:pt idx="12">
                  <c:v>44788</c:v>
                </c:pt>
                <c:pt idx="13">
                  <c:v>44794</c:v>
                </c:pt>
                <c:pt idx="14">
                  <c:v>44828</c:v>
                </c:pt>
                <c:pt idx="15">
                  <c:v>44882</c:v>
                </c:pt>
                <c:pt idx="16">
                  <c:v>44933</c:v>
                </c:pt>
                <c:pt idx="17">
                  <c:v>44937</c:v>
                </c:pt>
                <c:pt idx="18">
                  <c:v>44966</c:v>
                </c:pt>
                <c:pt idx="19">
                  <c:v>45038</c:v>
                </c:pt>
                <c:pt idx="20">
                  <c:v>45076</c:v>
                </c:pt>
                <c:pt idx="21">
                  <c:v>45119</c:v>
                </c:pt>
                <c:pt idx="22">
                  <c:v>45129</c:v>
                </c:pt>
                <c:pt idx="23">
                  <c:v>45169</c:v>
                </c:pt>
                <c:pt idx="24">
                  <c:v>45192</c:v>
                </c:pt>
                <c:pt idx="25">
                  <c:v>45223</c:v>
                </c:pt>
                <c:pt idx="26">
                  <c:v>45254</c:v>
                </c:pt>
                <c:pt idx="27">
                  <c:v>45283</c:v>
                </c:pt>
                <c:pt idx="28">
                  <c:v>45306</c:v>
                </c:pt>
                <c:pt idx="29">
                  <c:v>45346</c:v>
                </c:pt>
                <c:pt idx="30">
                  <c:v>45378</c:v>
                </c:pt>
                <c:pt idx="31">
                  <c:v>45399</c:v>
                </c:pt>
                <c:pt idx="32">
                  <c:v>45441</c:v>
                </c:pt>
                <c:pt idx="33">
                  <c:v>45534</c:v>
                </c:pt>
                <c:pt idx="34">
                  <c:v>45560</c:v>
                </c:pt>
                <c:pt idx="35">
                  <c:v>45583</c:v>
                </c:pt>
                <c:pt idx="36">
                  <c:v>45619</c:v>
                </c:pt>
                <c:pt idx="37">
                  <c:v>45645</c:v>
                </c:pt>
                <c:pt idx="38">
                  <c:v>45649</c:v>
                </c:pt>
                <c:pt idx="39">
                  <c:v>45679</c:v>
                </c:pt>
              </c:numCache>
            </c:numRef>
          </c:xVal>
          <c:yVal>
            <c:numRef>
              <c:f>'CenWL_VISVIS 光谱校准的中心波长'!$G$48:$G$87</c:f>
              <c:numCache>
                <c:formatCode>General</c:formatCode>
                <c:ptCount val="40"/>
                <c:pt idx="0">
                  <c:v>-2.8824705811985041E-3</c:v>
                </c:pt>
                <c:pt idx="1">
                  <c:v>-3.9810853745620989E-3</c:v>
                </c:pt>
                <c:pt idx="2">
                  <c:v>-4.4693586162338761E-3</c:v>
                </c:pt>
                <c:pt idx="3">
                  <c:v>-2.9435047360948374E-3</c:v>
                </c:pt>
                <c:pt idx="4">
                  <c:v>-1.600753321895354E-3</c:v>
                </c:pt>
                <c:pt idx="5">
                  <c:v>-7.2158956014618525E-3</c:v>
                </c:pt>
                <c:pt idx="6">
                  <c:v>-1.4051720985321481E-2</c:v>
                </c:pt>
                <c:pt idx="7">
                  <c:v>-2.2169263628370572E-2</c:v>
                </c:pt>
                <c:pt idx="8">
                  <c:v>-2.5587176320300387E-2</c:v>
                </c:pt>
                <c:pt idx="9">
                  <c:v>-1.862928262562491E-2</c:v>
                </c:pt>
                <c:pt idx="10">
                  <c:v>8.4061288657721889E-4</c:v>
                </c:pt>
                <c:pt idx="11">
                  <c:v>8.8971213747299771E-3</c:v>
                </c:pt>
                <c:pt idx="12">
                  <c:v>-1.1122081535063444E-2</c:v>
                </c:pt>
                <c:pt idx="13">
                  <c:v>-1.5089301623675055E-2</c:v>
                </c:pt>
                <c:pt idx="14">
                  <c:v>-2.0765478058251574E-2</c:v>
                </c:pt>
                <c:pt idx="15">
                  <c:v>-2.9554396408911998E-2</c:v>
                </c:pt>
                <c:pt idx="16">
                  <c:v>-3.2423001704160015E-2</c:v>
                </c:pt>
                <c:pt idx="17">
                  <c:v>-3.108025028893735E-2</c:v>
                </c:pt>
                <c:pt idx="18">
                  <c:v>-3.0897147824020976E-2</c:v>
                </c:pt>
                <c:pt idx="19">
                  <c:v>-2.9066123167240221E-2</c:v>
                </c:pt>
                <c:pt idx="20">
                  <c:v>-2.39419733941304E-3</c:v>
                </c:pt>
                <c:pt idx="21">
                  <c:v>8.7140189096999165E-3</c:v>
                </c:pt>
                <c:pt idx="22">
                  <c:v>4.3805938894365681E-3</c:v>
                </c:pt>
                <c:pt idx="23">
                  <c:v>-2.3023741800898279E-2</c:v>
                </c:pt>
                <c:pt idx="24">
                  <c:v>-1.850721431560487E-2</c:v>
                </c:pt>
                <c:pt idx="25">
                  <c:v>-1.7286531211425427E-2</c:v>
                </c:pt>
                <c:pt idx="26">
                  <c:v>-1.1854491397684797E-2</c:v>
                </c:pt>
                <c:pt idx="27">
                  <c:v>-1.5211369933695096E-2</c:v>
                </c:pt>
                <c:pt idx="28">
                  <c:v>-1.5089301623675055E-2</c:v>
                </c:pt>
                <c:pt idx="29">
                  <c:v>-1.5028267468665035E-2</c:v>
                </c:pt>
                <c:pt idx="30">
                  <c:v>-1.6248950572958165E-2</c:v>
                </c:pt>
                <c:pt idx="31">
                  <c:v>-1.4662062537013298E-2</c:v>
                </c:pt>
                <c:pt idx="32">
                  <c:v>1.121641927318251E-2</c:v>
                </c:pt>
                <c:pt idx="33">
                  <c:v>-1.2953106191048391E-2</c:v>
                </c:pt>
                <c:pt idx="34">
                  <c:v>-1.2953106191048391E-2</c:v>
                </c:pt>
                <c:pt idx="35">
                  <c:v>-1.7530667832261315E-2</c:v>
                </c:pt>
                <c:pt idx="36">
                  <c:v>-2.1009614679087463E-2</c:v>
                </c:pt>
                <c:pt idx="37">
                  <c:v>-1.7896872763003557E-2</c:v>
                </c:pt>
                <c:pt idx="38">
                  <c:v>-1.8385146004789021E-2</c:v>
                </c:pt>
                <c:pt idx="39">
                  <c:v>-1.850721431560487E-2</c:v>
                </c:pt>
              </c:numCache>
            </c:numRef>
          </c:yVal>
          <c:smooth val="1"/>
          <c:extLst>
            <c:ext xmlns:c16="http://schemas.microsoft.com/office/drawing/2014/chart" uri="{C3380CC4-5D6E-409C-BE32-E72D297353CC}">
              <c16:uniqueId val="{00000004-09BA-4A4B-9371-498A3693EDDB}"/>
            </c:ext>
          </c:extLst>
        </c:ser>
        <c:dLbls>
          <c:showLegendKey val="0"/>
          <c:showVal val="0"/>
          <c:showCatName val="0"/>
          <c:showSerName val="0"/>
          <c:showPercent val="0"/>
          <c:showBubbleSize val="0"/>
        </c:dLbls>
        <c:axId val="117472256"/>
        <c:axId val="117478144"/>
      </c:scatterChart>
      <c:valAx>
        <c:axId val="117472256"/>
        <c:scaling>
          <c:orientation val="minMax"/>
          <c:max val="45750"/>
          <c:min val="44400"/>
        </c:scaling>
        <c:delete val="0"/>
        <c:axPos val="b"/>
        <c:numFmt formatCode="m/d/yyyy" sourceLinked="1"/>
        <c:majorTickMark val="out"/>
        <c:minorTickMark val="none"/>
        <c:tickLblPos val="nextTo"/>
        <c:crossAx val="117478144"/>
        <c:crossesAt val="-6.0000000000000012E-2"/>
        <c:crossBetween val="midCat"/>
      </c:valAx>
      <c:valAx>
        <c:axId val="117478144"/>
        <c:scaling>
          <c:orientation val="minMax"/>
        </c:scaling>
        <c:delete val="0"/>
        <c:axPos val="l"/>
        <c:numFmt formatCode="General" sourceLinked="1"/>
        <c:majorTickMark val="out"/>
        <c:minorTickMark val="none"/>
        <c:tickLblPos val="nextTo"/>
        <c:crossAx val="117472256"/>
        <c:crosses val="autoZero"/>
        <c:crossBetween val="midCat"/>
      </c:valAx>
    </c:plotArea>
    <c:legend>
      <c:legendPos val="r"/>
      <c:layout>
        <c:manualLayout>
          <c:xMode val="edge"/>
          <c:yMode val="edge"/>
          <c:x val="0.85904031490914057"/>
          <c:y val="0.29316916267819465"/>
          <c:w val="0.13605532020611205"/>
          <c:h val="0.41366141732283462"/>
        </c:manualLayout>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1AF8-04A1-4119-9224-0C18EB6925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FC4E40B8-4EF4-4BE3-95D9-9F90E21450F0}">
      <dgm:prSet phldrT="[文本]" custT="1"/>
      <dgm:spPr/>
      <dgm:t>
        <a:bodyPr/>
        <a:lstStyle/>
        <a:p>
          <a:r>
            <a:rPr lang="en-US" altLang="zh-CN" sz="2400" dirty="0"/>
            <a:t>Four plans in this year will be of great significance for the normal operation and scientific data accuracy of our in-orbit mission. They are:</a:t>
          </a:r>
          <a:endParaRPr lang="zh-CN" altLang="en-US" sz="2400" dirty="0"/>
        </a:p>
      </dgm:t>
    </dgm:pt>
    <dgm:pt modelId="{321F4B56-1C0C-45BE-88A5-1DDC59F75F7F}" type="parTrans" cxnId="{1C7F1CC6-03E2-4276-A00E-0A10DAA52523}">
      <dgm:prSet/>
      <dgm:spPr/>
      <dgm:t>
        <a:bodyPr/>
        <a:lstStyle/>
        <a:p>
          <a:endParaRPr lang="zh-CN" altLang="en-US"/>
        </a:p>
      </dgm:t>
    </dgm:pt>
    <dgm:pt modelId="{8555AAE0-77DE-422E-BD93-B734CF67C18F}" type="sibTrans" cxnId="{1C7F1CC6-03E2-4276-A00E-0A10DAA52523}">
      <dgm:prSet/>
      <dgm:spPr/>
      <dgm:t>
        <a:bodyPr/>
        <a:lstStyle/>
        <a:p>
          <a:endParaRPr lang="zh-CN" altLang="en-US"/>
        </a:p>
      </dgm:t>
    </dgm:pt>
    <dgm:pt modelId="{274C2FA4-41C4-4023-813C-1CE8525B4F1A}">
      <dgm:prSet custT="1"/>
      <dgm:spPr/>
      <dgm:t>
        <a:bodyPr/>
        <a:lstStyle/>
        <a:p>
          <a:r>
            <a:rPr lang="en-US" altLang="zh-CN" sz="2000" dirty="0"/>
            <a:t>Optimization of Integration Time for Different Tangent Heights.</a:t>
          </a:r>
        </a:p>
      </dgm:t>
    </dgm:pt>
    <dgm:pt modelId="{181144DE-01B3-41D3-A5DD-0EBDFAC878A1}" type="parTrans" cxnId="{D5A2E466-1841-4A93-B2FB-534C6DE91BC9}">
      <dgm:prSet/>
      <dgm:spPr/>
      <dgm:t>
        <a:bodyPr/>
        <a:lstStyle/>
        <a:p>
          <a:endParaRPr lang="zh-CN" altLang="en-US"/>
        </a:p>
      </dgm:t>
    </dgm:pt>
    <dgm:pt modelId="{2DFF8F25-94EC-48F1-B571-E0DEC516695C}" type="sibTrans" cxnId="{D5A2E466-1841-4A93-B2FB-534C6DE91BC9}">
      <dgm:prSet/>
      <dgm:spPr/>
      <dgm:t>
        <a:bodyPr/>
        <a:lstStyle/>
        <a:p>
          <a:endParaRPr lang="zh-CN" altLang="en-US"/>
        </a:p>
      </dgm:t>
    </dgm:pt>
    <dgm:pt modelId="{018C28D0-6938-44DF-80CD-F529A7EBB698}">
      <dgm:prSet custT="1"/>
      <dgm:spPr/>
      <dgm:t>
        <a:bodyPr/>
        <a:lstStyle/>
        <a:p>
          <a:r>
            <a:rPr lang="en-US" altLang="zh-CN" sz="2000" dirty="0"/>
            <a:t>In-orbit Tracking and Correction of</a:t>
          </a:r>
        </a:p>
      </dgm:t>
    </dgm:pt>
    <dgm:pt modelId="{D72BC5F4-58C1-46F0-8F36-5A34F8434D6B}" type="parTrans" cxnId="{ACD899A7-3A91-4762-B4A9-8BB5BC28CD76}">
      <dgm:prSet/>
      <dgm:spPr/>
      <dgm:t>
        <a:bodyPr/>
        <a:lstStyle/>
        <a:p>
          <a:endParaRPr lang="zh-CN" altLang="en-US"/>
        </a:p>
      </dgm:t>
    </dgm:pt>
    <dgm:pt modelId="{F975876E-AFE0-4B8D-81FF-FF13F2636A1B}" type="sibTrans" cxnId="{ACD899A7-3A91-4762-B4A9-8BB5BC28CD76}">
      <dgm:prSet/>
      <dgm:spPr/>
      <dgm:t>
        <a:bodyPr/>
        <a:lstStyle/>
        <a:p>
          <a:endParaRPr lang="zh-CN" altLang="en-US"/>
        </a:p>
      </dgm:t>
    </dgm:pt>
    <dgm:pt modelId="{23DA1C96-AA52-445F-BA26-8FEFA0938A18}">
      <dgm:prSet custT="1"/>
      <dgm:spPr/>
      <dgm:t>
        <a:bodyPr/>
        <a:lstStyle/>
        <a:p>
          <a:r>
            <a:rPr lang="en-US" altLang="zh-CN" sz="2000" dirty="0"/>
            <a:t>Radiation Responsivity</a:t>
          </a:r>
        </a:p>
      </dgm:t>
    </dgm:pt>
    <dgm:pt modelId="{C6785C25-CFC3-435D-9FAC-A6D98F884AC2}" type="parTrans" cxnId="{C3AD78E3-582B-479F-A96C-1E3D28DAA1D8}">
      <dgm:prSet/>
      <dgm:spPr/>
      <dgm:t>
        <a:bodyPr/>
        <a:lstStyle/>
        <a:p>
          <a:endParaRPr lang="zh-CN" altLang="en-US"/>
        </a:p>
      </dgm:t>
    </dgm:pt>
    <dgm:pt modelId="{13C733F2-1DEC-4C8A-915F-A73947C4D769}" type="sibTrans" cxnId="{C3AD78E3-582B-479F-A96C-1E3D28DAA1D8}">
      <dgm:prSet/>
      <dgm:spPr/>
      <dgm:t>
        <a:bodyPr/>
        <a:lstStyle/>
        <a:p>
          <a:endParaRPr lang="zh-CN" altLang="en-US"/>
        </a:p>
      </dgm:t>
    </dgm:pt>
    <dgm:pt modelId="{943A60BD-71BF-4B47-A10E-EB02CE711817}">
      <dgm:prSet custT="1"/>
      <dgm:spPr/>
      <dgm:t>
        <a:bodyPr/>
        <a:lstStyle/>
        <a:p>
          <a:r>
            <a:rPr lang="en-US" altLang="zh-CN" sz="2000" dirty="0"/>
            <a:t>Polarization Degradation </a:t>
          </a:r>
        </a:p>
      </dgm:t>
    </dgm:pt>
    <dgm:pt modelId="{C9F98163-167B-41D4-A2C5-6ABDB6BC9CC7}" type="parTrans" cxnId="{FC927046-095C-4446-B30A-232A054308DF}">
      <dgm:prSet/>
      <dgm:spPr/>
      <dgm:t>
        <a:bodyPr/>
        <a:lstStyle/>
        <a:p>
          <a:endParaRPr lang="zh-CN" altLang="en-US"/>
        </a:p>
      </dgm:t>
    </dgm:pt>
    <dgm:pt modelId="{B1CC4CD0-1C84-4FC7-86DF-BCCCA875FD06}" type="sibTrans" cxnId="{FC927046-095C-4446-B30A-232A054308DF}">
      <dgm:prSet/>
      <dgm:spPr/>
      <dgm:t>
        <a:bodyPr/>
        <a:lstStyle/>
        <a:p>
          <a:endParaRPr lang="zh-CN" altLang="en-US"/>
        </a:p>
      </dgm:t>
    </dgm:pt>
    <dgm:pt modelId="{F11FC123-A53A-44A0-9B5A-491DCBAAE973}">
      <dgm:prSet custT="1"/>
      <dgm:spPr/>
      <dgm:t>
        <a:bodyPr/>
        <a:lstStyle/>
        <a:p>
          <a:r>
            <a:rPr lang="en-US" altLang="zh-CN" sz="2000" dirty="0"/>
            <a:t>Spectral Shift</a:t>
          </a:r>
        </a:p>
      </dgm:t>
    </dgm:pt>
    <dgm:pt modelId="{E97D2CDE-0708-4096-A3C0-59A7D8C2CFAD}" type="parTrans" cxnId="{77904525-1BE2-468E-AABF-9C7F57115AE4}">
      <dgm:prSet/>
      <dgm:spPr/>
      <dgm:t>
        <a:bodyPr/>
        <a:lstStyle/>
        <a:p>
          <a:endParaRPr lang="zh-CN" altLang="en-US"/>
        </a:p>
      </dgm:t>
    </dgm:pt>
    <dgm:pt modelId="{8DE09FAF-890E-4C10-8CCA-A954C5369558}" type="sibTrans" cxnId="{77904525-1BE2-468E-AABF-9C7F57115AE4}">
      <dgm:prSet/>
      <dgm:spPr/>
      <dgm:t>
        <a:bodyPr/>
        <a:lstStyle/>
        <a:p>
          <a:endParaRPr lang="zh-CN" altLang="en-US"/>
        </a:p>
      </dgm:t>
    </dgm:pt>
    <dgm:pt modelId="{AC373182-C4C2-4450-9845-0468F9814951}" type="pres">
      <dgm:prSet presAssocID="{D1471AF8-04A1-4119-9224-0C18EB692548}" presName="diagram" presStyleCnt="0">
        <dgm:presLayoutVars>
          <dgm:dir/>
          <dgm:resizeHandles val="exact"/>
        </dgm:presLayoutVars>
      </dgm:prSet>
      <dgm:spPr/>
    </dgm:pt>
    <dgm:pt modelId="{A75807D2-038D-445C-A5F1-3970A9B5996C}" type="pres">
      <dgm:prSet presAssocID="{FC4E40B8-4EF4-4BE3-95D9-9F90E21450F0}" presName="node" presStyleLbl="node1" presStyleIdx="0" presStyleCnt="1" custScaleY="245705">
        <dgm:presLayoutVars>
          <dgm:bulletEnabled val="1"/>
        </dgm:presLayoutVars>
      </dgm:prSet>
      <dgm:spPr/>
    </dgm:pt>
  </dgm:ptLst>
  <dgm:cxnLst>
    <dgm:cxn modelId="{C5512B25-3309-4216-A4C8-ED2BE0B7C099}" type="presOf" srcId="{943A60BD-71BF-4B47-A10E-EB02CE711817}" destId="{A75807D2-038D-445C-A5F1-3970A9B5996C}" srcOrd="0" destOrd="3" presId="urn:microsoft.com/office/officeart/2005/8/layout/default"/>
    <dgm:cxn modelId="{77904525-1BE2-468E-AABF-9C7F57115AE4}" srcId="{018C28D0-6938-44DF-80CD-F529A7EBB698}" destId="{F11FC123-A53A-44A0-9B5A-491DCBAAE973}" srcOrd="2" destOrd="0" parTransId="{E97D2CDE-0708-4096-A3C0-59A7D8C2CFAD}" sibTransId="{8DE09FAF-890E-4C10-8CCA-A954C5369558}"/>
    <dgm:cxn modelId="{FC927046-095C-4446-B30A-232A054308DF}" srcId="{018C28D0-6938-44DF-80CD-F529A7EBB698}" destId="{943A60BD-71BF-4B47-A10E-EB02CE711817}" srcOrd="0" destOrd="0" parTransId="{C9F98163-167B-41D4-A2C5-6ABDB6BC9CC7}" sibTransId="{B1CC4CD0-1C84-4FC7-86DF-BCCCA875FD06}"/>
    <dgm:cxn modelId="{D5A2E466-1841-4A93-B2FB-534C6DE91BC9}" srcId="{FC4E40B8-4EF4-4BE3-95D9-9F90E21450F0}" destId="{274C2FA4-41C4-4023-813C-1CE8525B4F1A}" srcOrd="0" destOrd="0" parTransId="{181144DE-01B3-41D3-A5DD-0EBDFAC878A1}" sibTransId="{2DFF8F25-94EC-48F1-B571-E0DEC516695C}"/>
    <dgm:cxn modelId="{9E4F9B4B-8075-4D10-9283-433838AB1FE3}" type="presOf" srcId="{274C2FA4-41C4-4023-813C-1CE8525B4F1A}" destId="{A75807D2-038D-445C-A5F1-3970A9B5996C}" srcOrd="0" destOrd="1" presId="urn:microsoft.com/office/officeart/2005/8/layout/default"/>
    <dgm:cxn modelId="{52525381-8E36-4784-B920-03C665A23290}" type="presOf" srcId="{FC4E40B8-4EF4-4BE3-95D9-9F90E21450F0}" destId="{A75807D2-038D-445C-A5F1-3970A9B5996C}" srcOrd="0" destOrd="0" presId="urn:microsoft.com/office/officeart/2005/8/layout/default"/>
    <dgm:cxn modelId="{ACD899A7-3A91-4762-B4A9-8BB5BC28CD76}" srcId="{FC4E40B8-4EF4-4BE3-95D9-9F90E21450F0}" destId="{018C28D0-6938-44DF-80CD-F529A7EBB698}" srcOrd="1" destOrd="0" parTransId="{D72BC5F4-58C1-46F0-8F36-5A34F8434D6B}" sibTransId="{F975876E-AFE0-4B8D-81FF-FF13F2636A1B}"/>
    <dgm:cxn modelId="{23DA0BB6-4347-45B0-AE83-A2966FB59E45}" type="presOf" srcId="{D1471AF8-04A1-4119-9224-0C18EB692548}" destId="{AC373182-C4C2-4450-9845-0468F9814951}" srcOrd="0" destOrd="0" presId="urn:microsoft.com/office/officeart/2005/8/layout/default"/>
    <dgm:cxn modelId="{E19BFBB6-3F8C-49BA-B011-33EF88F4FFC4}" type="presOf" srcId="{23DA1C96-AA52-445F-BA26-8FEFA0938A18}" destId="{A75807D2-038D-445C-A5F1-3970A9B5996C}" srcOrd="0" destOrd="4" presId="urn:microsoft.com/office/officeart/2005/8/layout/default"/>
    <dgm:cxn modelId="{D63941BB-5F53-488C-971B-A02308379B49}" type="presOf" srcId="{F11FC123-A53A-44A0-9B5A-491DCBAAE973}" destId="{A75807D2-038D-445C-A5F1-3970A9B5996C}" srcOrd="0" destOrd="5" presId="urn:microsoft.com/office/officeart/2005/8/layout/default"/>
    <dgm:cxn modelId="{1C7F1CC6-03E2-4276-A00E-0A10DAA52523}" srcId="{D1471AF8-04A1-4119-9224-0C18EB692548}" destId="{FC4E40B8-4EF4-4BE3-95D9-9F90E21450F0}" srcOrd="0" destOrd="0" parTransId="{321F4B56-1C0C-45BE-88A5-1DDC59F75F7F}" sibTransId="{8555AAE0-77DE-422E-BD93-B734CF67C18F}"/>
    <dgm:cxn modelId="{369E45D9-45D4-4D26-8A2F-F37B846FD671}" type="presOf" srcId="{018C28D0-6938-44DF-80CD-F529A7EBB698}" destId="{A75807D2-038D-445C-A5F1-3970A9B5996C}" srcOrd="0" destOrd="2" presId="urn:microsoft.com/office/officeart/2005/8/layout/default"/>
    <dgm:cxn modelId="{C3AD78E3-582B-479F-A96C-1E3D28DAA1D8}" srcId="{018C28D0-6938-44DF-80CD-F529A7EBB698}" destId="{23DA1C96-AA52-445F-BA26-8FEFA0938A18}" srcOrd="1" destOrd="0" parTransId="{C6785C25-CFC3-435D-9FAC-A6D98F884AC2}" sibTransId="{13C733F2-1DEC-4C8A-915F-A73947C4D769}"/>
    <dgm:cxn modelId="{31320BB5-4F3B-4058-8147-B5FFFFECD5F8}" type="presParOf" srcId="{AC373182-C4C2-4450-9845-0468F9814951}" destId="{A75807D2-038D-445C-A5F1-3970A9B5996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30494-D469-42FB-8221-68C11448933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CN" altLang="en-US"/>
        </a:p>
      </dgm:t>
    </dgm:pt>
    <dgm:pt modelId="{5E964A8B-59F0-4340-8798-C639A2B24D4B}">
      <dgm:prSet phldrT="[文本]" custT="1"/>
      <dgm:spPr/>
      <dgm:t>
        <a:bodyPr/>
        <a:lstStyle/>
        <a:p>
          <a:r>
            <a:rPr lang="en-US" altLang="zh-CN" sz="2000" dirty="0">
              <a:latin typeface="+mn-lt"/>
              <a:ea typeface="微软雅黑" panose="020B0503020204020204" pitchFamily="34" charset="-122"/>
            </a:rPr>
            <a:t>In-Orbit Temperature Stability</a:t>
          </a:r>
          <a:endParaRPr lang="zh-CN" altLang="en-US" sz="2000" dirty="0">
            <a:latin typeface="+mn-lt"/>
          </a:endParaRPr>
        </a:p>
      </dgm:t>
    </dgm:pt>
    <dgm:pt modelId="{AA5D6DB5-C6DE-42AB-9271-4CB68EF6C0DE}" type="parTrans" cxnId="{A30DF35D-BC5D-4354-B3A8-BF0E440DCA72}">
      <dgm:prSet/>
      <dgm:spPr/>
      <dgm:t>
        <a:bodyPr/>
        <a:lstStyle/>
        <a:p>
          <a:endParaRPr lang="zh-CN" altLang="en-US">
            <a:latin typeface="+mn-lt"/>
          </a:endParaRPr>
        </a:p>
      </dgm:t>
    </dgm:pt>
    <dgm:pt modelId="{DFEFDBF7-B655-4E47-85AF-A3C139857A33}" type="sibTrans" cxnId="{A30DF35D-BC5D-4354-B3A8-BF0E440DCA72}">
      <dgm:prSet/>
      <dgm:spPr/>
      <dgm:t>
        <a:bodyPr/>
        <a:lstStyle/>
        <a:p>
          <a:endParaRPr lang="zh-CN" altLang="en-US">
            <a:latin typeface="+mn-lt"/>
          </a:endParaRPr>
        </a:p>
      </dgm:t>
    </dgm:pt>
    <dgm:pt modelId="{F9B9C247-51E5-4B1B-98F0-AF52A036ABF9}">
      <dgm:prSet custT="1"/>
      <dgm:spPr/>
      <dgm:t>
        <a:bodyPr/>
        <a:lstStyle/>
        <a:p>
          <a:r>
            <a:rPr lang="en-US" altLang="zh-CN" sz="1800" dirty="0">
              <a:latin typeface="+mn-lt"/>
              <a:ea typeface="微软雅黑" panose="020B0503020204020204" pitchFamily="34" charset="-122"/>
            </a:rPr>
            <a:t>The temperatures of the detectors in Bands 1 and 2 are stable within the range of-10.2°C to-9.8°C, showing no obvious upward or downward trends. </a:t>
          </a:r>
        </a:p>
      </dgm:t>
    </dgm:pt>
    <dgm:pt modelId="{5CA0E2A1-49E0-4FE4-9546-BC721412F470}" type="parTrans" cxnId="{504499ED-B92A-4BC0-8105-EFD70DD742DA}">
      <dgm:prSet/>
      <dgm:spPr/>
      <dgm:t>
        <a:bodyPr/>
        <a:lstStyle/>
        <a:p>
          <a:endParaRPr lang="zh-CN" altLang="en-US">
            <a:latin typeface="+mn-lt"/>
          </a:endParaRPr>
        </a:p>
      </dgm:t>
    </dgm:pt>
    <dgm:pt modelId="{F5CFBBB1-09DB-4BB4-B706-1637A2A5AE34}" type="sibTrans" cxnId="{504499ED-B92A-4BC0-8105-EFD70DD742DA}">
      <dgm:prSet/>
      <dgm:spPr/>
      <dgm:t>
        <a:bodyPr/>
        <a:lstStyle/>
        <a:p>
          <a:endParaRPr lang="zh-CN" altLang="en-US">
            <a:latin typeface="+mn-lt"/>
          </a:endParaRPr>
        </a:p>
      </dgm:t>
    </dgm:pt>
    <dgm:pt modelId="{C94A73D9-3B08-4EB3-8F7F-E09DD83FC1B9}">
      <dgm:prSet custT="1"/>
      <dgm:spPr/>
      <dgm:t>
        <a:bodyPr/>
        <a:lstStyle/>
        <a:p>
          <a:r>
            <a:rPr lang="en-US" altLang="zh-CN" sz="2000" dirty="0">
              <a:latin typeface="+mn-lt"/>
              <a:ea typeface="微软雅黑" panose="020B0503020204020204" pitchFamily="34" charset="-122"/>
            </a:rPr>
            <a:t>Calibration and Positioning Stability </a:t>
          </a:r>
        </a:p>
      </dgm:t>
    </dgm:pt>
    <dgm:pt modelId="{6C864EE3-89CB-45D7-9171-99D45ECE7412}" type="parTrans" cxnId="{6961678E-1C42-4DB3-AAF7-83D2A2247F64}">
      <dgm:prSet/>
      <dgm:spPr/>
      <dgm:t>
        <a:bodyPr/>
        <a:lstStyle/>
        <a:p>
          <a:endParaRPr lang="zh-CN" altLang="en-US">
            <a:latin typeface="+mn-lt"/>
          </a:endParaRPr>
        </a:p>
      </dgm:t>
    </dgm:pt>
    <dgm:pt modelId="{D7973AFC-2258-48BF-92A7-3037F2E7A1B8}" type="sibTrans" cxnId="{6961678E-1C42-4DB3-AAF7-83D2A2247F64}">
      <dgm:prSet/>
      <dgm:spPr/>
      <dgm:t>
        <a:bodyPr/>
        <a:lstStyle/>
        <a:p>
          <a:endParaRPr lang="zh-CN" altLang="en-US">
            <a:latin typeface="+mn-lt"/>
          </a:endParaRPr>
        </a:p>
      </dgm:t>
    </dgm:pt>
    <dgm:pt modelId="{58824A2B-9F7B-4909-AEBC-6E5DE75C2CDB}">
      <dgm:prSet custT="1"/>
      <dgm:spPr/>
      <dgm:t>
        <a:bodyPr/>
        <a:lstStyle/>
        <a:p>
          <a:r>
            <a:rPr lang="en-US" altLang="zh-CN" sz="1800" dirty="0">
              <a:latin typeface="+mn-lt"/>
              <a:ea typeface="微软雅黑" panose="020B0503020204020204" pitchFamily="34" charset="-122"/>
            </a:rPr>
            <a:t>OMS-L shows stable in-orbit radiation performance. Its change in radiation responsivity is within 2%. </a:t>
          </a:r>
        </a:p>
      </dgm:t>
    </dgm:pt>
    <dgm:pt modelId="{E4FFADED-DA5F-4CF4-9D68-1A6F33C00221}" type="parTrans" cxnId="{59D73369-3FD0-4317-A74B-8A7C1ED0CABC}">
      <dgm:prSet/>
      <dgm:spPr/>
      <dgm:t>
        <a:bodyPr/>
        <a:lstStyle/>
        <a:p>
          <a:endParaRPr lang="zh-CN" altLang="en-US">
            <a:latin typeface="+mn-lt"/>
          </a:endParaRPr>
        </a:p>
      </dgm:t>
    </dgm:pt>
    <dgm:pt modelId="{330CE780-E9EB-4E9E-BB7A-FD8EFFA6323D}" type="sibTrans" cxnId="{59D73369-3FD0-4317-A74B-8A7C1ED0CABC}">
      <dgm:prSet/>
      <dgm:spPr/>
      <dgm:t>
        <a:bodyPr/>
        <a:lstStyle/>
        <a:p>
          <a:endParaRPr lang="zh-CN" altLang="en-US">
            <a:latin typeface="+mn-lt"/>
          </a:endParaRPr>
        </a:p>
      </dgm:t>
    </dgm:pt>
    <dgm:pt modelId="{8701C4FA-937B-4E0D-A3E9-452F78DC3897}">
      <dgm:prSet custT="1"/>
      <dgm:spPr/>
      <dgm:t>
        <a:bodyPr/>
        <a:lstStyle/>
        <a:p>
          <a:r>
            <a:rPr lang="en-US" altLang="zh-CN" sz="1800" dirty="0">
              <a:latin typeface="+mn-lt"/>
              <a:ea typeface="微软雅黑" panose="020B0503020204020204" pitchFamily="34" charset="-122"/>
            </a:rPr>
            <a:t>The temperature of the grating base, which is related to spectral registration, varies minimally and is basically stable between 15.8°C and 16°C. Only some discrete points are generated during tungsten lamp calibration.</a:t>
          </a:r>
        </a:p>
      </dgm:t>
    </dgm:pt>
    <dgm:pt modelId="{85AC2BB4-EC4D-4DF6-985A-6C377BE7DE30}" type="parTrans" cxnId="{0971733A-AF10-43BE-BAF2-94D6C681FC4B}">
      <dgm:prSet/>
      <dgm:spPr/>
      <dgm:t>
        <a:bodyPr/>
        <a:lstStyle/>
        <a:p>
          <a:endParaRPr lang="zh-CN" altLang="en-US">
            <a:latin typeface="+mn-lt"/>
          </a:endParaRPr>
        </a:p>
      </dgm:t>
    </dgm:pt>
    <dgm:pt modelId="{F68641F7-B081-43A1-8FAB-AC8C748E51A1}" type="sibTrans" cxnId="{0971733A-AF10-43BE-BAF2-94D6C681FC4B}">
      <dgm:prSet/>
      <dgm:spPr/>
      <dgm:t>
        <a:bodyPr/>
        <a:lstStyle/>
        <a:p>
          <a:endParaRPr lang="zh-CN" altLang="en-US">
            <a:latin typeface="+mn-lt"/>
          </a:endParaRPr>
        </a:p>
      </dgm:t>
    </dgm:pt>
    <dgm:pt modelId="{46F58C64-D124-499A-897D-748AB6B32340}">
      <dgm:prSet custT="1"/>
      <dgm:spPr/>
      <dgm:t>
        <a:bodyPr/>
        <a:lstStyle/>
        <a:p>
          <a:r>
            <a:rPr lang="en-US" altLang="zh-CN" sz="1800" dirty="0">
              <a:latin typeface="+mn-lt"/>
              <a:ea typeface="微软雅黑" panose="020B0503020204020204" pitchFamily="34" charset="-122"/>
            </a:rPr>
            <a:t>The spectral performance of OMS-L is stable with a wavelength drift of less than 0.01nm. </a:t>
          </a:r>
        </a:p>
      </dgm:t>
    </dgm:pt>
    <dgm:pt modelId="{D0FBBA53-53C8-4823-88E1-30F9B311FC43}" type="parTrans" cxnId="{9789E9C9-2357-432C-B99E-A248009E4287}">
      <dgm:prSet/>
      <dgm:spPr/>
      <dgm:t>
        <a:bodyPr/>
        <a:lstStyle/>
        <a:p>
          <a:endParaRPr lang="zh-CN" altLang="en-US">
            <a:latin typeface="+mn-lt"/>
          </a:endParaRPr>
        </a:p>
      </dgm:t>
    </dgm:pt>
    <dgm:pt modelId="{4B0F77C9-4585-4612-B156-9ED00CC918BA}" type="sibTrans" cxnId="{9789E9C9-2357-432C-B99E-A248009E4287}">
      <dgm:prSet/>
      <dgm:spPr/>
      <dgm:t>
        <a:bodyPr/>
        <a:lstStyle/>
        <a:p>
          <a:endParaRPr lang="zh-CN" altLang="en-US">
            <a:latin typeface="+mn-lt"/>
          </a:endParaRPr>
        </a:p>
      </dgm:t>
    </dgm:pt>
    <dgm:pt modelId="{5E80F6D8-4568-4C62-8C17-D9830AB344AD}">
      <dgm:prSet custT="1"/>
      <dgm:spPr/>
      <dgm:t>
        <a:bodyPr/>
        <a:lstStyle/>
        <a:p>
          <a:r>
            <a:rPr lang="en-US" altLang="zh-CN" sz="1800" dirty="0">
              <a:latin typeface="+mn-lt"/>
              <a:ea typeface="微软雅黑" panose="020B0503020204020204" pitchFamily="34" charset="-122"/>
            </a:rPr>
            <a:t>The positioning difference of the knee-point tangent height is about 0.5km.</a:t>
          </a:r>
        </a:p>
      </dgm:t>
    </dgm:pt>
    <dgm:pt modelId="{DDB70B6C-76A8-4584-8959-FA743B0FEE9E}" type="parTrans" cxnId="{6CB390DD-7D28-44AA-B2B8-86167381AB47}">
      <dgm:prSet/>
      <dgm:spPr/>
      <dgm:t>
        <a:bodyPr/>
        <a:lstStyle/>
        <a:p>
          <a:endParaRPr lang="zh-CN" altLang="en-US">
            <a:latin typeface="+mn-lt"/>
          </a:endParaRPr>
        </a:p>
      </dgm:t>
    </dgm:pt>
    <dgm:pt modelId="{86FBF58D-E2E7-487C-8F80-CD80267E3D13}" type="sibTrans" cxnId="{6CB390DD-7D28-44AA-B2B8-86167381AB47}">
      <dgm:prSet/>
      <dgm:spPr/>
      <dgm:t>
        <a:bodyPr/>
        <a:lstStyle/>
        <a:p>
          <a:endParaRPr lang="zh-CN" altLang="en-US">
            <a:latin typeface="+mn-lt"/>
          </a:endParaRPr>
        </a:p>
      </dgm:t>
    </dgm:pt>
    <dgm:pt modelId="{F3695CA4-FCEA-4616-9782-4A9CB8A10F59}" type="pres">
      <dgm:prSet presAssocID="{ADE30494-D469-42FB-8221-68C11448933D}" presName="diagram" presStyleCnt="0">
        <dgm:presLayoutVars>
          <dgm:dir/>
          <dgm:resizeHandles val="exact"/>
        </dgm:presLayoutVars>
      </dgm:prSet>
      <dgm:spPr/>
    </dgm:pt>
    <dgm:pt modelId="{4F04A0CA-A8DF-45CF-89D4-48C4F9500103}" type="pres">
      <dgm:prSet presAssocID="{5E964A8B-59F0-4340-8798-C639A2B24D4B}" presName="node" presStyleLbl="node1" presStyleIdx="0" presStyleCnt="2" custScaleX="198944">
        <dgm:presLayoutVars>
          <dgm:bulletEnabled val="1"/>
        </dgm:presLayoutVars>
      </dgm:prSet>
      <dgm:spPr/>
    </dgm:pt>
    <dgm:pt modelId="{23A9F31C-00F9-46AB-A30D-263EB0C76C4D}" type="pres">
      <dgm:prSet presAssocID="{DFEFDBF7-B655-4E47-85AF-A3C139857A33}" presName="sibTrans" presStyleCnt="0"/>
      <dgm:spPr/>
    </dgm:pt>
    <dgm:pt modelId="{F5F681C7-8305-4616-ACC5-8160593CCC37}" type="pres">
      <dgm:prSet presAssocID="{C94A73D9-3B08-4EB3-8F7F-E09DD83FC1B9}" presName="node" presStyleLbl="node1" presStyleIdx="1" presStyleCnt="2" custScaleX="198944">
        <dgm:presLayoutVars>
          <dgm:bulletEnabled val="1"/>
        </dgm:presLayoutVars>
      </dgm:prSet>
      <dgm:spPr/>
    </dgm:pt>
  </dgm:ptLst>
  <dgm:cxnLst>
    <dgm:cxn modelId="{D2D93708-C453-4FD6-B8F6-A60A8DCB7CAA}" type="presOf" srcId="{8701C4FA-937B-4E0D-A3E9-452F78DC3897}" destId="{4F04A0CA-A8DF-45CF-89D4-48C4F9500103}" srcOrd="0" destOrd="2" presId="urn:microsoft.com/office/officeart/2005/8/layout/default"/>
    <dgm:cxn modelId="{446A6C26-F734-45AD-8766-632AB46D461A}" type="presOf" srcId="{46F58C64-D124-499A-897D-748AB6B32340}" destId="{F5F681C7-8305-4616-ACC5-8160593CCC37}" srcOrd="0" destOrd="2" presId="urn:microsoft.com/office/officeart/2005/8/layout/default"/>
    <dgm:cxn modelId="{0971733A-AF10-43BE-BAF2-94D6C681FC4B}" srcId="{5E964A8B-59F0-4340-8798-C639A2B24D4B}" destId="{8701C4FA-937B-4E0D-A3E9-452F78DC3897}" srcOrd="1" destOrd="0" parTransId="{85AC2BB4-EC4D-4DF6-985A-6C377BE7DE30}" sibTransId="{F68641F7-B081-43A1-8FAB-AC8C748E51A1}"/>
    <dgm:cxn modelId="{A30DF35D-BC5D-4354-B3A8-BF0E440DCA72}" srcId="{ADE30494-D469-42FB-8221-68C11448933D}" destId="{5E964A8B-59F0-4340-8798-C639A2B24D4B}" srcOrd="0" destOrd="0" parTransId="{AA5D6DB5-C6DE-42AB-9271-4CB68EF6C0DE}" sibTransId="{DFEFDBF7-B655-4E47-85AF-A3C139857A33}"/>
    <dgm:cxn modelId="{59D73369-3FD0-4317-A74B-8A7C1ED0CABC}" srcId="{C94A73D9-3B08-4EB3-8F7F-E09DD83FC1B9}" destId="{58824A2B-9F7B-4909-AEBC-6E5DE75C2CDB}" srcOrd="0" destOrd="0" parTransId="{E4FFADED-DA5F-4CF4-9D68-1A6F33C00221}" sibTransId="{330CE780-E9EB-4E9E-BB7A-FD8EFFA6323D}"/>
    <dgm:cxn modelId="{D5A16157-3FE1-44A4-B9BA-C1697FDB7BC9}" type="presOf" srcId="{F9B9C247-51E5-4B1B-98F0-AF52A036ABF9}" destId="{4F04A0CA-A8DF-45CF-89D4-48C4F9500103}" srcOrd="0" destOrd="1" presId="urn:microsoft.com/office/officeart/2005/8/layout/default"/>
    <dgm:cxn modelId="{6961678E-1C42-4DB3-AAF7-83D2A2247F64}" srcId="{ADE30494-D469-42FB-8221-68C11448933D}" destId="{C94A73D9-3B08-4EB3-8F7F-E09DD83FC1B9}" srcOrd="1" destOrd="0" parTransId="{6C864EE3-89CB-45D7-9171-99D45ECE7412}" sibTransId="{D7973AFC-2258-48BF-92A7-3037F2E7A1B8}"/>
    <dgm:cxn modelId="{FEB8A199-D64F-42DD-BE0A-8019AEF42587}" type="presOf" srcId="{ADE30494-D469-42FB-8221-68C11448933D}" destId="{F3695CA4-FCEA-4616-9782-4A9CB8A10F59}" srcOrd="0" destOrd="0" presId="urn:microsoft.com/office/officeart/2005/8/layout/default"/>
    <dgm:cxn modelId="{903ECFC2-EF4A-4F08-94E3-5F9C3F598D4B}" type="presOf" srcId="{58824A2B-9F7B-4909-AEBC-6E5DE75C2CDB}" destId="{F5F681C7-8305-4616-ACC5-8160593CCC37}" srcOrd="0" destOrd="1" presId="urn:microsoft.com/office/officeart/2005/8/layout/default"/>
    <dgm:cxn modelId="{9789E9C9-2357-432C-B99E-A248009E4287}" srcId="{C94A73D9-3B08-4EB3-8F7F-E09DD83FC1B9}" destId="{46F58C64-D124-499A-897D-748AB6B32340}" srcOrd="1" destOrd="0" parTransId="{D0FBBA53-53C8-4823-88E1-30F9B311FC43}" sibTransId="{4B0F77C9-4585-4612-B156-9ED00CC918BA}"/>
    <dgm:cxn modelId="{579EB3D7-C397-4D39-9EF7-1B22471D634C}" type="presOf" srcId="{C94A73D9-3B08-4EB3-8F7F-E09DD83FC1B9}" destId="{F5F681C7-8305-4616-ACC5-8160593CCC37}" srcOrd="0" destOrd="0" presId="urn:microsoft.com/office/officeart/2005/8/layout/default"/>
    <dgm:cxn modelId="{6CB390DD-7D28-44AA-B2B8-86167381AB47}" srcId="{C94A73D9-3B08-4EB3-8F7F-E09DD83FC1B9}" destId="{5E80F6D8-4568-4C62-8C17-D9830AB344AD}" srcOrd="2" destOrd="0" parTransId="{DDB70B6C-76A8-4584-8959-FA743B0FEE9E}" sibTransId="{86FBF58D-E2E7-487C-8F80-CD80267E3D13}"/>
    <dgm:cxn modelId="{C71F13E5-B22C-402B-83E5-D67C2BA71F12}" type="presOf" srcId="{5E80F6D8-4568-4C62-8C17-D9830AB344AD}" destId="{F5F681C7-8305-4616-ACC5-8160593CCC37}" srcOrd="0" destOrd="3" presId="urn:microsoft.com/office/officeart/2005/8/layout/default"/>
    <dgm:cxn modelId="{634329EC-8F74-408D-B89E-8BEC4B58B51B}" type="presOf" srcId="{5E964A8B-59F0-4340-8798-C639A2B24D4B}" destId="{4F04A0CA-A8DF-45CF-89D4-48C4F9500103}" srcOrd="0" destOrd="0" presId="urn:microsoft.com/office/officeart/2005/8/layout/default"/>
    <dgm:cxn modelId="{504499ED-B92A-4BC0-8105-EFD70DD742DA}" srcId="{5E964A8B-59F0-4340-8798-C639A2B24D4B}" destId="{F9B9C247-51E5-4B1B-98F0-AF52A036ABF9}" srcOrd="0" destOrd="0" parTransId="{5CA0E2A1-49E0-4FE4-9546-BC721412F470}" sibTransId="{F5CFBBB1-09DB-4BB4-B706-1637A2A5AE34}"/>
    <dgm:cxn modelId="{5723B52A-A00E-4AA7-8B1D-F31445AE772E}" type="presParOf" srcId="{F3695CA4-FCEA-4616-9782-4A9CB8A10F59}" destId="{4F04A0CA-A8DF-45CF-89D4-48C4F9500103}" srcOrd="0" destOrd="0" presId="urn:microsoft.com/office/officeart/2005/8/layout/default"/>
    <dgm:cxn modelId="{974FF87A-6E03-49AA-9BF9-F53A927A32A2}" type="presParOf" srcId="{F3695CA4-FCEA-4616-9782-4A9CB8A10F59}" destId="{23A9F31C-00F9-46AB-A30D-263EB0C76C4D}" srcOrd="1" destOrd="0" presId="urn:microsoft.com/office/officeart/2005/8/layout/default"/>
    <dgm:cxn modelId="{06DF0FFA-6C27-460D-A0CE-61A3C14C5493}" type="presParOf" srcId="{F3695CA4-FCEA-4616-9782-4A9CB8A10F59}" destId="{F5F681C7-8305-4616-ACC5-8160593CCC37}"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07D2-038D-445C-A5F1-3970A9B5996C}">
      <dsp:nvSpPr>
        <dsp:cNvPr id="0" name=""/>
        <dsp:cNvSpPr/>
      </dsp:nvSpPr>
      <dsp:spPr>
        <a:xfrm>
          <a:off x="1729" y="77321"/>
          <a:ext cx="3538596" cy="52167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t>Four plans in this year will be of great significance for the normal operation and scientific data accuracy of our in-orbit mission. They are:</a:t>
          </a:r>
          <a:endParaRPr lang="zh-CN" altLang="en-US" sz="2400" kern="1200" dirty="0"/>
        </a:p>
        <a:p>
          <a:pPr marL="228600" lvl="1" indent="-228600" algn="l" defTabSz="889000">
            <a:lnSpc>
              <a:spcPct val="90000"/>
            </a:lnSpc>
            <a:spcBef>
              <a:spcPct val="0"/>
            </a:spcBef>
            <a:spcAft>
              <a:spcPct val="15000"/>
            </a:spcAft>
            <a:buChar char="•"/>
          </a:pPr>
          <a:r>
            <a:rPr lang="en-US" altLang="zh-CN" sz="2000" kern="1200" dirty="0"/>
            <a:t>Optimization of Integration Time for Different Tangent Heights.</a:t>
          </a:r>
        </a:p>
        <a:p>
          <a:pPr marL="228600" lvl="1" indent="-228600" algn="l" defTabSz="889000">
            <a:lnSpc>
              <a:spcPct val="90000"/>
            </a:lnSpc>
            <a:spcBef>
              <a:spcPct val="0"/>
            </a:spcBef>
            <a:spcAft>
              <a:spcPct val="15000"/>
            </a:spcAft>
            <a:buChar char="•"/>
          </a:pPr>
          <a:r>
            <a:rPr lang="en-US" altLang="zh-CN" sz="2000" kern="1200" dirty="0"/>
            <a:t>In-orbit Tracking and Correction of</a:t>
          </a:r>
        </a:p>
        <a:p>
          <a:pPr marL="457200" lvl="2" indent="-228600" algn="l" defTabSz="889000">
            <a:lnSpc>
              <a:spcPct val="90000"/>
            </a:lnSpc>
            <a:spcBef>
              <a:spcPct val="0"/>
            </a:spcBef>
            <a:spcAft>
              <a:spcPct val="15000"/>
            </a:spcAft>
            <a:buChar char="•"/>
          </a:pPr>
          <a:r>
            <a:rPr lang="en-US" altLang="zh-CN" sz="2000" kern="1200" dirty="0"/>
            <a:t>Polarization Degradation </a:t>
          </a:r>
        </a:p>
        <a:p>
          <a:pPr marL="457200" lvl="2" indent="-228600" algn="l" defTabSz="889000">
            <a:lnSpc>
              <a:spcPct val="90000"/>
            </a:lnSpc>
            <a:spcBef>
              <a:spcPct val="0"/>
            </a:spcBef>
            <a:spcAft>
              <a:spcPct val="15000"/>
            </a:spcAft>
            <a:buChar char="•"/>
          </a:pPr>
          <a:r>
            <a:rPr lang="en-US" altLang="zh-CN" sz="2000" kern="1200" dirty="0"/>
            <a:t>Radiation Responsivity</a:t>
          </a:r>
        </a:p>
        <a:p>
          <a:pPr marL="457200" lvl="2" indent="-228600" algn="l" defTabSz="889000">
            <a:lnSpc>
              <a:spcPct val="90000"/>
            </a:lnSpc>
            <a:spcBef>
              <a:spcPct val="0"/>
            </a:spcBef>
            <a:spcAft>
              <a:spcPct val="15000"/>
            </a:spcAft>
            <a:buChar char="•"/>
          </a:pPr>
          <a:r>
            <a:rPr lang="en-US" altLang="zh-CN" sz="2000" kern="1200" dirty="0"/>
            <a:t>Spectral Shift</a:t>
          </a:r>
        </a:p>
      </dsp:txBody>
      <dsp:txXfrm>
        <a:off x="1729" y="77321"/>
        <a:ext cx="3538596" cy="5216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A0CA-A8DF-45CF-89D4-48C4F9500103}">
      <dsp:nvSpPr>
        <dsp:cNvPr id="0" name=""/>
        <dsp:cNvSpPr/>
      </dsp:nvSpPr>
      <dsp:spPr>
        <a:xfrm>
          <a:off x="71071" y="2098"/>
          <a:ext cx="8250363" cy="24882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latin typeface="+mn-lt"/>
              <a:ea typeface="微软雅黑" panose="020B0503020204020204" pitchFamily="34" charset="-122"/>
            </a:rPr>
            <a:t>In-Orbit Temperature Stability</a:t>
          </a:r>
          <a:endParaRPr lang="zh-CN" altLang="en-US" sz="2000" kern="1200" dirty="0">
            <a:latin typeface="+mn-lt"/>
          </a:endParaRPr>
        </a:p>
        <a:p>
          <a:pPr marL="171450" lvl="1" indent="-171450" algn="l" defTabSz="800100">
            <a:lnSpc>
              <a:spcPct val="90000"/>
            </a:lnSpc>
            <a:spcBef>
              <a:spcPct val="0"/>
            </a:spcBef>
            <a:spcAft>
              <a:spcPct val="15000"/>
            </a:spcAft>
            <a:buChar char="•"/>
          </a:pPr>
          <a:r>
            <a:rPr lang="en-US" altLang="zh-CN" sz="1800" kern="1200" dirty="0">
              <a:latin typeface="+mn-lt"/>
              <a:ea typeface="微软雅黑" panose="020B0503020204020204" pitchFamily="34" charset="-122"/>
            </a:rPr>
            <a:t>The temperatures of the detectors in Bands 1 and 2 are stable within the range of-10.2°C to-9.8°C, showing no obvious upward or downward trends. </a:t>
          </a:r>
        </a:p>
        <a:p>
          <a:pPr marL="171450" lvl="1" indent="-171450" algn="l" defTabSz="800100">
            <a:lnSpc>
              <a:spcPct val="90000"/>
            </a:lnSpc>
            <a:spcBef>
              <a:spcPct val="0"/>
            </a:spcBef>
            <a:spcAft>
              <a:spcPct val="15000"/>
            </a:spcAft>
            <a:buChar char="•"/>
          </a:pPr>
          <a:r>
            <a:rPr lang="en-US" altLang="zh-CN" sz="1800" kern="1200" dirty="0">
              <a:latin typeface="+mn-lt"/>
              <a:ea typeface="微软雅黑" panose="020B0503020204020204" pitchFamily="34" charset="-122"/>
            </a:rPr>
            <a:t>The temperature of the grating base, which is related to spectral registration, varies minimally and is basically stable between 15.8°C and 16°C. Only some discrete points are generated during tungsten lamp calibration.</a:t>
          </a:r>
        </a:p>
      </dsp:txBody>
      <dsp:txXfrm>
        <a:off x="71071" y="2098"/>
        <a:ext cx="8250363" cy="2488246"/>
      </dsp:txXfrm>
    </dsp:sp>
    <dsp:sp modelId="{F5F681C7-8305-4616-ACC5-8160593CCC37}">
      <dsp:nvSpPr>
        <dsp:cNvPr id="0" name=""/>
        <dsp:cNvSpPr/>
      </dsp:nvSpPr>
      <dsp:spPr>
        <a:xfrm>
          <a:off x="71071" y="2905053"/>
          <a:ext cx="8250363" cy="24882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latin typeface="+mn-lt"/>
              <a:ea typeface="微软雅黑" panose="020B0503020204020204" pitchFamily="34" charset="-122"/>
            </a:rPr>
            <a:t>Calibration and Positioning Stability </a:t>
          </a:r>
        </a:p>
        <a:p>
          <a:pPr marL="171450" lvl="1" indent="-171450" algn="l" defTabSz="800100">
            <a:lnSpc>
              <a:spcPct val="90000"/>
            </a:lnSpc>
            <a:spcBef>
              <a:spcPct val="0"/>
            </a:spcBef>
            <a:spcAft>
              <a:spcPct val="15000"/>
            </a:spcAft>
            <a:buChar char="•"/>
          </a:pPr>
          <a:r>
            <a:rPr lang="en-US" altLang="zh-CN" sz="1800" kern="1200" dirty="0">
              <a:latin typeface="+mn-lt"/>
              <a:ea typeface="微软雅黑" panose="020B0503020204020204" pitchFamily="34" charset="-122"/>
            </a:rPr>
            <a:t>OMS-L shows stable in-orbit radiation performance. Its change in radiation responsivity is within 2%. </a:t>
          </a:r>
        </a:p>
        <a:p>
          <a:pPr marL="171450" lvl="1" indent="-171450" algn="l" defTabSz="800100">
            <a:lnSpc>
              <a:spcPct val="90000"/>
            </a:lnSpc>
            <a:spcBef>
              <a:spcPct val="0"/>
            </a:spcBef>
            <a:spcAft>
              <a:spcPct val="15000"/>
            </a:spcAft>
            <a:buChar char="•"/>
          </a:pPr>
          <a:r>
            <a:rPr lang="en-US" altLang="zh-CN" sz="1800" kern="1200" dirty="0">
              <a:latin typeface="+mn-lt"/>
              <a:ea typeface="微软雅黑" panose="020B0503020204020204" pitchFamily="34" charset="-122"/>
            </a:rPr>
            <a:t>The spectral performance of OMS-L is stable with a wavelength drift of less than 0.01nm. </a:t>
          </a:r>
        </a:p>
        <a:p>
          <a:pPr marL="171450" lvl="1" indent="-171450" algn="l" defTabSz="800100">
            <a:lnSpc>
              <a:spcPct val="90000"/>
            </a:lnSpc>
            <a:spcBef>
              <a:spcPct val="0"/>
            </a:spcBef>
            <a:spcAft>
              <a:spcPct val="15000"/>
            </a:spcAft>
            <a:buChar char="•"/>
          </a:pPr>
          <a:r>
            <a:rPr lang="en-US" altLang="zh-CN" sz="1800" kern="1200" dirty="0">
              <a:latin typeface="+mn-lt"/>
              <a:ea typeface="微软雅黑" panose="020B0503020204020204" pitchFamily="34" charset="-122"/>
            </a:rPr>
            <a:t>The positioning difference of the knee-point tangent height is about 0.5km.</a:t>
          </a:r>
        </a:p>
      </dsp:txBody>
      <dsp:txXfrm>
        <a:off x="71071" y="2905053"/>
        <a:ext cx="8250363" cy="24882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0.45952</cdr:x>
      <cdr:y>0.91617</cdr:y>
    </cdr:from>
    <cdr:to>
      <cdr:x>0.57722</cdr:x>
      <cdr:y>1</cdr:y>
    </cdr:to>
    <cdr:sp macro="" textlink="">
      <cdr:nvSpPr>
        <cdr:cNvPr id="2" name="TextBox 1"/>
        <cdr:cNvSpPr txBox="1"/>
      </cdr:nvSpPr>
      <cdr:spPr>
        <a:xfrm xmlns:a="http://schemas.openxmlformats.org/drawingml/2006/main">
          <a:off x="4031003" y="2684453"/>
          <a:ext cx="1032491" cy="2456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100" b="1" dirty="0"/>
            <a:t>Time</a:t>
          </a:r>
          <a:endParaRPr lang="zh-CN" altLang="en-US" sz="1100" b="1" dirty="0"/>
        </a:p>
      </cdr:txBody>
    </cdr:sp>
  </cdr:relSizeAnchor>
  <cdr:relSizeAnchor xmlns:cdr="http://schemas.openxmlformats.org/drawingml/2006/chartDrawing">
    <cdr:from>
      <cdr:x>0.34331</cdr:x>
      <cdr:y>0.24706</cdr:y>
    </cdr:from>
    <cdr:to>
      <cdr:x>0.46101</cdr:x>
      <cdr:y>0.48235</cdr:y>
    </cdr:to>
    <cdr:sp macro="" textlink="">
      <cdr:nvSpPr>
        <cdr:cNvPr id="3" name="TextBox 2"/>
        <cdr:cNvSpPr txBox="1"/>
      </cdr:nvSpPr>
      <cdr:spPr>
        <a:xfrm xmlns:a="http://schemas.openxmlformats.org/drawingml/2006/main">
          <a:off x="2667000" y="960120"/>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cdr:x>
      <cdr:y>0.21961</cdr:y>
    </cdr:from>
    <cdr:to>
      <cdr:x>0.03727</cdr:x>
      <cdr:y>0.83922</cdr:y>
    </cdr:to>
    <cdr:sp macro="" textlink="">
      <cdr:nvSpPr>
        <cdr:cNvPr id="4" name="TextBox 3"/>
        <cdr:cNvSpPr txBox="1"/>
      </cdr:nvSpPr>
      <cdr:spPr>
        <a:xfrm xmlns:a="http://schemas.openxmlformats.org/drawingml/2006/main" rot="10800000">
          <a:off x="0" y="853440"/>
          <a:ext cx="289560" cy="240792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r>
            <a:rPr lang="en-US" altLang="zh-CN" b="1" dirty="0"/>
            <a:t>Deviation from the Standard Value/nm</a:t>
          </a:r>
          <a:endParaRPr lang="zh-CN" altLang="en-US" sz="11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B600A-7FB5-4690-9934-79E4478B89F0}" type="datetimeFigureOut">
              <a:rPr lang="en-US" smtClean="0"/>
              <a:t>3/20/2025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7689-B1BE-4699-84A2-D188CFEA1376}" type="slidenum">
              <a:rPr lang="en-US" smtClean="0"/>
              <a:t>‹#›</a:t>
            </a:fld>
            <a:endParaRPr lang="en-US" dirty="0"/>
          </a:p>
        </p:txBody>
      </p:sp>
    </p:spTree>
    <p:extLst>
      <p:ext uri="{BB962C8B-B14F-4D97-AF65-F5344CB8AC3E}">
        <p14:creationId xmlns:p14="http://schemas.microsoft.com/office/powerpoint/2010/main" val="242670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F0EA35A-2442-489E-AD73-12B62FDD30D7}" type="slidenum">
              <a:rPr kumimoji="1" lang="ja-JP" altLang="en-US" smtClean="0"/>
              <a:t>11</a:t>
            </a:fld>
            <a:endParaRPr kumimoji="1" lang="ja-JP" altLang="en-US"/>
          </a:p>
        </p:txBody>
      </p:sp>
    </p:spTree>
    <p:extLst>
      <p:ext uri="{BB962C8B-B14F-4D97-AF65-F5344CB8AC3E}">
        <p14:creationId xmlns:p14="http://schemas.microsoft.com/office/powerpoint/2010/main" val="113200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7C60-94CC-4704-1857-AA35D2997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2C5E1-7E80-FD61-A47F-3713C86FC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6BA0F-CC6C-5D30-95CB-E881651B9BB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The method for obtaining the spectral response function is as follows.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 tune a narrow spectral line in small steps. As the laser scans over each pixel, we monitor the signal of that individual pixel.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This data is used to obtain the Instrument Spectral Response Function (ISRF) for each pixel by fitting through a function. This approach allows us to precisely measure the spectral response characteristics of each pixel of the instrument.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dirty="0"/>
          </a:p>
          <a:p>
            <a:r>
              <a:rPr lang="en-US" altLang="zh-CN" b="0" i="0" dirty="0">
                <a:effectLst/>
                <a:latin typeface="Inter"/>
              </a:rPr>
              <a:t>This graph shows the ISRF for one pixel. For example, at a central wavelength (CWL) of 259.9937 nm, the full (FWMH) is 0.50279 nm. </a:t>
            </a:r>
          </a:p>
          <a:p>
            <a:r>
              <a:rPr lang="en-US" altLang="zh-CN" b="0" i="0" dirty="0">
                <a:solidFill>
                  <a:srgbClr val="2A2F45"/>
                </a:solidFill>
                <a:effectLst/>
                <a:latin typeface="PingFang SC"/>
              </a:rPr>
              <a:t>These spectral response data help us accurately understand the instrument's spectral info.</a:t>
            </a:r>
            <a:r>
              <a:rPr lang="en-US" altLang="zh-CN" b="0" i="0" dirty="0">
                <a:effectLst/>
                <a:latin typeface="Inter"/>
              </a:rPr>
              <a:t>.</a:t>
            </a:r>
            <a:endParaRPr lang="en-US" dirty="0"/>
          </a:p>
        </p:txBody>
      </p:sp>
      <p:sp>
        <p:nvSpPr>
          <p:cNvPr id="4" name="Date Placeholder 3">
            <a:extLst>
              <a:ext uri="{FF2B5EF4-FFF2-40B4-BE49-F238E27FC236}">
                <a16:creationId xmlns:a16="http://schemas.microsoft.com/office/drawing/2014/main" id="{936DE3B8-D9F7-4109-C4A2-17F722412956}"/>
              </a:ext>
            </a:extLst>
          </p:cNvPr>
          <p:cNvSpPr>
            <a:spLocks noGrp="1"/>
          </p:cNvSpPr>
          <p:nvPr>
            <p:ph type="dt" idx="10"/>
          </p:nvPr>
        </p:nvSpPr>
        <p:spPr/>
        <p:txBody>
          <a:bodyPr/>
          <a:lstStyle/>
          <a:p>
            <a:pPr>
              <a:defRPr/>
            </a:pPr>
            <a:fld id="{AF3C147A-0D2F-4A49-8F4F-33980B94F1F7}" type="datetime4">
              <a:rPr lang="en-GB" smtClean="0"/>
              <a:pPr>
                <a:defRPr/>
              </a:pPr>
              <a:t>20 March 2025</a:t>
            </a:fld>
            <a:endParaRPr lang="de-DE"/>
          </a:p>
        </p:txBody>
      </p:sp>
      <p:sp>
        <p:nvSpPr>
          <p:cNvPr id="5" name="Slide Number Placeholder 4">
            <a:extLst>
              <a:ext uri="{FF2B5EF4-FFF2-40B4-BE49-F238E27FC236}">
                <a16:creationId xmlns:a16="http://schemas.microsoft.com/office/drawing/2014/main" id="{06ABA7BD-865F-D1D6-213A-5D687DC75C43}"/>
              </a:ext>
            </a:extLst>
          </p:cNvPr>
          <p:cNvSpPr>
            <a:spLocks noGrp="1"/>
          </p:cNvSpPr>
          <p:nvPr>
            <p:ph type="sldNum" sz="quarter" idx="11"/>
          </p:nvPr>
        </p:nvSpPr>
        <p:spPr/>
        <p:txBody>
          <a:bodyPr/>
          <a:lstStyle/>
          <a:p>
            <a:pPr>
              <a:defRPr/>
            </a:pPr>
            <a:fld id="{123812D3-E89D-4B71-A037-BF846B8DE299}" type="slidenum">
              <a:rPr lang="de-DE" smtClean="0"/>
              <a:pPr>
                <a:defRPr/>
              </a:pPr>
              <a:t>12</a:t>
            </a:fld>
            <a:endParaRPr lang="de-DE"/>
          </a:p>
        </p:txBody>
      </p:sp>
    </p:spTree>
    <p:extLst>
      <p:ext uri="{BB962C8B-B14F-4D97-AF65-F5344CB8AC3E}">
        <p14:creationId xmlns:p14="http://schemas.microsoft.com/office/powerpoint/2010/main" val="358929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DBFC8-15C2-90A0-89D4-1CD92A1B56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48884-B647-6A73-7BF1-746DF9649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B31C2-946D-D3A0-1907-4EE93EE8A4B6}"/>
              </a:ext>
            </a:extLst>
          </p:cNvPr>
          <p:cNvSpPr>
            <a:spLocks noGrp="1"/>
          </p:cNvSpPr>
          <p:nvPr>
            <p:ph type="body" idx="1"/>
          </p:nvPr>
        </p:nvSpPr>
        <p:spPr/>
        <p:txBody>
          <a:bodyPr/>
          <a:lstStyle/>
          <a:p>
            <a:pPr marL="0" marR="0" lvl="0" indent="0" algn="just" defTabSz="914400" rtl="0" eaLnBrk="1" fontAlgn="auto" latinLnBrk="1" hangingPunct="1">
              <a:lnSpc>
                <a:spcPct val="107000"/>
              </a:lnSpc>
              <a:spcBef>
                <a:spcPts val="0"/>
              </a:spcBef>
              <a:spcAft>
                <a:spcPts val="800"/>
              </a:spcAft>
              <a:buClrTx/>
              <a:buSzTx/>
              <a:buFontTx/>
              <a:buNone/>
              <a:tabLst/>
              <a:defRPr/>
            </a:pPr>
            <a:endParaRPr lang="en-US" sz="2800" dirty="0"/>
          </a:p>
        </p:txBody>
      </p:sp>
      <p:sp>
        <p:nvSpPr>
          <p:cNvPr id="4" name="Slide Number Placeholder 3">
            <a:extLst>
              <a:ext uri="{FF2B5EF4-FFF2-40B4-BE49-F238E27FC236}">
                <a16:creationId xmlns:a16="http://schemas.microsoft.com/office/drawing/2014/main" id="{BA62C167-40B2-03DE-8D80-C3707B2C982C}"/>
              </a:ext>
            </a:extLst>
          </p:cNvPr>
          <p:cNvSpPr>
            <a:spLocks noGrp="1"/>
          </p:cNvSpPr>
          <p:nvPr>
            <p:ph type="sldNum" sz="quarter" idx="5"/>
          </p:nvPr>
        </p:nvSpPr>
        <p:spPr/>
        <p:txBody>
          <a:bodyPr/>
          <a:lstStyle/>
          <a:p>
            <a:fld id="{262DD5EE-C5EE-4A6B-88F2-4EC99516313A}" type="slidenum">
              <a:rPr lang="ko-KR" altLang="en-US" smtClean="0"/>
              <a:t>16</a:t>
            </a:fld>
            <a:endParaRPr lang="ko-KR" altLang="en-US" dirty="0"/>
          </a:p>
        </p:txBody>
      </p:sp>
    </p:spTree>
    <p:extLst>
      <p:ext uri="{BB962C8B-B14F-4D97-AF65-F5344CB8AC3E}">
        <p14:creationId xmlns:p14="http://schemas.microsoft.com/office/powerpoint/2010/main" val="78198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B9B9-8690-45E7-8EE8-EE4B2E537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1C6BA8-7348-472F-8BD3-B1C566685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F5AFB-6943-47A0-B08E-9801B4B46050}"/>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A6BCBC1C-0802-403F-88FE-D6702975F2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A68DC-22B3-4B28-8128-3AF9EC62D029}"/>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3467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6F4E7-F800-42BB-93A0-019BCE5A1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04EA4-5709-4586-BD84-0BBB0AE1D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0C380-8FD4-4681-93A3-0200B4C53138}"/>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D5AFB2D6-C430-40DB-8392-D20223C9F0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5CCACC-A2F2-488D-BF8C-80C9D7A8A3C7}"/>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199752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6C93F-1D6C-4203-BCD5-9A649878F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1C38B8-4EF9-4B84-BF79-3ED863A577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0F1B0-C391-4856-A4EE-ED26F3B6FE12}"/>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A0E46BD2-702C-4A6D-A6C6-F62378157B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990CB3-6768-422E-8A97-5A24DD0E5A6B}"/>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105771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D33B-50E9-49CA-A2ED-C753B16F9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6E64C-E023-40A8-89DC-0BF2BE2CE8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7A0D1-6989-489C-AB73-37ECD07A27FD}"/>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4B5EA859-5902-43FE-98B1-C0A8614AD7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7FACA7-3C65-454B-BFD8-AF4F36243C7A}"/>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101431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71C9-DABC-4AE4-A0F4-CFB122D42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BB29E-B6A5-4808-87B4-80999DFB9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BC9966-44F3-44C1-8E96-F89FB889F14B}"/>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E4E9A34F-F5A8-4E0B-A16D-0413420AC3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EC1BDA-B5EC-4F99-9504-9488991D605B}"/>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98750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B351-08EE-4FFC-B897-CC733FACC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FC707-FB4C-4902-8FEF-83C4D3B88A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A56D14-A8A2-42E8-930E-D6DED6C187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B44FF-7228-41C5-AFD8-ABA187894933}"/>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6" name="Footer Placeholder 5">
            <a:extLst>
              <a:ext uri="{FF2B5EF4-FFF2-40B4-BE49-F238E27FC236}">
                <a16:creationId xmlns:a16="http://schemas.microsoft.com/office/drawing/2014/main" id="{31C3E753-F87C-4481-9CCA-E4EE92745A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226CEE-73F2-4C07-9D1D-6EEAC07C8745}"/>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39491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9FB3-AAA2-43C9-A08F-2C6C4A7D2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7A8FB-12E5-4D04-96FD-861D857F0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C71BCC-BE0D-4227-96E8-2730596D32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3BBD6-9A17-4168-AD0C-656F02C85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6DDB70-42E8-4583-AE1D-900D6FC15E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A7E68-0FB9-4CC0-A86E-33FABD9C8ABC}"/>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8" name="Footer Placeholder 7">
            <a:extLst>
              <a:ext uri="{FF2B5EF4-FFF2-40B4-BE49-F238E27FC236}">
                <a16:creationId xmlns:a16="http://schemas.microsoft.com/office/drawing/2014/main" id="{170564E5-0F6A-4EC4-8560-F0D30EF968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A8E28D3-A0E4-47A3-BBA6-4CC9C983FA9F}"/>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338894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29285-4CEE-4A35-9F5A-7A2A8B74F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74F63C-2961-4C03-A1B7-E60F102F49BC}"/>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4" name="Footer Placeholder 3">
            <a:extLst>
              <a:ext uri="{FF2B5EF4-FFF2-40B4-BE49-F238E27FC236}">
                <a16:creationId xmlns:a16="http://schemas.microsoft.com/office/drawing/2014/main" id="{5FDE2B70-84A6-4F8D-8D30-AD2D44EDF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6B7E89-5BE6-46EC-A7F6-CCE63F949D85}"/>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156158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E0056-5B03-4771-80C9-FA830DAE23FC}"/>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3" name="Footer Placeholder 2">
            <a:extLst>
              <a:ext uri="{FF2B5EF4-FFF2-40B4-BE49-F238E27FC236}">
                <a16:creationId xmlns:a16="http://schemas.microsoft.com/office/drawing/2014/main" id="{F7E9AF9A-D4B4-45FD-BD68-D384C0B54C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3CA7C7-075C-45C1-8BC4-2A9BB55D4A34}"/>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408535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FFDC-7D54-43A1-9B35-174FA2066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0171B4-E821-454C-8C20-501769856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C40575-72E7-4717-8D35-36BB65B77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CFE238-13F8-48D4-A10B-D38FA3AFD394}"/>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6" name="Footer Placeholder 5">
            <a:extLst>
              <a:ext uri="{FF2B5EF4-FFF2-40B4-BE49-F238E27FC236}">
                <a16:creationId xmlns:a16="http://schemas.microsoft.com/office/drawing/2014/main" id="{107747AA-DCC0-4ECA-BCB8-F5B742DC54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25F601-489C-4CFB-BE2F-112C84381C58}"/>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250256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89BC-E310-47FD-AD78-05451D258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2C5178-0F56-44C8-9AAD-AAC070E30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2EBBF6-FB15-4386-8491-EA77CE515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C768E6-4CDF-4D12-8074-CC62BB28B784}"/>
              </a:ext>
            </a:extLst>
          </p:cNvPr>
          <p:cNvSpPr>
            <a:spLocks noGrp="1"/>
          </p:cNvSpPr>
          <p:nvPr>
            <p:ph type="dt" sz="half" idx="10"/>
          </p:nvPr>
        </p:nvSpPr>
        <p:spPr/>
        <p:txBody>
          <a:bodyPr/>
          <a:lstStyle/>
          <a:p>
            <a:fld id="{F23D0F76-0954-4C2C-BB4F-731B73FCB8E0}" type="datetimeFigureOut">
              <a:rPr lang="en-US" smtClean="0"/>
              <a:t>3/20/2025</a:t>
            </a:fld>
            <a:endParaRPr lang="en-US" dirty="0"/>
          </a:p>
        </p:txBody>
      </p:sp>
      <p:sp>
        <p:nvSpPr>
          <p:cNvPr id="6" name="Footer Placeholder 5">
            <a:extLst>
              <a:ext uri="{FF2B5EF4-FFF2-40B4-BE49-F238E27FC236}">
                <a16:creationId xmlns:a16="http://schemas.microsoft.com/office/drawing/2014/main" id="{542052FD-D1E2-4BC6-8A73-4453211994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B028A1-83DF-438D-9910-AC62840B3BE2}"/>
              </a:ext>
            </a:extLst>
          </p:cNvPr>
          <p:cNvSpPr>
            <a:spLocks noGrp="1"/>
          </p:cNvSpPr>
          <p:nvPr>
            <p:ph type="sldNum" sz="quarter" idx="12"/>
          </p:nvPr>
        </p:nvSpPr>
        <p:spPr/>
        <p:txBody>
          <a:bodyPr/>
          <a:lstStyle/>
          <a:p>
            <a:fld id="{6F7D43C1-E35E-497E-9F54-CF4600D04F69}" type="slidenum">
              <a:rPr lang="en-US" smtClean="0"/>
              <a:t>‹#›</a:t>
            </a:fld>
            <a:endParaRPr lang="en-US" dirty="0"/>
          </a:p>
        </p:txBody>
      </p:sp>
    </p:spTree>
    <p:extLst>
      <p:ext uri="{BB962C8B-B14F-4D97-AF65-F5344CB8AC3E}">
        <p14:creationId xmlns:p14="http://schemas.microsoft.com/office/powerpoint/2010/main" val="15232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3C6D1-EED2-4D3D-9D06-E4000A7E4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A41B49-19B6-41FC-B14E-5DBF9BAD9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6EC47-2132-4670-9FC2-0B57EE6AE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D0F76-0954-4C2C-BB4F-731B73FCB8E0}" type="datetimeFigureOut">
              <a:rPr lang="en-US" smtClean="0"/>
              <a:t>3/20/2025</a:t>
            </a:fld>
            <a:endParaRPr lang="en-US" dirty="0"/>
          </a:p>
        </p:txBody>
      </p:sp>
      <p:sp>
        <p:nvSpPr>
          <p:cNvPr id="5" name="Footer Placeholder 4">
            <a:extLst>
              <a:ext uri="{FF2B5EF4-FFF2-40B4-BE49-F238E27FC236}">
                <a16:creationId xmlns:a16="http://schemas.microsoft.com/office/drawing/2014/main" id="{461A6408-F8C9-43A8-BF61-D873F4B00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E15F4E-3903-4871-853C-15D395208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D43C1-E35E-497E-9F54-CF4600D04F69}" type="slidenum">
              <a:rPr lang="en-US" smtClean="0"/>
              <a:t>‹#›</a:t>
            </a:fld>
            <a:endParaRPr lang="en-US" dirty="0"/>
          </a:p>
        </p:txBody>
      </p:sp>
    </p:spTree>
    <p:extLst>
      <p:ext uri="{BB962C8B-B14F-4D97-AF65-F5344CB8AC3E}">
        <p14:creationId xmlns:p14="http://schemas.microsoft.com/office/powerpoint/2010/main" val="174661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sc.gsfc.nasa.gov/"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tropomi.eu/" TargetMode="External"/><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hyperlink" Target="https://maps.s5p-pal.com/" TargetMode="External"/><Relationship Id="rId4" Type="http://schemas.openxmlformats.org/officeDocument/2006/relationships/hyperlink" Target="https://dataspace.copernicus.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temis.nl/surface/albedo.html"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umd0-my.sharepoint.com/:f:/g/personal/mbali_umd_edu/Et32k01NP4xFtIYkarBlR-gBP-6fRsQDzljdoF7SCy0mkw?e=3UQeT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guenter.lichtenberg@dlr.de" TargetMode="External"/><Relationship Id="rId3" Type="http://schemas.openxmlformats.org/officeDocument/2006/relationships/hyperlink" Target="mailto:yeenylee@gmail.com" TargetMode="External"/><Relationship Id="rId7" Type="http://schemas.openxmlformats.org/officeDocument/2006/relationships/hyperlink" Target="mailto:Erwin.loots@knmi.nl" TargetMode="External"/><Relationship Id="rId2" Type="http://schemas.openxmlformats.org/officeDocument/2006/relationships/hyperlink" Target="mailto:sifuqi@aiofm.ac.cn" TargetMode="External"/><Relationship Id="rId1" Type="http://schemas.openxmlformats.org/officeDocument/2006/relationships/slideLayout" Target="../slideLayouts/slideLayout2.xml"/><Relationship Id="rId6" Type="http://schemas.openxmlformats.org/officeDocument/2006/relationships/hyperlink" Target="mailto:deborah.steinzweers@knmi.nl" TargetMode="External"/><Relationship Id="rId5" Type="http://schemas.openxmlformats.org/officeDocument/2006/relationships/hyperlink" Target="mailto:Rasmus.Lindstrot@eumetsat.int" TargetMode="External"/><Relationship Id="rId10" Type="http://schemas.openxmlformats.org/officeDocument/2006/relationships/hyperlink" Target="mailto:yangxiaohu@ciomp.ac.cn" TargetMode="External"/><Relationship Id="rId4" Type="http://schemas.openxmlformats.org/officeDocument/2006/relationships/hyperlink" Target="mailto:Bernd.Sierk@eumetsat.int" TargetMode="External"/><Relationship Id="rId9" Type="http://schemas.openxmlformats.org/officeDocument/2006/relationships/hyperlink" Target="mailto:qijin@cma.gov.c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md0-my.sharepoint.com/:w:/g/personal/mbali_umd_edu/Eb5j7P0xqWZHthAWMTMvgZYBMX_CMBF4JaZHYeo10fXSXg?e=Rm3Ld2" TargetMode="External"/><Relationship Id="rId2" Type="http://schemas.openxmlformats.org/officeDocument/2006/relationships/hyperlink" Target="https://gsics.atmos.umd.edu/bin/view/Development/AnnualEP202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 Id="rId2" Type="http://schemas.openxmlformats.org/officeDocument/2006/relationships/image" Target="../media/image4.emf"/><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6AA4-97CA-442D-ACAF-F4D5CC95C429}"/>
              </a:ext>
            </a:extLst>
          </p:cNvPr>
          <p:cNvSpPr>
            <a:spLocks noGrp="1"/>
          </p:cNvSpPr>
          <p:nvPr>
            <p:ph type="ctrTitle"/>
          </p:nvPr>
        </p:nvSpPr>
        <p:spPr>
          <a:xfrm>
            <a:off x="1524000" y="246063"/>
            <a:ext cx="9144000" cy="2387600"/>
          </a:xfrm>
        </p:spPr>
        <p:txBody>
          <a:bodyPr/>
          <a:lstStyle/>
          <a:p>
            <a:r>
              <a:rPr lang="en-US" dirty="0"/>
              <a:t>Report on UVN-S Session and Plans for the Coming Year</a:t>
            </a:r>
          </a:p>
        </p:txBody>
      </p:sp>
      <p:sp>
        <p:nvSpPr>
          <p:cNvPr id="3" name="Subtitle 2">
            <a:extLst>
              <a:ext uri="{FF2B5EF4-FFF2-40B4-BE49-F238E27FC236}">
                <a16:creationId xmlns:a16="http://schemas.microsoft.com/office/drawing/2014/main" id="{62586B51-A68C-4709-A7E2-E3D9D8E61546}"/>
              </a:ext>
            </a:extLst>
          </p:cNvPr>
          <p:cNvSpPr>
            <a:spLocks noGrp="1"/>
          </p:cNvSpPr>
          <p:nvPr>
            <p:ph type="subTitle" idx="1"/>
          </p:nvPr>
        </p:nvSpPr>
        <p:spPr/>
        <p:txBody>
          <a:bodyPr/>
          <a:lstStyle/>
          <a:p>
            <a:r>
              <a:rPr lang="en-US" dirty="0"/>
              <a:t>L. Flynn (NOAA), R. Lindstrot (EUMETSAT) and Yuan Li (CMA)</a:t>
            </a:r>
          </a:p>
          <a:p>
            <a:r>
              <a:rPr lang="en-US" dirty="0"/>
              <a:t>21 March 2025</a:t>
            </a:r>
          </a:p>
        </p:txBody>
      </p:sp>
    </p:spTree>
    <p:extLst>
      <p:ext uri="{BB962C8B-B14F-4D97-AF65-F5344CB8AC3E}">
        <p14:creationId xmlns:p14="http://schemas.microsoft.com/office/powerpoint/2010/main" val="363255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65100" y="13687"/>
            <a:ext cx="12026900" cy="646257"/>
          </a:xfrm>
        </p:spPr>
        <p:txBody>
          <a:bodyPr>
            <a:noAutofit/>
          </a:bodyPr>
          <a:lstStyle/>
          <a:p>
            <a:r>
              <a:rPr lang="en-US" altLang="ja-JP" sz="3200" dirty="0">
                <a:latin typeface="Arial" panose="020B0604020202020204" pitchFamily="34" charset="0"/>
                <a:cs typeface="Arial" panose="020B0604020202020204" pitchFamily="34" charset="0"/>
              </a:rPr>
              <a:t>6d. OCO-2 &amp; OCO-3 Radiometric Trends, Rob Rosenberg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82550" y="506670"/>
            <a:ext cx="12026900" cy="2037974"/>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None/>
            </a:pPr>
            <a:r>
              <a:rPr lang="en-US" sz="2400" dirty="0"/>
              <a:t>		Consistently accurate calibration is vital for carbon cycle science.</a:t>
            </a:r>
          </a:p>
          <a:p>
            <a:pPr marL="0" indent="0">
              <a:spcBef>
                <a:spcPts val="0"/>
              </a:spcBef>
              <a:buNone/>
            </a:pPr>
            <a:r>
              <a:rPr lang="en-US" sz="2400" dirty="0"/>
              <a:t>As record lengthens, reprocessing campaigns cost more, take longer, and are less frequent.</a:t>
            </a:r>
          </a:p>
          <a:p>
            <a:pPr marL="0" indent="0">
              <a:spcBef>
                <a:spcPts val="0"/>
              </a:spcBef>
              <a:buNone/>
            </a:pPr>
            <a:r>
              <a:rPr lang="en-US" sz="2400" dirty="0"/>
              <a:t>Continuing to monitor detector health using daily dark &amp; lamp measurements, very stable .</a:t>
            </a:r>
          </a:p>
          <a:p>
            <a:pPr marL="0" indent="0">
              <a:spcBef>
                <a:spcPts val="0"/>
              </a:spcBef>
              <a:buNone/>
            </a:pPr>
            <a:r>
              <a:rPr lang="en-US" sz="2400" dirty="0"/>
              <a:t>Maturing analysis techniques &amp; extending time series for vicarious calibration, simultaneous nadir overpasses, and lunar calibration</a:t>
            </a:r>
          </a:p>
        </p:txBody>
      </p:sp>
      <p:sp>
        <p:nvSpPr>
          <p:cNvPr id="20" name="Title 2">
            <a:extLst>
              <a:ext uri="{FF2B5EF4-FFF2-40B4-BE49-F238E27FC236}">
                <a16:creationId xmlns:a16="http://schemas.microsoft.com/office/drawing/2014/main" id="{6000C9E4-8CB8-44DE-8EF4-F56A7AA8C0C8}"/>
              </a:ext>
            </a:extLst>
          </p:cNvPr>
          <p:cNvSpPr txBox="1">
            <a:spLocks/>
          </p:cNvSpPr>
          <p:nvPr/>
        </p:nvSpPr>
        <p:spPr>
          <a:xfrm>
            <a:off x="5295900" y="2384149"/>
            <a:ext cx="7510780" cy="43410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OCO-2 Waxing Gibbous Lunar Trending</a:t>
            </a:r>
          </a:p>
        </p:txBody>
      </p:sp>
      <p:sp>
        <p:nvSpPr>
          <p:cNvPr id="21" name="Text Placeholder 3">
            <a:extLst>
              <a:ext uri="{FF2B5EF4-FFF2-40B4-BE49-F238E27FC236}">
                <a16:creationId xmlns:a16="http://schemas.microsoft.com/office/drawing/2014/main" id="{535FC4BB-24DE-426A-BE9E-4A7EBAD60E3C}"/>
              </a:ext>
            </a:extLst>
          </p:cNvPr>
          <p:cNvSpPr txBox="1">
            <a:spLocks/>
          </p:cNvSpPr>
          <p:nvPr/>
        </p:nvSpPr>
        <p:spPr>
          <a:xfrm>
            <a:off x="4191000" y="2674879"/>
            <a:ext cx="7810500" cy="350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Not fully independent from solar because of icing correction</a:t>
            </a:r>
          </a:p>
        </p:txBody>
      </p:sp>
      <p:pic>
        <p:nvPicPr>
          <p:cNvPr id="22" name="Picture 21" descr="A picture containing chart&#10;&#10;AI-generated content may be incorrect.">
            <a:extLst>
              <a:ext uri="{FF2B5EF4-FFF2-40B4-BE49-F238E27FC236}">
                <a16:creationId xmlns:a16="http://schemas.microsoft.com/office/drawing/2014/main" id="{022F6CB2-68F5-4BB6-8BED-0F6F4E406C9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816100" y="3098820"/>
            <a:ext cx="8879680" cy="3621703"/>
          </a:xfrm>
          <a:prstGeom prst="rect">
            <a:avLst/>
          </a:prstGeom>
        </p:spPr>
      </p:pic>
      <p:sp>
        <p:nvSpPr>
          <p:cNvPr id="3" name="Rectangle 2">
            <a:extLst>
              <a:ext uri="{FF2B5EF4-FFF2-40B4-BE49-F238E27FC236}">
                <a16:creationId xmlns:a16="http://schemas.microsoft.com/office/drawing/2014/main" id="{9AD74A29-DCDB-4117-8B53-148BAB0B1FB0}"/>
              </a:ext>
            </a:extLst>
          </p:cNvPr>
          <p:cNvSpPr/>
          <p:nvPr/>
        </p:nvSpPr>
        <p:spPr>
          <a:xfrm>
            <a:off x="82550" y="2505670"/>
            <a:ext cx="367030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Data accessible to the public:</a:t>
            </a:r>
          </a:p>
          <a:p>
            <a:pPr>
              <a:spcBef>
                <a:spcPts val="0"/>
              </a:spcBef>
            </a:pPr>
            <a:r>
              <a:rPr lang="en-US" dirty="0">
                <a:latin typeface="Arial" panose="020B0604020202020204" pitchFamily="34" charset="0"/>
                <a:cs typeface="Arial" panose="020B0604020202020204" pitchFamily="34" charset="0"/>
                <a:hlinkClick r:id="rId3"/>
              </a:rPr>
              <a:t>https://disc.gsfc.nasa.gov/</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L1B ATBD updated Feb 6. 2024</a:t>
            </a:r>
          </a:p>
        </p:txBody>
      </p:sp>
    </p:spTree>
    <p:extLst>
      <p:ext uri="{BB962C8B-B14F-4D97-AF65-F5344CB8AC3E}">
        <p14:creationId xmlns:p14="http://schemas.microsoft.com/office/powerpoint/2010/main" val="4269729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p:txBody>
          <a:bodyPr>
            <a:noAutofit/>
          </a:bodyPr>
          <a:lstStyle/>
          <a:p>
            <a:r>
              <a:rPr kumimoji="1" lang="en-US" altLang="ja-JP" sz="3600" dirty="0"/>
              <a:t>Summary</a:t>
            </a:r>
            <a:endParaRPr kumimoji="1" lang="ja-JP" altLang="en-US" sz="3600" dirty="0"/>
          </a:p>
        </p:txBody>
      </p:sp>
      <p:sp>
        <p:nvSpPr>
          <p:cNvPr id="5" name="テキスト ボックス 4">
            <a:extLst>
              <a:ext uri="{FF2B5EF4-FFF2-40B4-BE49-F238E27FC236}">
                <a16:creationId xmlns:a16="http://schemas.microsoft.com/office/drawing/2014/main" id="{F7304E54-0234-5B6D-024A-4113A1208BD4}"/>
              </a:ext>
            </a:extLst>
          </p:cNvPr>
          <p:cNvSpPr txBox="1"/>
          <p:nvPr/>
        </p:nvSpPr>
        <p:spPr>
          <a:xfrm>
            <a:off x="308581" y="4934132"/>
            <a:ext cx="5384186" cy="33855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1" lang="en-US" altLang="ja-JP"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rPr>
              <a:t>https://www.eorc.jaxa.jp/GOSAT/GHGs_Vical/index.html</a:t>
            </a:r>
            <a:endParaRPr kumimoji="1" lang="ja-JP" altLang="en-US"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endParaRPr>
          </a:p>
        </p:txBody>
      </p:sp>
      <p:sp>
        <p:nvSpPr>
          <p:cNvPr id="6" name="テキスト ボックス 5">
            <a:extLst>
              <a:ext uri="{FF2B5EF4-FFF2-40B4-BE49-F238E27FC236}">
                <a16:creationId xmlns:a16="http://schemas.microsoft.com/office/drawing/2014/main" id="{5A74268F-3889-900E-4F11-3F44CFF66C31}"/>
              </a:ext>
            </a:extLst>
          </p:cNvPr>
          <p:cNvSpPr txBox="1"/>
          <p:nvPr/>
        </p:nvSpPr>
        <p:spPr>
          <a:xfrm>
            <a:off x="34437" y="5455920"/>
            <a:ext cx="11528913" cy="132343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000" dirty="0">
                <a:latin typeface="Arial" panose="020B0604020202020204" pitchFamily="34" charset="0"/>
                <a:cs typeface="Arial" panose="020B0604020202020204" pitchFamily="34" charset="0"/>
              </a:rPr>
              <a:t>The Railroad Valley field data are available from VCAL portal site.</a:t>
            </a:r>
          </a:p>
          <a:p>
            <a:pPr marL="285750" indent="-285750">
              <a:buFont typeface="Arial" panose="020B0604020202020204" pitchFamily="34" charset="0"/>
              <a:buChar char="•"/>
            </a:pPr>
            <a:r>
              <a:rPr lang="en-US" altLang="ja-JP" sz="2000" dirty="0">
                <a:highlight>
                  <a:srgbClr val="FFFF00"/>
                </a:highlight>
                <a:latin typeface="Arial" panose="020B0604020202020204" pitchFamily="34" charset="0"/>
                <a:cs typeface="Arial" panose="020B0604020202020204" pitchFamily="34" charset="0"/>
              </a:rPr>
              <a:t>VCAL team meeting </a:t>
            </a:r>
            <a:r>
              <a:rPr lang="en-US" altLang="ja-JP" sz="2000" dirty="0">
                <a:latin typeface="Arial" panose="020B0604020202020204" pitchFamily="34" charset="0"/>
                <a:cs typeface="Arial" panose="020B0604020202020204" pitchFamily="34" charset="0"/>
              </a:rPr>
              <a:t>is held every 3-4 months. </a:t>
            </a:r>
            <a:r>
              <a:rPr lang="en-US" altLang="ja-JP" sz="2000" dirty="0">
                <a:highlight>
                  <a:srgbClr val="FFFF00"/>
                </a:highlight>
                <a:latin typeface="Arial" panose="020B0604020202020204" pitchFamily="34" charset="0"/>
                <a:cs typeface="Arial" panose="020B0604020202020204" pitchFamily="34" charset="0"/>
              </a:rPr>
              <a:t>Next meeting: 12-13UTC, Friday, May 9, 2025.</a:t>
            </a:r>
            <a:endParaRPr kumimoji="1" lang="en-US" altLang="ja-JP" sz="2000" dirty="0">
              <a:highlight>
                <a:srgbClr val="FFFF00"/>
              </a:highligh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ja-JP" sz="2000" dirty="0">
                <a:highlight>
                  <a:srgbClr val="00FFFF"/>
                </a:highlight>
                <a:latin typeface="Arial" panose="020B0604020202020204" pitchFamily="34" charset="0"/>
                <a:cs typeface="Arial" panose="020B0604020202020204" pitchFamily="34" charset="0"/>
              </a:rPr>
              <a:t>RRV2025 summer (May30-Jun05)</a:t>
            </a:r>
            <a:r>
              <a:rPr lang="en-US" altLang="ja-JP" sz="2000" dirty="0">
                <a:latin typeface="Arial" panose="020B0604020202020204" pitchFamily="34" charset="0"/>
                <a:cs typeface="Arial" panose="020B0604020202020204" pitchFamily="34" charset="0"/>
              </a:rPr>
              <a:t>: Good for OCO-3 target, TEMPO and hopefully MethaneSAT</a:t>
            </a:r>
          </a:p>
          <a:p>
            <a:pPr marL="285750" indent="-285750">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RRV2025 fall plan: Good for OCO-3 target, hopefully GOSAT-GW in the initial phase </a:t>
            </a:r>
            <a:endParaRPr kumimoji="1" lang="ja-JP" altLang="en-US" sz="2000" dirty="0">
              <a:latin typeface="Arial" panose="020B0604020202020204" pitchFamily="34" charset="0"/>
              <a:cs typeface="Arial" panose="020B0604020202020204" pitchFamily="34" charset="0"/>
            </a:endParaRPr>
          </a:p>
        </p:txBody>
      </p:sp>
      <p:sp>
        <p:nvSpPr>
          <p:cNvPr id="8" name="スライド番号プレースホルダー 1">
            <a:extLst>
              <a:ext uri="{FF2B5EF4-FFF2-40B4-BE49-F238E27FC236}">
                <a16:creationId xmlns:a16="http://schemas.microsoft.com/office/drawing/2014/main" id="{90E98456-D776-CED1-A34B-19439B31D40D}"/>
              </a:ext>
            </a:extLst>
          </p:cNvPr>
          <p:cNvSpPr txBox="1">
            <a:spLocks/>
          </p:cNvSpPr>
          <p:nvPr/>
        </p:nvSpPr>
        <p:spPr>
          <a:xfrm>
            <a:off x="9433169" y="6382730"/>
            <a:ext cx="2540000" cy="246221"/>
          </a:xfrm>
          <a:prstGeom prst="rect">
            <a:avLst/>
          </a:prstGeom>
        </p:spPr>
        <p:txBody>
          <a:bodyPr/>
          <a:lstStyle>
            <a:defPPr>
              <a:defRPr lang="ja-JP"/>
            </a:defPPr>
            <a:lvl1pPr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1pPr>
            <a:lvl2pPr marL="4572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2pPr>
            <a:lvl3pPr marL="9144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3pPr>
            <a:lvl4pPr marL="13716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4pPr>
            <a:lvl5pPr marL="18288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5pPr>
            <a:lvl6pPr marL="2286000" algn="l" defTabSz="914400" rtl="0" eaLnBrk="1" latinLnBrk="0" hangingPunct="1">
              <a:defRPr kumimoji="1" sz="2400" kern="1200">
                <a:solidFill>
                  <a:srgbClr val="FFFF00"/>
                </a:solidFill>
                <a:latin typeface="Arial" charset="0"/>
                <a:ea typeface="ＭＳ Ｐゴシック" charset="-128"/>
                <a:cs typeface="+mn-cs"/>
              </a:defRPr>
            </a:lvl6pPr>
            <a:lvl7pPr marL="2743200" algn="l" defTabSz="914400" rtl="0" eaLnBrk="1" latinLnBrk="0" hangingPunct="1">
              <a:defRPr kumimoji="1" sz="2400" kern="1200">
                <a:solidFill>
                  <a:srgbClr val="FFFF00"/>
                </a:solidFill>
                <a:latin typeface="Arial" charset="0"/>
                <a:ea typeface="ＭＳ Ｐゴシック" charset="-128"/>
                <a:cs typeface="+mn-cs"/>
              </a:defRPr>
            </a:lvl7pPr>
            <a:lvl8pPr marL="3200400" algn="l" defTabSz="914400" rtl="0" eaLnBrk="1" latinLnBrk="0" hangingPunct="1">
              <a:defRPr kumimoji="1" sz="2400" kern="1200">
                <a:solidFill>
                  <a:srgbClr val="FFFF00"/>
                </a:solidFill>
                <a:latin typeface="Arial" charset="0"/>
                <a:ea typeface="ＭＳ Ｐゴシック" charset="-128"/>
                <a:cs typeface="+mn-cs"/>
              </a:defRPr>
            </a:lvl8pPr>
            <a:lvl9pPr marL="3657600" algn="l" defTabSz="914400" rtl="0" eaLnBrk="1" latinLnBrk="0" hangingPunct="1">
              <a:defRPr kumimoji="1" sz="2400" kern="1200">
                <a:solidFill>
                  <a:srgbClr val="FFFF00"/>
                </a:solidFill>
                <a:latin typeface="Arial" charset="0"/>
                <a:ea typeface="ＭＳ Ｐゴシック" charset="-128"/>
                <a:cs typeface="+mn-cs"/>
              </a:defRPr>
            </a:lvl9pPr>
          </a:lstStyle>
          <a:p>
            <a:pPr algn="r"/>
            <a:fld id="{52491B9E-DD64-4F4E-BF49-B719B0785475}" type="slidenum">
              <a:rPr lang="ja-JP" altLang="en-US" sz="2800" smtClean="0">
                <a:solidFill>
                  <a:srgbClr val="008000"/>
                </a:solidFill>
              </a:rPr>
              <a:pPr algn="r"/>
              <a:t>11</a:t>
            </a:fld>
            <a:endParaRPr lang="ja-JP" altLang="en-US" sz="2800" dirty="0">
              <a:solidFill>
                <a:srgbClr val="008000"/>
              </a:solidFill>
            </a:endParaRPr>
          </a:p>
        </p:txBody>
      </p:sp>
      <p:pic>
        <p:nvPicPr>
          <p:cNvPr id="4" name="図 3">
            <a:extLst>
              <a:ext uri="{FF2B5EF4-FFF2-40B4-BE49-F238E27FC236}">
                <a16:creationId xmlns:a16="http://schemas.microsoft.com/office/drawing/2014/main" id="{20678D7B-6B2F-721D-9F2C-D737B012DA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1598" y="1190627"/>
            <a:ext cx="3785616" cy="1907004"/>
          </a:xfrm>
          <a:prstGeom prst="rect">
            <a:avLst/>
          </a:prstGeom>
        </p:spPr>
      </p:pic>
      <p:pic>
        <p:nvPicPr>
          <p:cNvPr id="7" name="図 6">
            <a:extLst>
              <a:ext uri="{FF2B5EF4-FFF2-40B4-BE49-F238E27FC236}">
                <a16:creationId xmlns:a16="http://schemas.microsoft.com/office/drawing/2014/main" id="{4900C765-5100-D7B0-FAD5-556A9B092616}"/>
              </a:ext>
            </a:extLst>
          </p:cNvPr>
          <p:cNvPicPr>
            <a:picLocks noChangeAspect="1"/>
          </p:cNvPicPr>
          <p:nvPr/>
        </p:nvPicPr>
        <p:blipFill>
          <a:blip r:embed="rId4"/>
          <a:stretch>
            <a:fillRect/>
          </a:stretch>
        </p:blipFill>
        <p:spPr>
          <a:xfrm>
            <a:off x="6101597" y="3097631"/>
            <a:ext cx="3785615" cy="2061593"/>
          </a:xfrm>
          <a:prstGeom prst="rect">
            <a:avLst/>
          </a:prstGeom>
        </p:spPr>
      </p:pic>
      <p:sp>
        <p:nvSpPr>
          <p:cNvPr id="10" name="テキスト ボックス 9">
            <a:extLst>
              <a:ext uri="{FF2B5EF4-FFF2-40B4-BE49-F238E27FC236}">
                <a16:creationId xmlns:a16="http://schemas.microsoft.com/office/drawing/2014/main" id="{54C3E304-FC33-6D04-09A3-92E5A1F702E7}"/>
              </a:ext>
            </a:extLst>
          </p:cNvPr>
          <p:cNvSpPr txBox="1"/>
          <p:nvPr/>
        </p:nvSpPr>
        <p:spPr>
          <a:xfrm>
            <a:off x="7343302" y="4953304"/>
            <a:ext cx="4654535"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r>
              <a:rPr kumimoji="1" lang="en-US" altLang="ja-JP" sz="1600" b="0" i="1" u="none" strike="noStrike" kern="0" cap="none" spc="0" normalizeH="0" baseline="0" noProof="0" dirty="0">
                <a:ln>
                  <a:noFill/>
                </a:ln>
                <a:solidFill>
                  <a:srgbClr val="002060"/>
                </a:solidFill>
                <a:effectLst/>
                <a:uLnTx/>
                <a:uFillTx/>
                <a:latin typeface="Arial"/>
                <a:ea typeface="ＭＳ Ｐゴシック" charset="-128"/>
                <a:cs typeface="Arial"/>
                <a:sym typeface="Arial"/>
              </a:rPr>
              <a:t>https://www.eorc.jaxa.jp/GOSAT/Matchup_forCal/top_matchup_viewer.html</a:t>
            </a:r>
          </a:p>
        </p:txBody>
      </p:sp>
      <p:sp>
        <p:nvSpPr>
          <p:cNvPr id="11" name="テキスト ボックス 10">
            <a:extLst>
              <a:ext uri="{FF2B5EF4-FFF2-40B4-BE49-F238E27FC236}">
                <a16:creationId xmlns:a16="http://schemas.microsoft.com/office/drawing/2014/main" id="{472B3636-C558-86FB-997D-004B56C5DA3D}"/>
              </a:ext>
            </a:extLst>
          </p:cNvPr>
          <p:cNvSpPr txBox="1"/>
          <p:nvPr/>
        </p:nvSpPr>
        <p:spPr>
          <a:xfrm>
            <a:off x="9461482" y="1919028"/>
            <a:ext cx="2730518" cy="1815882"/>
          </a:xfrm>
          <a:prstGeom prst="rect">
            <a:avLst/>
          </a:prstGeom>
          <a:noFill/>
        </p:spPr>
        <p:txBody>
          <a:bodyPr wrap="square">
            <a:spAutoFit/>
          </a:bodyPr>
          <a:lstStyle/>
          <a:p>
            <a:pPr algn="just"/>
            <a:r>
              <a:rPr lang="en-US" altLang="ja-JP" sz="1600" dirty="0">
                <a:solidFill>
                  <a:schemeClr val="tx1"/>
                </a:solidFill>
                <a:latin typeface="Arial" panose="020B0604020202020204" pitchFamily="34" charset="0"/>
                <a:cs typeface="Arial" panose="020B0604020202020204" pitchFamily="34" charset="0"/>
              </a:rPr>
              <a:t>Coincident match-ups</a:t>
            </a:r>
          </a:p>
          <a:p>
            <a:pPr algn="just"/>
            <a:r>
              <a:rPr lang="en-US" altLang="ja-JP" sz="1600" dirty="0">
                <a:latin typeface="Arial" panose="020B0604020202020204" pitchFamily="34" charset="0"/>
                <a:cs typeface="Arial" panose="020B0604020202020204" pitchFamily="34" charset="0"/>
              </a:rPr>
              <a:t>For </a:t>
            </a:r>
            <a:r>
              <a:rPr lang="en-US" altLang="ja-JP" sz="1600" dirty="0">
                <a:solidFill>
                  <a:schemeClr val="tx1"/>
                </a:solidFill>
                <a:latin typeface="Arial" panose="020B0604020202020204" pitchFamily="34" charset="0"/>
                <a:cs typeface="Arial" panose="020B0604020202020204" pitchFamily="34" charset="0"/>
              </a:rPr>
              <a:t>SWIR</a:t>
            </a:r>
          </a:p>
          <a:p>
            <a:pPr algn="just"/>
            <a:r>
              <a:rPr lang="en-US" altLang="ja-JP" sz="1600" dirty="0">
                <a:solidFill>
                  <a:schemeClr val="tx1"/>
                </a:solidFill>
                <a:latin typeface="Arial" panose="020B0604020202020204" pitchFamily="34" charset="0"/>
                <a:cs typeface="Arial" panose="020B0604020202020204" pitchFamily="34" charset="0"/>
              </a:rPr>
              <a:t>(1) Calibrated radiance</a:t>
            </a:r>
          </a:p>
          <a:p>
            <a:pPr marL="342900" indent="-342900" algn="just">
              <a:buAutoNum type="arabicParenBoth" startAt="2"/>
            </a:pPr>
            <a:r>
              <a:rPr lang="en-US" altLang="ja-JP" sz="1600" dirty="0">
                <a:solidFill>
                  <a:schemeClr val="tx1"/>
                </a:solidFill>
                <a:latin typeface="Arial" panose="020B0604020202020204" pitchFamily="34" charset="0"/>
                <a:cs typeface="Arial" panose="020B0604020202020204" pitchFamily="34" charset="0"/>
              </a:rPr>
              <a:t>XCO2, XCH4, SIF, AOT</a:t>
            </a:r>
          </a:p>
          <a:p>
            <a:pPr algn="just"/>
            <a:r>
              <a:rPr lang="en-US" altLang="ja-JP" sz="1600" dirty="0">
                <a:latin typeface="Arial" panose="020B0604020202020204" pitchFamily="34" charset="0"/>
                <a:cs typeface="Arial" panose="020B0604020202020204" pitchFamily="34" charset="0"/>
              </a:rPr>
              <a:t>For TIR</a:t>
            </a:r>
          </a:p>
          <a:p>
            <a:pPr algn="just"/>
            <a:r>
              <a:rPr lang="en-US" altLang="ja-JP" sz="1600" dirty="0">
                <a:solidFill>
                  <a:schemeClr val="tx1"/>
                </a:solidFill>
                <a:latin typeface="Arial" panose="020B0604020202020204" pitchFamily="34" charset="0"/>
                <a:cs typeface="Arial" panose="020B0604020202020204" pitchFamily="34" charset="0"/>
              </a:rPr>
              <a:t>(1) Calibrated radiance</a:t>
            </a:r>
          </a:p>
          <a:p>
            <a:pPr algn="just"/>
            <a:r>
              <a:rPr lang="en-US" altLang="ja-JP" sz="1600" dirty="0">
                <a:solidFill>
                  <a:schemeClr val="tx1"/>
                </a:solidFill>
                <a:latin typeface="Arial" panose="020B0604020202020204" pitchFamily="34" charset="0"/>
                <a:cs typeface="Arial" panose="020B0604020202020204" pitchFamily="34" charset="0"/>
              </a:rPr>
              <a:t>(2) Brightness temperature</a:t>
            </a:r>
            <a:endParaRPr lang="ja-JP" altLang="en-US" sz="1600" dirty="0">
              <a:solidFill>
                <a:schemeClr val="tx1"/>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B12FE99B-EF49-7B3F-DDBD-EC1689D1AD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279" y="1553711"/>
            <a:ext cx="5912499" cy="3411057"/>
          </a:xfrm>
          <a:prstGeom prst="rect">
            <a:avLst/>
          </a:prstGeom>
        </p:spPr>
      </p:pic>
      <p:sp>
        <p:nvSpPr>
          <p:cNvPr id="13" name="矢印: 左 12">
            <a:extLst>
              <a:ext uri="{FF2B5EF4-FFF2-40B4-BE49-F238E27FC236}">
                <a16:creationId xmlns:a16="http://schemas.microsoft.com/office/drawing/2014/main" id="{15256264-61E4-B355-0546-17F95E37BC09}"/>
              </a:ext>
            </a:extLst>
          </p:cNvPr>
          <p:cNvSpPr/>
          <p:nvPr/>
        </p:nvSpPr>
        <p:spPr>
          <a:xfrm>
            <a:off x="1657086" y="2375739"/>
            <a:ext cx="600075" cy="181414"/>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D838821-B8CF-05FD-EDB1-8BB77857F4CD}"/>
              </a:ext>
            </a:extLst>
          </p:cNvPr>
          <p:cNvSpPr txBox="1"/>
          <p:nvPr/>
        </p:nvSpPr>
        <p:spPr>
          <a:xfrm>
            <a:off x="2312905" y="2305050"/>
            <a:ext cx="118110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Updated</a:t>
            </a:r>
            <a:endParaRPr kumimoji="1" lang="ja-JP" altLang="en-US" dirty="0">
              <a:latin typeface="Arial" panose="020B0604020202020204" pitchFamily="34" charset="0"/>
              <a:cs typeface="Arial" panose="020B0604020202020204" pitchFamily="34" charset="0"/>
            </a:endParaRPr>
          </a:p>
        </p:txBody>
      </p:sp>
      <p:sp>
        <p:nvSpPr>
          <p:cNvPr id="15" name="矢印: 左 14">
            <a:extLst>
              <a:ext uri="{FF2B5EF4-FFF2-40B4-BE49-F238E27FC236}">
                <a16:creationId xmlns:a16="http://schemas.microsoft.com/office/drawing/2014/main" id="{4D8C79C7-2BFE-35CD-B96A-09E2109D7245}"/>
              </a:ext>
            </a:extLst>
          </p:cNvPr>
          <p:cNvSpPr/>
          <p:nvPr/>
        </p:nvSpPr>
        <p:spPr>
          <a:xfrm>
            <a:off x="1561836" y="4488234"/>
            <a:ext cx="600075" cy="181414"/>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CAA0E86-7919-4A1D-EABB-B5AE370AC95D}"/>
              </a:ext>
            </a:extLst>
          </p:cNvPr>
          <p:cNvSpPr txBox="1"/>
          <p:nvPr/>
        </p:nvSpPr>
        <p:spPr>
          <a:xfrm>
            <a:off x="2257161" y="4394275"/>
            <a:ext cx="118110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New</a:t>
            </a:r>
            <a:endParaRPr kumimoji="1" lang="ja-JP" altLang="en-US"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978BEC10-C920-CBE6-2F32-C524166685F7}"/>
              </a:ext>
            </a:extLst>
          </p:cNvPr>
          <p:cNvSpPr txBox="1"/>
          <p:nvPr/>
        </p:nvSpPr>
        <p:spPr>
          <a:xfrm>
            <a:off x="130279" y="1190627"/>
            <a:ext cx="3232046" cy="369332"/>
          </a:xfrm>
          <a:prstGeom prst="rect">
            <a:avLst/>
          </a:prstGeom>
          <a:noFill/>
        </p:spPr>
        <p:txBody>
          <a:bodyPr wrap="square" rtlCol="0">
            <a:spAutoFit/>
          </a:bodyPr>
          <a:lstStyle/>
          <a:p>
            <a:r>
              <a:rPr kumimoji="1" lang="en-US" altLang="ja-JP" b="1" dirty="0">
                <a:latin typeface="Arial" panose="020B0604020202020204" pitchFamily="34" charset="0"/>
                <a:cs typeface="Arial" panose="020B0604020202020204" pitchFamily="34" charset="0"/>
              </a:rPr>
              <a:t>VCAL portal site update</a:t>
            </a:r>
            <a:endParaRPr kumimoji="1" lang="ja-JP" altLang="en-US" b="1"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9D2F112D-2F1A-A91A-2DE4-46438DB5A227}"/>
              </a:ext>
            </a:extLst>
          </p:cNvPr>
          <p:cNvSpPr txBox="1"/>
          <p:nvPr/>
        </p:nvSpPr>
        <p:spPr>
          <a:xfrm>
            <a:off x="9461482" y="1319921"/>
            <a:ext cx="2618438" cy="646331"/>
          </a:xfrm>
          <a:prstGeom prst="rect">
            <a:avLst/>
          </a:prstGeom>
          <a:noFill/>
        </p:spPr>
        <p:txBody>
          <a:bodyPr wrap="square" rtlCol="0">
            <a:spAutoFit/>
          </a:bodyPr>
          <a:lstStyle/>
          <a:p>
            <a:pPr algn="just"/>
            <a:r>
              <a:rPr lang="en-US" altLang="ja-JP" b="1" dirty="0">
                <a:latin typeface="Arial" panose="020B0604020202020204" pitchFamily="34" charset="0"/>
                <a:cs typeface="Arial" panose="020B0604020202020204" pitchFamily="34" charset="0"/>
              </a:rPr>
              <a:t>Match-up data viewer newly release!</a:t>
            </a:r>
            <a:endParaRPr kumimoji="1" lang="ja-JP" altLang="en-US"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2CD216A-B321-4EBD-83BC-0FA7D03E25F8}"/>
              </a:ext>
            </a:extLst>
          </p:cNvPr>
          <p:cNvSpPr/>
          <p:nvPr/>
        </p:nvSpPr>
        <p:spPr>
          <a:xfrm>
            <a:off x="130278" y="99269"/>
            <a:ext cx="11949641" cy="584775"/>
          </a:xfrm>
          <a:prstGeom prst="rect">
            <a:avLst/>
          </a:prstGeom>
        </p:spPr>
        <p:txBody>
          <a:bodyPr wrap="square">
            <a:spAutoFit/>
          </a:bodyPr>
          <a:lstStyle/>
          <a:p>
            <a:r>
              <a:rPr kumimoji="1" lang="en-US" altLang="ja-JP" sz="3200" dirty="0">
                <a:latin typeface="Arial" panose="020B0604020202020204" pitchFamily="34" charset="0"/>
                <a:cs typeface="Arial" panose="020B0604020202020204" pitchFamily="34" charset="0"/>
              </a:rPr>
              <a:t>6e. GOSAT serious calibration and intercomparisons, Kei Shiomi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29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C55A5-C6BD-869D-E34E-C60111154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CCF9B-29A6-FF8E-F9C1-94F40F0FD193}"/>
              </a:ext>
            </a:extLst>
          </p:cNvPr>
          <p:cNvSpPr>
            <a:spLocks noGrp="1"/>
          </p:cNvSpPr>
          <p:nvPr>
            <p:ph type="title"/>
          </p:nvPr>
        </p:nvSpPr>
        <p:spPr>
          <a:xfrm>
            <a:off x="412671" y="1124084"/>
            <a:ext cx="7160395" cy="440838"/>
          </a:xfrm>
        </p:spPr>
        <p:txBody>
          <a:bodyPr>
            <a:normAutofit fontScale="90000"/>
          </a:bodyPr>
          <a:lstStyle/>
          <a:p>
            <a:pPr algn="l"/>
            <a:r>
              <a:rPr lang="en-US" sz="3600" b="1" dirty="0"/>
              <a:t>Calibration </a:t>
            </a:r>
            <a:r>
              <a:rPr lang="en-US" altLang="zh-CN" sz="3600" b="1" dirty="0"/>
              <a:t>results for Spectral Response</a:t>
            </a:r>
            <a:endParaRPr lang="en-US" sz="3600" b="1" dirty="0"/>
          </a:p>
        </p:txBody>
      </p:sp>
      <p:sp>
        <p:nvSpPr>
          <p:cNvPr id="4" name="文本框 3">
            <a:extLst>
              <a:ext uri="{FF2B5EF4-FFF2-40B4-BE49-F238E27FC236}">
                <a16:creationId xmlns:a16="http://schemas.microsoft.com/office/drawing/2014/main" id="{B0ED7EAF-7666-0E4D-C8FC-CC12F0459185}"/>
              </a:ext>
            </a:extLst>
          </p:cNvPr>
          <p:cNvSpPr txBox="1"/>
          <p:nvPr/>
        </p:nvSpPr>
        <p:spPr>
          <a:xfrm>
            <a:off x="1645571" y="1503318"/>
            <a:ext cx="1188082" cy="461665"/>
          </a:xfrm>
          <a:prstGeom prst="rect">
            <a:avLst/>
          </a:prstGeom>
          <a:noFill/>
        </p:spPr>
        <p:txBody>
          <a:bodyPr wrap="none" rtlCol="0">
            <a:spAutoFit/>
          </a:bodyPr>
          <a:lstStyle/>
          <a:p>
            <a:r>
              <a:rPr lang="en-US" altLang="zh-CN" sz="2400" dirty="0"/>
              <a:t>Method</a:t>
            </a:r>
            <a:endParaRPr lang="zh-CN" altLang="en-US" sz="2400" dirty="0"/>
          </a:p>
        </p:txBody>
      </p:sp>
      <p:pic>
        <p:nvPicPr>
          <p:cNvPr id="3074" name="Picture 2">
            <a:extLst>
              <a:ext uri="{FF2B5EF4-FFF2-40B4-BE49-F238E27FC236}">
                <a16:creationId xmlns:a16="http://schemas.microsoft.com/office/drawing/2014/main" id="{9D2C1D03-11D0-B371-71B4-84AB43BF2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076" y="2062217"/>
            <a:ext cx="5117578" cy="186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035F6118-806E-A786-F734-45D6F3734924}"/>
              </a:ext>
            </a:extLst>
          </p:cNvPr>
          <p:cNvSpPr txBox="1"/>
          <p:nvPr/>
        </p:nvSpPr>
        <p:spPr>
          <a:xfrm>
            <a:off x="1526908" y="2062218"/>
            <a:ext cx="4226168" cy="2585323"/>
          </a:xfrm>
          <a:prstGeom prst="rect">
            <a:avLst/>
          </a:prstGeom>
          <a:noFill/>
        </p:spPr>
        <p:txBody>
          <a:bodyPr wrap="square">
            <a:spAutoFit/>
          </a:bodyPr>
          <a:lstStyle/>
          <a:p>
            <a:pPr marL="285750" indent="-285750">
              <a:buFont typeface="Wingdings" panose="05000000000000000000" pitchFamily="2" charset="2"/>
              <a:buChar char="u"/>
            </a:pPr>
            <a:r>
              <a:rPr lang="en-US" altLang="zh-CN" dirty="0"/>
              <a:t>A narrow spectral line is tuned in small steps. </a:t>
            </a:r>
          </a:p>
          <a:p>
            <a:pPr marL="285750" indent="-285750">
              <a:buFont typeface="Wingdings" panose="05000000000000000000" pitchFamily="2" charset="2"/>
              <a:buChar char="u"/>
            </a:pPr>
            <a:r>
              <a:rPr lang="en-US" altLang="zh-CN" dirty="0"/>
              <a:t>During tuning, the signal of each individual pixel is followed as the laser scans over this pixel. This is the Instrument Spectral Response Function (ISRF) for each pixel. </a:t>
            </a:r>
          </a:p>
          <a:p>
            <a:pPr marL="285750" indent="-285750">
              <a:buFont typeface="Wingdings" panose="05000000000000000000" pitchFamily="2" charset="2"/>
              <a:buChar char="u"/>
            </a:pPr>
            <a:r>
              <a:rPr lang="en-US" altLang="zh-CN" dirty="0"/>
              <a:t>ISRF is function fitted iteratively</a:t>
            </a:r>
          </a:p>
          <a:p>
            <a:r>
              <a:rPr lang="en-US" altLang="zh-CN" dirty="0"/>
              <a:t> </a:t>
            </a:r>
            <a:endParaRPr lang="zh-CN" altLang="en-US" dirty="0"/>
          </a:p>
        </p:txBody>
      </p:sp>
      <p:pic>
        <p:nvPicPr>
          <p:cNvPr id="9" name="图片 8">
            <a:extLst>
              <a:ext uri="{FF2B5EF4-FFF2-40B4-BE49-F238E27FC236}">
                <a16:creationId xmlns:a16="http://schemas.microsoft.com/office/drawing/2014/main" id="{7876F636-4534-09F9-CB0C-1C978D5C9B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6214" y="4824698"/>
            <a:ext cx="2246655" cy="1684992"/>
          </a:xfrm>
          <a:prstGeom prst="rect">
            <a:avLst/>
          </a:prstGeom>
        </p:spPr>
      </p:pic>
      <p:pic>
        <p:nvPicPr>
          <p:cNvPr id="10" name="图片 9">
            <a:extLst>
              <a:ext uri="{FF2B5EF4-FFF2-40B4-BE49-F238E27FC236}">
                <a16:creationId xmlns:a16="http://schemas.microsoft.com/office/drawing/2014/main" id="{D8139A41-76DD-9074-77FE-214C44FD35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831" y="4821360"/>
            <a:ext cx="2251107" cy="1688330"/>
          </a:xfrm>
          <a:prstGeom prst="rect">
            <a:avLst/>
          </a:prstGeom>
        </p:spPr>
      </p:pic>
      <p:pic>
        <p:nvPicPr>
          <p:cNvPr id="11" name="图片 10">
            <a:extLst>
              <a:ext uri="{FF2B5EF4-FFF2-40B4-BE49-F238E27FC236}">
                <a16:creationId xmlns:a16="http://schemas.microsoft.com/office/drawing/2014/main" id="{A8B7A96A-9D19-232C-6BCC-CFC1C755CCA9}"/>
              </a:ext>
            </a:extLst>
          </p:cNvPr>
          <p:cNvPicPr>
            <a:picLocks noChangeAspect="1"/>
          </p:cNvPicPr>
          <p:nvPr/>
        </p:nvPicPr>
        <p:blipFill>
          <a:blip r:embed="rId6"/>
          <a:stretch>
            <a:fillRect/>
          </a:stretch>
        </p:blipFill>
        <p:spPr>
          <a:xfrm>
            <a:off x="6354938" y="4100842"/>
            <a:ext cx="3088171" cy="2757159"/>
          </a:xfrm>
          <a:prstGeom prst="rect">
            <a:avLst/>
          </a:prstGeom>
        </p:spPr>
      </p:pic>
      <p:sp>
        <p:nvSpPr>
          <p:cNvPr id="12" name="文本框 11">
            <a:extLst>
              <a:ext uri="{FF2B5EF4-FFF2-40B4-BE49-F238E27FC236}">
                <a16:creationId xmlns:a16="http://schemas.microsoft.com/office/drawing/2014/main" id="{ED25AF03-7270-4F6D-DECC-257876128C9C}"/>
              </a:ext>
            </a:extLst>
          </p:cNvPr>
          <p:cNvSpPr txBox="1"/>
          <p:nvPr/>
        </p:nvSpPr>
        <p:spPr>
          <a:xfrm>
            <a:off x="9276824" y="5325532"/>
            <a:ext cx="1593831" cy="307777"/>
          </a:xfrm>
          <a:prstGeom prst="rect">
            <a:avLst/>
          </a:prstGeom>
          <a:noFill/>
          <a:ln w="12700">
            <a:noFill/>
          </a:ln>
        </p:spPr>
        <p:txBody>
          <a:bodyPr wrap="square">
            <a:spAutoFit/>
          </a:bodyPr>
          <a:lstStyle/>
          <a:p>
            <a:r>
              <a:rPr lang="en-US" altLang="zh-CN" sz="1400"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ISRF for one pixel</a:t>
            </a:r>
            <a:endParaRPr lang="zh-CN" altLang="en-US" sz="1400" b="1" dirty="0">
              <a:solidFill>
                <a:srgbClr val="FF0000"/>
              </a:solidFill>
              <a:effectLst>
                <a:outerShdw blurRad="38100" dist="38100" dir="2700000" algn="tl">
                  <a:srgbClr val="000000">
                    <a:alpha val="43137"/>
                  </a:srgbClr>
                </a:outerShdw>
              </a:effectLst>
            </a:endParaRPr>
          </a:p>
        </p:txBody>
      </p:sp>
      <p:sp>
        <p:nvSpPr>
          <p:cNvPr id="13" name="タイトル 1">
            <a:extLst>
              <a:ext uri="{FF2B5EF4-FFF2-40B4-BE49-F238E27FC236}">
                <a16:creationId xmlns:a16="http://schemas.microsoft.com/office/drawing/2014/main" id="{09B02EE2-09BE-4E56-BCF5-4B19287ED0C8}"/>
              </a:ext>
            </a:extLst>
          </p:cNvPr>
          <p:cNvSpPr txBox="1">
            <a:spLocks/>
          </p:cNvSpPr>
          <p:nvPr/>
        </p:nvSpPr>
        <p:spPr>
          <a:xfrm>
            <a:off x="196850" y="18151"/>
            <a:ext cx="11798300" cy="646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3200" b="1" dirty="0"/>
              <a:t>6f.</a:t>
            </a:r>
            <a:r>
              <a:rPr lang="en-US" altLang="ja-JP" sz="3200" dirty="0">
                <a:latin typeface="Arial" panose="020B0604020202020204" pitchFamily="34" charset="0"/>
                <a:cs typeface="Arial" panose="020B0604020202020204" pitchFamily="34" charset="0"/>
              </a:rPr>
              <a:t> Calibration results of the FY-3F OMS-Nadir, Jinghua Mao</a:t>
            </a:r>
            <a:endParaRPr kumimoji="1" lang="ja-JP" altLang="en-US" sz="3200" dirty="0"/>
          </a:p>
        </p:txBody>
      </p:sp>
    </p:spTree>
    <p:extLst>
      <p:ext uri="{BB962C8B-B14F-4D97-AF65-F5344CB8AC3E}">
        <p14:creationId xmlns:p14="http://schemas.microsoft.com/office/powerpoint/2010/main" val="32745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
                                        <p:tgtEl>
                                          <p:spTgt spid="11"/>
                                        </p:tgtEl>
                                      </p:cBhvr>
                                    </p:animEffect>
                                    <p:anim calcmode="lin" valueType="num">
                                      <p:cBhvr>
                                        <p:cTn id="18" dur="10" fill="hold"/>
                                        <p:tgtEl>
                                          <p:spTgt spid="11"/>
                                        </p:tgtEl>
                                        <p:attrNameLst>
                                          <p:attrName>ppt_x</p:attrName>
                                        </p:attrNameLst>
                                      </p:cBhvr>
                                      <p:tavLst>
                                        <p:tav tm="0">
                                          <p:val>
                                            <p:strVal val="#ppt_x"/>
                                          </p:val>
                                        </p:tav>
                                        <p:tav tm="100000">
                                          <p:val>
                                            <p:strVal val="#ppt_x"/>
                                          </p:val>
                                        </p:tav>
                                      </p:tavLst>
                                    </p:anim>
                                    <p:anim calcmode="lin" valueType="num">
                                      <p:cBhvr>
                                        <p:cTn id="19" dur="1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995150" cy="646257"/>
          </a:xfrm>
        </p:spPr>
        <p:txBody>
          <a:bodyPr>
            <a:noAutofit/>
          </a:bodyPr>
          <a:lstStyle/>
          <a:p>
            <a:r>
              <a:rPr kumimoji="1" lang="en-US" altLang="ja-JP" sz="2800" b="1" dirty="0"/>
              <a:t>6g. In-orbit Calibration &amp; Performance Analysis for OMS-Limb</a:t>
            </a:r>
            <a:r>
              <a:rPr lang="en-US" altLang="ja-JP" sz="2800" dirty="0">
                <a:latin typeface="Arial" panose="020B0604020202020204" pitchFamily="34" charset="0"/>
                <a:cs typeface="Arial" panose="020B0604020202020204" pitchFamily="34" charset="0"/>
              </a:rPr>
              <a:t>, Yuan Li et al.</a:t>
            </a:r>
            <a:endParaRPr kumimoji="1" lang="ja-JP" altLang="en-US" sz="28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graphicFrame>
        <p:nvGraphicFramePr>
          <p:cNvPr id="7" name="内容占位符 6">
            <a:extLst>
              <a:ext uri="{FF2B5EF4-FFF2-40B4-BE49-F238E27FC236}">
                <a16:creationId xmlns:a16="http://schemas.microsoft.com/office/drawing/2014/main" id="{9443D1CB-7D6D-45F0-9B0B-27D3CF5BE0D0}"/>
              </a:ext>
            </a:extLst>
          </p:cNvPr>
          <p:cNvGraphicFramePr>
            <a:graphicFrameLocks/>
          </p:cNvGraphicFramePr>
          <p:nvPr>
            <p:extLst>
              <p:ext uri="{D42A27DB-BD31-4B8C-83A1-F6EECF244321}">
                <p14:modId xmlns:p14="http://schemas.microsoft.com/office/powerpoint/2010/main" val="1775198645"/>
              </p:ext>
            </p:extLst>
          </p:nvPr>
        </p:nvGraphicFramePr>
        <p:xfrm>
          <a:off x="8434044" y="929077"/>
          <a:ext cx="3542056" cy="5371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图示 7">
            <a:extLst>
              <a:ext uri="{FF2B5EF4-FFF2-40B4-BE49-F238E27FC236}">
                <a16:creationId xmlns:a16="http://schemas.microsoft.com/office/drawing/2014/main" id="{DE8875D6-826F-4CE5-AFDF-E2B6EC16DF00}"/>
              </a:ext>
            </a:extLst>
          </p:cNvPr>
          <p:cNvGraphicFramePr/>
          <p:nvPr>
            <p:extLst>
              <p:ext uri="{D42A27DB-BD31-4B8C-83A1-F6EECF244321}">
                <p14:modId xmlns:p14="http://schemas.microsoft.com/office/powerpoint/2010/main" val="3904278788"/>
              </p:ext>
            </p:extLst>
          </p:nvPr>
        </p:nvGraphicFramePr>
        <p:xfrm>
          <a:off x="1" y="927099"/>
          <a:ext cx="8392506" cy="53953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582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6h. Pre-launch Calibration of FY-3F OMS-Limb</a:t>
            </a:r>
            <a:r>
              <a:rPr lang="en-US" altLang="ja-JP" sz="3200" dirty="0">
                <a:latin typeface="Arial" panose="020B0604020202020204" pitchFamily="34" charset="0"/>
                <a:cs typeface="Arial" panose="020B0604020202020204" pitchFamily="34" charset="0"/>
              </a:rPr>
              <a:t>, Haochen Li,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3" name="Rectangle 2">
            <a:extLst>
              <a:ext uri="{FF2B5EF4-FFF2-40B4-BE49-F238E27FC236}">
                <a16:creationId xmlns:a16="http://schemas.microsoft.com/office/drawing/2014/main" id="{204B29B2-5AA5-4218-9E5E-E8905F2056C5}"/>
              </a:ext>
            </a:extLst>
          </p:cNvPr>
          <p:cNvSpPr/>
          <p:nvPr/>
        </p:nvSpPr>
        <p:spPr>
          <a:xfrm>
            <a:off x="196850" y="743326"/>
            <a:ext cx="5207000" cy="5940088"/>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rPr>
              <a:t>OMS-Limb is a UV/Vis limb-scatter spectrometer instrument with a scan mirror with a nominal vertical range of 15-60 km (extended to 9-84 km in-orbit). and two bands covering at 290-400 nm and 390-500 nm at 0.4-nm (?0.6) resolution. Ground-based characterization has been performed for of spectral response and wavelength scales with a tunable laser providing extensive characterization at 0.05 nm intervals. The bandpasses are modelled with Gaussian functions. Further radiance / irradiance calibration was obtained by using an Integrating sphere with three different radiance standards. The tungsten lamp response shows nonlinearity, and a jump point at integration time of 32 – a 1% effect. Similar results were seen with the Xenon Lamps. The RSS Uncertainty matrix for radiometric calibration provides a total uncertainty of ~3%.</a:t>
            </a:r>
            <a:endParaRPr lang="en-US" sz="2000" dirty="0"/>
          </a:p>
        </p:txBody>
      </p:sp>
      <p:graphicFrame>
        <p:nvGraphicFramePr>
          <p:cNvPr id="7" name="表格 9">
            <a:extLst>
              <a:ext uri="{FF2B5EF4-FFF2-40B4-BE49-F238E27FC236}">
                <a16:creationId xmlns:a16="http://schemas.microsoft.com/office/drawing/2014/main" id="{92DF9313-96EF-447A-B8F2-12A911F4CFDC}"/>
              </a:ext>
            </a:extLst>
          </p:cNvPr>
          <p:cNvGraphicFramePr>
            <a:graphicFrameLocks noGrp="1"/>
          </p:cNvGraphicFramePr>
          <p:nvPr>
            <p:extLst>
              <p:ext uri="{D42A27DB-BD31-4B8C-83A1-F6EECF244321}">
                <p14:modId xmlns:p14="http://schemas.microsoft.com/office/powerpoint/2010/main" val="3679837284"/>
              </p:ext>
            </p:extLst>
          </p:nvPr>
        </p:nvGraphicFramePr>
        <p:xfrm>
          <a:off x="5876389" y="1174747"/>
          <a:ext cx="6248873" cy="4726813"/>
        </p:xfrm>
        <a:graphic>
          <a:graphicData uri="http://schemas.openxmlformats.org/drawingml/2006/table">
            <a:tbl>
              <a:tblPr firstRow="1" firstCol="1" bandRow="1">
                <a:tableStyleId>{5940675A-B579-460E-94D1-54222C63F5DA}</a:tableStyleId>
              </a:tblPr>
              <a:tblGrid>
                <a:gridCol w="425392">
                  <a:extLst>
                    <a:ext uri="{9D8B030D-6E8A-4147-A177-3AD203B41FA5}">
                      <a16:colId xmlns:a16="http://schemas.microsoft.com/office/drawing/2014/main" val="1341263163"/>
                    </a:ext>
                  </a:extLst>
                </a:gridCol>
                <a:gridCol w="2605246">
                  <a:extLst>
                    <a:ext uri="{9D8B030D-6E8A-4147-A177-3AD203B41FA5}">
                      <a16:colId xmlns:a16="http://schemas.microsoft.com/office/drawing/2014/main" val="362314917"/>
                    </a:ext>
                  </a:extLst>
                </a:gridCol>
                <a:gridCol w="3218235">
                  <a:extLst>
                    <a:ext uri="{9D8B030D-6E8A-4147-A177-3AD203B41FA5}">
                      <a16:colId xmlns:a16="http://schemas.microsoft.com/office/drawing/2014/main" val="241612298"/>
                    </a:ext>
                  </a:extLst>
                </a:gridCol>
              </a:tblGrid>
              <a:tr h="200509">
                <a:tc>
                  <a:txBody>
                    <a:bodyPr/>
                    <a:lstStyle/>
                    <a:p>
                      <a:pPr indent="0" algn="ctr"/>
                      <a:r>
                        <a:rPr lang="en-US" altLang="zh-CN" sz="1200" kern="100" dirty="0">
                          <a:effectLst/>
                        </a:rPr>
                        <a:t>SN</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Parameter Name </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Specification Requirements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289987147"/>
                  </a:ext>
                </a:extLst>
              </a:tr>
              <a:tr h="200509">
                <a:tc>
                  <a:txBody>
                    <a:bodyPr/>
                    <a:lstStyle/>
                    <a:p>
                      <a:pPr indent="0" algn="ctr"/>
                      <a:r>
                        <a:rPr lang="en-US" sz="1200" kern="100" dirty="0">
                          <a:effectLst/>
                        </a:rPr>
                        <a:t>1</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Spectral Range</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effectLst/>
                        </a:rPr>
                        <a:t>290-500nm</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616154876"/>
                  </a:ext>
                </a:extLst>
              </a:tr>
              <a:tr h="200509">
                <a:tc>
                  <a:txBody>
                    <a:bodyPr/>
                    <a:lstStyle/>
                    <a:p>
                      <a:pPr indent="0" algn="ctr"/>
                      <a:r>
                        <a:rPr lang="en-US" sz="1200" kern="100" dirty="0">
                          <a:effectLst/>
                        </a:rPr>
                        <a:t>2</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Spectral Resolution </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effectLst/>
                        </a:rPr>
                        <a:t>0.6nm@290-500nm</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86818346"/>
                  </a:ext>
                </a:extLst>
              </a:tr>
              <a:tr h="200509">
                <a:tc>
                  <a:txBody>
                    <a:bodyPr/>
                    <a:lstStyle/>
                    <a:p>
                      <a:pPr indent="0" algn="ctr"/>
                      <a:r>
                        <a:rPr lang="en-US" sz="1200" kern="100" dirty="0">
                          <a:effectLst/>
                        </a:rPr>
                        <a:t>3</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Spectral Sampling Rate </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kern="100" dirty="0">
                          <a:effectLst/>
                        </a:rPr>
                        <a:t>Continuous sampling pixel by pixel</a:t>
                      </a:r>
                    </a:p>
                  </a:txBody>
                  <a:tcPr marL="68580" marR="68580" marT="0" marB="0" anchor="ctr"/>
                </a:tc>
                <a:extLst>
                  <a:ext uri="{0D108BD9-81ED-4DB2-BD59-A6C34878D82A}">
                    <a16:rowId xmlns:a16="http://schemas.microsoft.com/office/drawing/2014/main" val="70821951"/>
                  </a:ext>
                </a:extLst>
              </a:tr>
              <a:tr h="200509">
                <a:tc>
                  <a:txBody>
                    <a:bodyPr/>
                    <a:lstStyle/>
                    <a:p>
                      <a:pPr indent="0" algn="ctr"/>
                      <a:r>
                        <a:rPr lang="en-US" sz="1200" kern="100" dirty="0">
                          <a:effectLst/>
                        </a:rPr>
                        <a:t>4</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Wavelength Calibration Accuracy</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effectLst/>
                        </a:rPr>
                        <a:t>0.01nm</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687036910"/>
                  </a:ext>
                </a:extLst>
              </a:tr>
              <a:tr h="346410">
                <a:tc>
                  <a:txBody>
                    <a:bodyPr/>
                    <a:lstStyle/>
                    <a:p>
                      <a:pPr indent="0" algn="ctr"/>
                      <a:r>
                        <a:rPr lang="en-US" sz="1200" kern="100" dirty="0">
                          <a:effectLst/>
                        </a:rPr>
                        <a:t>5</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Scanning Mode</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Along the vertical height direction of the Earth's limb </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33910854"/>
                  </a:ext>
                </a:extLst>
              </a:tr>
              <a:tr h="346410">
                <a:tc>
                  <a:txBody>
                    <a:bodyPr/>
                    <a:lstStyle/>
                    <a:p>
                      <a:pPr indent="0" algn="ctr"/>
                      <a:r>
                        <a:rPr lang="en-US" sz="1200" kern="100" dirty="0">
                          <a:effectLst/>
                        </a:rPr>
                        <a:t>6</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Scanning Field of View Angle </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±1.8° </a:t>
                      </a:r>
                      <a:r>
                        <a:rPr lang="en-US" altLang="zh-CN" sz="1200" kern="100" dirty="0">
                          <a:effectLst/>
                        </a:rPr>
                        <a:t> (</a:t>
                      </a:r>
                      <a:r>
                        <a:rPr lang="en-US" altLang="zh-CN" sz="1200" b="0" i="0" kern="1200" dirty="0">
                          <a:solidFill>
                            <a:schemeClr val="tx1"/>
                          </a:solidFill>
                          <a:effectLst/>
                          <a:latin typeface="+mn-lt"/>
                          <a:ea typeface="微软雅黑" panose="020B0503020204020204" pitchFamily="34" charset="-122"/>
                          <a:cs typeface="+mn-cs"/>
                        </a:rPr>
                        <a:t>vertical, direction of the Earth's limb)</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677590091"/>
                  </a:ext>
                </a:extLst>
              </a:tr>
              <a:tr h="404988">
                <a:tc>
                  <a:txBody>
                    <a:bodyPr/>
                    <a:lstStyle/>
                    <a:p>
                      <a:pPr indent="0" algn="ctr"/>
                      <a:r>
                        <a:rPr lang="en-US" sz="1200" kern="100" dirty="0">
                          <a:effectLst/>
                        </a:rPr>
                        <a:t>7</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00" dirty="0">
                          <a:solidFill>
                            <a:srgbClr val="000000"/>
                          </a:solidFill>
                          <a:effectLst/>
                          <a:latin typeface="Calibri"/>
                          <a:ea typeface="宋体"/>
                          <a:cs typeface="Calibri"/>
                        </a:rPr>
                        <a:t>The Pointing Accuracy of The Scanning Mirror</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a:t>
                      </a:r>
                      <a:r>
                        <a:rPr lang="en-US" sz="1200" kern="100" dirty="0">
                          <a:effectLst/>
                          <a:sym typeface="Symbol" panose="05050102010706020507" pitchFamily="18" charset="2"/>
                        </a:rPr>
                        <a:t></a:t>
                      </a:r>
                      <a:r>
                        <a:rPr lang="en-US" sz="1200" kern="100" dirty="0">
                          <a:effectLst/>
                        </a:rPr>
                        <a:t>0.01°</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883265328"/>
                  </a:ext>
                </a:extLst>
              </a:tr>
              <a:tr h="346410">
                <a:tc>
                  <a:txBody>
                    <a:bodyPr/>
                    <a:lstStyle/>
                    <a:p>
                      <a:pPr indent="0" algn="ctr"/>
                      <a:r>
                        <a:rPr lang="en-US" sz="1200" kern="100" dirty="0">
                          <a:effectLst/>
                        </a:rPr>
                        <a:t>8</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宋体"/>
                          <a:cs typeface="Calibri"/>
                        </a:rPr>
                        <a:t>Spatial Resolution </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a:t>
                      </a:r>
                      <a:r>
                        <a:rPr lang="en-US" sz="1200" kern="100" dirty="0">
                          <a:effectLst/>
                        </a:rPr>
                        <a:t>3km</a:t>
                      </a:r>
                      <a:r>
                        <a:rPr lang="en-US" altLang="zh-CN" sz="1200" kern="100" dirty="0">
                          <a:effectLst/>
                        </a:rPr>
                        <a:t>(</a:t>
                      </a:r>
                      <a:r>
                        <a:rPr lang="en-US" altLang="zh-CN" sz="1200" b="0" i="0" kern="1200" dirty="0">
                          <a:solidFill>
                            <a:schemeClr val="tx1"/>
                          </a:solidFill>
                          <a:effectLst/>
                          <a:latin typeface="+mn-lt"/>
                          <a:ea typeface="微软雅黑" panose="020B0503020204020204" pitchFamily="34" charset="-122"/>
                          <a:cs typeface="+mn-cs"/>
                        </a:rPr>
                        <a:t>vertical, direction of the Earth's limb</a:t>
                      </a:r>
                      <a:r>
                        <a:rPr lang="en-US" altLang="zh-CN" sz="1200" kern="100" dirty="0">
                          <a:effectLst/>
                        </a:rPr>
                        <a:t>)</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040205325"/>
                  </a:ext>
                </a:extLst>
              </a:tr>
              <a:tr h="200509">
                <a:tc>
                  <a:txBody>
                    <a:bodyPr/>
                    <a:lstStyle/>
                    <a:p>
                      <a:pPr indent="0" algn="ctr"/>
                      <a:r>
                        <a:rPr lang="en-US" sz="1200" kern="100" dirty="0">
                          <a:effectLst/>
                        </a:rPr>
                        <a:t>9</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Instantaneous Field of View</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solidFill>
                            <a:schemeClr val="tx1"/>
                          </a:solidFill>
                          <a:effectLst/>
                          <a:latin typeface="+mn-lt"/>
                          <a:ea typeface="+mn-ea"/>
                          <a:cs typeface="+mn-cs"/>
                        </a:rPr>
                        <a:t>2.3</a:t>
                      </a:r>
                      <a:r>
                        <a:rPr lang="en-US" altLang="zh-CN" sz="1200" b="0" i="0" kern="1200" dirty="0">
                          <a:solidFill>
                            <a:schemeClr val="tx1"/>
                          </a:solidFill>
                          <a:effectLst/>
                          <a:latin typeface="+mn-lt"/>
                          <a:ea typeface="微软雅黑" panose="020B0503020204020204" pitchFamily="34" charset="-122"/>
                          <a:cs typeface="+mn-cs"/>
                        </a:rPr>
                        <a:t>° </a:t>
                      </a:r>
                      <a:r>
                        <a:rPr lang="en-US" altLang="zh-CN" sz="1200" kern="100" dirty="0">
                          <a:effectLst/>
                        </a:rPr>
                        <a:t> (</a:t>
                      </a:r>
                      <a:r>
                        <a:rPr lang="en-US" altLang="zh-CN" sz="1200" u="none" strike="noStrike" dirty="0">
                          <a:effectLst/>
                        </a:rPr>
                        <a:t>horizontal</a:t>
                      </a:r>
                      <a:r>
                        <a:rPr lang="en-US" altLang="zh-CN" sz="1200" kern="100" dirty="0">
                          <a:solidFill>
                            <a:schemeClr val="tx1"/>
                          </a:solidFill>
                          <a:effectLst/>
                          <a:latin typeface="+mn-lt"/>
                          <a:ea typeface="+mn-ea"/>
                          <a:cs typeface="+mn-cs"/>
                        </a:rPr>
                        <a:t>)</a:t>
                      </a:r>
                      <a:r>
                        <a:rPr lang="en-US" sz="1200" kern="100" dirty="0">
                          <a:solidFill>
                            <a:schemeClr val="tx1"/>
                          </a:solidFill>
                          <a:effectLst/>
                          <a:latin typeface="+mn-lt"/>
                          <a:ea typeface="+mn-ea"/>
                          <a:cs typeface="+mn-cs"/>
                        </a:rPr>
                        <a:t>×0.045 </a:t>
                      </a:r>
                      <a:r>
                        <a:rPr lang="en-US" altLang="zh-CN" sz="1200" b="0" i="0" kern="1200" dirty="0">
                          <a:solidFill>
                            <a:schemeClr val="tx1"/>
                          </a:solidFill>
                          <a:effectLst/>
                          <a:latin typeface="+mn-lt"/>
                          <a:ea typeface="微软雅黑" panose="020B0503020204020204" pitchFamily="34" charset="-122"/>
                          <a:cs typeface="+mn-cs"/>
                        </a:rPr>
                        <a:t>° </a:t>
                      </a:r>
                      <a:r>
                        <a:rPr lang="en-US" altLang="zh-CN" sz="1200" kern="100" dirty="0">
                          <a:effectLst/>
                        </a:rPr>
                        <a:t> (</a:t>
                      </a:r>
                      <a:r>
                        <a:rPr lang="en-US" altLang="zh-CN" sz="1200" b="0" i="0" kern="1200" dirty="0">
                          <a:solidFill>
                            <a:schemeClr val="tx1"/>
                          </a:solidFill>
                          <a:effectLst/>
                          <a:latin typeface="+mn-lt"/>
                          <a:ea typeface="微软雅黑" panose="020B0503020204020204" pitchFamily="34" charset="-122"/>
                          <a:cs typeface="+mn-cs"/>
                        </a:rPr>
                        <a:t>vertical</a:t>
                      </a:r>
                      <a:r>
                        <a:rPr lang="en-US" altLang="zh-CN" sz="1200" kern="100" dirty="0">
                          <a:solidFill>
                            <a:schemeClr val="tx1"/>
                          </a:solidFill>
                          <a:effectLst/>
                          <a:latin typeface="+mn-lt"/>
                          <a:ea typeface="+mn-ea"/>
                          <a:cs typeface="+mn-cs"/>
                        </a:rPr>
                        <a:t>)</a:t>
                      </a:r>
                      <a:endParaRPr lang="zh-CN" sz="1200" kern="1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105259861"/>
                  </a:ext>
                </a:extLst>
              </a:tr>
              <a:tr h="200509">
                <a:tc>
                  <a:txBody>
                    <a:bodyPr/>
                    <a:lstStyle/>
                    <a:p>
                      <a:pPr indent="0" algn="ctr"/>
                      <a:r>
                        <a:rPr lang="en-US" sz="1200" kern="100" dirty="0">
                          <a:effectLst/>
                        </a:rPr>
                        <a:t>10</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宋体"/>
                          <a:cs typeface="Calibri"/>
                        </a:rPr>
                        <a:t>Dynamic Range </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effectLst/>
                        </a:rPr>
                        <a:t>10</a:t>
                      </a:r>
                      <a:r>
                        <a:rPr lang="en-US" sz="1200" kern="100" baseline="30000" dirty="0">
                          <a:effectLst/>
                        </a:rPr>
                        <a:t>5</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39462126"/>
                  </a:ext>
                </a:extLst>
              </a:tr>
              <a:tr h="404988">
                <a:tc>
                  <a:txBody>
                    <a:bodyPr/>
                    <a:lstStyle/>
                    <a:p>
                      <a:pPr indent="0" algn="ctr"/>
                      <a:r>
                        <a:rPr lang="en-US" sz="1200" kern="100" dirty="0">
                          <a:effectLst/>
                        </a:rPr>
                        <a:t>11</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Relative Radiometric Calibration Accuracy </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a:t>
                      </a:r>
                      <a:r>
                        <a:rPr lang="en-US" sz="1200" kern="100" dirty="0">
                          <a:effectLst/>
                        </a:rPr>
                        <a:t>2%</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4121405109"/>
                  </a:ext>
                </a:extLst>
              </a:tr>
              <a:tr h="417978">
                <a:tc>
                  <a:txBody>
                    <a:bodyPr/>
                    <a:lstStyle/>
                    <a:p>
                      <a:pPr indent="0" algn="ctr"/>
                      <a:r>
                        <a:rPr lang="en-US" sz="1200" kern="100" dirty="0">
                          <a:effectLst/>
                        </a:rPr>
                        <a:t>12</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fontAlgn="ctr">
                        <a:lnSpc>
                          <a:spcPts val="1725"/>
                        </a:lnSpc>
                        <a:spcAft>
                          <a:spcPts val="0"/>
                        </a:spcAft>
                      </a:pPr>
                      <a:r>
                        <a:rPr lang="en-US" sz="1200" kern="1200" dirty="0">
                          <a:solidFill>
                            <a:srgbClr val="000000"/>
                          </a:solidFill>
                          <a:effectLst/>
                          <a:latin typeface="Calibri"/>
                          <a:ea typeface="宋体"/>
                          <a:cs typeface="Calibri"/>
                        </a:rPr>
                        <a:t>Calibration Accuracy of Diffuse Reflector</a:t>
                      </a:r>
                      <a:endParaRPr lang="zh-CN" sz="1050" kern="10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a:t>
                      </a:r>
                      <a:r>
                        <a:rPr lang="en-US" sz="1200" kern="100" dirty="0">
                          <a:effectLst/>
                        </a:rPr>
                        <a:t>3%</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621641943"/>
                  </a:ext>
                </a:extLst>
              </a:tr>
              <a:tr h="404988">
                <a:tc>
                  <a:txBody>
                    <a:bodyPr/>
                    <a:lstStyle/>
                    <a:p>
                      <a:pPr indent="0" algn="ctr"/>
                      <a:r>
                        <a:rPr lang="en-US" sz="1200" kern="100" dirty="0">
                          <a:effectLst/>
                        </a:rPr>
                        <a:t>13</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Absolute Radiometric Calibration Accuracy </a:t>
                      </a:r>
                      <a:endParaRPr lang="zh-CN" sz="1050" kern="100" dirty="0">
                        <a:effectLst/>
                        <a:latin typeface="Calibri"/>
                        <a:ea typeface="宋体"/>
                        <a:cs typeface="Times New Roman"/>
                      </a:endParaRPr>
                    </a:p>
                  </a:txBody>
                  <a:tcPr marL="68580" marR="68580" marT="9525" marB="0" anchor="ctr"/>
                </a:tc>
                <a:tc>
                  <a:txBody>
                    <a:bodyPr/>
                    <a:lstStyle/>
                    <a:p>
                      <a:pPr indent="0" algn="ctr"/>
                      <a:r>
                        <a:rPr lang="en-US" altLang="zh-CN" sz="1200" b="0" i="0" kern="1200" dirty="0">
                          <a:solidFill>
                            <a:schemeClr val="tx1"/>
                          </a:solidFill>
                          <a:effectLst/>
                          <a:latin typeface="+mn-lt"/>
                          <a:ea typeface="微软雅黑" panose="020B0503020204020204" pitchFamily="34" charset="-122"/>
                          <a:cs typeface="+mn-cs"/>
                        </a:rPr>
                        <a:t>Better than </a:t>
                      </a:r>
                      <a:r>
                        <a:rPr lang="en-US" sz="1200" kern="100" dirty="0">
                          <a:effectLst/>
                        </a:rPr>
                        <a:t>3%</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23724626"/>
                  </a:ext>
                </a:extLst>
              </a:tr>
              <a:tr h="200509">
                <a:tc>
                  <a:txBody>
                    <a:bodyPr/>
                    <a:lstStyle/>
                    <a:p>
                      <a:pPr indent="0" algn="ctr"/>
                      <a:r>
                        <a:rPr lang="en-US" sz="1200" kern="100" dirty="0">
                          <a:effectLst/>
                        </a:rPr>
                        <a:t>14</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宋体"/>
                          <a:cs typeface="Calibri"/>
                        </a:rPr>
                        <a:t>Signal to Noise Ratio</a:t>
                      </a:r>
                      <a:endParaRPr lang="zh-CN" sz="1050" kern="100">
                        <a:effectLst/>
                        <a:latin typeface="Calibri"/>
                        <a:ea typeface="宋体"/>
                        <a:cs typeface="Times New Roman"/>
                      </a:endParaRPr>
                    </a:p>
                  </a:txBody>
                  <a:tcPr marL="68580" marR="68580" marT="9525" marB="0" anchor="ctr"/>
                </a:tc>
                <a:tc>
                  <a:txBody>
                    <a:bodyPr/>
                    <a:lstStyle/>
                    <a:p>
                      <a:pPr indent="0" algn="ctr"/>
                      <a:r>
                        <a:rPr lang="en-US" sz="1200" kern="100" dirty="0">
                          <a:effectLst/>
                        </a:rPr>
                        <a:t>&gt;300@0.1</a:t>
                      </a:r>
                      <a:r>
                        <a:rPr lang="en-US" sz="1200" kern="100" dirty="0">
                          <a:effectLst/>
                          <a:sym typeface="Symbol" panose="05050102010706020507" pitchFamily="18" charset="2"/>
                        </a:rPr>
                        <a:t></a:t>
                      </a:r>
                      <a:r>
                        <a:rPr lang="en-US" sz="1200" kern="100" dirty="0">
                          <a:effectLst/>
                        </a:rPr>
                        <a:t>w/cm</a:t>
                      </a:r>
                      <a:r>
                        <a:rPr lang="en-US" sz="1200" kern="100" baseline="30000" dirty="0">
                          <a:effectLst/>
                        </a:rPr>
                        <a:t>2</a:t>
                      </a:r>
                      <a:r>
                        <a:rPr lang="en-US" sz="1200" kern="100" dirty="0">
                          <a:effectLst/>
                          <a:sym typeface="Symbol" panose="05050102010706020507" pitchFamily="18" charset="2"/>
                        </a:rPr>
                        <a:t></a:t>
                      </a:r>
                      <a:r>
                        <a:rPr lang="en-US" sz="1200" kern="100" dirty="0">
                          <a:effectLst/>
                        </a:rPr>
                        <a:t>sr</a:t>
                      </a:r>
                      <a:r>
                        <a:rPr lang="en-US" sz="1200" kern="100" dirty="0">
                          <a:effectLst/>
                          <a:sym typeface="Symbol" panose="05050102010706020507" pitchFamily="18" charset="2"/>
                        </a:rPr>
                        <a:t></a:t>
                      </a:r>
                      <a:r>
                        <a:rPr lang="en-US" sz="1200" kern="100" dirty="0">
                          <a:effectLst/>
                        </a:rPr>
                        <a:t>nm</a:t>
                      </a:r>
                      <a:r>
                        <a:rPr lang="en-US" altLang="zh-CN" sz="1200" kern="100" dirty="0">
                          <a:effectLst/>
                        </a:rPr>
                        <a:t>(</a:t>
                      </a:r>
                      <a:r>
                        <a:rPr lang="pt-BR" altLang="zh-CN" sz="1200" u="none" strike="noStrike" dirty="0">
                          <a:effectLst/>
                        </a:rPr>
                        <a:t>radiance</a:t>
                      </a:r>
                      <a:r>
                        <a:rPr lang="en-US" altLang="zh-CN" sz="1200" kern="100" dirty="0">
                          <a:effectLst/>
                        </a:rPr>
                        <a:t>)</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2294541648"/>
                  </a:ext>
                </a:extLst>
              </a:tr>
              <a:tr h="200509">
                <a:tc>
                  <a:txBody>
                    <a:bodyPr/>
                    <a:lstStyle/>
                    <a:p>
                      <a:pPr indent="0" algn="ctr"/>
                      <a:r>
                        <a:rPr lang="en-US" sz="1200" kern="100" dirty="0">
                          <a:effectLst/>
                        </a:rPr>
                        <a:t>15</a:t>
                      </a:r>
                      <a:endParaRPr lang="zh-CN" sz="12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0" algn="ctr">
                        <a:lnSpc>
                          <a:spcPts val="1725"/>
                        </a:lnSpc>
                        <a:spcAft>
                          <a:spcPts val="0"/>
                        </a:spcAft>
                      </a:pPr>
                      <a:r>
                        <a:rPr lang="en-US" sz="1200" kern="1200" dirty="0">
                          <a:solidFill>
                            <a:srgbClr val="000000"/>
                          </a:solidFill>
                          <a:effectLst/>
                          <a:latin typeface="Calibri"/>
                          <a:ea typeface="微软雅黑"/>
                          <a:cs typeface="Times New Roman"/>
                        </a:rPr>
                        <a:t>Spectral Stray Light</a:t>
                      </a:r>
                      <a:endParaRPr lang="zh-CN" sz="1050" kern="100" dirty="0">
                        <a:effectLst/>
                        <a:latin typeface="Calibri"/>
                        <a:ea typeface="宋体"/>
                        <a:cs typeface="Times New Roman"/>
                      </a:endParaRPr>
                    </a:p>
                  </a:txBody>
                  <a:tcPr marL="68580" marR="68580" marT="9525" marB="0" anchor="ctr"/>
                </a:tc>
                <a:tc>
                  <a:txBody>
                    <a:bodyPr/>
                    <a:lstStyle/>
                    <a:p>
                      <a:pPr indent="0" algn="ctr"/>
                      <a:r>
                        <a:rPr lang="en-US" sz="1200" kern="100" dirty="0">
                          <a:effectLst/>
                        </a:rPr>
                        <a:t>10</a:t>
                      </a:r>
                      <a:r>
                        <a:rPr lang="en-US" sz="1200" kern="100" baseline="30000" dirty="0">
                          <a:effectLst/>
                        </a:rPr>
                        <a:t>-5</a:t>
                      </a:r>
                      <a:endParaRPr lang="zh-CN" sz="12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3208884910"/>
                  </a:ext>
                </a:extLst>
              </a:tr>
            </a:tbl>
          </a:graphicData>
        </a:graphic>
      </p:graphicFrame>
      <p:sp>
        <p:nvSpPr>
          <p:cNvPr id="8" name="文本框 2">
            <a:extLst>
              <a:ext uri="{FF2B5EF4-FFF2-40B4-BE49-F238E27FC236}">
                <a16:creationId xmlns:a16="http://schemas.microsoft.com/office/drawing/2014/main" id="{8C7D94B8-AAC4-4EEA-B5F0-1F9720084A99}"/>
              </a:ext>
            </a:extLst>
          </p:cNvPr>
          <p:cNvSpPr txBox="1"/>
          <p:nvPr/>
        </p:nvSpPr>
        <p:spPr>
          <a:xfrm>
            <a:off x="7781077" y="672520"/>
            <a:ext cx="1979389" cy="45589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0" lvl="1" algn="ctr">
              <a:lnSpc>
                <a:spcPct val="150000"/>
              </a:lnSpc>
            </a:pPr>
            <a:r>
              <a:rPr lang="en-US" altLang="zh-CN" b="1" dirty="0">
                <a:solidFill>
                  <a:schemeClr val="bg1"/>
                </a:solidFill>
                <a:latin typeface="微软雅黑" panose="020B0503020204020204" charset="-122"/>
                <a:ea typeface="微软雅黑" panose="020B0503020204020204" charset="-122"/>
                <a:cs typeface="微软雅黑" panose="020B0503020204020204" charset="-122"/>
              </a:rPr>
              <a:t>Specifications</a:t>
            </a:r>
            <a:endParaRPr lang="en-US" altLang="zh-CN" sz="1600" dirty="0">
              <a:solidFill>
                <a:schemeClr val="bg1"/>
              </a:solidFill>
              <a:latin typeface="黑体" panose="02010609060101010101" charset="-122"/>
              <a:ea typeface="黑体" panose="02010609060101010101" charset="-122"/>
              <a:cs typeface="黑体" panose="02010609060101010101" charset="-122"/>
            </a:endParaRPr>
          </a:p>
        </p:txBody>
      </p:sp>
      <p:sp>
        <p:nvSpPr>
          <p:cNvPr id="9" name="矩形 1">
            <a:extLst>
              <a:ext uri="{FF2B5EF4-FFF2-40B4-BE49-F238E27FC236}">
                <a16:creationId xmlns:a16="http://schemas.microsoft.com/office/drawing/2014/main" id="{C114F074-CA40-4A55-8A5A-6FF1ED8D8BC3}"/>
              </a:ext>
            </a:extLst>
          </p:cNvPr>
          <p:cNvSpPr/>
          <p:nvPr/>
        </p:nvSpPr>
        <p:spPr>
          <a:xfrm>
            <a:off x="5709937" y="6076574"/>
            <a:ext cx="6285213" cy="738664"/>
          </a:xfrm>
          <a:prstGeom prst="rect">
            <a:avLst/>
          </a:prstGeom>
        </p:spPr>
        <p:txBody>
          <a:bodyPr wrap="square">
            <a:spAutoFit/>
          </a:bodyPr>
          <a:lstStyle/>
          <a:p>
            <a:r>
              <a:rPr lang="en-US" altLang="zh-CN" sz="1400" dirty="0">
                <a:solidFill>
                  <a:schemeClr val="dk1"/>
                </a:solidFill>
                <a:latin typeface="黑体" panose="02010609060101010101" charset="-122"/>
                <a:ea typeface="黑体" panose="02010609060101010101" charset="-122"/>
                <a:cs typeface="黑体" panose="02010609060101010101" charset="-122"/>
              </a:rPr>
              <a:t>OMS-L can achieve continuous spectral limb detection in the range of 290nm-500nm, at an altitude of 0-100km, with a spectral resolution of 0.6-nm. </a:t>
            </a:r>
            <a:endParaRPr lang="zh-CN" altLang="en-US" sz="1400" dirty="0"/>
          </a:p>
        </p:txBody>
      </p:sp>
      <p:sp>
        <p:nvSpPr>
          <p:cNvPr id="11" name="灯片编号占位符 2">
            <a:extLst>
              <a:ext uri="{FF2B5EF4-FFF2-40B4-BE49-F238E27FC236}">
                <a16:creationId xmlns:a16="http://schemas.microsoft.com/office/drawing/2014/main" id="{0519274B-BA23-4CF8-81B8-5220C5957653}"/>
              </a:ext>
            </a:extLst>
          </p:cNvPr>
          <p:cNvSpPr>
            <a:spLocks noGrp="1"/>
          </p:cNvSpPr>
          <p:nvPr>
            <p:ph type="sldNum" sz="quarter" idx="12"/>
          </p:nvPr>
        </p:nvSpPr>
        <p:spPr>
          <a:xfrm>
            <a:off x="9254352" y="6548952"/>
            <a:ext cx="2514838" cy="309048"/>
          </a:xfrm>
        </p:spPr>
        <p:txBody>
          <a:bodyPr/>
          <a:lstStyle/>
          <a:p>
            <a:fld id="{7E8DEBAF-11D9-4FFC-9FE3-56BCDE40C340}" type="slidenum">
              <a:rPr lang="zh-CN" altLang="en-US" smtClean="0"/>
              <a:t>14</a:t>
            </a:fld>
            <a:endParaRPr lang="zh-CN" altLang="en-US" dirty="0"/>
          </a:p>
        </p:txBody>
      </p:sp>
    </p:spTree>
    <p:extLst>
      <p:ext uri="{BB962C8B-B14F-4D97-AF65-F5344CB8AC3E}">
        <p14:creationId xmlns:p14="http://schemas.microsoft.com/office/powerpoint/2010/main" val="373378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dirty="0"/>
              <a:t>8a: Study on EMI decay monitoring and correction in orbit, Fuqi Si,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6" name="TextBox 5">
            <a:extLst>
              <a:ext uri="{FF2B5EF4-FFF2-40B4-BE49-F238E27FC236}">
                <a16:creationId xmlns:a16="http://schemas.microsoft.com/office/drawing/2014/main" id="{012AD134-6E74-411F-9993-EE9E4BB42A85}"/>
              </a:ext>
            </a:extLst>
          </p:cNvPr>
          <p:cNvSpPr txBox="1"/>
          <p:nvPr/>
        </p:nvSpPr>
        <p:spPr>
          <a:xfrm>
            <a:off x="1248410" y="1377770"/>
            <a:ext cx="9029700" cy="5016758"/>
          </a:xfrm>
          <a:prstGeom prst="rect">
            <a:avLst/>
          </a:prstGeom>
          <a:solidFill>
            <a:schemeClr val="bg1"/>
          </a:solidFill>
        </p:spPr>
        <p:txBody>
          <a:bodyPr wrap="square" rtlCol="0">
            <a:spAutoFit/>
          </a:bodyPr>
          <a:lstStyle/>
          <a:p>
            <a:r>
              <a:rPr lang="en-US" sz="3200" dirty="0"/>
              <a:t>The EMI instrument and its on-ground calibration were presented, covering the diffuser and radiometric calibration (accuracy of 4.3%). In terms of in orbit monitoring, the spectral stability and radiance trends were presented, the latter based on the analysis of scenes of Greenland and the Antarctic. Comparison against TROPOMI (similar orbit &amp; equator crossing time) shows a relative error of 6% across the spectrum.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179552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8F833-767F-DB9B-629E-D229E0C8113D}"/>
            </a:ext>
          </a:extLst>
        </p:cNvPr>
        <p:cNvGrpSpPr/>
        <p:nvPr/>
      </p:nvGrpSpPr>
      <p:grpSpPr>
        <a:xfrm>
          <a:off x="0" y="0"/>
          <a:ext cx="0" cy="0"/>
          <a:chOff x="0" y="0"/>
          <a:chExt cx="0" cy="0"/>
        </a:xfrm>
      </p:grpSpPr>
      <p:sp>
        <p:nvSpPr>
          <p:cNvPr id="5" name="제목 1">
            <a:extLst>
              <a:ext uri="{FF2B5EF4-FFF2-40B4-BE49-F238E27FC236}">
                <a16:creationId xmlns:a16="http://schemas.microsoft.com/office/drawing/2014/main" id="{5CDCEBDC-8C23-7208-C87A-6F024D0D111A}"/>
              </a:ext>
            </a:extLst>
          </p:cNvPr>
          <p:cNvSpPr>
            <a:spLocks noGrp="1"/>
          </p:cNvSpPr>
          <p:nvPr>
            <p:ph type="title"/>
          </p:nvPr>
        </p:nvSpPr>
        <p:spPr>
          <a:xfrm>
            <a:off x="800159" y="708581"/>
            <a:ext cx="10515600" cy="675957"/>
          </a:xfrm>
          <a:prstGeom prst="rect">
            <a:avLst/>
          </a:prstGeom>
        </p:spPr>
        <p:txBody>
          <a:bodyPr>
            <a:normAutofit fontScale="90000"/>
          </a:bodyPr>
          <a:lstStyle/>
          <a:p>
            <a:r>
              <a:rPr kumimoji="1" lang="en-US" altLang="ko-KR" spc="-150" dirty="0">
                <a:ea typeface="Calibri" panose="020F0502020204030204" pitchFamily="34" charset="0"/>
              </a:rPr>
              <a:t>Validation Results – after BTDF update </a:t>
            </a:r>
            <a:endParaRPr lang="ko-KR" altLang="en-US" dirty="0"/>
          </a:p>
        </p:txBody>
      </p:sp>
      <p:sp>
        <p:nvSpPr>
          <p:cNvPr id="6" name="내용 개체 틀 2">
            <a:extLst>
              <a:ext uri="{FF2B5EF4-FFF2-40B4-BE49-F238E27FC236}">
                <a16:creationId xmlns:a16="http://schemas.microsoft.com/office/drawing/2014/main" id="{7DF1BC19-3D5B-5A2E-68C3-C24BBDE23982}"/>
              </a:ext>
            </a:extLst>
          </p:cNvPr>
          <p:cNvSpPr>
            <a:spLocks noGrp="1"/>
          </p:cNvSpPr>
          <p:nvPr>
            <p:ph idx="1"/>
          </p:nvPr>
        </p:nvSpPr>
        <p:spPr>
          <a:xfrm>
            <a:off x="185174" y="1314622"/>
            <a:ext cx="11745571" cy="931024"/>
          </a:xfrm>
          <a:prstGeom prst="rect">
            <a:avLst/>
          </a:prstGeom>
        </p:spPr>
        <p:txBody>
          <a:bodyPr/>
          <a:lstStyle/>
          <a:p>
            <a:r>
              <a:rPr lang="en-US" altLang="ko-KR" dirty="0"/>
              <a:t> Collocation w/ TROPOMI BD3-4 and OMPS/SNPP NM</a:t>
            </a:r>
          </a:p>
          <a:p>
            <a:pPr lvl="1"/>
            <a:r>
              <a:rPr lang="en-US" altLang="ko-KR" b="1" dirty="0"/>
              <a:t>January 2021 – February 2025</a:t>
            </a:r>
            <a:r>
              <a:rPr lang="en-US" altLang="ko-KR" dirty="0"/>
              <a:t>, five-days interval</a:t>
            </a:r>
          </a:p>
        </p:txBody>
      </p:sp>
      <p:sp>
        <p:nvSpPr>
          <p:cNvPr id="53" name="슬라이드 번호 개체 틀 3">
            <a:extLst>
              <a:ext uri="{FF2B5EF4-FFF2-40B4-BE49-F238E27FC236}">
                <a16:creationId xmlns:a16="http://schemas.microsoft.com/office/drawing/2014/main" id="{9FEC1359-83EE-780D-0072-094CC2BAE0E5}"/>
              </a:ext>
            </a:extLst>
          </p:cNvPr>
          <p:cNvSpPr>
            <a:spLocks noGrp="1"/>
          </p:cNvSpPr>
          <p:nvPr>
            <p:ph type="sldNum" sz="quarter" idx="4"/>
          </p:nvPr>
        </p:nvSpPr>
        <p:spPr/>
        <p:txBody>
          <a:bodyPr/>
          <a:lstStyle/>
          <a:p>
            <a:r>
              <a:rPr lang="en-US" altLang="ko-KR" dirty="0"/>
              <a:t> </a:t>
            </a:r>
            <a:endParaRPr lang="ko-KR" altLang="en-US" dirty="0"/>
          </a:p>
        </p:txBody>
      </p:sp>
      <p:pic>
        <p:nvPicPr>
          <p:cNvPr id="21" name="그림 20">
            <a:extLst>
              <a:ext uri="{FF2B5EF4-FFF2-40B4-BE49-F238E27FC236}">
                <a16:creationId xmlns:a16="http://schemas.microsoft.com/office/drawing/2014/main" id="{DB0413E3-1B0E-4394-8ACC-6FEE66839DDB}"/>
              </a:ext>
            </a:extLst>
          </p:cNvPr>
          <p:cNvPicPr>
            <a:picLocks noChangeAspect="1"/>
          </p:cNvPicPr>
          <p:nvPr/>
        </p:nvPicPr>
        <p:blipFill>
          <a:blip r:embed="rId3"/>
          <a:stretch>
            <a:fillRect/>
          </a:stretch>
        </p:blipFill>
        <p:spPr>
          <a:xfrm>
            <a:off x="7948256" y="2501719"/>
            <a:ext cx="4185376" cy="1860167"/>
          </a:xfrm>
          <a:prstGeom prst="rect">
            <a:avLst/>
          </a:prstGeom>
        </p:spPr>
      </p:pic>
      <p:pic>
        <p:nvPicPr>
          <p:cNvPr id="27" name="그림 26">
            <a:extLst>
              <a:ext uri="{FF2B5EF4-FFF2-40B4-BE49-F238E27FC236}">
                <a16:creationId xmlns:a16="http://schemas.microsoft.com/office/drawing/2014/main" id="{197EBA8A-F0FE-48CC-886C-8AF188324186}"/>
              </a:ext>
            </a:extLst>
          </p:cNvPr>
          <p:cNvPicPr>
            <a:picLocks noChangeAspect="1"/>
          </p:cNvPicPr>
          <p:nvPr/>
        </p:nvPicPr>
        <p:blipFill>
          <a:blip r:embed="rId4"/>
          <a:stretch>
            <a:fillRect/>
          </a:stretch>
        </p:blipFill>
        <p:spPr>
          <a:xfrm>
            <a:off x="7950976" y="4979634"/>
            <a:ext cx="4185376" cy="1860167"/>
          </a:xfrm>
          <a:prstGeom prst="rect">
            <a:avLst/>
          </a:prstGeom>
        </p:spPr>
      </p:pic>
      <p:pic>
        <p:nvPicPr>
          <p:cNvPr id="25" name="그림 24">
            <a:extLst>
              <a:ext uri="{FF2B5EF4-FFF2-40B4-BE49-F238E27FC236}">
                <a16:creationId xmlns:a16="http://schemas.microsoft.com/office/drawing/2014/main" id="{94510833-F363-4196-B18F-9F8369475C71}"/>
              </a:ext>
            </a:extLst>
          </p:cNvPr>
          <p:cNvPicPr>
            <a:picLocks noChangeAspect="1"/>
          </p:cNvPicPr>
          <p:nvPr/>
        </p:nvPicPr>
        <p:blipFill>
          <a:blip r:embed="rId5"/>
          <a:stretch>
            <a:fillRect/>
          </a:stretch>
        </p:blipFill>
        <p:spPr>
          <a:xfrm>
            <a:off x="4014411" y="4979634"/>
            <a:ext cx="4185376" cy="1860167"/>
          </a:xfrm>
          <a:prstGeom prst="rect">
            <a:avLst/>
          </a:prstGeom>
        </p:spPr>
      </p:pic>
      <p:pic>
        <p:nvPicPr>
          <p:cNvPr id="23" name="그림 22">
            <a:extLst>
              <a:ext uri="{FF2B5EF4-FFF2-40B4-BE49-F238E27FC236}">
                <a16:creationId xmlns:a16="http://schemas.microsoft.com/office/drawing/2014/main" id="{F215FFA9-17C8-4C7D-8C6B-126E5A95814A}"/>
              </a:ext>
            </a:extLst>
          </p:cNvPr>
          <p:cNvPicPr>
            <a:picLocks noChangeAspect="1"/>
          </p:cNvPicPr>
          <p:nvPr/>
        </p:nvPicPr>
        <p:blipFill>
          <a:blip r:embed="rId6"/>
          <a:stretch>
            <a:fillRect/>
          </a:stretch>
        </p:blipFill>
        <p:spPr>
          <a:xfrm>
            <a:off x="106426" y="4979634"/>
            <a:ext cx="4185376" cy="1860167"/>
          </a:xfrm>
          <a:prstGeom prst="rect">
            <a:avLst/>
          </a:prstGeom>
        </p:spPr>
      </p:pic>
      <p:pic>
        <p:nvPicPr>
          <p:cNvPr id="10" name="그림 9">
            <a:extLst>
              <a:ext uri="{FF2B5EF4-FFF2-40B4-BE49-F238E27FC236}">
                <a16:creationId xmlns:a16="http://schemas.microsoft.com/office/drawing/2014/main" id="{0E76517A-C682-4840-ACF9-43008D261716}"/>
              </a:ext>
            </a:extLst>
          </p:cNvPr>
          <p:cNvPicPr>
            <a:picLocks noChangeAspect="1"/>
          </p:cNvPicPr>
          <p:nvPr/>
        </p:nvPicPr>
        <p:blipFill>
          <a:blip r:embed="rId7"/>
          <a:stretch>
            <a:fillRect/>
          </a:stretch>
        </p:blipFill>
        <p:spPr>
          <a:xfrm>
            <a:off x="4011691" y="2501717"/>
            <a:ext cx="4185376" cy="1860167"/>
          </a:xfrm>
          <a:prstGeom prst="rect">
            <a:avLst/>
          </a:prstGeom>
        </p:spPr>
      </p:pic>
      <p:pic>
        <p:nvPicPr>
          <p:cNvPr id="4" name="그림 3">
            <a:extLst>
              <a:ext uri="{FF2B5EF4-FFF2-40B4-BE49-F238E27FC236}">
                <a16:creationId xmlns:a16="http://schemas.microsoft.com/office/drawing/2014/main" id="{CF574AF4-4CF1-41B5-A560-70C0C7D19E9D}"/>
              </a:ext>
            </a:extLst>
          </p:cNvPr>
          <p:cNvPicPr>
            <a:picLocks noChangeAspect="1"/>
          </p:cNvPicPr>
          <p:nvPr/>
        </p:nvPicPr>
        <p:blipFill>
          <a:blip r:embed="rId8"/>
          <a:stretch>
            <a:fillRect/>
          </a:stretch>
        </p:blipFill>
        <p:spPr>
          <a:xfrm>
            <a:off x="80243" y="2501719"/>
            <a:ext cx="4185376" cy="1860167"/>
          </a:xfrm>
          <a:prstGeom prst="rect">
            <a:avLst/>
          </a:prstGeom>
        </p:spPr>
      </p:pic>
      <p:sp>
        <p:nvSpPr>
          <p:cNvPr id="29" name="TextBox 28">
            <a:extLst>
              <a:ext uri="{FF2B5EF4-FFF2-40B4-BE49-F238E27FC236}">
                <a16:creationId xmlns:a16="http://schemas.microsoft.com/office/drawing/2014/main" id="{691C6895-2C79-490E-8AB6-9BEBC8728912}"/>
              </a:ext>
            </a:extLst>
          </p:cNvPr>
          <p:cNvSpPr txBox="1"/>
          <p:nvPr/>
        </p:nvSpPr>
        <p:spPr>
          <a:xfrm>
            <a:off x="5507166" y="2002286"/>
            <a:ext cx="1177667" cy="338554"/>
          </a:xfrm>
          <a:prstGeom prst="rect">
            <a:avLst/>
          </a:prstGeom>
          <a:noFill/>
          <a:ln>
            <a:noFill/>
          </a:ln>
        </p:spPr>
        <p:txBody>
          <a:bodyPr wrap="square" rtlCol="0">
            <a:spAutoFit/>
          </a:bodyPr>
          <a:lstStyle/>
          <a:p>
            <a:pPr algn="ctr"/>
            <a:r>
              <a:rPr lang="en-US" altLang="ko-KR" sz="1600" b="1" dirty="0">
                <a:highlight>
                  <a:srgbClr val="FFFF00"/>
                </a:highlight>
                <a:latin typeface="Calibri" panose="020F0502020204030204" pitchFamily="34" charset="0"/>
                <a:cs typeface="Calibri" panose="020F0502020204030204" pitchFamily="34" charset="0"/>
              </a:rPr>
              <a:t>DCCs</a:t>
            </a:r>
            <a:endParaRPr lang="ko-KR" altLang="en-US" sz="1600" b="1" dirty="0">
              <a:highlight>
                <a:srgbClr val="FFFF00"/>
              </a:highlight>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1684BB15-4F96-4050-91E8-A01DDD97DD88}"/>
              </a:ext>
            </a:extLst>
          </p:cNvPr>
          <p:cNvSpPr txBox="1"/>
          <p:nvPr/>
        </p:nvSpPr>
        <p:spPr>
          <a:xfrm>
            <a:off x="5506537" y="4471977"/>
            <a:ext cx="1177667" cy="338554"/>
          </a:xfrm>
          <a:prstGeom prst="rect">
            <a:avLst/>
          </a:prstGeom>
          <a:noFill/>
          <a:ln>
            <a:noFill/>
          </a:ln>
        </p:spPr>
        <p:txBody>
          <a:bodyPr wrap="square" rtlCol="0">
            <a:spAutoFit/>
          </a:bodyPr>
          <a:lstStyle/>
          <a:p>
            <a:pPr algn="ctr"/>
            <a:r>
              <a:rPr lang="en-US" altLang="ko-KR" sz="1600" b="1" dirty="0">
                <a:highlight>
                  <a:srgbClr val="FFFF00"/>
                </a:highlight>
                <a:latin typeface="Calibri" panose="020F0502020204030204" pitchFamily="34" charset="0"/>
                <a:cs typeface="Calibri" panose="020F0502020204030204" pitchFamily="34" charset="0"/>
              </a:rPr>
              <a:t>SSP</a:t>
            </a:r>
            <a:endParaRPr lang="ko-KR" altLang="en-US" sz="1600" b="1" dirty="0">
              <a:highlight>
                <a:srgbClr val="FFFF00"/>
              </a:highlight>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41A31137-8D9D-4AAC-8CA0-7C6E3BFE2B52}"/>
              </a:ext>
            </a:extLst>
          </p:cNvPr>
          <p:cNvSpPr txBox="1"/>
          <p:nvPr/>
        </p:nvSpPr>
        <p:spPr>
          <a:xfrm>
            <a:off x="535021" y="2248774"/>
            <a:ext cx="11478639" cy="338554"/>
          </a:xfrm>
          <a:prstGeom prst="rect">
            <a:avLst/>
          </a:prstGeom>
          <a:noFill/>
          <a:ln>
            <a:noFill/>
          </a:ln>
        </p:spPr>
        <p:txBody>
          <a:bodyPr wrap="square" rtlCol="0">
            <a:spAutoFit/>
          </a:bodyPr>
          <a:lstStyle/>
          <a:p>
            <a:r>
              <a:rPr lang="en-US" altLang="ko-KR" sz="1600" b="1" dirty="0">
                <a:latin typeface="Calibri" panose="020F0502020204030204" pitchFamily="34" charset="0"/>
                <a:cs typeface="Calibri" panose="020F0502020204030204" pitchFamily="34" charset="0"/>
              </a:rPr>
              <a:t>                            Irradiance                                                                  Radiance                                                                     Reflectance</a:t>
            </a:r>
            <a:endParaRPr lang="ko-KR" altLang="en-US" sz="16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8FDA45D-FB90-49C2-8B43-B10FCE831514}"/>
              </a:ext>
            </a:extLst>
          </p:cNvPr>
          <p:cNvSpPr txBox="1"/>
          <p:nvPr/>
        </p:nvSpPr>
        <p:spPr>
          <a:xfrm>
            <a:off x="452106" y="4686381"/>
            <a:ext cx="11478639" cy="338554"/>
          </a:xfrm>
          <a:prstGeom prst="rect">
            <a:avLst/>
          </a:prstGeom>
          <a:noFill/>
          <a:ln>
            <a:noFill/>
          </a:ln>
        </p:spPr>
        <p:txBody>
          <a:bodyPr wrap="square" rtlCol="0">
            <a:spAutoFit/>
          </a:bodyPr>
          <a:lstStyle/>
          <a:p>
            <a:r>
              <a:rPr lang="en-US" altLang="ko-KR" sz="1600" b="1" dirty="0">
                <a:latin typeface="Calibri" panose="020F0502020204030204" pitchFamily="34" charset="0"/>
                <a:cs typeface="Calibri" panose="020F0502020204030204" pitchFamily="34" charset="0"/>
              </a:rPr>
              <a:t>                            Irradiance                                                                  Radiance                                                                     Reflectance</a:t>
            </a:r>
            <a:endParaRPr lang="ko-KR" altLang="en-US" sz="1600" b="1" dirty="0">
              <a:latin typeface="Calibri" panose="020F0502020204030204" pitchFamily="34" charset="0"/>
              <a:cs typeface="Calibri" panose="020F0502020204030204" pitchFamily="34" charset="0"/>
            </a:endParaRPr>
          </a:p>
        </p:txBody>
      </p:sp>
      <p:sp>
        <p:nvSpPr>
          <p:cNvPr id="15" name="タイトル 1">
            <a:extLst>
              <a:ext uri="{FF2B5EF4-FFF2-40B4-BE49-F238E27FC236}">
                <a16:creationId xmlns:a16="http://schemas.microsoft.com/office/drawing/2014/main" id="{1C5CE7CF-367D-4613-B3A9-55947F18FDEF}"/>
              </a:ext>
            </a:extLst>
          </p:cNvPr>
          <p:cNvSpPr txBox="1">
            <a:spLocks/>
          </p:cNvSpPr>
          <p:nvPr/>
        </p:nvSpPr>
        <p:spPr>
          <a:xfrm>
            <a:off x="66738" y="18151"/>
            <a:ext cx="11928412" cy="646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ja-JP" sz="3200" b="1" dirty="0"/>
              <a:t>8b: Calibration &amp; validation for GEMS Level 1 Products</a:t>
            </a:r>
            <a:r>
              <a:rPr lang="en-US" altLang="ja-JP" sz="3200" dirty="0">
                <a:latin typeface="Arial" panose="020B0604020202020204" pitchFamily="34" charset="0"/>
                <a:cs typeface="Arial" panose="020B0604020202020204" pitchFamily="34" charset="0"/>
              </a:rPr>
              <a:t>, Yeeun Lee et al.</a:t>
            </a:r>
            <a:endParaRPr kumimoji="1" lang="ja-JP" altLang="en-US" sz="3200" dirty="0"/>
          </a:p>
        </p:txBody>
      </p:sp>
    </p:spTree>
    <p:extLst>
      <p:ext uri="{BB962C8B-B14F-4D97-AF65-F5344CB8AC3E}">
        <p14:creationId xmlns:p14="http://schemas.microsoft.com/office/powerpoint/2010/main" val="58021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858149"/>
          </a:xfrm>
        </p:spPr>
        <p:txBody>
          <a:bodyPr>
            <a:noAutofit/>
          </a:bodyPr>
          <a:lstStyle/>
          <a:p>
            <a:r>
              <a:rPr kumimoji="1" lang="en-US" altLang="ja-JP" sz="3200" dirty="0">
                <a:latin typeface="Arial" panose="020B0604020202020204" pitchFamily="34" charset="0"/>
                <a:cs typeface="Arial" panose="020B0604020202020204" pitchFamily="34" charset="0"/>
              </a:rPr>
              <a:t>8c. Calibration and validation concept of the CO2I/NO2I instrument on-board the CO2M mission, Bernd Sierk,</a:t>
            </a:r>
            <a:r>
              <a:rPr lang="en-US" altLang="ja-JP" sz="3200" dirty="0">
                <a:latin typeface="Arial" panose="020B0604020202020204" pitchFamily="34" charset="0"/>
                <a:cs typeface="Arial" panose="020B0604020202020204" pitchFamily="34" charset="0"/>
              </a:rPr>
              <a:t>,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7" name="Text Placeholder 2">
            <a:extLst>
              <a:ext uri="{FF2B5EF4-FFF2-40B4-BE49-F238E27FC236}">
                <a16:creationId xmlns:a16="http://schemas.microsoft.com/office/drawing/2014/main" id="{80A4DD46-7F9F-4CD3-B4B6-31E8B7717E3A}"/>
              </a:ext>
            </a:extLst>
          </p:cNvPr>
          <p:cNvSpPr txBox="1">
            <a:spLocks/>
          </p:cNvSpPr>
          <p:nvPr/>
        </p:nvSpPr>
        <p:spPr>
          <a:xfrm>
            <a:off x="449854" y="933241"/>
            <a:ext cx="11607676" cy="5610994"/>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CO2M mission for monitoring of anthropogenic greenhouse gas emissions</a:t>
            </a:r>
          </a:p>
          <a:p>
            <a:pPr lvl="1"/>
            <a:r>
              <a:rPr lang="en-GB" sz="2000" dirty="0"/>
              <a:t>Multi-instrument payload (“hyper instrument”) with combined retrieval of CO2 (and CH4)</a:t>
            </a:r>
          </a:p>
          <a:p>
            <a:pPr lvl="2"/>
            <a:r>
              <a:rPr lang="en-GB" sz="1600" dirty="0"/>
              <a:t>CO2I/NO2! Push-broom imaging spectrometer for measurement of XCO2 and XCH4</a:t>
            </a:r>
          </a:p>
          <a:p>
            <a:pPr lvl="2"/>
            <a:r>
              <a:rPr lang="en-GB" sz="1600" dirty="0"/>
              <a:t>Multi-Angle Polarimeter (MAP for Aerosol measurement</a:t>
            </a:r>
          </a:p>
          <a:p>
            <a:pPr lvl="2"/>
            <a:r>
              <a:rPr lang="en-GB" sz="1600" dirty="0"/>
              <a:t>Cloud Imager (CLIM) for sub-sample cloud flagging/characterisation</a:t>
            </a:r>
            <a:endParaRPr lang="en-GB" sz="2000" dirty="0"/>
          </a:p>
          <a:p>
            <a:r>
              <a:rPr lang="en-IE" sz="2400" dirty="0"/>
              <a:t>CO2I/NO2I “special features”</a:t>
            </a:r>
          </a:p>
          <a:p>
            <a:pPr lvl="1"/>
            <a:r>
              <a:rPr lang="en-IE" sz="2000" dirty="0"/>
              <a:t>Fibre-based slit homogenizer with implications on (un-)binning strategy</a:t>
            </a:r>
          </a:p>
          <a:p>
            <a:pPr lvl="1"/>
            <a:r>
              <a:rPr lang="en-IE" sz="2000" dirty="0"/>
              <a:t>Detector lag/persistence/memory effects require detailed  models and corrections</a:t>
            </a:r>
          </a:p>
          <a:p>
            <a:pPr lvl="2"/>
            <a:r>
              <a:rPr lang="en-IE" sz="1600" dirty="0"/>
              <a:t>Development of correction algorithms are on-going,  to be implemented in operational L1b processor</a:t>
            </a:r>
          </a:p>
          <a:p>
            <a:pPr lvl="2"/>
            <a:r>
              <a:rPr lang="en-IE" sz="1600" dirty="0"/>
              <a:t>Will require vicarious (re-)calibration at Level-1 (contrast scenes)</a:t>
            </a:r>
            <a:endParaRPr lang="en-IE" sz="2000" dirty="0"/>
          </a:p>
          <a:p>
            <a:r>
              <a:rPr lang="en-IE" sz="2400" dirty="0"/>
              <a:t>Product Cal/Val system under development</a:t>
            </a:r>
            <a:endParaRPr lang="en-IE" sz="1600" dirty="0"/>
          </a:p>
          <a:p>
            <a:pPr lvl="1"/>
            <a:r>
              <a:rPr lang="en-IE" sz="2000" dirty="0"/>
              <a:t>Four–pillar approach, </a:t>
            </a:r>
          </a:p>
          <a:p>
            <a:pPr lvl="2"/>
            <a:r>
              <a:rPr lang="en-IE" sz="1600" dirty="0"/>
              <a:t>Cross-calibration with other missions (OCO-2/3, GOSAT-1/2/GW, MicroCarb, Sentinel-5/4)</a:t>
            </a:r>
          </a:p>
          <a:p>
            <a:pPr lvl="2"/>
            <a:r>
              <a:rPr lang="en-IE" sz="1600" dirty="0"/>
              <a:t>Product validation with ground networks (YTCCON, COCCON, PanIR, Aeronet, …)</a:t>
            </a:r>
          </a:p>
          <a:p>
            <a:pPr lvl="1"/>
            <a:r>
              <a:rPr lang="en-IE" sz="2000" dirty="0"/>
              <a:t>Development of system for continuous quality monitoring</a:t>
            </a:r>
          </a:p>
          <a:p>
            <a:pPr lvl="2"/>
            <a:r>
              <a:rPr lang="en-IE" sz="1600" dirty="0"/>
              <a:t>GBP requirements established </a:t>
            </a:r>
          </a:p>
          <a:p>
            <a:pPr lvl="2"/>
            <a:r>
              <a:rPr lang="en-IE" sz="1600" dirty="0"/>
              <a:t>Implementation phase kicked off</a:t>
            </a:r>
          </a:p>
        </p:txBody>
      </p:sp>
    </p:spTree>
    <p:extLst>
      <p:ext uri="{BB962C8B-B14F-4D97-AF65-F5344CB8AC3E}">
        <p14:creationId xmlns:p14="http://schemas.microsoft.com/office/powerpoint/2010/main" val="1907344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858149"/>
          </a:xfrm>
        </p:spPr>
        <p:txBody>
          <a:bodyPr>
            <a:noAutofit/>
          </a:bodyPr>
          <a:lstStyle/>
          <a:p>
            <a:r>
              <a:rPr kumimoji="1" lang="en-US" altLang="ja-JP" sz="3200" b="1" dirty="0"/>
              <a:t>8d. Status of GOME-2 calibration and outlook for Sentinel-4 &amp; Sentinel-5,</a:t>
            </a:r>
            <a:br>
              <a:rPr kumimoji="1" lang="en-US" altLang="ja-JP" sz="3200" b="1" dirty="0"/>
            </a:br>
            <a:r>
              <a:rPr kumimoji="1" lang="en-US" altLang="ja-JP" sz="3200" b="1" dirty="0"/>
              <a:t>Rasmus Lindstrot</a:t>
            </a:r>
            <a:r>
              <a:rPr lang="en-US" altLang="ja-JP" sz="3200" dirty="0">
                <a:latin typeface="Arial" panose="020B0604020202020204" pitchFamily="34" charset="0"/>
                <a:cs typeface="Arial" panose="020B0604020202020204" pitchFamily="34" charset="0"/>
              </a:rPr>
              <a:t>,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pic>
        <p:nvPicPr>
          <p:cNvPr id="8" name="Picture 7">
            <a:extLst>
              <a:ext uri="{FF2B5EF4-FFF2-40B4-BE49-F238E27FC236}">
                <a16:creationId xmlns:a16="http://schemas.microsoft.com/office/drawing/2014/main" id="{5F052ACE-EAB6-4516-BF6D-C574CEC82E13}"/>
              </a:ext>
            </a:extLst>
          </p:cNvPr>
          <p:cNvPicPr>
            <a:picLocks noChangeAspect="1"/>
          </p:cNvPicPr>
          <p:nvPr/>
        </p:nvPicPr>
        <p:blipFill>
          <a:blip r:embed="rId2"/>
          <a:stretch>
            <a:fillRect/>
          </a:stretch>
        </p:blipFill>
        <p:spPr>
          <a:xfrm>
            <a:off x="152400" y="1287169"/>
            <a:ext cx="12039600" cy="5581650"/>
          </a:xfrm>
          <a:prstGeom prst="rect">
            <a:avLst/>
          </a:prstGeom>
        </p:spPr>
      </p:pic>
      <p:sp>
        <p:nvSpPr>
          <p:cNvPr id="7" name="Title 1">
            <a:extLst>
              <a:ext uri="{FF2B5EF4-FFF2-40B4-BE49-F238E27FC236}">
                <a16:creationId xmlns:a16="http://schemas.microsoft.com/office/drawing/2014/main" id="{E42B06EF-041C-4338-B717-817B94C7F19A}"/>
              </a:ext>
            </a:extLst>
          </p:cNvPr>
          <p:cNvSpPr txBox="1">
            <a:spLocks/>
          </p:cNvSpPr>
          <p:nvPr/>
        </p:nvSpPr>
        <p:spPr>
          <a:xfrm>
            <a:off x="2087880" y="875924"/>
            <a:ext cx="11399520" cy="6400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Metop-B GOME-2: </a:t>
            </a:r>
            <a:r>
              <a:rPr lang="en-US" sz="3200" dirty="0"/>
              <a:t>Radiometric degradation</a:t>
            </a:r>
          </a:p>
        </p:txBody>
      </p:sp>
    </p:spTree>
    <p:extLst>
      <p:ext uri="{BB962C8B-B14F-4D97-AF65-F5344CB8AC3E}">
        <p14:creationId xmlns:p14="http://schemas.microsoft.com/office/powerpoint/2010/main" val="98068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with blue lines and a red line&#10;&#10;AI-generated content may be incorrect.">
            <a:extLst>
              <a:ext uri="{FF2B5EF4-FFF2-40B4-BE49-F238E27FC236}">
                <a16:creationId xmlns:a16="http://schemas.microsoft.com/office/drawing/2014/main" id="{B9F15734-1359-45C4-86B8-46054323E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750" y="431800"/>
            <a:ext cx="5443509" cy="4724400"/>
          </a:xfrm>
          <a:prstGeom prst="rect">
            <a:avLst/>
          </a:prstGeom>
        </p:spPr>
      </p:pic>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8e. OMI-TROPOMI Overview</a:t>
            </a:r>
            <a:r>
              <a:rPr lang="en-US" altLang="ja-JP" sz="3200" dirty="0">
                <a:latin typeface="Arial" panose="020B0604020202020204" pitchFamily="34" charset="0"/>
                <a:cs typeface="Arial" panose="020B0604020202020204" pitchFamily="34" charset="0"/>
              </a:rPr>
              <a:t>, Deborah C Stein Zweers</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7" name="Content Placeholder 3">
            <a:extLst>
              <a:ext uri="{FF2B5EF4-FFF2-40B4-BE49-F238E27FC236}">
                <a16:creationId xmlns:a16="http://schemas.microsoft.com/office/drawing/2014/main" id="{3924CD2F-8D9E-4029-B838-0A41263DF25D}"/>
              </a:ext>
            </a:extLst>
          </p:cNvPr>
          <p:cNvSpPr txBox="1">
            <a:spLocks/>
          </p:cNvSpPr>
          <p:nvPr/>
        </p:nvSpPr>
        <p:spPr>
          <a:xfrm>
            <a:off x="0" y="743326"/>
            <a:ext cx="7097650" cy="5962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defTabSz="457200">
              <a:buNone/>
              <a:tabLst>
                <a:tab pos="571500" algn="l"/>
              </a:tabLst>
            </a:pPr>
            <a:r>
              <a:rPr lang="en-US" dirty="0"/>
              <a:t>OMI and TROPOMI missions are operating well</a:t>
            </a:r>
          </a:p>
          <a:p>
            <a:pPr lvl="1" indent="-91440" defTabSz="457200">
              <a:tabLst>
                <a:tab pos="571500" algn="l"/>
              </a:tabLst>
            </a:pPr>
            <a:r>
              <a:rPr lang="en-US" sz="2200" dirty="0"/>
              <a:t>Both OMI and TROPOMI are beyond mission lifetimes</a:t>
            </a:r>
          </a:p>
          <a:p>
            <a:pPr lvl="2" indent="-91440" defTabSz="457200">
              <a:tabLst>
                <a:tab pos="571500" algn="l"/>
              </a:tabLst>
            </a:pPr>
            <a:r>
              <a:rPr lang="en-US" dirty="0"/>
              <a:t>OMI remains stable and functioning despite advanced mission “age”</a:t>
            </a:r>
          </a:p>
          <a:p>
            <a:pPr lvl="2" indent="-91440" defTabSz="457200">
              <a:tabLst>
                <a:tab pos="571500" algn="l"/>
              </a:tabLst>
            </a:pPr>
            <a:r>
              <a:rPr lang="en-US" dirty="0"/>
              <a:t>TROPOMI is stable and providing </a:t>
            </a:r>
            <a:r>
              <a:rPr lang="en-US" b="1" u="sng" dirty="0"/>
              <a:t>high quality science data for Level 1 and more than 12 Level 2 operational data products</a:t>
            </a:r>
            <a:r>
              <a:rPr lang="en-US" dirty="0"/>
              <a:t>, plus additional research products</a:t>
            </a:r>
          </a:p>
          <a:p>
            <a:pPr lvl="3" indent="-91440" defTabSz="457200">
              <a:tabLst>
                <a:tab pos="571500" algn="l"/>
              </a:tabLst>
            </a:pPr>
            <a:r>
              <a:rPr lang="en-US" dirty="0"/>
              <a:t>Erwin Loots will give more details about the instrument &amp; calibration, </a:t>
            </a:r>
            <a:r>
              <a:rPr lang="en-US" i="1" dirty="0"/>
              <a:t>next presentation</a:t>
            </a:r>
            <a:endParaRPr lang="en-US" dirty="0"/>
          </a:p>
          <a:p>
            <a:pPr lvl="1" indent="-91440" defTabSz="457200">
              <a:tabLst>
                <a:tab pos="571500" algn="l"/>
              </a:tabLst>
            </a:pPr>
            <a:r>
              <a:rPr lang="en-US" dirty="0"/>
              <a:t>Level 1 processing for OMI &amp; TROPOMI harmonized to facilitate combined datasets</a:t>
            </a:r>
          </a:p>
          <a:p>
            <a:pPr lvl="2" indent="-91440" defTabSz="457200">
              <a:tabLst>
                <a:tab pos="571500" algn="l"/>
              </a:tabLst>
            </a:pPr>
            <a:r>
              <a:rPr lang="en-US" dirty="0"/>
              <a:t>OMI:  Nov 2004 to present – </a:t>
            </a:r>
            <a:r>
              <a:rPr lang="en-US" b="1" dirty="0"/>
              <a:t>More than 20 years of data!</a:t>
            </a:r>
          </a:p>
          <a:p>
            <a:pPr lvl="2" indent="-91440" defTabSz="457200">
              <a:tabLst>
                <a:tab pos="571500" algn="l"/>
              </a:tabLst>
            </a:pPr>
            <a:r>
              <a:rPr lang="en-US" dirty="0"/>
              <a:t>TROPOMI:  May 2018 to present – Nearly 7 years, overlap with OMI </a:t>
            </a:r>
          </a:p>
          <a:p>
            <a:pPr lvl="2" indent="-91440" defTabSz="457200">
              <a:tabLst>
                <a:tab pos="571500" algn="l"/>
              </a:tabLst>
            </a:pPr>
            <a:r>
              <a:rPr lang="en-US" dirty="0"/>
              <a:t>Time resolution OMI combined with improved spatial resolution TROPOMI allows for much deeper understanding seasonal and interannual effects for emissions etc. </a:t>
            </a:r>
          </a:p>
          <a:p>
            <a:pPr lvl="1"/>
            <a:endParaRPr lang="en-US" dirty="0"/>
          </a:p>
        </p:txBody>
      </p:sp>
      <p:sp>
        <p:nvSpPr>
          <p:cNvPr id="3" name="Rectangle 2">
            <a:extLst>
              <a:ext uri="{FF2B5EF4-FFF2-40B4-BE49-F238E27FC236}">
                <a16:creationId xmlns:a16="http://schemas.microsoft.com/office/drawing/2014/main" id="{20682E75-DF7A-4731-997B-D02BC00D83CE}"/>
              </a:ext>
            </a:extLst>
          </p:cNvPr>
          <p:cNvSpPr/>
          <p:nvPr/>
        </p:nvSpPr>
        <p:spPr>
          <a:xfrm>
            <a:off x="7164388" y="4997440"/>
            <a:ext cx="6096000" cy="1708160"/>
          </a:xfrm>
          <a:prstGeom prst="rect">
            <a:avLst/>
          </a:prstGeom>
        </p:spPr>
        <p:txBody>
          <a:bodyPr>
            <a:spAutoFit/>
          </a:bodyPr>
          <a:lstStyle/>
          <a:p>
            <a:pPr marL="473400" lvl="1" indent="-316800">
              <a:spcBef>
                <a:spcPts val="1000"/>
              </a:spcBef>
              <a:defRPr sz="4000">
                <a:solidFill>
                  <a:srgbClr val="000000"/>
                </a:solidFill>
                <a:latin typeface="Verdana"/>
                <a:ea typeface="Verdana"/>
                <a:cs typeface="Verdana"/>
                <a:sym typeface="Verdana"/>
              </a:defRPr>
            </a:pPr>
            <a:r>
              <a:rPr lang="en-US" sz="2000" dirty="0"/>
              <a:t>Data are free and open</a:t>
            </a:r>
          </a:p>
          <a:p>
            <a:pPr marL="473400" lvl="1" indent="-316800">
              <a:spcBef>
                <a:spcPts val="1000"/>
              </a:spcBef>
              <a:defRPr sz="4000">
                <a:solidFill>
                  <a:srgbClr val="000000"/>
                </a:solidFill>
                <a:latin typeface="Verdana"/>
                <a:ea typeface="Verdana"/>
                <a:cs typeface="Verdana"/>
                <a:sym typeface="Verdana"/>
              </a:defRPr>
            </a:pPr>
            <a:r>
              <a:rPr lang="en-US" sz="2000" dirty="0">
                <a:hlinkClick r:id="rId3"/>
              </a:rPr>
              <a:t>https://www.tropomi.eu</a:t>
            </a:r>
            <a:r>
              <a:rPr lang="en-US" sz="2000" dirty="0"/>
              <a:t> &amp; </a:t>
            </a:r>
          </a:p>
          <a:p>
            <a:pPr marL="473400" lvl="1" indent="-316800">
              <a:spcBef>
                <a:spcPts val="1000"/>
              </a:spcBef>
              <a:defRPr sz="4000">
                <a:solidFill>
                  <a:srgbClr val="000000"/>
                </a:solidFill>
                <a:latin typeface="Verdana"/>
                <a:ea typeface="Verdana"/>
                <a:cs typeface="Verdana"/>
                <a:sym typeface="Verdana"/>
              </a:defRPr>
            </a:pPr>
            <a:r>
              <a:rPr lang="en-US" sz="2000" dirty="0">
                <a:hlinkClick r:id="rId4"/>
              </a:rPr>
              <a:t>https://dataspace.copernicus.eu/</a:t>
            </a:r>
            <a:endParaRPr lang="en-US" sz="2000" dirty="0"/>
          </a:p>
          <a:p>
            <a:pPr marL="473400" lvl="1" indent="-316800">
              <a:spcBef>
                <a:spcPts val="1000"/>
              </a:spcBef>
              <a:defRPr sz="4000">
                <a:solidFill>
                  <a:srgbClr val="000000"/>
                </a:solidFill>
                <a:latin typeface="Verdana"/>
                <a:ea typeface="Verdana"/>
                <a:cs typeface="Verdana"/>
                <a:sym typeface="Verdana"/>
              </a:defRPr>
            </a:pPr>
            <a:r>
              <a:rPr lang="en-US" sz="2000" dirty="0">
                <a:hlinkClick r:id="rId5"/>
              </a:rPr>
              <a:t>https://maps.s5p-pal.com/</a:t>
            </a:r>
            <a:r>
              <a:rPr lang="en-US" sz="2000" dirty="0"/>
              <a:t>  </a:t>
            </a:r>
          </a:p>
        </p:txBody>
      </p:sp>
    </p:spTree>
    <p:extLst>
      <p:ext uri="{BB962C8B-B14F-4D97-AF65-F5344CB8AC3E}">
        <p14:creationId xmlns:p14="http://schemas.microsoft.com/office/powerpoint/2010/main" val="350390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1724361" y="2173116"/>
            <a:ext cx="8915400" cy="1255885"/>
          </a:xfrm>
        </p:spPr>
        <p:txBody>
          <a:bodyPr>
            <a:normAutofit fontScale="77500" lnSpcReduction="20000"/>
          </a:bodyPr>
          <a:lstStyle/>
          <a:p>
            <a:pPr marL="0" indent="0">
              <a:buNone/>
            </a:pPr>
            <a:r>
              <a:rPr lang="en-US" sz="3200" dirty="0"/>
              <a:t>"The contents of this presentation are those of the authors and do not necessarily reflect any position of the US Government or the National Oceanic and Atmospheric Administration."</a:t>
            </a:r>
          </a:p>
        </p:txBody>
      </p:sp>
    </p:spTree>
    <p:extLst>
      <p:ext uri="{BB962C8B-B14F-4D97-AF65-F5344CB8AC3E}">
        <p14:creationId xmlns:p14="http://schemas.microsoft.com/office/powerpoint/2010/main" val="4142543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0" y="18151"/>
            <a:ext cx="12192000" cy="646257"/>
          </a:xfrm>
        </p:spPr>
        <p:txBody>
          <a:bodyPr>
            <a:noAutofit/>
          </a:bodyPr>
          <a:lstStyle/>
          <a:p>
            <a:r>
              <a:rPr kumimoji="1" lang="en-US" altLang="ja-JP" sz="2800" b="1" dirty="0"/>
              <a:t>8f. GOME-2 &amp; TROPOMI directional surface reflectivity</a:t>
            </a:r>
            <a:r>
              <a:rPr lang="en-US" altLang="ja-JP" sz="2800" dirty="0">
                <a:latin typeface="Arial" panose="020B0604020202020204" pitchFamily="34" charset="0"/>
                <a:cs typeface="Arial" panose="020B0604020202020204" pitchFamily="34" charset="0"/>
              </a:rPr>
              <a:t>, Erwin Loots, et al.</a:t>
            </a:r>
            <a:endParaRPr kumimoji="1" lang="ja-JP" altLang="en-US" sz="28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7" name="TextBox 6">
            <a:extLst>
              <a:ext uri="{FF2B5EF4-FFF2-40B4-BE49-F238E27FC236}">
                <a16:creationId xmlns:a16="http://schemas.microsoft.com/office/drawing/2014/main" id="{ABB4F2BA-5780-46A5-A0E5-7A603A3A76AE}"/>
              </a:ext>
            </a:extLst>
          </p:cNvPr>
          <p:cNvSpPr txBox="1"/>
          <p:nvPr/>
        </p:nvSpPr>
        <p:spPr>
          <a:xfrm>
            <a:off x="1040260" y="512493"/>
            <a:ext cx="10111480" cy="461665"/>
          </a:xfrm>
          <a:prstGeom prst="rect">
            <a:avLst/>
          </a:prstGeom>
          <a:solidFill>
            <a:schemeClr val="bg1"/>
          </a:solidFill>
        </p:spPr>
        <p:txBody>
          <a:bodyPr wrap="square" rtlCol="0">
            <a:spAutoFit/>
          </a:bodyPr>
          <a:lstStyle/>
          <a:p>
            <a:r>
              <a:rPr lang="en-GB" altLang="nl-NL" sz="2400" dirty="0"/>
              <a:t>Databases are available for download: </a:t>
            </a:r>
            <a:r>
              <a:rPr lang="en-GB" altLang="nl-NL" sz="2400" dirty="0">
                <a:hlinkClick r:id="rId2">
                  <a:extLst>
                    <a:ext uri="{A12FA001-AC4F-418D-AE19-62706E023703}">
                      <ahyp:hlinkClr xmlns:ahyp="http://schemas.microsoft.com/office/drawing/2018/hyperlinkcolor" val="tx"/>
                    </a:ext>
                  </a:extLst>
                </a:hlinkClick>
              </a:rPr>
              <a:t>www.temis.nl/surface/albedo.html</a:t>
            </a:r>
            <a:endParaRPr lang="en-GB" altLang="nl-NL" sz="2400" dirty="0"/>
          </a:p>
        </p:txBody>
      </p:sp>
      <p:pic>
        <p:nvPicPr>
          <p:cNvPr id="8" name="Afbeelding 1">
            <a:extLst>
              <a:ext uri="{FF2B5EF4-FFF2-40B4-BE49-F238E27FC236}">
                <a16:creationId xmlns:a16="http://schemas.microsoft.com/office/drawing/2014/main" id="{8D068D06-89E8-442C-94A9-2C703D7372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44960" y="900671"/>
            <a:ext cx="11329540" cy="5939178"/>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20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8g. TROPOMI L1 UV, Vis, &amp; NIR status update </a:t>
            </a:r>
            <a:r>
              <a:rPr lang="en-US" altLang="ja-JP" sz="3200" dirty="0">
                <a:latin typeface="Arial" panose="020B0604020202020204" pitchFamily="34" charset="0"/>
                <a:cs typeface="Arial" panose="020B0604020202020204" pitchFamily="34" charset="0"/>
              </a:rPr>
              <a:t>, Erwin Loots,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sp>
        <p:nvSpPr>
          <p:cNvPr id="8" name="Tekstvak 5">
            <a:extLst>
              <a:ext uri="{FF2B5EF4-FFF2-40B4-BE49-F238E27FC236}">
                <a16:creationId xmlns:a16="http://schemas.microsoft.com/office/drawing/2014/main" id="{2B813CA1-E16F-4BF2-97D5-C5AE7C0452E2}"/>
              </a:ext>
            </a:extLst>
          </p:cNvPr>
          <p:cNvSpPr txBox="1"/>
          <p:nvPr/>
        </p:nvSpPr>
        <p:spPr>
          <a:xfrm>
            <a:off x="196850" y="743326"/>
            <a:ext cx="5438300" cy="6186309"/>
          </a:xfrm>
          <a:prstGeom prst="rect">
            <a:avLst/>
          </a:prstGeom>
          <a:noFill/>
        </p:spPr>
        <p:txBody>
          <a:bodyPr wrap="square" rtlCol="0">
            <a:spAutoFit/>
          </a:bodyPr>
          <a:lstStyle/>
          <a:p>
            <a:pPr marL="285750" indent="-285750">
              <a:buFont typeface="Arial" panose="020B0604020202020204" pitchFamily="34" charset="0"/>
              <a:buChar char="•"/>
            </a:pPr>
            <a:r>
              <a:rPr lang="en-US" dirty="0"/>
              <a:t>Analysis of instrument degradation lead to suspicion of uncorrected-for additive signals (offsets)</a:t>
            </a:r>
          </a:p>
          <a:p>
            <a:pPr marL="285750" indent="-285750">
              <a:buFont typeface="Arial" panose="020B0604020202020204" pitchFamily="34" charset="0"/>
              <a:buChar char="•"/>
            </a:pPr>
            <a:r>
              <a:rPr lang="en-US" dirty="0"/>
              <a:t>Especially in UV, since the absolute signal there is low</a:t>
            </a:r>
          </a:p>
          <a:p>
            <a:pPr marL="285750" indent="-285750">
              <a:buFont typeface="Arial" panose="020B0604020202020204" pitchFamily="34" charset="0"/>
              <a:buChar char="•"/>
            </a:pPr>
            <a:r>
              <a:rPr lang="en-US" dirty="0"/>
              <a:t>Three offset candidates, three corresponding adjustments to th1 L1b Processor:</a:t>
            </a:r>
          </a:p>
          <a:p>
            <a:pPr marL="800100" lvl="1" indent="-342900">
              <a:buFont typeface="+mj-lt"/>
              <a:buAutoNum type="arabicPeriod"/>
            </a:pPr>
            <a:r>
              <a:rPr lang="en-US" dirty="0"/>
              <a:t>Straylight convolution kernel (static). </a:t>
            </a:r>
            <a:r>
              <a:rPr lang="en-US" dirty="0">
                <a:sym typeface="Wingdings" panose="05000000000000000000" pitchFamily="2" charset="2"/>
              </a:rPr>
              <a:t> </a:t>
            </a:r>
            <a:r>
              <a:rPr lang="en-US" dirty="0">
                <a:solidFill>
                  <a:srgbClr val="00B050"/>
                </a:solidFill>
              </a:rPr>
              <a:t>Re-assessment of on-ground calibration: alternative convolution kernel  that partly closes the ‘in-flight straylight gap’.</a:t>
            </a:r>
          </a:p>
          <a:p>
            <a:pPr marL="800100" lvl="1" indent="-342900">
              <a:buFont typeface="+mj-lt"/>
              <a:buAutoNum type="arabicPeriod"/>
            </a:pPr>
            <a:r>
              <a:rPr lang="en-US" dirty="0"/>
              <a:t>(Temporally increasing) Difference between calculated and observed straylight. </a:t>
            </a:r>
            <a:r>
              <a:rPr lang="en-US" dirty="0">
                <a:solidFill>
                  <a:srgbClr val="00B050"/>
                </a:solidFill>
                <a:sym typeface="Wingdings" panose="05000000000000000000" pitchFamily="2" charset="2"/>
              </a:rPr>
              <a:t> Use LSLR/USLR measurements to impose a dynamic (delta) straylight correction</a:t>
            </a:r>
          </a:p>
          <a:p>
            <a:pPr marL="800100" lvl="1" indent="-342900">
              <a:buFont typeface="+mj-lt"/>
              <a:buAutoNum type="arabicPeriod"/>
            </a:pPr>
            <a:r>
              <a:rPr lang="en-US" dirty="0">
                <a:sym typeface="Wingdings" panose="05000000000000000000" pitchFamily="2" charset="2"/>
              </a:rPr>
              <a:t>Residual out-of-model signal. </a:t>
            </a:r>
            <a:r>
              <a:rPr lang="en-US" dirty="0">
                <a:solidFill>
                  <a:srgbClr val="00B050"/>
                </a:solidFill>
                <a:sym typeface="Wingdings" panose="05000000000000000000" pitchFamily="2" charset="2"/>
              </a:rPr>
              <a:t> Use aggregate background measurements, converted to residual CKD for a residual correction</a:t>
            </a:r>
          </a:p>
          <a:p>
            <a:pPr marL="342900" indent="-342900">
              <a:buFont typeface="Arial" panose="020B0604020202020204" pitchFamily="34" charset="0"/>
              <a:buChar char="•"/>
            </a:pPr>
            <a:r>
              <a:rPr lang="en-US" dirty="0">
                <a:sym typeface="Wingdings" panose="05000000000000000000" pitchFamily="2" charset="2"/>
              </a:rPr>
              <a:t>These improvements work well in the case of  the UV detector, see ozone profile retrieval algorithm</a:t>
            </a:r>
          </a:p>
          <a:p>
            <a:pPr marL="342900" indent="-342900">
              <a:buFont typeface="Arial" panose="020B0604020202020204" pitchFamily="34" charset="0"/>
              <a:buChar char="•"/>
            </a:pPr>
            <a:r>
              <a:rPr lang="en-US" dirty="0">
                <a:sym typeface="Wingdings" panose="05000000000000000000" pitchFamily="2" charset="2"/>
              </a:rPr>
              <a:t>Continuing research, together with L2 scientists, on feasibility of these potential improvements for UVIS and NIR detectors</a:t>
            </a:r>
            <a:endParaRPr lang="en-US" dirty="0"/>
          </a:p>
          <a:p>
            <a:endParaRPr lang="nl-NL" dirty="0"/>
          </a:p>
        </p:txBody>
      </p:sp>
      <p:pic>
        <p:nvPicPr>
          <p:cNvPr id="9" name="Afbeelding 7" descr="Afbeelding met tekst, schermopname, lijn, Kleurrijkheid&#10;&#10;Automatisch gegenereerde beschrijving">
            <a:extLst>
              <a:ext uri="{FF2B5EF4-FFF2-40B4-BE49-F238E27FC236}">
                <a16:creationId xmlns:a16="http://schemas.microsoft.com/office/drawing/2014/main" id="{1F0D605E-C773-4234-8811-5F501E840809}"/>
              </a:ext>
            </a:extLst>
          </p:cNvPr>
          <p:cNvPicPr>
            <a:picLocks noChangeAspect="1"/>
          </p:cNvPicPr>
          <p:nvPr/>
        </p:nvPicPr>
        <p:blipFill rotWithShape="1">
          <a:blip r:embed="rId2"/>
          <a:srcRect l="45831" t="-3287" r="276" b="3287"/>
          <a:stretch/>
        </p:blipFill>
        <p:spPr>
          <a:xfrm>
            <a:off x="6096000" y="590926"/>
            <a:ext cx="5746750" cy="5707349"/>
          </a:xfrm>
          <a:prstGeom prst="rect">
            <a:avLst/>
          </a:prstGeom>
        </p:spPr>
      </p:pic>
      <p:sp>
        <p:nvSpPr>
          <p:cNvPr id="5" name="Rectangle 4">
            <a:extLst>
              <a:ext uri="{FF2B5EF4-FFF2-40B4-BE49-F238E27FC236}">
                <a16:creationId xmlns:a16="http://schemas.microsoft.com/office/drawing/2014/main" id="{AFE3970E-979A-4393-B281-2486F9A82F8C}"/>
              </a:ext>
            </a:extLst>
          </p:cNvPr>
          <p:cNvSpPr/>
          <p:nvPr/>
        </p:nvSpPr>
        <p:spPr>
          <a:xfrm>
            <a:off x="6235700" y="641726"/>
            <a:ext cx="5607050" cy="369332"/>
          </a:xfrm>
          <a:prstGeom prst="rect">
            <a:avLst/>
          </a:prstGeom>
        </p:spPr>
        <p:txBody>
          <a:bodyPr wrap="square">
            <a:spAutoFit/>
          </a:bodyPr>
          <a:lstStyle/>
          <a:p>
            <a:r>
              <a:rPr lang="en-US" dirty="0"/>
              <a:t>Results: Soft calibration ozone profile retrieval algorithm </a:t>
            </a:r>
            <a:endParaRPr lang="nl-NL" dirty="0"/>
          </a:p>
        </p:txBody>
      </p:sp>
      <p:sp>
        <p:nvSpPr>
          <p:cNvPr id="7" name="Rectangle 6">
            <a:extLst>
              <a:ext uri="{FF2B5EF4-FFF2-40B4-BE49-F238E27FC236}">
                <a16:creationId xmlns:a16="http://schemas.microsoft.com/office/drawing/2014/main" id="{E1ED08B1-C566-4DAE-B2F8-40875EC58A85}"/>
              </a:ext>
            </a:extLst>
          </p:cNvPr>
          <p:cNvSpPr/>
          <p:nvPr/>
        </p:nvSpPr>
        <p:spPr>
          <a:xfrm>
            <a:off x="5899150" y="6286275"/>
            <a:ext cx="6096000" cy="584775"/>
          </a:xfrm>
          <a:prstGeom prst="rect">
            <a:avLst/>
          </a:prstGeom>
        </p:spPr>
        <p:txBody>
          <a:bodyPr>
            <a:spAutoFit/>
          </a:bodyPr>
          <a:lstStyle/>
          <a:p>
            <a:r>
              <a:rPr lang="en-US" sz="1600" dirty="0"/>
              <a:t>“Characterization of the TROPOMI UV radiometric calibration for the operational Ozone Profile retrieval algorithm”, Di Pede et al, in prep. </a:t>
            </a:r>
            <a:endParaRPr lang="nl-NL" sz="1600" dirty="0"/>
          </a:p>
        </p:txBody>
      </p:sp>
    </p:spTree>
    <p:extLst>
      <p:ext uri="{BB962C8B-B14F-4D97-AF65-F5344CB8AC3E}">
        <p14:creationId xmlns:p14="http://schemas.microsoft.com/office/powerpoint/2010/main" val="293598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2800" b="1" dirty="0"/>
              <a:t>8h. FDR4ATMOS: Current Status and First Results of Phase 2</a:t>
            </a:r>
            <a:r>
              <a:rPr lang="en-US" altLang="ja-JP" sz="2800" dirty="0">
                <a:latin typeface="Arial" panose="020B0604020202020204" pitchFamily="34" charset="0"/>
                <a:cs typeface="Arial" panose="020B0604020202020204" pitchFamily="34" charset="0"/>
              </a:rPr>
              <a:t>, Güner Lichtenberg </a:t>
            </a:r>
            <a:endParaRPr kumimoji="1" lang="ja-JP" altLang="en-US" sz="28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pic>
        <p:nvPicPr>
          <p:cNvPr id="4" name="Picture 3">
            <a:extLst>
              <a:ext uri="{FF2B5EF4-FFF2-40B4-BE49-F238E27FC236}">
                <a16:creationId xmlns:a16="http://schemas.microsoft.com/office/drawing/2014/main" id="{EEC3AF10-C82E-4AAC-953A-59C98871D8F7}"/>
              </a:ext>
            </a:extLst>
          </p:cNvPr>
          <p:cNvPicPr>
            <a:picLocks noChangeAspect="1"/>
          </p:cNvPicPr>
          <p:nvPr/>
        </p:nvPicPr>
        <p:blipFill>
          <a:blip r:embed="rId2">
            <a:lum bright="-20000" contrast="35000"/>
          </a:blip>
          <a:stretch>
            <a:fillRect/>
          </a:stretch>
        </p:blipFill>
        <p:spPr>
          <a:xfrm>
            <a:off x="66738" y="3738684"/>
            <a:ext cx="12192000" cy="3042821"/>
          </a:xfrm>
          <a:prstGeom prst="rect">
            <a:avLst/>
          </a:prstGeom>
        </p:spPr>
      </p:pic>
      <p:sp>
        <p:nvSpPr>
          <p:cNvPr id="5" name="Rectangle 4">
            <a:extLst>
              <a:ext uri="{FF2B5EF4-FFF2-40B4-BE49-F238E27FC236}">
                <a16:creationId xmlns:a16="http://schemas.microsoft.com/office/drawing/2014/main" id="{89B655C3-DA1F-43A4-80A2-CFE3E194DDBA}"/>
              </a:ext>
            </a:extLst>
          </p:cNvPr>
          <p:cNvSpPr/>
          <p:nvPr/>
        </p:nvSpPr>
        <p:spPr>
          <a:xfrm>
            <a:off x="4458436" y="3539661"/>
            <a:ext cx="3275127" cy="369332"/>
          </a:xfrm>
          <a:prstGeom prst="rect">
            <a:avLst/>
          </a:prstGeom>
        </p:spPr>
        <p:txBody>
          <a:bodyPr wrap="none">
            <a:spAutoFit/>
          </a:bodyPr>
          <a:lstStyle/>
          <a:p>
            <a:r>
              <a:rPr lang="en-US" b="1" dirty="0">
                <a:latin typeface="NimbusSanL-Bold"/>
              </a:rPr>
              <a:t>GOME-1 Degradation Correction</a:t>
            </a:r>
            <a:endParaRPr lang="en-US" dirty="0"/>
          </a:p>
        </p:txBody>
      </p:sp>
      <p:sp>
        <p:nvSpPr>
          <p:cNvPr id="7" name="TextBox 6">
            <a:extLst>
              <a:ext uri="{FF2B5EF4-FFF2-40B4-BE49-F238E27FC236}">
                <a16:creationId xmlns:a16="http://schemas.microsoft.com/office/drawing/2014/main" id="{741E2D5A-BDA6-4AFC-BCE2-9F419902CBF7}"/>
              </a:ext>
            </a:extLst>
          </p:cNvPr>
          <p:cNvSpPr txBox="1"/>
          <p:nvPr/>
        </p:nvSpPr>
        <p:spPr>
          <a:xfrm>
            <a:off x="66738" y="496840"/>
            <a:ext cx="11798300" cy="3042821"/>
          </a:xfrm>
          <a:prstGeom prst="rect">
            <a:avLst/>
          </a:prstGeom>
          <a:noFill/>
        </p:spPr>
        <p:txBody>
          <a:bodyPr wrap="square" rtlCol="0">
            <a:spAutoFit/>
          </a:bodyPr>
          <a:lstStyle/>
          <a:p>
            <a:pPr fontAlgn="base">
              <a:lnSpc>
                <a:spcPct val="107000"/>
              </a:lnSpc>
            </a:pPr>
            <a:r>
              <a:rPr lang="en-US" dirty="0"/>
              <a:t>The added value of the FDR is: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t>GOME-1 SMR is harmonised to independently validated SCIAMACHY SMR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t>SCIAMACHY data scaled to minimum integration time in band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t>Reflectances are directly provided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t>GOME-1 UV viewing angle dependency mitigated  </a:t>
            </a: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dirty="0"/>
              <a:t>L1 errors decomposed into systematic and random components  </a:t>
            </a:r>
          </a:p>
          <a:p>
            <a:pPr fontAlgn="base">
              <a:lnSpc>
                <a:spcPct val="107000"/>
              </a:lnSpc>
            </a:pPr>
            <a:r>
              <a:rPr lang="en-US" dirty="0"/>
              <a:t> Phase 1: Harmonization of GOME-1 and SCIA </a:t>
            </a:r>
          </a:p>
          <a:p>
            <a:pPr fontAlgn="base">
              <a:lnSpc>
                <a:spcPct val="107000"/>
              </a:lnSpc>
            </a:pPr>
            <a:r>
              <a:rPr lang="en-US" dirty="0"/>
              <a:t> Phase 2: Inclusion of GOME-2 and publication of GOME-2 lunar data record  </a:t>
            </a:r>
          </a:p>
          <a:p>
            <a:pPr fontAlgn="base">
              <a:lnSpc>
                <a:spcPct val="107000"/>
              </a:lnSpc>
            </a:pPr>
            <a:r>
              <a:rPr lang="en-US" dirty="0"/>
              <a:t>For v1, a limited L2 impact study was conducted, showing that the harmonization does not affect the L2 DOAS retrievals for ozone.  EUMETSAT has provided calibrated lunar data and this will be released this year.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375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8i. On-orbit status of FY-3E SSIM UV band</a:t>
            </a:r>
            <a:r>
              <a:rPr lang="en-US" altLang="ja-JP" sz="3200" dirty="0">
                <a:latin typeface="Arial" panose="020B0604020202020204" pitchFamily="34" charset="0"/>
                <a:cs typeface="Arial" panose="020B0604020202020204" pitchFamily="34" charset="0"/>
              </a:rPr>
              <a:t>, Jin Qi,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pic>
        <p:nvPicPr>
          <p:cNvPr id="8" name="图片 4">
            <a:extLst>
              <a:ext uri="{FF2B5EF4-FFF2-40B4-BE49-F238E27FC236}">
                <a16:creationId xmlns:a16="http://schemas.microsoft.com/office/drawing/2014/main" id="{C7FFCD9F-CBE6-43B6-A0B0-467AAC9C293D}"/>
              </a:ext>
            </a:extLst>
          </p:cNvPr>
          <p:cNvPicPr>
            <a:picLocks noChangeAspect="1"/>
          </p:cNvPicPr>
          <p:nvPr/>
        </p:nvPicPr>
        <p:blipFill>
          <a:blip r:embed="rId2"/>
          <a:srcRect l="3335" r="36414" b="35439"/>
          <a:stretch/>
        </p:blipFill>
        <p:spPr>
          <a:xfrm>
            <a:off x="5381709" y="743326"/>
            <a:ext cx="6838585" cy="5660956"/>
          </a:xfrm>
          <a:prstGeom prst="rect">
            <a:avLst/>
          </a:prstGeom>
        </p:spPr>
      </p:pic>
      <p:sp>
        <p:nvSpPr>
          <p:cNvPr id="9" name="文本框 13">
            <a:extLst>
              <a:ext uri="{FF2B5EF4-FFF2-40B4-BE49-F238E27FC236}">
                <a16:creationId xmlns:a16="http://schemas.microsoft.com/office/drawing/2014/main" id="{60792CD7-78C5-4FB2-80D0-0ECA106C0D38}"/>
              </a:ext>
            </a:extLst>
          </p:cNvPr>
          <p:cNvSpPr txBox="1"/>
          <p:nvPr/>
        </p:nvSpPr>
        <p:spPr>
          <a:xfrm>
            <a:off x="6477256" y="6489191"/>
            <a:ext cx="4608512" cy="369332"/>
          </a:xfrm>
          <a:prstGeom prst="rect">
            <a:avLst/>
          </a:prstGeom>
          <a:noFill/>
        </p:spPr>
        <p:txBody>
          <a:bodyPr wrap="square" rtlCol="0">
            <a:spAutoFit/>
          </a:bodyPr>
          <a:lstStyle/>
          <a:p>
            <a:r>
              <a:rPr lang="en-US" altLang="zh-CN" sz="1800" dirty="0"/>
              <a:t>UV1 compare to UV2 with backup quartz</a:t>
            </a:r>
            <a:endParaRPr lang="zh-CN" altLang="en-US" sz="1800" dirty="0"/>
          </a:p>
        </p:txBody>
      </p:sp>
      <p:sp>
        <p:nvSpPr>
          <p:cNvPr id="11" name="文本框 6">
            <a:extLst>
              <a:ext uri="{FF2B5EF4-FFF2-40B4-BE49-F238E27FC236}">
                <a16:creationId xmlns:a16="http://schemas.microsoft.com/office/drawing/2014/main" id="{1D87C00F-8306-46BB-BF9E-0FDFBAA8797E}"/>
              </a:ext>
            </a:extLst>
          </p:cNvPr>
          <p:cNvSpPr txBox="1"/>
          <p:nvPr/>
        </p:nvSpPr>
        <p:spPr>
          <a:xfrm>
            <a:off x="0" y="672214"/>
            <a:ext cx="5381709" cy="6001643"/>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a:t>The Solar particle events in the South Atlantic Anomaly region have an influence on data quality, especially on UV band;</a:t>
            </a:r>
          </a:p>
          <a:p>
            <a:pPr marL="342900" indent="-342900">
              <a:buFont typeface="Arial" panose="020B0604020202020204" pitchFamily="34" charset="0"/>
              <a:buChar char="•"/>
            </a:pPr>
            <a:r>
              <a:rPr lang="en-US" altLang="zh-CN" sz="2400" dirty="0"/>
              <a:t>UV band spectral calibration show a stable pattern, since the spectral accuracy matched the requirement, no correction is applied; </a:t>
            </a:r>
          </a:p>
          <a:p>
            <a:pPr marL="342900" indent="-342900">
              <a:buFont typeface="Arial" panose="020B0604020202020204" pitchFamily="34" charset="0"/>
              <a:buChar char="•"/>
            </a:pPr>
            <a:r>
              <a:rPr lang="en-US" altLang="zh-CN" sz="2400" dirty="0"/>
              <a:t>Based on the calibration ratio results, wavelength drift correction is needed;</a:t>
            </a:r>
          </a:p>
          <a:p>
            <a:pPr marL="342900" indent="-342900">
              <a:buFont typeface="Arial" panose="020B0604020202020204" pitchFamily="34" charset="0"/>
              <a:buChar char="•"/>
            </a:pPr>
            <a:r>
              <a:rPr lang="en-US" altLang="zh-CN" sz="2400" b="0" i="0" dirty="0">
                <a:solidFill>
                  <a:srgbClr val="111111"/>
                </a:solidFill>
                <a:effectLst/>
              </a:rPr>
              <a:t>The UV band degradation is significant, mostly from the detector, and we need to consider it from instrument design;</a:t>
            </a:r>
            <a:endParaRPr lang="en-US" altLang="zh-CN" sz="2400" dirty="0"/>
          </a:p>
          <a:p>
            <a:pPr marL="342900" indent="-342900">
              <a:buFont typeface="Arial" panose="020B0604020202020204" pitchFamily="34" charset="0"/>
              <a:buChar char="•"/>
            </a:pPr>
            <a:r>
              <a:rPr lang="en-US" altLang="zh-CN" sz="2400" dirty="0"/>
              <a:t>We will have another SSIM on-board FY-3I. Some optimization ideas have already been implemented.</a:t>
            </a:r>
            <a:endParaRPr lang="en-US" altLang="zh-CN" dirty="0"/>
          </a:p>
        </p:txBody>
      </p:sp>
    </p:spTree>
    <p:extLst>
      <p:ext uri="{BB962C8B-B14F-4D97-AF65-F5344CB8AC3E}">
        <p14:creationId xmlns:p14="http://schemas.microsoft.com/office/powerpoint/2010/main" val="243551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8j. Inflight Calibration of the FY-3E SSIM VIS Band</a:t>
            </a:r>
            <a:r>
              <a:rPr lang="en-US" altLang="ja-JP" sz="3200" dirty="0">
                <a:latin typeface="Arial" panose="020B0604020202020204" pitchFamily="34" charset="0"/>
                <a:cs typeface="Arial" panose="020B0604020202020204" pitchFamily="34" charset="0"/>
              </a:rPr>
              <a:t>, Xiaohu Yang,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1800" b="1" dirty="0"/>
              <a:t> </a:t>
            </a:r>
          </a:p>
        </p:txBody>
      </p:sp>
      <p:graphicFrame>
        <p:nvGraphicFramePr>
          <p:cNvPr id="3" name="Table 2">
            <a:extLst>
              <a:ext uri="{FF2B5EF4-FFF2-40B4-BE49-F238E27FC236}">
                <a16:creationId xmlns:a16="http://schemas.microsoft.com/office/drawing/2014/main" id="{C856CBA4-1BBB-4D60-818F-34C83906D69F}"/>
              </a:ext>
            </a:extLst>
          </p:cNvPr>
          <p:cNvGraphicFramePr>
            <a:graphicFrameLocks noGrp="1"/>
          </p:cNvGraphicFramePr>
          <p:nvPr>
            <p:extLst>
              <p:ext uri="{D42A27DB-BD31-4B8C-83A1-F6EECF244321}">
                <p14:modId xmlns:p14="http://schemas.microsoft.com/office/powerpoint/2010/main" val="2224485522"/>
              </p:ext>
            </p:extLst>
          </p:nvPr>
        </p:nvGraphicFramePr>
        <p:xfrm>
          <a:off x="66737" y="567142"/>
          <a:ext cx="7919365" cy="3334884"/>
        </p:xfrm>
        <a:graphic>
          <a:graphicData uri="http://schemas.openxmlformats.org/drawingml/2006/table">
            <a:tbl>
              <a:tblPr firstRow="1" firstCol="1" bandRow="1">
                <a:tableStyleId>{5C22544A-7EE6-4342-B048-85BDC9FD1C3A}</a:tableStyleId>
              </a:tblPr>
              <a:tblGrid>
                <a:gridCol w="7919365">
                  <a:extLst>
                    <a:ext uri="{9D8B030D-6E8A-4147-A177-3AD203B41FA5}">
                      <a16:colId xmlns:a16="http://schemas.microsoft.com/office/drawing/2014/main" val="3258002847"/>
                    </a:ext>
                  </a:extLst>
                </a:gridCol>
              </a:tblGrid>
              <a:tr h="3334884">
                <a:tc>
                  <a:txBody>
                    <a:bodyPr/>
                    <a:lstStyle/>
                    <a:p>
                      <a:pPr algn="just" eaLnBrk="0" hangingPunct="0">
                        <a:spcBef>
                          <a:spcPts val="0"/>
                        </a:spcBef>
                      </a:pPr>
                      <a:r>
                        <a:rPr lang="en-US" altLang="zh-CN" sz="2000" dirty="0">
                          <a:solidFill>
                            <a:schemeClr val="tx1"/>
                          </a:solidFill>
                          <a:latin typeface="+mn-lt"/>
                        </a:rPr>
                        <a:t>For the SSIM VIS band’ 3.5-year inflight time,</a:t>
                      </a:r>
                    </a:p>
                    <a:p>
                      <a:pPr marL="457200" indent="-457200" algn="just" eaLnBrk="0" hangingPunct="0">
                        <a:spcBef>
                          <a:spcPts val="0"/>
                        </a:spcBef>
                        <a:buFont typeface="+mj-ea"/>
                        <a:buAutoNum type="circleNumDbPlain"/>
                      </a:pPr>
                      <a:r>
                        <a:rPr lang="en-US" altLang="zh-CN" sz="2000" dirty="0">
                          <a:solidFill>
                            <a:schemeClr val="tx1"/>
                          </a:solidFill>
                          <a:latin typeface="+mn-lt"/>
                        </a:rPr>
                        <a:t>The wavelengths show yearly periodicities in the range of Calibration Accuracy 0.05nm, which needs to be corrected in order to obtain more accurate data;</a:t>
                      </a:r>
                    </a:p>
                    <a:p>
                      <a:pPr marL="457200" indent="-457200" algn="just" eaLnBrk="0" hangingPunct="0">
                        <a:spcBef>
                          <a:spcPts val="0"/>
                        </a:spcBef>
                        <a:buFont typeface="+mj-ea"/>
                        <a:buAutoNum type="circleNumDbPlain"/>
                      </a:pPr>
                      <a:r>
                        <a:rPr lang="en-US" altLang="zh-CN" sz="2000" dirty="0">
                          <a:solidFill>
                            <a:schemeClr val="tx1"/>
                          </a:solidFill>
                          <a:latin typeface="+mn-lt"/>
                        </a:rPr>
                        <a:t>Attenuations of the commonly used variable part1 are monotonically</a:t>
                      </a:r>
                      <a:r>
                        <a:rPr lang="en-US" altLang="zh-CN" sz="2000" dirty="0">
                          <a:solidFill>
                            <a:schemeClr val="tx1"/>
                          </a:solidFill>
                        </a:rPr>
                        <a:t> </a:t>
                      </a:r>
                      <a:r>
                        <a:rPr lang="en-US" altLang="zh-CN" sz="2000" dirty="0">
                          <a:solidFill>
                            <a:schemeClr val="tx1"/>
                          </a:solidFill>
                          <a:latin typeface="+mn-lt"/>
                        </a:rPr>
                        <a:t>increasing with time, and also larger as the wavelength becomes shorter, with 8.7% at 300nm and 0.4% at 700nm until now;</a:t>
                      </a:r>
                    </a:p>
                    <a:p>
                      <a:pPr marL="457200" indent="-457200" algn="just" eaLnBrk="0" hangingPunct="0">
                        <a:spcBef>
                          <a:spcPts val="0"/>
                        </a:spcBef>
                        <a:buFont typeface="+mj-ea"/>
                        <a:buAutoNum type="circleNumDbPlain"/>
                      </a:pPr>
                      <a:r>
                        <a:rPr lang="en-US" altLang="zh-CN" sz="2000" dirty="0">
                          <a:solidFill>
                            <a:schemeClr val="tx1"/>
                          </a:solidFill>
                          <a:latin typeface="+mn-lt"/>
                        </a:rPr>
                        <a:t>Attenuations of the stable parts are same law but bigger than the commonly used variable part1 at the same time, with 16.2% at 390nm and 0.5% at 700nm until now.</a:t>
                      </a:r>
                    </a:p>
                  </a:txBody>
                  <a:tcPr marL="0" marR="0" marT="0" marB="0">
                    <a:solidFill>
                      <a:schemeClr val="bg1"/>
                    </a:solidFill>
                  </a:tcPr>
                </a:tc>
                <a:extLst>
                  <a:ext uri="{0D108BD9-81ED-4DB2-BD59-A6C34878D82A}">
                    <a16:rowId xmlns:a16="http://schemas.microsoft.com/office/drawing/2014/main" val="4204069733"/>
                  </a:ext>
                </a:extLst>
              </a:tr>
            </a:tbl>
          </a:graphicData>
        </a:graphic>
      </p:graphicFrame>
      <p:grpSp>
        <p:nvGrpSpPr>
          <p:cNvPr id="12" name="组合 1">
            <a:extLst>
              <a:ext uri="{FF2B5EF4-FFF2-40B4-BE49-F238E27FC236}">
                <a16:creationId xmlns:a16="http://schemas.microsoft.com/office/drawing/2014/main" id="{E550CEA5-D4E3-4F38-8412-41F6B9F36D44}"/>
              </a:ext>
            </a:extLst>
          </p:cNvPr>
          <p:cNvGrpSpPr/>
          <p:nvPr/>
        </p:nvGrpSpPr>
        <p:grpSpPr>
          <a:xfrm>
            <a:off x="8161146" y="743326"/>
            <a:ext cx="3946180" cy="3371474"/>
            <a:chOff x="169856" y="830908"/>
            <a:chExt cx="5022755" cy="4362747"/>
          </a:xfrm>
        </p:grpSpPr>
        <p:pic>
          <p:nvPicPr>
            <p:cNvPr id="13" name="Picture 12">
              <a:extLst>
                <a:ext uri="{FF2B5EF4-FFF2-40B4-BE49-F238E27FC236}">
                  <a16:creationId xmlns:a16="http://schemas.microsoft.com/office/drawing/2014/main" id="{8A49AA18-F994-425D-B648-080A1B3DC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50776"/>
              <a:ext cx="43910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接箭头连接符 3">
              <a:extLst>
                <a:ext uri="{FF2B5EF4-FFF2-40B4-BE49-F238E27FC236}">
                  <a16:creationId xmlns:a16="http://schemas.microsoft.com/office/drawing/2014/main" id="{84F3CA28-2DFF-46DA-BD55-819423036DF2}"/>
                </a:ext>
              </a:extLst>
            </p:cNvPr>
            <p:cNvCxnSpPr/>
            <p:nvPr/>
          </p:nvCxnSpPr>
          <p:spPr>
            <a:xfrm>
              <a:off x="971600" y="1419622"/>
              <a:ext cx="1656184" cy="13109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8">
              <a:extLst>
                <a:ext uri="{FF2B5EF4-FFF2-40B4-BE49-F238E27FC236}">
                  <a16:creationId xmlns:a16="http://schemas.microsoft.com/office/drawing/2014/main" id="{C16386A0-E6FD-4A9A-8FE8-1319D8C8D953}"/>
                </a:ext>
              </a:extLst>
            </p:cNvPr>
            <p:cNvSpPr txBox="1"/>
            <p:nvPr/>
          </p:nvSpPr>
          <p:spPr>
            <a:xfrm rot="16200000">
              <a:off x="786558" y="730524"/>
              <a:ext cx="461665" cy="1060547"/>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VIS Band</a:t>
              </a:r>
              <a:endParaRPr lang="zh-CN" altLang="en-US" dirty="0">
                <a:solidFill>
                  <a:srgbClr val="FF0000"/>
                </a:solidFill>
              </a:endParaRPr>
            </a:p>
          </p:txBody>
        </p:sp>
        <p:cxnSp>
          <p:nvCxnSpPr>
            <p:cNvPr id="16" name="直接箭头连接符 5">
              <a:extLst>
                <a:ext uri="{FF2B5EF4-FFF2-40B4-BE49-F238E27FC236}">
                  <a16:creationId xmlns:a16="http://schemas.microsoft.com/office/drawing/2014/main" id="{8DFA9A71-815A-4453-A66B-AD0526E2300F}"/>
                </a:ext>
              </a:extLst>
            </p:cNvPr>
            <p:cNvCxnSpPr/>
            <p:nvPr/>
          </p:nvCxnSpPr>
          <p:spPr>
            <a:xfrm flipV="1">
              <a:off x="781794" y="3075806"/>
              <a:ext cx="1845990" cy="15121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8">
              <a:extLst>
                <a:ext uri="{FF2B5EF4-FFF2-40B4-BE49-F238E27FC236}">
                  <a16:creationId xmlns:a16="http://schemas.microsoft.com/office/drawing/2014/main" id="{C86BC79E-52DA-450F-9A61-0627CF2F2658}"/>
                </a:ext>
              </a:extLst>
            </p:cNvPr>
            <p:cNvSpPr txBox="1"/>
            <p:nvPr/>
          </p:nvSpPr>
          <p:spPr>
            <a:xfrm rot="16200000">
              <a:off x="488533" y="4197289"/>
              <a:ext cx="461665" cy="1099019"/>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NIR Band</a:t>
              </a:r>
              <a:endParaRPr lang="zh-CN" altLang="en-US" dirty="0">
                <a:solidFill>
                  <a:srgbClr val="FF0000"/>
                </a:solidFill>
              </a:endParaRPr>
            </a:p>
          </p:txBody>
        </p:sp>
        <p:cxnSp>
          <p:nvCxnSpPr>
            <p:cNvPr id="18" name="直接箭头连接符 7">
              <a:extLst>
                <a:ext uri="{FF2B5EF4-FFF2-40B4-BE49-F238E27FC236}">
                  <a16:creationId xmlns:a16="http://schemas.microsoft.com/office/drawing/2014/main" id="{6AA1D17B-5396-4BCF-800C-8543A6293198}"/>
                </a:ext>
              </a:extLst>
            </p:cNvPr>
            <p:cNvCxnSpPr/>
            <p:nvPr/>
          </p:nvCxnSpPr>
          <p:spPr>
            <a:xfrm flipH="1">
              <a:off x="3635896" y="1923678"/>
              <a:ext cx="576064"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21">
              <a:extLst>
                <a:ext uri="{FF2B5EF4-FFF2-40B4-BE49-F238E27FC236}">
                  <a16:creationId xmlns:a16="http://schemas.microsoft.com/office/drawing/2014/main" id="{655AD952-7492-4787-9C4E-A89A23F45900}"/>
                </a:ext>
              </a:extLst>
            </p:cNvPr>
            <p:cNvSpPr txBox="1"/>
            <p:nvPr/>
          </p:nvSpPr>
          <p:spPr>
            <a:xfrm rot="16200000">
              <a:off x="4339704" y="1238524"/>
              <a:ext cx="461665" cy="1124667"/>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UV1 Band</a:t>
              </a:r>
              <a:endParaRPr lang="zh-CN" altLang="en-US" dirty="0">
                <a:solidFill>
                  <a:srgbClr val="FF0000"/>
                </a:solidFill>
              </a:endParaRPr>
            </a:p>
          </p:txBody>
        </p:sp>
        <p:cxnSp>
          <p:nvCxnSpPr>
            <p:cNvPr id="20" name="直接箭头连接符 9">
              <a:extLst>
                <a:ext uri="{FF2B5EF4-FFF2-40B4-BE49-F238E27FC236}">
                  <a16:creationId xmlns:a16="http://schemas.microsoft.com/office/drawing/2014/main" id="{D86D7F18-CD05-4097-AE5E-45360A3711F3}"/>
                </a:ext>
              </a:extLst>
            </p:cNvPr>
            <p:cNvCxnSpPr/>
            <p:nvPr/>
          </p:nvCxnSpPr>
          <p:spPr>
            <a:xfrm flipH="1">
              <a:off x="3635896" y="2643758"/>
              <a:ext cx="576065" cy="2180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4">
              <a:extLst>
                <a:ext uri="{FF2B5EF4-FFF2-40B4-BE49-F238E27FC236}">
                  <a16:creationId xmlns:a16="http://schemas.microsoft.com/office/drawing/2014/main" id="{449A0D00-6597-48AC-8DBF-04F3C7B769F5}"/>
                </a:ext>
              </a:extLst>
            </p:cNvPr>
            <p:cNvSpPr txBox="1"/>
            <p:nvPr/>
          </p:nvSpPr>
          <p:spPr>
            <a:xfrm rot="16200000">
              <a:off x="4399445" y="1937408"/>
              <a:ext cx="461665" cy="1124667"/>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UV2 Band</a:t>
              </a:r>
              <a:endParaRPr lang="zh-CN" altLang="en-US" dirty="0">
                <a:solidFill>
                  <a:srgbClr val="FF0000"/>
                </a:solidFill>
              </a:endParaRPr>
            </a:p>
          </p:txBody>
        </p:sp>
        <p:cxnSp>
          <p:nvCxnSpPr>
            <p:cNvPr id="22" name="直接箭头连接符 11">
              <a:extLst>
                <a:ext uri="{FF2B5EF4-FFF2-40B4-BE49-F238E27FC236}">
                  <a16:creationId xmlns:a16="http://schemas.microsoft.com/office/drawing/2014/main" id="{92AA6C7D-40F7-429C-A146-6183A44C9D1C}"/>
                </a:ext>
              </a:extLst>
            </p:cNvPr>
            <p:cNvCxnSpPr/>
            <p:nvPr/>
          </p:nvCxnSpPr>
          <p:spPr>
            <a:xfrm flipV="1">
              <a:off x="3095836" y="3435846"/>
              <a:ext cx="0" cy="1368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38">
              <a:extLst>
                <a:ext uri="{FF2B5EF4-FFF2-40B4-BE49-F238E27FC236}">
                  <a16:creationId xmlns:a16="http://schemas.microsoft.com/office/drawing/2014/main" id="{646FED15-6B5B-43D7-BA83-0D4338501485}"/>
                </a:ext>
              </a:extLst>
            </p:cNvPr>
            <p:cNvSpPr txBox="1"/>
            <p:nvPr/>
          </p:nvSpPr>
          <p:spPr>
            <a:xfrm rot="16200000">
              <a:off x="2886725" y="3896986"/>
              <a:ext cx="461665" cy="2131674"/>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Sun Guide Telescope</a:t>
              </a:r>
              <a:endParaRPr lang="zh-CN" altLang="en-US" dirty="0">
                <a:solidFill>
                  <a:srgbClr val="FF0000"/>
                </a:solidFill>
              </a:endParaRPr>
            </a:p>
          </p:txBody>
        </p:sp>
        <p:cxnSp>
          <p:nvCxnSpPr>
            <p:cNvPr id="24" name="直接箭头连接符 13">
              <a:extLst>
                <a:ext uri="{FF2B5EF4-FFF2-40B4-BE49-F238E27FC236}">
                  <a16:creationId xmlns:a16="http://schemas.microsoft.com/office/drawing/2014/main" id="{23EC002E-2431-417B-8784-0505956AC4E4}"/>
                </a:ext>
              </a:extLst>
            </p:cNvPr>
            <p:cNvCxnSpPr/>
            <p:nvPr/>
          </p:nvCxnSpPr>
          <p:spPr>
            <a:xfrm flipH="1" flipV="1">
              <a:off x="3491880" y="3831891"/>
              <a:ext cx="792088" cy="6120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14">
              <a:extLst>
                <a:ext uri="{FF2B5EF4-FFF2-40B4-BE49-F238E27FC236}">
                  <a16:creationId xmlns:a16="http://schemas.microsoft.com/office/drawing/2014/main" id="{6587462A-8CC0-4FA5-9116-40EB22C4C1FA}"/>
                </a:ext>
              </a:extLst>
            </p:cNvPr>
            <p:cNvCxnSpPr/>
            <p:nvPr/>
          </p:nvCxnSpPr>
          <p:spPr>
            <a:xfrm flipH="1" flipV="1">
              <a:off x="3779912" y="3363839"/>
              <a:ext cx="504056" cy="10801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47">
              <a:extLst>
                <a:ext uri="{FF2B5EF4-FFF2-40B4-BE49-F238E27FC236}">
                  <a16:creationId xmlns:a16="http://schemas.microsoft.com/office/drawing/2014/main" id="{2A7E0ECA-4708-46C0-8F3E-5EB60E51C631}"/>
                </a:ext>
              </a:extLst>
            </p:cNvPr>
            <p:cNvSpPr txBox="1"/>
            <p:nvPr/>
          </p:nvSpPr>
          <p:spPr>
            <a:xfrm rot="16200000">
              <a:off x="4147094" y="3845943"/>
              <a:ext cx="461665" cy="1484061"/>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2-D Turntable</a:t>
              </a:r>
              <a:endParaRPr lang="zh-CN" altLang="en-US" dirty="0">
                <a:solidFill>
                  <a:srgbClr val="FF0000"/>
                </a:solidFill>
              </a:endParaRPr>
            </a:p>
          </p:txBody>
        </p:sp>
        <p:cxnSp>
          <p:nvCxnSpPr>
            <p:cNvPr id="27" name="直接箭头连接符 16">
              <a:extLst>
                <a:ext uri="{FF2B5EF4-FFF2-40B4-BE49-F238E27FC236}">
                  <a16:creationId xmlns:a16="http://schemas.microsoft.com/office/drawing/2014/main" id="{FA0DC367-B3D9-48D9-80F3-2099E427B1B6}"/>
                </a:ext>
              </a:extLst>
            </p:cNvPr>
            <p:cNvCxnSpPr/>
            <p:nvPr/>
          </p:nvCxnSpPr>
          <p:spPr>
            <a:xfrm flipH="1">
              <a:off x="2829525" y="1188789"/>
              <a:ext cx="662355" cy="7723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50">
              <a:extLst>
                <a:ext uri="{FF2B5EF4-FFF2-40B4-BE49-F238E27FC236}">
                  <a16:creationId xmlns:a16="http://schemas.microsoft.com/office/drawing/2014/main" id="{D29D97D6-5D51-4A5A-B732-640D05BEF4A7}"/>
                </a:ext>
              </a:extLst>
            </p:cNvPr>
            <p:cNvSpPr txBox="1"/>
            <p:nvPr/>
          </p:nvSpPr>
          <p:spPr>
            <a:xfrm rot="16200000">
              <a:off x="3850350" y="409639"/>
              <a:ext cx="461665" cy="1304203"/>
            </a:xfrm>
            <a:prstGeom prst="rect">
              <a:avLst/>
            </a:prstGeom>
            <a:noFill/>
          </p:spPr>
          <p:txBody>
            <a:bodyPr vert="eaVert"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CN" dirty="0">
                  <a:solidFill>
                    <a:srgbClr val="FF0000"/>
                  </a:solidFill>
                </a:rPr>
                <a:t>Electric Box</a:t>
              </a:r>
              <a:endParaRPr lang="zh-CN" altLang="en-US" dirty="0">
                <a:solidFill>
                  <a:srgbClr val="FF0000"/>
                </a:solidFill>
              </a:endParaRPr>
            </a:p>
          </p:txBody>
        </p:sp>
      </p:grpSp>
      <p:sp>
        <p:nvSpPr>
          <p:cNvPr id="29" name="TextBox 28">
            <a:extLst>
              <a:ext uri="{FF2B5EF4-FFF2-40B4-BE49-F238E27FC236}">
                <a16:creationId xmlns:a16="http://schemas.microsoft.com/office/drawing/2014/main" id="{4327AA91-CAF3-4445-963A-566E6C0763D6}"/>
              </a:ext>
            </a:extLst>
          </p:cNvPr>
          <p:cNvSpPr txBox="1"/>
          <p:nvPr/>
        </p:nvSpPr>
        <p:spPr>
          <a:xfrm>
            <a:off x="2472291" y="6438941"/>
            <a:ext cx="5597495" cy="400110"/>
          </a:xfrm>
          <a:prstGeom prst="rect">
            <a:avLst/>
          </a:prstGeom>
          <a:noFill/>
        </p:spPr>
        <p:txBody>
          <a:bodyPr wrap="square" rtlCol="0">
            <a:spAutoFit/>
          </a:bodyPr>
          <a:lstStyle>
            <a:defPPr>
              <a:defRPr lang="en-GB"/>
            </a:defPPr>
            <a:lvl1pPr eaLnBrk="0" hangingPunct="0">
              <a:spcBef>
                <a:spcPct val="20000"/>
              </a:spcBef>
              <a:defRPr sz="2000">
                <a:solidFill>
                  <a:schemeClr val="tx1"/>
                </a:solidFill>
                <a:latin typeface="+mn-lt"/>
              </a:defRPr>
            </a:lvl1pPr>
          </a:lstStyle>
          <a:p>
            <a:pPr algn="ctr"/>
            <a:r>
              <a:rPr lang="en-US" dirty="0"/>
              <a:t>Wavelength Variation of SSIM VIS Band</a:t>
            </a:r>
          </a:p>
        </p:txBody>
      </p:sp>
      <p:graphicFrame>
        <p:nvGraphicFramePr>
          <p:cNvPr id="30" name="图表 10">
            <a:extLst>
              <a:ext uri="{FF2B5EF4-FFF2-40B4-BE49-F238E27FC236}">
                <a16:creationId xmlns:a16="http://schemas.microsoft.com/office/drawing/2014/main" id="{DA01ECCE-F4A6-4E36-8F6C-C60182272231}"/>
              </a:ext>
            </a:extLst>
          </p:cNvPr>
          <p:cNvGraphicFramePr>
            <a:graphicFrameLocks/>
          </p:cNvGraphicFramePr>
          <p:nvPr>
            <p:extLst>
              <p:ext uri="{D42A27DB-BD31-4B8C-83A1-F6EECF244321}">
                <p14:modId xmlns:p14="http://schemas.microsoft.com/office/powerpoint/2010/main" val="2515284563"/>
              </p:ext>
            </p:extLst>
          </p:nvPr>
        </p:nvGraphicFramePr>
        <p:xfrm>
          <a:off x="926937" y="3591390"/>
          <a:ext cx="8772222" cy="2930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374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B36F-CCB0-43F3-BBC7-542785C156A2}"/>
              </a:ext>
            </a:extLst>
          </p:cNvPr>
          <p:cNvSpPr>
            <a:spLocks noGrp="1"/>
          </p:cNvSpPr>
          <p:nvPr>
            <p:ph type="title"/>
          </p:nvPr>
        </p:nvSpPr>
        <p:spPr>
          <a:xfrm>
            <a:off x="838200" y="111735"/>
            <a:ext cx="10515600" cy="538258"/>
          </a:xfrm>
        </p:spPr>
        <p:txBody>
          <a:bodyPr>
            <a:normAutofit fontScale="90000"/>
          </a:bodyPr>
          <a:lstStyle/>
          <a:p>
            <a:pPr algn="ctr"/>
            <a:r>
              <a:rPr lang="en-US" dirty="0"/>
              <a:t>UVN-S Session Agenda Part II</a:t>
            </a:r>
          </a:p>
        </p:txBody>
      </p:sp>
      <p:graphicFrame>
        <p:nvGraphicFramePr>
          <p:cNvPr id="11" name="Table 10">
            <a:extLst>
              <a:ext uri="{FF2B5EF4-FFF2-40B4-BE49-F238E27FC236}">
                <a16:creationId xmlns:a16="http://schemas.microsoft.com/office/drawing/2014/main" id="{65325C1C-E75A-443E-9B00-A000A8DA39C8}"/>
              </a:ext>
            </a:extLst>
          </p:cNvPr>
          <p:cNvGraphicFramePr>
            <a:graphicFrameLocks noGrp="1"/>
          </p:cNvGraphicFramePr>
          <p:nvPr>
            <p:extLst>
              <p:ext uri="{D42A27DB-BD31-4B8C-83A1-F6EECF244321}">
                <p14:modId xmlns:p14="http://schemas.microsoft.com/office/powerpoint/2010/main" val="2835560307"/>
              </p:ext>
            </p:extLst>
          </p:nvPr>
        </p:nvGraphicFramePr>
        <p:xfrm>
          <a:off x="715562" y="963789"/>
          <a:ext cx="10955738" cy="5326178"/>
        </p:xfrm>
        <a:graphic>
          <a:graphicData uri="http://schemas.openxmlformats.org/drawingml/2006/table">
            <a:tbl>
              <a:tblPr/>
              <a:tblGrid>
                <a:gridCol w="1238754">
                  <a:extLst>
                    <a:ext uri="{9D8B030D-6E8A-4147-A177-3AD203B41FA5}">
                      <a16:colId xmlns:a16="http://schemas.microsoft.com/office/drawing/2014/main" val="1501806460"/>
                    </a:ext>
                  </a:extLst>
                </a:gridCol>
                <a:gridCol w="4370284">
                  <a:extLst>
                    <a:ext uri="{9D8B030D-6E8A-4147-A177-3AD203B41FA5}">
                      <a16:colId xmlns:a16="http://schemas.microsoft.com/office/drawing/2014/main" val="3829284105"/>
                    </a:ext>
                  </a:extLst>
                </a:gridCol>
                <a:gridCol w="3400087">
                  <a:extLst>
                    <a:ext uri="{9D8B030D-6E8A-4147-A177-3AD203B41FA5}">
                      <a16:colId xmlns:a16="http://schemas.microsoft.com/office/drawing/2014/main" val="1787843"/>
                    </a:ext>
                  </a:extLst>
                </a:gridCol>
                <a:gridCol w="1946613">
                  <a:extLst>
                    <a:ext uri="{9D8B030D-6E8A-4147-A177-3AD203B41FA5}">
                      <a16:colId xmlns:a16="http://schemas.microsoft.com/office/drawing/2014/main" val="2545558711"/>
                    </a:ext>
                  </a:extLst>
                </a:gridCol>
              </a:tblGrid>
              <a:tr h="606345">
                <a:tc>
                  <a:txBody>
                    <a:bodyPr/>
                    <a:lstStyle/>
                    <a:p>
                      <a:pPr algn="l" fontAlgn="b"/>
                      <a:r>
                        <a:rPr lang="en-US" sz="1800" b="1" i="0" u="none" strike="noStrike" dirty="0">
                          <a:solidFill>
                            <a:srgbClr val="000000"/>
                          </a:solidFill>
                          <a:effectLst/>
                          <a:latin typeface="Aira"/>
                        </a:rPr>
                        <a:t>19-Mar-25</a:t>
                      </a:r>
                    </a:p>
                  </a:txBody>
                  <a:tcPr marL="8479" marR="8479" marT="8479" marB="40698"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4EA72E"/>
                    </a:solidFill>
                  </a:tcPr>
                </a:tc>
                <a:tc>
                  <a:txBody>
                    <a:bodyPr/>
                    <a:lstStyle/>
                    <a:p>
                      <a:pPr algn="l" fontAlgn="b"/>
                      <a:r>
                        <a:rPr lang="en-US" sz="1800" b="1" i="0" u="none" strike="noStrike" dirty="0">
                          <a:solidFill>
                            <a:srgbClr val="000000"/>
                          </a:solidFill>
                          <a:effectLst/>
                          <a:latin typeface="Aira"/>
                        </a:rPr>
                        <a:t>UVN-S  Breakout Session I</a:t>
                      </a:r>
                      <a:endParaRPr lang="en-US" sz="1800" b="0" i="0" u="none" strike="noStrike" dirty="0">
                        <a:solidFill>
                          <a:srgbClr val="000000"/>
                        </a:solidFill>
                        <a:effectLst/>
                        <a:latin typeface="宋体" panose="02010600030101010101" pitchFamily="2" charset="-122"/>
                        <a:ea typeface="宋体" panose="02010600030101010101" pitchFamily="2" charset="-122"/>
                      </a:endParaRPr>
                    </a:p>
                  </a:txBody>
                  <a:tcPr marL="8479" marR="8479" marT="8479" marB="40698" anchor="b">
                    <a:lnL>
                      <a:noFill/>
                    </a:lnL>
                    <a:lnR>
                      <a:noFill/>
                    </a:lnR>
                    <a:lnT>
                      <a:noFill/>
                    </a:lnT>
                    <a:lnB w="6350" cap="flat" cmpd="sng" algn="ctr">
                      <a:solidFill>
                        <a:srgbClr val="000000"/>
                      </a:solidFill>
                      <a:prstDash val="solid"/>
                      <a:round/>
                      <a:headEnd type="none" w="med" len="med"/>
                      <a:tailEnd type="none" w="med" len="med"/>
                    </a:lnB>
                    <a:solidFill>
                      <a:srgbClr val="74A535"/>
                    </a:solidFill>
                  </a:tcPr>
                </a:tc>
                <a:tc>
                  <a:txBody>
                    <a:bodyPr/>
                    <a:lstStyle/>
                    <a:p>
                      <a:pPr algn="l" fontAlgn="b"/>
                      <a:endParaRPr lang="en-US" sz="1800" b="1" i="0" u="none" strike="noStrike" dirty="0">
                        <a:solidFill>
                          <a:srgbClr val="000000"/>
                        </a:solidFill>
                        <a:effectLst/>
                        <a:latin typeface="Aira"/>
                      </a:endParaRPr>
                    </a:p>
                  </a:txBody>
                  <a:tcPr marL="8479" marR="8479" marT="8479" marB="40698"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EA72E"/>
                    </a:solidFill>
                  </a:tcPr>
                </a:tc>
                <a:tc>
                  <a:txBody>
                    <a:bodyPr/>
                    <a:lstStyle/>
                    <a:p>
                      <a:pPr algn="l" fontAlgn="b"/>
                      <a:r>
                        <a:rPr lang="en-US" sz="1800" b="0" i="0" u="sng" strike="noStrike" dirty="0">
                          <a:solidFill>
                            <a:srgbClr val="0563C1"/>
                          </a:solidFill>
                          <a:effectLst/>
                          <a:latin typeface="Calibri" panose="020F0502020204030204" pitchFamily="34" charset="0"/>
                          <a:hlinkClick r:id="rId2"/>
                        </a:rPr>
                        <a:t>UVNS Drive</a:t>
                      </a:r>
                      <a:endParaRPr lang="en-US" sz="1800" b="0" i="0" u="sng" strike="noStrike" dirty="0">
                        <a:solidFill>
                          <a:srgbClr val="0563C1"/>
                        </a:solidFill>
                        <a:effectLst/>
                        <a:latin typeface="Calibri" panose="020F0502020204030204" pitchFamily="34" charset="0"/>
                      </a:endParaRP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594397089"/>
                  </a:ext>
                </a:extLst>
              </a:tr>
              <a:tr h="312635">
                <a:tc>
                  <a:txBody>
                    <a:bodyPr/>
                    <a:lstStyle/>
                    <a:p>
                      <a:pPr algn="ctr" fontAlgn="b"/>
                      <a:r>
                        <a:rPr lang="en-US" sz="1600" b="1" i="0" u="none" strike="noStrike" dirty="0">
                          <a:solidFill>
                            <a:srgbClr val="000000"/>
                          </a:solidFill>
                          <a:effectLst/>
                          <a:latin typeface="Arial" panose="020B0604020202020204" pitchFamily="34" charset="0"/>
                        </a:rPr>
                        <a:t>Time</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1600" b="1" i="0" u="none" strike="noStrike" dirty="0">
                          <a:solidFill>
                            <a:srgbClr val="000000"/>
                          </a:solidFill>
                          <a:effectLst/>
                          <a:latin typeface="Arial" panose="020B0604020202020204" pitchFamily="34" charset="0"/>
                        </a:rPr>
                        <a:t>Topic</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1600" b="1" i="0" u="none" strike="noStrike" dirty="0">
                          <a:solidFill>
                            <a:srgbClr val="000000"/>
                          </a:solidFill>
                          <a:effectLst/>
                          <a:latin typeface="Arial" panose="020B0604020202020204" pitchFamily="34" charset="0"/>
                        </a:rPr>
                        <a:t>Presenter</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endParaRPr lang="en-US" sz="1600" b="1" i="0" u="none" strike="noStrike" dirty="0">
                        <a:solidFill>
                          <a:srgbClr val="000000"/>
                        </a:solidFill>
                        <a:effectLst/>
                        <a:latin typeface="Arial" panose="020B0604020202020204" pitchFamily="34" charset="0"/>
                      </a:endParaRP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404030981"/>
                  </a:ext>
                </a:extLst>
              </a:tr>
              <a:tr h="354550">
                <a:tc>
                  <a:txBody>
                    <a:bodyPr/>
                    <a:lstStyle/>
                    <a:p>
                      <a:pPr algn="ctr" fontAlgn="b"/>
                      <a:r>
                        <a:rPr lang="en-US" sz="1600" b="1" i="0" u="none" strike="noStrike" dirty="0">
                          <a:solidFill>
                            <a:srgbClr val="000000"/>
                          </a:solidFill>
                          <a:effectLst/>
                          <a:latin typeface="Arial" panose="020B0604020202020204" pitchFamily="34" charset="0"/>
                        </a:rPr>
                        <a:t>UTC+8</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1600" b="1" i="0" u="none" strike="noStrike" dirty="0">
                          <a:solidFill>
                            <a:srgbClr val="000000"/>
                          </a:solidFill>
                          <a:effectLst/>
                          <a:latin typeface="Arial" panose="020B0604020202020204" pitchFamily="34" charset="0"/>
                        </a:rPr>
                        <a:t>Session Chair: Rasmus Lindstrot</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b"/>
                      <a:r>
                        <a:rPr lang="en-US" sz="1600" b="1" i="0" u="none" strike="noStrike" dirty="0">
                          <a:solidFill>
                            <a:srgbClr val="000000"/>
                          </a:solidFill>
                          <a:effectLst/>
                          <a:latin typeface="Arial" panose="020B0604020202020204" pitchFamily="34" charset="0"/>
                        </a:rPr>
                        <a:t>Minutes: Larry Flynn</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l" fontAlgn="ctr"/>
                      <a:r>
                        <a:rPr lang="en-US" sz="1800" b="1" i="0" u="sng" strike="noStrike" dirty="0">
                          <a:solidFill>
                            <a:srgbClr val="0563C1"/>
                          </a:solidFill>
                          <a:effectLst/>
                          <a:latin typeface="Calibri" panose="020F0502020204030204" pitchFamily="34" charset="0"/>
                          <a:hlinkClick r:id="rId2"/>
                        </a:rPr>
                        <a:t>UVNS Drive</a:t>
                      </a:r>
                      <a:endParaRPr lang="en-US" sz="1800" b="1" i="0" u="sng" strike="noStrike" dirty="0">
                        <a:solidFill>
                          <a:srgbClr val="0563C1"/>
                        </a:solidFill>
                        <a:effectLst/>
                        <a:latin typeface="Calibri" panose="020F0502020204030204" pitchFamily="34" charset="0"/>
                      </a:endParaRPr>
                    </a:p>
                  </a:txBody>
                  <a:tcPr marL="8479" marR="8479" marT="8479" marB="40698"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53395705"/>
                  </a:ext>
                </a:extLst>
              </a:tr>
              <a:tr h="379002">
                <a:tc>
                  <a:txBody>
                    <a:bodyPr/>
                    <a:lstStyle/>
                    <a:p>
                      <a:pPr algn="r" fontAlgn="b"/>
                      <a:r>
                        <a:rPr lang="en-US" sz="1600" b="0" i="0" u="none" strike="noStrike" dirty="0">
                          <a:solidFill>
                            <a:srgbClr val="000000"/>
                          </a:solidFill>
                          <a:effectLst/>
                          <a:latin typeface="+mn-lt"/>
                        </a:rPr>
                        <a:t>8:00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222222"/>
                          </a:solidFill>
                          <a:effectLst/>
                          <a:latin typeface="+mn-lt"/>
                        </a:rPr>
                        <a:t>TEMPO instrument calibration status</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Heesung Chong</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 6a</a:t>
                      </a:r>
                    </a:p>
                  </a:txBody>
                  <a:tcPr marL="8479" marR="8479" marT="8479" marB="4069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324294"/>
                  </a:ext>
                </a:extLst>
              </a:tr>
              <a:tr h="330079">
                <a:tc>
                  <a:txBody>
                    <a:bodyPr/>
                    <a:lstStyle/>
                    <a:p>
                      <a:pPr algn="r" fontAlgn="b"/>
                      <a:r>
                        <a:rPr lang="en-US" sz="1600" b="0" i="0" u="none" strike="noStrike" dirty="0">
                          <a:solidFill>
                            <a:srgbClr val="000000"/>
                          </a:solidFill>
                          <a:effectLst/>
                          <a:latin typeface="+mn-lt"/>
                        </a:rPr>
                        <a:t>8:20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222222"/>
                          </a:solidFill>
                          <a:effectLst/>
                          <a:latin typeface="+mn-lt"/>
                        </a:rPr>
                        <a:t>Recent OMPS Calibration efforts for NOAA 20 &amp; 21</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Sriharsha Madhavan</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6b</a:t>
                      </a:r>
                    </a:p>
                  </a:txBody>
                  <a:tcPr marL="8479" marR="8479" marT="8479" marB="4069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960382"/>
                  </a:ext>
                </a:extLst>
              </a:tr>
              <a:tr h="520700">
                <a:tc>
                  <a:txBody>
                    <a:bodyPr/>
                    <a:lstStyle/>
                    <a:p>
                      <a:pPr algn="r" fontAlgn="b"/>
                      <a:r>
                        <a:rPr lang="en-US" sz="1600" b="0" i="0" u="none" strike="noStrike" dirty="0">
                          <a:solidFill>
                            <a:srgbClr val="000000"/>
                          </a:solidFill>
                          <a:effectLst/>
                          <a:latin typeface="+mn-lt"/>
                        </a:rPr>
                        <a:t>8:40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NPP &amp; NOAA-20 OMPS Time-Dependent Calibration; update on ACX</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Larry Flynn</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6c</a:t>
                      </a:r>
                    </a:p>
                  </a:txBody>
                  <a:tcPr marL="8479" marR="8479" marT="8479" marB="4069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471086"/>
                  </a:ext>
                </a:extLst>
              </a:tr>
              <a:tr h="328506">
                <a:tc>
                  <a:txBody>
                    <a:bodyPr/>
                    <a:lstStyle/>
                    <a:p>
                      <a:pPr algn="r" fontAlgn="b"/>
                      <a:r>
                        <a:rPr lang="en-US" sz="1600" b="0" i="0" u="none" strike="noStrike" dirty="0">
                          <a:solidFill>
                            <a:srgbClr val="000000"/>
                          </a:solidFill>
                          <a:effectLst/>
                          <a:latin typeface="+mn-lt"/>
                        </a:rPr>
                        <a:t>9:00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OCO-2 and OCO-3 Radiometric Trends</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Rob Rosenberg</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6d</a:t>
                      </a:r>
                    </a:p>
                  </a:txBody>
                  <a:tcPr marL="8479" marR="8479" marT="8479" marB="4069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466657"/>
                  </a:ext>
                </a:extLst>
              </a:tr>
              <a:tr h="480837">
                <a:tc>
                  <a:txBody>
                    <a:bodyPr/>
                    <a:lstStyle/>
                    <a:p>
                      <a:pPr algn="r" fontAlgn="b"/>
                      <a:r>
                        <a:rPr lang="en-US" sz="1600" b="0" i="0" u="none" strike="noStrike" dirty="0">
                          <a:solidFill>
                            <a:srgbClr val="000000"/>
                          </a:solidFill>
                          <a:effectLst/>
                          <a:latin typeface="+mn-lt"/>
                        </a:rPr>
                        <a:t>9:20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222222"/>
                          </a:solidFill>
                          <a:effectLst/>
                          <a:latin typeface="+mn-lt"/>
                        </a:rPr>
                        <a:t>GOSAT serious calibration and intercomparison with multiple GHG sensors</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Kei Shiomi</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6e</a:t>
                      </a:r>
                    </a:p>
                  </a:txBody>
                  <a:tcPr marL="8479" marR="8479" marT="8479" marB="40698"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885765"/>
                  </a:ext>
                </a:extLst>
              </a:tr>
              <a:tr h="447178">
                <a:tc>
                  <a:txBody>
                    <a:bodyPr/>
                    <a:lstStyle/>
                    <a:p>
                      <a:pPr algn="r" fontAlgn="b"/>
                      <a:r>
                        <a:rPr lang="en-US" sz="1600" b="0" i="0" u="none" strike="noStrike" dirty="0">
                          <a:solidFill>
                            <a:srgbClr val="000000"/>
                          </a:solidFill>
                          <a:effectLst/>
                          <a:latin typeface="+mn-lt"/>
                        </a:rPr>
                        <a:t>9:40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222222"/>
                          </a:solidFill>
                          <a:effectLst/>
                          <a:latin typeface="+mn-lt"/>
                        </a:rPr>
                        <a:t>The Calibration results of the OMS-Nadir onboard FY-3F</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Jinghua Mao</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6f</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717533"/>
                  </a:ext>
                </a:extLst>
              </a:tr>
              <a:tr h="574616">
                <a:tc>
                  <a:txBody>
                    <a:bodyPr/>
                    <a:lstStyle/>
                    <a:p>
                      <a:pPr algn="r" fontAlgn="b"/>
                      <a:r>
                        <a:rPr lang="en-US" sz="1600" b="0" i="0" u="none" strike="noStrike" dirty="0">
                          <a:solidFill>
                            <a:srgbClr val="000000"/>
                          </a:solidFill>
                          <a:effectLst/>
                          <a:latin typeface="+mn-lt"/>
                        </a:rPr>
                        <a:t>10:00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In orbit Calibration and Evaluation of FY-3F OMS Limb.</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Yuan Li</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 6g</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714115"/>
                  </a:ext>
                </a:extLst>
              </a:tr>
              <a:tr h="513486">
                <a:tc>
                  <a:txBody>
                    <a:bodyPr/>
                    <a:lstStyle/>
                    <a:p>
                      <a:pPr algn="r" fontAlgn="b"/>
                      <a:r>
                        <a:rPr lang="en-US" sz="1600" b="0" i="0" u="none" strike="noStrike" dirty="0">
                          <a:solidFill>
                            <a:srgbClr val="000000"/>
                          </a:solidFill>
                          <a:effectLst/>
                          <a:latin typeface="+mn-lt"/>
                        </a:rPr>
                        <a:t>10:20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An Overview to Pre-launch Calibration of FY-3F OMS-Limb</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Haochen Li</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6h</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5895"/>
                  </a:ext>
                </a:extLst>
              </a:tr>
              <a:tr h="290660">
                <a:tc>
                  <a:txBody>
                    <a:bodyPr/>
                    <a:lstStyle/>
                    <a:p>
                      <a:pPr algn="r" fontAlgn="b"/>
                      <a:r>
                        <a:rPr lang="en-US" sz="1600" b="0" i="0" u="none" strike="noStrike" dirty="0">
                          <a:solidFill>
                            <a:srgbClr val="000000"/>
                          </a:solidFill>
                          <a:effectLst/>
                          <a:latin typeface="+mn-lt"/>
                        </a:rPr>
                        <a:t>10:40</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Discussion of UVN-S Topics for the Year</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All</a:t>
                      </a:r>
                    </a:p>
                  </a:txBody>
                  <a:tcPr marL="8479" marR="8479" marT="8479" marB="4069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algn="l" fontAlgn="b"/>
                      <a:r>
                        <a:rPr lang="en-US" sz="1600" b="0" i="0" u="none" strike="noStrike" dirty="0">
                          <a:solidFill>
                            <a:srgbClr val="000000"/>
                          </a:solidFill>
                          <a:effectLst/>
                          <a:latin typeface="+mn-lt"/>
                        </a:rPr>
                        <a:t>6i</a:t>
                      </a:r>
                    </a:p>
                  </a:txBody>
                  <a:tcPr marL="8479" marR="8479" marT="8479" marB="4069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911680"/>
                  </a:ext>
                </a:extLst>
              </a:tr>
            </a:tbl>
          </a:graphicData>
        </a:graphic>
      </p:graphicFrame>
    </p:spTree>
    <p:extLst>
      <p:ext uri="{BB962C8B-B14F-4D97-AF65-F5344CB8AC3E}">
        <p14:creationId xmlns:p14="http://schemas.microsoft.com/office/powerpoint/2010/main" val="261837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B36F-CCB0-43F3-BBC7-542785C156A2}"/>
              </a:ext>
            </a:extLst>
          </p:cNvPr>
          <p:cNvSpPr>
            <a:spLocks noGrp="1"/>
          </p:cNvSpPr>
          <p:nvPr>
            <p:ph type="title"/>
          </p:nvPr>
        </p:nvSpPr>
        <p:spPr>
          <a:xfrm>
            <a:off x="838200" y="111735"/>
            <a:ext cx="10515600" cy="538258"/>
          </a:xfrm>
        </p:spPr>
        <p:txBody>
          <a:bodyPr>
            <a:normAutofit fontScale="90000"/>
          </a:bodyPr>
          <a:lstStyle/>
          <a:p>
            <a:pPr algn="ctr"/>
            <a:r>
              <a:rPr lang="en-US" dirty="0"/>
              <a:t>UVN-S Session Agenda Part II</a:t>
            </a:r>
          </a:p>
        </p:txBody>
      </p:sp>
      <p:graphicFrame>
        <p:nvGraphicFramePr>
          <p:cNvPr id="5" name="Table 4">
            <a:extLst>
              <a:ext uri="{FF2B5EF4-FFF2-40B4-BE49-F238E27FC236}">
                <a16:creationId xmlns:a16="http://schemas.microsoft.com/office/drawing/2014/main" id="{CA53419B-AE63-402A-A360-B80AACE58F93}"/>
              </a:ext>
            </a:extLst>
          </p:cNvPr>
          <p:cNvGraphicFramePr>
            <a:graphicFrameLocks noGrp="1"/>
          </p:cNvGraphicFramePr>
          <p:nvPr>
            <p:extLst>
              <p:ext uri="{D42A27DB-BD31-4B8C-83A1-F6EECF244321}">
                <p14:modId xmlns:p14="http://schemas.microsoft.com/office/powerpoint/2010/main" val="3066682936"/>
              </p:ext>
            </p:extLst>
          </p:nvPr>
        </p:nvGraphicFramePr>
        <p:xfrm>
          <a:off x="520700" y="1017746"/>
          <a:ext cx="11303000" cy="5027671"/>
        </p:xfrm>
        <a:graphic>
          <a:graphicData uri="http://schemas.openxmlformats.org/drawingml/2006/table">
            <a:tbl>
              <a:tblPr/>
              <a:tblGrid>
                <a:gridCol w="1094412">
                  <a:extLst>
                    <a:ext uri="{9D8B030D-6E8A-4147-A177-3AD203B41FA5}">
                      <a16:colId xmlns:a16="http://schemas.microsoft.com/office/drawing/2014/main" val="2133947099"/>
                    </a:ext>
                  </a:extLst>
                </a:gridCol>
                <a:gridCol w="4557088">
                  <a:extLst>
                    <a:ext uri="{9D8B030D-6E8A-4147-A177-3AD203B41FA5}">
                      <a16:colId xmlns:a16="http://schemas.microsoft.com/office/drawing/2014/main" val="4064061278"/>
                    </a:ext>
                  </a:extLst>
                </a:gridCol>
                <a:gridCol w="2549482">
                  <a:extLst>
                    <a:ext uri="{9D8B030D-6E8A-4147-A177-3AD203B41FA5}">
                      <a16:colId xmlns:a16="http://schemas.microsoft.com/office/drawing/2014/main" val="967725108"/>
                    </a:ext>
                  </a:extLst>
                </a:gridCol>
                <a:gridCol w="2644818">
                  <a:extLst>
                    <a:ext uri="{9D8B030D-6E8A-4147-A177-3AD203B41FA5}">
                      <a16:colId xmlns:a16="http://schemas.microsoft.com/office/drawing/2014/main" val="1565250698"/>
                    </a:ext>
                  </a:extLst>
                </a:gridCol>
                <a:gridCol w="457200">
                  <a:extLst>
                    <a:ext uri="{9D8B030D-6E8A-4147-A177-3AD203B41FA5}">
                      <a16:colId xmlns:a16="http://schemas.microsoft.com/office/drawing/2014/main" val="4213760645"/>
                    </a:ext>
                  </a:extLst>
                </a:gridCol>
              </a:tblGrid>
              <a:tr h="324599">
                <a:tc gridSpan="3">
                  <a:txBody>
                    <a:bodyPr/>
                    <a:lstStyle/>
                    <a:p>
                      <a:pPr fontAlgn="b"/>
                      <a:r>
                        <a:rPr lang="en-US" sz="1600" b="1" dirty="0">
                          <a:solidFill>
                            <a:srgbClr val="000000"/>
                          </a:solidFill>
                          <a:effectLst/>
                          <a:latin typeface="+mn-lt"/>
                        </a:rPr>
                        <a:t>19-Mar-25     UVN-S  Breakout Session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EA72E"/>
                    </a:solidFill>
                  </a:tcPr>
                </a:tc>
                <a:tc hMerge="1">
                  <a:txBody>
                    <a:bodyPr/>
                    <a:lstStyle/>
                    <a:p>
                      <a:endParaRPr lang="en-US"/>
                    </a:p>
                  </a:txBody>
                  <a:tcPr/>
                </a:tc>
                <a:tc hMerge="1">
                  <a:txBody>
                    <a:bodyPr/>
                    <a:lstStyle/>
                    <a:p>
                      <a:endParaRPr lang="en-US"/>
                    </a:p>
                  </a:txBody>
                  <a:tcPr/>
                </a:tc>
                <a:tc>
                  <a:txBody>
                    <a:bodyPr/>
                    <a:lstStyle/>
                    <a:p>
                      <a:pPr fontAlgn="b"/>
                      <a:endParaRPr lang="en-US" sz="1600" b="1" dirty="0">
                        <a:solidFill>
                          <a:srgbClr val="000000"/>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fontAlgn="b"/>
                      <a:endParaRPr lang="en-US" sz="1600" b="1" dirty="0">
                        <a:solidFill>
                          <a:srgbClr val="000000"/>
                        </a:solidFill>
                        <a:effectLst/>
                        <a:latin typeface="+mn-lt"/>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482645783"/>
                  </a:ext>
                </a:extLst>
              </a:tr>
              <a:tr h="287765">
                <a:tc>
                  <a:txBody>
                    <a:bodyPr/>
                    <a:lstStyle/>
                    <a:p>
                      <a:pPr fontAlgn="b"/>
                      <a:r>
                        <a:rPr lang="en-US" sz="1600" b="1" dirty="0">
                          <a:solidFill>
                            <a:srgbClr val="000000"/>
                          </a:solidFill>
                          <a:effectLst/>
                          <a:latin typeface="+mn-lt"/>
                        </a:rPr>
                        <a:t>Time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Topic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Presenter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 eMail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endParaRPr lang="en-US" sz="1600" b="1" dirty="0">
                        <a:solidFill>
                          <a:srgbClr val="000000"/>
                        </a:solidFill>
                        <a:effectLst/>
                        <a:latin typeface="+mn-lt"/>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17190877"/>
                  </a:ext>
                </a:extLst>
              </a:tr>
              <a:tr h="287765">
                <a:tc>
                  <a:txBody>
                    <a:bodyPr/>
                    <a:lstStyle/>
                    <a:p>
                      <a:pPr algn="ctr" fontAlgn="b"/>
                      <a:r>
                        <a:rPr lang="en-US" sz="1600" b="1" dirty="0">
                          <a:solidFill>
                            <a:srgbClr val="000000"/>
                          </a:solidFill>
                          <a:effectLst/>
                          <a:latin typeface="+mn-lt"/>
                        </a:rPr>
                        <a:t>UTC+8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Chair: Yuan Li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Minutes: Rasmus Lindstrot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endParaRPr lang="en-US" sz="1600" b="1" dirty="0">
                        <a:solidFill>
                          <a:srgbClr val="000000"/>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fontAlgn="b"/>
                      <a:r>
                        <a:rPr lang="en-US" sz="1600" b="1" dirty="0">
                          <a:solidFill>
                            <a:srgbClr val="000000"/>
                          </a:solidFill>
                          <a:effectLst/>
                          <a:latin typeface="+mn-lt"/>
                        </a:rPr>
                        <a:t> #</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1532010748"/>
                  </a:ext>
                </a:extLst>
              </a:tr>
              <a:tr h="508768">
                <a:tc>
                  <a:txBody>
                    <a:bodyPr/>
                    <a:lstStyle/>
                    <a:p>
                      <a:pPr algn="r" fontAlgn="b"/>
                      <a:r>
                        <a:rPr lang="en-US" sz="1600" dirty="0">
                          <a:solidFill>
                            <a:srgbClr val="000000"/>
                          </a:solidFill>
                          <a:effectLst/>
                          <a:latin typeface="+mn-lt"/>
                        </a:rPr>
                        <a:t>14:40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Study on EMI decay monitoring and correction in orbit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242424"/>
                          </a:solidFill>
                          <a:effectLst/>
                          <a:latin typeface="+mn-lt"/>
                        </a:rPr>
                        <a:t>Fuqi Si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2"/>
                        </a:rPr>
                        <a:t>sifuqi@aiofm.ac.cn</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 8a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25324"/>
                  </a:ext>
                </a:extLst>
              </a:tr>
              <a:tr h="508768">
                <a:tc>
                  <a:txBody>
                    <a:bodyPr/>
                    <a:lstStyle/>
                    <a:p>
                      <a:pPr algn="r" fontAlgn="b"/>
                      <a:r>
                        <a:rPr lang="en-US" sz="1600" dirty="0">
                          <a:solidFill>
                            <a:srgbClr val="000000"/>
                          </a:solidFill>
                          <a:effectLst/>
                          <a:latin typeface="+mn-lt"/>
                        </a:rPr>
                        <a:t>15:00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Current status of calibration and validation for GEMS Level 1 Products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Yeeun Lee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3"/>
                        </a:rPr>
                        <a:t>yeenylee@gmail.com</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8b</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197276"/>
                  </a:ext>
                </a:extLst>
              </a:tr>
              <a:tr h="542335">
                <a:tc>
                  <a:txBody>
                    <a:bodyPr/>
                    <a:lstStyle/>
                    <a:p>
                      <a:pPr algn="r" fontAlgn="b"/>
                      <a:r>
                        <a:rPr lang="en-US" sz="1600" dirty="0">
                          <a:solidFill>
                            <a:srgbClr val="000000"/>
                          </a:solidFill>
                          <a:effectLst/>
                          <a:latin typeface="+mn-lt"/>
                        </a:rPr>
                        <a:t>15:20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effectLst/>
                          <a:latin typeface="+mn-lt"/>
                        </a:rPr>
                        <a:t>Calibration and validation concept of the CO2I/NO2I instrument on-board the CO2M mission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Bernd Sierk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4"/>
                        </a:rPr>
                        <a:t>Bernd.Sierk@eumetsat.int</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513677"/>
                  </a:ext>
                </a:extLst>
              </a:tr>
              <a:tr h="471934">
                <a:tc>
                  <a:txBody>
                    <a:bodyPr/>
                    <a:lstStyle/>
                    <a:p>
                      <a:pPr algn="r" fontAlgn="b"/>
                      <a:r>
                        <a:rPr lang="en-US" sz="1600" dirty="0">
                          <a:solidFill>
                            <a:srgbClr val="000000"/>
                          </a:solidFill>
                          <a:effectLst/>
                          <a:latin typeface="+mn-lt"/>
                        </a:rPr>
                        <a:t>15:40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effectLst/>
                          <a:latin typeface="+mn-lt"/>
                        </a:rPr>
                        <a:t>Current status of GOME-2 calibration &amp; outlook for Sentinel-4 &amp; Sentinel-5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Rasmus Lindstrot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5"/>
                        </a:rPr>
                        <a:t>Rasmus.Lindstrot@eumetsat.int</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 8d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274649"/>
                  </a:ext>
                </a:extLst>
              </a:tr>
              <a:tr h="287765">
                <a:tc>
                  <a:txBody>
                    <a:bodyPr/>
                    <a:lstStyle/>
                    <a:p>
                      <a:pPr algn="r" fontAlgn="b"/>
                      <a:r>
                        <a:rPr lang="en-US" sz="1600" dirty="0">
                          <a:solidFill>
                            <a:srgbClr val="000000"/>
                          </a:solidFill>
                          <a:effectLst/>
                          <a:latin typeface="+mn-lt"/>
                        </a:rPr>
                        <a:t>16:00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OMI/TropoMI Status Overview</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Deborah Stein Zweers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6"/>
                        </a:rPr>
                        <a:t>deborah.steinzweers@knmi.nl</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070135"/>
                  </a:ext>
                </a:extLst>
              </a:tr>
              <a:tr h="278653">
                <a:tc>
                  <a:txBody>
                    <a:bodyPr/>
                    <a:lstStyle/>
                    <a:p>
                      <a:pPr algn="r" fontAlgn="b"/>
                      <a:r>
                        <a:rPr lang="en-US" sz="1600" dirty="0">
                          <a:solidFill>
                            <a:srgbClr val="000000"/>
                          </a:solidFill>
                          <a:effectLst/>
                          <a:latin typeface="+mn-lt"/>
                        </a:rPr>
                        <a:t>16:20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DLER database (surface reflectivity.)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Erwin Loots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7"/>
                        </a:rPr>
                        <a:t>Erwin.loots@knmi.nl</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8f</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701606"/>
                  </a:ext>
                </a:extLst>
              </a:tr>
              <a:tr h="287765">
                <a:tc>
                  <a:txBody>
                    <a:bodyPr/>
                    <a:lstStyle/>
                    <a:p>
                      <a:pPr algn="r" fontAlgn="b"/>
                      <a:r>
                        <a:rPr lang="en-US" sz="1600" dirty="0">
                          <a:solidFill>
                            <a:srgbClr val="000000"/>
                          </a:solidFill>
                          <a:effectLst/>
                          <a:latin typeface="+mn-lt"/>
                        </a:rPr>
                        <a:t>16:40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L1 UVN status update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Erwin Loots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7"/>
                        </a:rPr>
                        <a:t>Erwin.loots@knmi.nl</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750778"/>
                  </a:ext>
                </a:extLst>
              </a:tr>
              <a:tr h="471934">
                <a:tc>
                  <a:txBody>
                    <a:bodyPr/>
                    <a:lstStyle/>
                    <a:p>
                      <a:pPr algn="r" fontAlgn="b"/>
                      <a:r>
                        <a:rPr lang="en-US" sz="1600" dirty="0">
                          <a:solidFill>
                            <a:srgbClr val="000000"/>
                          </a:solidFill>
                          <a:effectLst/>
                          <a:latin typeface="+mn-lt"/>
                        </a:rPr>
                        <a:t>17:00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ESA FDR4ATMOS Project: Status Update and Roadmap</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Günter Lichtenberg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8"/>
                        </a:rPr>
                        <a:t>guenter.lichtenberg@dlr.de </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 8h</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99827"/>
                  </a:ext>
                </a:extLst>
              </a:tr>
              <a:tr h="269348">
                <a:tc>
                  <a:txBody>
                    <a:bodyPr/>
                    <a:lstStyle/>
                    <a:p>
                      <a:pPr algn="r" fontAlgn="b"/>
                      <a:r>
                        <a:rPr lang="en-US" sz="1600" dirty="0">
                          <a:solidFill>
                            <a:srgbClr val="000000"/>
                          </a:solidFill>
                          <a:effectLst/>
                          <a:latin typeface="+mn-lt"/>
                        </a:rPr>
                        <a:t>17:20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242424"/>
                          </a:solidFill>
                          <a:effectLst/>
                          <a:latin typeface="+mn-lt"/>
                        </a:rPr>
                        <a:t>On-orbit degradation of FY-3E SSIM UV band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Jin Qi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9"/>
                        </a:rPr>
                        <a:t>qijin@cma.gov.cn</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8i</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788719"/>
                  </a:ext>
                </a:extLst>
              </a:tr>
              <a:tr h="269348">
                <a:tc>
                  <a:txBody>
                    <a:bodyPr/>
                    <a:lstStyle/>
                    <a:p>
                      <a:pPr algn="r" fontAlgn="b"/>
                      <a:r>
                        <a:rPr lang="en-US" sz="1600" dirty="0">
                          <a:solidFill>
                            <a:srgbClr val="000000"/>
                          </a:solidFill>
                          <a:effectLst/>
                          <a:latin typeface="+mn-lt"/>
                        </a:rPr>
                        <a:t>17:40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The Inflight Calibration of the FY-3E SSIM VIS Band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000000"/>
                          </a:solidFill>
                          <a:effectLst/>
                          <a:latin typeface="+mn-lt"/>
                        </a:rPr>
                        <a:t>Xiaohu Yang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5D8"/>
                    </a:solidFill>
                  </a:tcPr>
                </a:tc>
                <a:tc>
                  <a:txBody>
                    <a:bodyPr/>
                    <a:lstStyle/>
                    <a:p>
                      <a:pPr fontAlgn="b"/>
                      <a:r>
                        <a:rPr lang="en-US" sz="1600" dirty="0">
                          <a:solidFill>
                            <a:srgbClr val="1155CC"/>
                          </a:solidFill>
                          <a:effectLst/>
                          <a:latin typeface="+mn-lt"/>
                          <a:hlinkClick r:id="rId10"/>
                        </a:rPr>
                        <a:t>yangxiaohu@ciomp.ac.cn </a:t>
                      </a:r>
                      <a:endParaRPr lang="en-US" sz="1600" dirty="0">
                        <a:solidFill>
                          <a:srgbClr val="0563C1"/>
                        </a:solidFill>
                        <a:effectLst/>
                        <a:latin typeface="+mn-lt"/>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b"/>
                      <a:r>
                        <a:rPr lang="en-US" sz="1600" dirty="0">
                          <a:solidFill>
                            <a:srgbClr val="000000"/>
                          </a:solidFill>
                          <a:effectLst/>
                          <a:latin typeface="+mn-lt"/>
                        </a:rPr>
                        <a:t> 8j</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205019"/>
                  </a:ext>
                </a:extLst>
              </a:tr>
            </a:tbl>
          </a:graphicData>
        </a:graphic>
      </p:graphicFrame>
      <p:sp>
        <p:nvSpPr>
          <p:cNvPr id="6" name="Rectangle 1">
            <a:extLst>
              <a:ext uri="{FF2B5EF4-FFF2-40B4-BE49-F238E27FC236}">
                <a16:creationId xmlns:a16="http://schemas.microsoft.com/office/drawing/2014/main" id="{0F21E463-4198-4FD4-AE09-963035CA45A5}"/>
              </a:ext>
            </a:extLst>
          </p:cNvPr>
          <p:cNvSpPr>
            <a:spLocks noChangeArrowheads="1"/>
          </p:cNvSpPr>
          <p:nvPr/>
        </p:nvSpPr>
        <p:spPr bwMode="auto">
          <a:xfrm>
            <a:off x="1054100" y="1868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755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18A8-0D54-4ADE-8973-ABAA79391068}"/>
              </a:ext>
            </a:extLst>
          </p:cNvPr>
          <p:cNvSpPr>
            <a:spLocks noGrp="1"/>
          </p:cNvSpPr>
          <p:nvPr>
            <p:ph type="title"/>
          </p:nvPr>
        </p:nvSpPr>
        <p:spPr>
          <a:xfrm>
            <a:off x="838200" y="365126"/>
            <a:ext cx="10515600" cy="637410"/>
          </a:xfrm>
        </p:spPr>
        <p:txBody>
          <a:bodyPr>
            <a:normAutofit fontScale="90000"/>
          </a:bodyPr>
          <a:lstStyle/>
          <a:p>
            <a:pPr algn="ctr"/>
            <a:r>
              <a:rPr lang="en-US" dirty="0"/>
              <a:t>Planned Activities following 6i. Discussions</a:t>
            </a:r>
          </a:p>
        </p:txBody>
      </p:sp>
      <p:sp>
        <p:nvSpPr>
          <p:cNvPr id="3" name="Content Placeholder 2">
            <a:extLst>
              <a:ext uri="{FF2B5EF4-FFF2-40B4-BE49-F238E27FC236}">
                <a16:creationId xmlns:a16="http://schemas.microsoft.com/office/drawing/2014/main" id="{0D39BCE4-8E37-432C-B674-121B3BCF6237}"/>
              </a:ext>
            </a:extLst>
          </p:cNvPr>
          <p:cNvSpPr>
            <a:spLocks noGrp="1"/>
          </p:cNvSpPr>
          <p:nvPr>
            <p:ph idx="1"/>
          </p:nvPr>
        </p:nvSpPr>
        <p:spPr>
          <a:xfrm>
            <a:off x="838200" y="1123720"/>
            <a:ext cx="10515600" cy="5543780"/>
          </a:xfrm>
        </p:spPr>
        <p:txBody>
          <a:bodyPr>
            <a:normAutofit/>
          </a:bodyPr>
          <a:lstStyle/>
          <a:p>
            <a:r>
              <a:rPr lang="en-US" dirty="0"/>
              <a:t>GHG Missions next quarterly meeting: </a:t>
            </a:r>
          </a:p>
          <a:p>
            <a:pPr lvl="1"/>
            <a:r>
              <a:rPr lang="en-US" dirty="0"/>
              <a:t>OCO-TROPOMI-GOSAT Calibration Team Meeting #13, organized by JAXA, on May 9 at 12:00 UTC </a:t>
            </a:r>
          </a:p>
          <a:p>
            <a:r>
              <a:rPr lang="en-US" dirty="0"/>
              <a:t>Potential UVN-S Topical Meetings (fifth Thursday of the month)</a:t>
            </a:r>
          </a:p>
          <a:p>
            <a:pPr lvl="1"/>
            <a:r>
              <a:rPr lang="en-US" dirty="0"/>
              <a:t>Matchup Inter-comparisons for LEO/GEO, LEO/GEO/Lagrange-1, LEO/LEO</a:t>
            </a:r>
          </a:p>
          <a:p>
            <a:pPr lvl="2"/>
            <a:r>
              <a:rPr lang="en-US" dirty="0"/>
              <a:t>Geostationary – GEMS, TEMPO and Sentinel 4 UVN</a:t>
            </a:r>
          </a:p>
          <a:p>
            <a:pPr lvl="2"/>
            <a:r>
              <a:rPr lang="en-US" dirty="0"/>
              <a:t>Do we have stable instruments to use as long-term transfer standards?</a:t>
            </a:r>
          </a:p>
          <a:p>
            <a:pPr lvl="1"/>
            <a:r>
              <a:rPr lang="en-US" dirty="0"/>
              <a:t>Discussion of Radiative Transfer Model strengths and weaknesses</a:t>
            </a:r>
          </a:p>
          <a:p>
            <a:pPr lvl="1"/>
            <a:r>
              <a:rPr lang="en-US" dirty="0"/>
              <a:t>Use of Targets and Statistical approaches for reflectivity channels</a:t>
            </a:r>
          </a:p>
          <a:p>
            <a:pPr lvl="2"/>
            <a:r>
              <a:rPr lang="en-US" dirty="0"/>
              <a:t>Ice Radiances, Open Ocean, Land (PICS, etc.), Deep Convective Clouds</a:t>
            </a:r>
          </a:p>
          <a:p>
            <a:pPr lvl="2"/>
            <a:r>
              <a:rPr lang="en-US" dirty="0"/>
              <a:t>Comparisons of surface reflectivity databases</a:t>
            </a:r>
          </a:p>
          <a:p>
            <a:pPr lvl="1"/>
            <a:r>
              <a:rPr lang="en-US" dirty="0"/>
              <a:t>UV Ozone Profiler homogenization methods</a:t>
            </a:r>
          </a:p>
        </p:txBody>
      </p:sp>
    </p:spTree>
    <p:extLst>
      <p:ext uri="{BB962C8B-B14F-4D97-AF65-F5344CB8AC3E}">
        <p14:creationId xmlns:p14="http://schemas.microsoft.com/office/powerpoint/2010/main" val="3444282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0671-3F26-45E1-95A4-2899EB57970F}"/>
              </a:ext>
            </a:extLst>
          </p:cNvPr>
          <p:cNvSpPr>
            <a:spLocks noGrp="1"/>
          </p:cNvSpPr>
          <p:nvPr>
            <p:ph type="title"/>
          </p:nvPr>
        </p:nvSpPr>
        <p:spPr>
          <a:xfrm>
            <a:off x="838200" y="365125"/>
            <a:ext cx="10515600" cy="1057275"/>
          </a:xfrm>
        </p:spPr>
        <p:txBody>
          <a:bodyPr/>
          <a:lstStyle/>
          <a:p>
            <a:pPr algn="ctr"/>
            <a:r>
              <a:rPr lang="en-US" dirty="0"/>
              <a:t>Overview of presentations</a:t>
            </a:r>
          </a:p>
        </p:txBody>
      </p:sp>
      <p:sp>
        <p:nvSpPr>
          <p:cNvPr id="3" name="Content Placeholder 2">
            <a:extLst>
              <a:ext uri="{FF2B5EF4-FFF2-40B4-BE49-F238E27FC236}">
                <a16:creationId xmlns:a16="http://schemas.microsoft.com/office/drawing/2014/main" id="{D3113FB4-2ABC-48B7-8FC4-964F36005EDF}"/>
              </a:ext>
            </a:extLst>
          </p:cNvPr>
          <p:cNvSpPr>
            <a:spLocks noGrp="1"/>
          </p:cNvSpPr>
          <p:nvPr>
            <p:ph idx="1"/>
          </p:nvPr>
        </p:nvSpPr>
        <p:spPr>
          <a:xfrm>
            <a:off x="838200" y="1690688"/>
            <a:ext cx="10515600" cy="4351338"/>
          </a:xfrm>
        </p:spPr>
        <p:txBody>
          <a:bodyPr/>
          <a:lstStyle/>
          <a:p>
            <a:r>
              <a:rPr lang="en-US" dirty="0"/>
              <a:t>18 talks with over 30 attendees (20 virtual) covering most of the operational UV/Vis/NIR spectrometers.</a:t>
            </a:r>
          </a:p>
          <a:p>
            <a:r>
              <a:rPr lang="en-US" dirty="0"/>
              <a:t>Presentations will be linked to the agenda at</a:t>
            </a:r>
          </a:p>
          <a:p>
            <a:pPr lvl="1"/>
            <a:r>
              <a:rPr lang="en-US" u="sng" dirty="0">
                <a:hlinkClick r:id="rId2"/>
              </a:rPr>
              <a:t>https://gsics.atmos.umd.edu/bin/view/Development/AnnualEP2025</a:t>
            </a:r>
            <a:r>
              <a:rPr lang="en-US" dirty="0"/>
              <a:t> </a:t>
            </a:r>
          </a:p>
          <a:p>
            <a:r>
              <a:rPr lang="en-US" dirty="0"/>
              <a:t>Minutes are in revision but can be accessed at</a:t>
            </a:r>
          </a:p>
          <a:p>
            <a:pPr lvl="1"/>
            <a:r>
              <a:rPr lang="en-US" dirty="0">
                <a:hlinkClick r:id="rId3"/>
              </a:rPr>
              <a:t>https://umd0-my.sharepoint.com/:w:/g/personal/mbali_umd_edu/Eb5j7P0xqWZHthAWMTMvgZYBMX_CMBF4JaZHYeo10fXSXg?e=Rm3Ld2</a:t>
            </a:r>
            <a:r>
              <a:rPr lang="en-US" dirty="0"/>
              <a:t> </a:t>
            </a:r>
          </a:p>
          <a:p>
            <a:pPr lvl="1"/>
            <a:endParaRPr lang="en-US" dirty="0"/>
          </a:p>
          <a:p>
            <a:endParaRPr lang="en-US" dirty="0"/>
          </a:p>
        </p:txBody>
      </p:sp>
    </p:spTree>
    <p:extLst>
      <p:ext uri="{BB962C8B-B14F-4D97-AF65-F5344CB8AC3E}">
        <p14:creationId xmlns:p14="http://schemas.microsoft.com/office/powerpoint/2010/main" val="197713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533400" y="0"/>
            <a:ext cx="10820400" cy="646257"/>
          </a:xfrm>
        </p:spPr>
        <p:txBody>
          <a:bodyPr>
            <a:noAutofit/>
          </a:bodyPr>
          <a:lstStyle/>
          <a:p>
            <a:pPr>
              <a:tabLst>
                <a:tab pos="457200" algn="l"/>
              </a:tabLst>
            </a:pPr>
            <a:r>
              <a:rPr kumimoji="1" lang="en-US" altLang="ja-JP" sz="3200" dirty="0">
                <a:latin typeface="Arial" panose="020B0604020202020204" pitchFamily="34" charset="0"/>
                <a:cs typeface="Arial" panose="020B0604020202020204" pitchFamily="34" charset="0"/>
              </a:rPr>
              <a:t>6a. </a:t>
            </a:r>
            <a:r>
              <a:rPr lang="en-US" altLang="ja-JP" sz="3200" dirty="0">
                <a:latin typeface="Arial" panose="020B0604020202020204" pitchFamily="34" charset="0"/>
                <a:cs typeface="Arial" panose="020B0604020202020204" pitchFamily="34" charset="0"/>
              </a:rPr>
              <a:t>TEMPO Calibration Status, Heesung Chong et al.</a:t>
            </a:r>
            <a:endParaRPr kumimoji="1" lang="ja-JP" altLang="en-US" sz="3200" dirty="0"/>
          </a:p>
        </p:txBody>
      </p:sp>
      <p:sp>
        <p:nvSpPr>
          <p:cNvPr id="8" name="スライド番号プレースホルダー 1">
            <a:extLst>
              <a:ext uri="{FF2B5EF4-FFF2-40B4-BE49-F238E27FC236}">
                <a16:creationId xmlns:a16="http://schemas.microsoft.com/office/drawing/2014/main" id="{90E98456-D776-CED1-A34B-19439B31D40D}"/>
              </a:ext>
            </a:extLst>
          </p:cNvPr>
          <p:cNvSpPr txBox="1">
            <a:spLocks/>
          </p:cNvSpPr>
          <p:nvPr/>
        </p:nvSpPr>
        <p:spPr>
          <a:xfrm>
            <a:off x="9433169" y="6382730"/>
            <a:ext cx="2540000" cy="246221"/>
          </a:xfrm>
          <a:prstGeom prst="rect">
            <a:avLst/>
          </a:prstGeom>
        </p:spPr>
        <p:txBody>
          <a:bodyPr/>
          <a:lstStyle>
            <a:defPPr>
              <a:defRPr lang="ja-JP"/>
            </a:defPPr>
            <a:lvl1pPr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1pPr>
            <a:lvl2pPr marL="4572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2pPr>
            <a:lvl3pPr marL="9144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3pPr>
            <a:lvl4pPr marL="13716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4pPr>
            <a:lvl5pPr marL="1828800" algn="l" rtl="0" eaLnBrk="0" fontAlgn="base" hangingPunct="0">
              <a:spcBef>
                <a:spcPct val="0"/>
              </a:spcBef>
              <a:spcAft>
                <a:spcPct val="0"/>
              </a:spcAft>
              <a:defRPr kumimoji="1" sz="2400" kern="1200">
                <a:solidFill>
                  <a:srgbClr val="FFFF00"/>
                </a:solidFill>
                <a:latin typeface="Arial" charset="0"/>
                <a:ea typeface="ＭＳ Ｐゴシック" charset="-128"/>
                <a:cs typeface="+mn-cs"/>
              </a:defRPr>
            </a:lvl5pPr>
            <a:lvl6pPr marL="2286000" algn="l" defTabSz="914400" rtl="0" eaLnBrk="1" latinLnBrk="0" hangingPunct="1">
              <a:defRPr kumimoji="1" sz="2400" kern="1200">
                <a:solidFill>
                  <a:srgbClr val="FFFF00"/>
                </a:solidFill>
                <a:latin typeface="Arial" charset="0"/>
                <a:ea typeface="ＭＳ Ｐゴシック" charset="-128"/>
                <a:cs typeface="+mn-cs"/>
              </a:defRPr>
            </a:lvl6pPr>
            <a:lvl7pPr marL="2743200" algn="l" defTabSz="914400" rtl="0" eaLnBrk="1" latinLnBrk="0" hangingPunct="1">
              <a:defRPr kumimoji="1" sz="2400" kern="1200">
                <a:solidFill>
                  <a:srgbClr val="FFFF00"/>
                </a:solidFill>
                <a:latin typeface="Arial" charset="0"/>
                <a:ea typeface="ＭＳ Ｐゴシック" charset="-128"/>
                <a:cs typeface="+mn-cs"/>
              </a:defRPr>
            </a:lvl7pPr>
            <a:lvl8pPr marL="3200400" algn="l" defTabSz="914400" rtl="0" eaLnBrk="1" latinLnBrk="0" hangingPunct="1">
              <a:defRPr kumimoji="1" sz="2400" kern="1200">
                <a:solidFill>
                  <a:srgbClr val="FFFF00"/>
                </a:solidFill>
                <a:latin typeface="Arial" charset="0"/>
                <a:ea typeface="ＭＳ Ｐゴシック" charset="-128"/>
                <a:cs typeface="+mn-cs"/>
              </a:defRPr>
            </a:lvl8pPr>
            <a:lvl9pPr marL="3657600" algn="l" defTabSz="914400" rtl="0" eaLnBrk="1" latinLnBrk="0" hangingPunct="1">
              <a:defRPr kumimoji="1" sz="2400" kern="1200">
                <a:solidFill>
                  <a:srgbClr val="FFFF00"/>
                </a:solidFill>
                <a:latin typeface="Arial" charset="0"/>
                <a:ea typeface="ＭＳ Ｐゴシック" charset="-128"/>
                <a:cs typeface="+mn-cs"/>
              </a:defRPr>
            </a:lvl9pPr>
          </a:lstStyle>
          <a:p>
            <a:pPr algn="r"/>
            <a:fld id="{52491B9E-DD64-4F4E-BF49-B719B0785475}" type="slidenum">
              <a:rPr lang="ja-JP" altLang="en-US" sz="2800" smtClean="0">
                <a:solidFill>
                  <a:srgbClr val="008000"/>
                </a:solidFill>
              </a:rPr>
              <a:pPr algn="r"/>
              <a:t>7</a:t>
            </a:fld>
            <a:endParaRPr lang="ja-JP" altLang="en-US" sz="2800" dirty="0">
              <a:solidFill>
                <a:srgbClr val="008000"/>
              </a:solidFill>
            </a:endParaRPr>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6286500"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Wingdings" pitchFamily="2" charset="2"/>
              <a:buChar char="Ø"/>
            </a:pPr>
            <a:r>
              <a:rPr lang="en-US" sz="1800" b="1" dirty="0"/>
              <a:t>Sun-normalized radiances from TEMPO V03 Level 1 products are generally overestimated by on the order of 10%.</a:t>
            </a:r>
          </a:p>
          <a:p>
            <a:pPr>
              <a:buFont typeface="Wingdings" pitchFamily="2" charset="2"/>
              <a:buChar char="Ø"/>
            </a:pPr>
            <a:r>
              <a:rPr lang="en-US" sz="1800" b="1" dirty="0"/>
              <a:t>Solar irradiance and Earth radiance have been validated separately, and the results align with the ~10% bias in Sun-normalized radiance.</a:t>
            </a:r>
            <a:endParaRPr lang="en-US" sz="1800" dirty="0"/>
          </a:p>
          <a:p>
            <a:pPr>
              <a:buFont typeface="Wingdings" pitchFamily="2" charset="2"/>
              <a:buChar char="Ø"/>
            </a:pPr>
            <a:r>
              <a:rPr lang="en-US" sz="1800" b="1" dirty="0"/>
              <a:t>Ongoing work</a:t>
            </a:r>
          </a:p>
          <a:p>
            <a:pPr marL="457200" indent="-457200">
              <a:buAutoNum type="arabicParenBoth"/>
            </a:pPr>
            <a:r>
              <a:rPr lang="en-US" sz="1800" b="1" dirty="0"/>
              <a:t>Absolute calibration</a:t>
            </a:r>
            <a:br>
              <a:rPr lang="en-US" sz="1800" b="1" dirty="0"/>
            </a:br>
            <a:r>
              <a:rPr lang="en-US" sz="1800" dirty="0"/>
              <a:t>- We are considering adjustments to the radiometric calibration coefficients and BTDF to address (a) the Sun-normalized radiance biases and (b) the etaloning residuals.</a:t>
            </a:r>
          </a:p>
          <a:p>
            <a:pPr marL="457200" indent="-457200">
              <a:buAutoNum type="arabicParenBoth"/>
            </a:pPr>
            <a:r>
              <a:rPr lang="en-US" sz="1800" b="1" dirty="0"/>
              <a:t>Stray light</a:t>
            </a:r>
            <a:br>
              <a:rPr lang="en-US" sz="1800" b="1" dirty="0"/>
            </a:br>
            <a:r>
              <a:rPr lang="en-US" sz="1800" dirty="0"/>
              <a:t>- We have been working on updating the point spread function and implementing background stray light correction.</a:t>
            </a:r>
          </a:p>
          <a:p>
            <a:pPr marL="457200" indent="-457200">
              <a:buAutoNum type="arabicParenBoth"/>
            </a:pPr>
            <a:r>
              <a:rPr lang="en-US" sz="1800" b="1" dirty="0"/>
              <a:t>Polarization correction (early stage)</a:t>
            </a:r>
            <a:br>
              <a:rPr lang="en-US" sz="1800" b="1" dirty="0"/>
            </a:br>
            <a:r>
              <a:rPr lang="en-US" sz="1800" dirty="0"/>
              <a:t>- The correction algorithm has already been integrated into the TEMPO Level 0-1 processor.</a:t>
            </a:r>
            <a:br>
              <a:rPr lang="en-US" sz="1800" dirty="0"/>
            </a:br>
            <a:r>
              <a:rPr lang="en-US" sz="1800" dirty="0"/>
              <a:t>- We have begun assessing its performance using in-flight measurements.</a:t>
            </a:r>
          </a:p>
          <a:p>
            <a:pPr>
              <a:buFont typeface="Wingdings" pitchFamily="2" charset="2"/>
              <a:buChar char="Ø"/>
            </a:pPr>
            <a:endParaRPr lang="en-US" sz="1800" b="1" dirty="0"/>
          </a:p>
        </p:txBody>
      </p:sp>
      <p:pic>
        <p:nvPicPr>
          <p:cNvPr id="11" name="Picture 10">
            <a:extLst>
              <a:ext uri="{FF2B5EF4-FFF2-40B4-BE49-F238E27FC236}">
                <a16:creationId xmlns:a16="http://schemas.microsoft.com/office/drawing/2014/main" id="{6586B254-3DC9-456B-9327-BE283F5873AB}"/>
              </a:ext>
            </a:extLst>
          </p:cNvPr>
          <p:cNvPicPr>
            <a:picLocks noChangeAspect="1"/>
          </p:cNvPicPr>
          <p:nvPr/>
        </p:nvPicPr>
        <p:blipFill>
          <a:blip r:embed="rId2">
            <a:extLst>
              <a:ext uri="{28A0092B-C50C-407E-A947-70E740481C1C}">
                <a14:useLocalDpi xmlns:a14="http://schemas.microsoft.com/office/drawing/2010/main" val="0"/>
              </a:ext>
            </a:extLst>
          </a:blip>
          <a:srcRect t="65924"/>
          <a:stretch/>
        </p:blipFill>
        <p:spPr>
          <a:xfrm>
            <a:off x="6102607" y="1504399"/>
            <a:ext cx="5870562" cy="2138581"/>
          </a:xfrm>
          <a:prstGeom prst="rect">
            <a:avLst/>
          </a:prstGeom>
        </p:spPr>
      </p:pic>
      <p:pic>
        <p:nvPicPr>
          <p:cNvPr id="12" name="Picture 11">
            <a:extLst>
              <a:ext uri="{FF2B5EF4-FFF2-40B4-BE49-F238E27FC236}">
                <a16:creationId xmlns:a16="http://schemas.microsoft.com/office/drawing/2014/main" id="{358FBDCF-DB24-4140-B02A-606ECC628CB4}"/>
              </a:ext>
            </a:extLst>
          </p:cNvPr>
          <p:cNvPicPr>
            <a:picLocks noChangeAspect="1"/>
          </p:cNvPicPr>
          <p:nvPr/>
        </p:nvPicPr>
        <p:blipFill>
          <a:blip r:embed="rId3">
            <a:extLst>
              <a:ext uri="{28A0092B-C50C-407E-A947-70E740481C1C}">
                <a14:useLocalDpi xmlns:a14="http://schemas.microsoft.com/office/drawing/2010/main" val="0"/>
              </a:ext>
            </a:extLst>
          </a:blip>
          <a:srcRect t="65897"/>
          <a:stretch/>
        </p:blipFill>
        <p:spPr>
          <a:xfrm>
            <a:off x="6168447" y="4267193"/>
            <a:ext cx="5870564" cy="2361757"/>
          </a:xfrm>
          <a:prstGeom prst="rect">
            <a:avLst/>
          </a:prstGeom>
        </p:spPr>
      </p:pic>
      <p:sp>
        <p:nvSpPr>
          <p:cNvPr id="13" name="TextBox 12">
            <a:extLst>
              <a:ext uri="{FF2B5EF4-FFF2-40B4-BE49-F238E27FC236}">
                <a16:creationId xmlns:a16="http://schemas.microsoft.com/office/drawing/2014/main" id="{6425C5A7-CFB2-4DF3-B2C4-308875056197}"/>
              </a:ext>
            </a:extLst>
          </p:cNvPr>
          <p:cNvSpPr txBox="1"/>
          <p:nvPr/>
        </p:nvSpPr>
        <p:spPr>
          <a:xfrm>
            <a:off x="7838498" y="1327526"/>
            <a:ext cx="2898985" cy="276999"/>
          </a:xfrm>
          <a:prstGeom prst="rect">
            <a:avLst/>
          </a:prstGeom>
          <a:noFill/>
        </p:spPr>
        <p:txBody>
          <a:bodyPr wrap="square">
            <a:spAutoFit/>
          </a:bodyPr>
          <a:lstStyle/>
          <a:p>
            <a:pPr algn="ctr"/>
            <a:r>
              <a:rPr lang="en-US" sz="1200" b="1" dirty="0">
                <a:cs typeface="Arial" panose="020B0604020202020204" pitchFamily="34" charset="0"/>
              </a:rPr>
              <a:t>TEMPO – TSIS [%] (October 26, 2023)</a:t>
            </a:r>
          </a:p>
        </p:txBody>
      </p:sp>
      <p:sp>
        <p:nvSpPr>
          <p:cNvPr id="14" name="TextBox 13">
            <a:extLst>
              <a:ext uri="{FF2B5EF4-FFF2-40B4-BE49-F238E27FC236}">
                <a16:creationId xmlns:a16="http://schemas.microsoft.com/office/drawing/2014/main" id="{96F23B2D-BF45-4109-B209-8756979CF99D}"/>
              </a:ext>
            </a:extLst>
          </p:cNvPr>
          <p:cNvSpPr txBox="1"/>
          <p:nvPr/>
        </p:nvSpPr>
        <p:spPr>
          <a:xfrm>
            <a:off x="8686934" y="1015913"/>
            <a:ext cx="994716" cy="349583"/>
          </a:xfrm>
          <a:prstGeom prst="rect">
            <a:avLst/>
          </a:prstGeom>
          <a:noFill/>
        </p:spPr>
        <p:txBody>
          <a:bodyPr wrap="square">
            <a:spAutoFit/>
          </a:bodyPr>
          <a:lstStyle/>
          <a:p>
            <a:pPr algn="ctr">
              <a:lnSpc>
                <a:spcPct val="110000"/>
              </a:lnSpc>
            </a:pPr>
            <a:r>
              <a:rPr lang="en-US" sz="1600" b="1" dirty="0">
                <a:cs typeface="Arial" panose="020B0604020202020204" pitchFamily="34" charset="0"/>
              </a:rPr>
              <a:t>UV CCD</a:t>
            </a:r>
          </a:p>
        </p:txBody>
      </p:sp>
      <p:sp>
        <p:nvSpPr>
          <p:cNvPr id="15" name="TextBox 14">
            <a:extLst>
              <a:ext uri="{FF2B5EF4-FFF2-40B4-BE49-F238E27FC236}">
                <a16:creationId xmlns:a16="http://schemas.microsoft.com/office/drawing/2014/main" id="{FFEA1FAD-5043-4BFD-A480-E92643773339}"/>
              </a:ext>
            </a:extLst>
          </p:cNvPr>
          <p:cNvSpPr txBox="1"/>
          <p:nvPr/>
        </p:nvSpPr>
        <p:spPr>
          <a:xfrm>
            <a:off x="8788761" y="3780296"/>
            <a:ext cx="1037949" cy="349583"/>
          </a:xfrm>
          <a:prstGeom prst="rect">
            <a:avLst/>
          </a:prstGeom>
          <a:noFill/>
        </p:spPr>
        <p:txBody>
          <a:bodyPr wrap="square">
            <a:spAutoFit/>
          </a:bodyPr>
          <a:lstStyle/>
          <a:p>
            <a:pPr algn="ctr">
              <a:lnSpc>
                <a:spcPct val="110000"/>
              </a:lnSpc>
            </a:pPr>
            <a:r>
              <a:rPr lang="en-US" sz="1600" b="1" dirty="0">
                <a:cs typeface="Arial" panose="020B0604020202020204" pitchFamily="34" charset="0"/>
              </a:rPr>
              <a:t>VIS CCD</a:t>
            </a:r>
          </a:p>
        </p:txBody>
      </p:sp>
      <p:cxnSp>
        <p:nvCxnSpPr>
          <p:cNvPr id="16" name="Straight Connector 15">
            <a:extLst>
              <a:ext uri="{FF2B5EF4-FFF2-40B4-BE49-F238E27FC236}">
                <a16:creationId xmlns:a16="http://schemas.microsoft.com/office/drawing/2014/main" id="{A73DE636-828D-41D2-85A3-7595169962EE}"/>
              </a:ext>
            </a:extLst>
          </p:cNvPr>
          <p:cNvCxnSpPr>
            <a:cxnSpLocks/>
          </p:cNvCxnSpPr>
          <p:nvPr/>
        </p:nvCxnSpPr>
        <p:spPr>
          <a:xfrm>
            <a:off x="10353430" y="2359739"/>
            <a:ext cx="0" cy="30924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64BCB41-2697-4C17-9444-D7FB19F2FC6C}"/>
              </a:ext>
            </a:extLst>
          </p:cNvPr>
          <p:cNvSpPr txBox="1"/>
          <p:nvPr/>
        </p:nvSpPr>
        <p:spPr>
          <a:xfrm>
            <a:off x="9564420" y="2040841"/>
            <a:ext cx="821058" cy="338554"/>
          </a:xfrm>
          <a:prstGeom prst="rect">
            <a:avLst/>
          </a:prstGeom>
          <a:noFill/>
        </p:spPr>
        <p:txBody>
          <a:bodyPr wrap="none" rtlCol="0">
            <a:spAutoFit/>
          </a:bodyPr>
          <a:lstStyle/>
          <a:p>
            <a:pPr algn="ctr"/>
            <a:r>
              <a:rPr lang="en-US" sz="1600" b="1" dirty="0">
                <a:solidFill>
                  <a:srgbClr val="FF0000"/>
                </a:solidFill>
              </a:rPr>
              <a:t>470 nm</a:t>
            </a:r>
          </a:p>
        </p:txBody>
      </p:sp>
      <p:sp>
        <p:nvSpPr>
          <p:cNvPr id="18" name="TextBox 17">
            <a:extLst>
              <a:ext uri="{FF2B5EF4-FFF2-40B4-BE49-F238E27FC236}">
                <a16:creationId xmlns:a16="http://schemas.microsoft.com/office/drawing/2014/main" id="{1038B87D-D45C-4C10-9D60-3FDCFA1FB25A}"/>
              </a:ext>
            </a:extLst>
          </p:cNvPr>
          <p:cNvSpPr txBox="1"/>
          <p:nvPr/>
        </p:nvSpPr>
        <p:spPr>
          <a:xfrm>
            <a:off x="9341600" y="4600350"/>
            <a:ext cx="821059" cy="338554"/>
          </a:xfrm>
          <a:prstGeom prst="rect">
            <a:avLst/>
          </a:prstGeom>
          <a:noFill/>
        </p:spPr>
        <p:txBody>
          <a:bodyPr wrap="none" rtlCol="0">
            <a:spAutoFit/>
          </a:bodyPr>
          <a:lstStyle/>
          <a:p>
            <a:pPr algn="ctr"/>
            <a:r>
              <a:rPr lang="en-US" sz="1600" b="1" dirty="0">
                <a:solidFill>
                  <a:srgbClr val="FF0000"/>
                </a:solidFill>
              </a:rPr>
              <a:t>640 nm</a:t>
            </a:r>
          </a:p>
        </p:txBody>
      </p:sp>
      <p:cxnSp>
        <p:nvCxnSpPr>
          <p:cNvPr id="19" name="Straight Connector 18">
            <a:extLst>
              <a:ext uri="{FF2B5EF4-FFF2-40B4-BE49-F238E27FC236}">
                <a16:creationId xmlns:a16="http://schemas.microsoft.com/office/drawing/2014/main" id="{1072D8AC-E4A8-41F3-BAF3-663D7BD120DF}"/>
              </a:ext>
            </a:extLst>
          </p:cNvPr>
          <p:cNvCxnSpPr>
            <a:cxnSpLocks/>
          </p:cNvCxnSpPr>
          <p:nvPr/>
        </p:nvCxnSpPr>
        <p:spPr>
          <a:xfrm>
            <a:off x="9357450" y="5337088"/>
            <a:ext cx="0" cy="5497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79D1323-7681-4314-B14C-1E3B178FD75B}"/>
              </a:ext>
            </a:extLst>
          </p:cNvPr>
          <p:cNvSpPr txBox="1"/>
          <p:nvPr/>
        </p:nvSpPr>
        <p:spPr>
          <a:xfrm>
            <a:off x="7882231" y="4091908"/>
            <a:ext cx="2898985" cy="276999"/>
          </a:xfrm>
          <a:prstGeom prst="rect">
            <a:avLst/>
          </a:prstGeom>
          <a:noFill/>
        </p:spPr>
        <p:txBody>
          <a:bodyPr wrap="square">
            <a:spAutoFit/>
          </a:bodyPr>
          <a:lstStyle/>
          <a:p>
            <a:pPr algn="ctr"/>
            <a:r>
              <a:rPr lang="en-US" sz="1200" b="1" dirty="0">
                <a:cs typeface="Arial" panose="020B0604020202020204" pitchFamily="34" charset="0"/>
              </a:rPr>
              <a:t>TEMPO – TSIS [%] (October 26, 2023)</a:t>
            </a:r>
          </a:p>
        </p:txBody>
      </p:sp>
      <p:sp>
        <p:nvSpPr>
          <p:cNvPr id="21" name="Content Placeholder 1">
            <a:extLst>
              <a:ext uri="{FF2B5EF4-FFF2-40B4-BE49-F238E27FC236}">
                <a16:creationId xmlns:a16="http://schemas.microsoft.com/office/drawing/2014/main" id="{B62CD6D1-5CA7-43B1-BF1E-ABB17552EF12}"/>
              </a:ext>
            </a:extLst>
          </p:cNvPr>
          <p:cNvSpPr txBox="1">
            <a:spLocks/>
          </p:cNvSpPr>
          <p:nvPr/>
        </p:nvSpPr>
        <p:spPr>
          <a:xfrm>
            <a:off x="7626178" y="614192"/>
            <a:ext cx="4251902" cy="372832"/>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2000" b="1" dirty="0"/>
              <a:t>Solar irradiance comparisons</a:t>
            </a:r>
            <a:endParaRPr lang="en-US" sz="2000" dirty="0"/>
          </a:p>
        </p:txBody>
      </p:sp>
    </p:spTree>
    <p:extLst>
      <p:ext uri="{BB962C8B-B14F-4D97-AF65-F5344CB8AC3E}">
        <p14:creationId xmlns:p14="http://schemas.microsoft.com/office/powerpoint/2010/main" val="259512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196850" y="18151"/>
            <a:ext cx="11798300" cy="646257"/>
          </a:xfrm>
        </p:spPr>
        <p:txBody>
          <a:bodyPr>
            <a:noAutofit/>
          </a:bodyPr>
          <a:lstStyle/>
          <a:p>
            <a:r>
              <a:rPr kumimoji="1" lang="en-US" altLang="ja-JP" sz="3200" b="1" dirty="0"/>
              <a:t>6b. </a:t>
            </a:r>
            <a:r>
              <a:rPr lang="en-US" altLang="ja-JP" sz="3200" dirty="0">
                <a:latin typeface="Arial" panose="020B0604020202020204" pitchFamily="34" charset="0"/>
                <a:cs typeface="Arial" panose="020B0604020202020204" pitchFamily="34" charset="0"/>
              </a:rPr>
              <a:t>NOAA-20 &amp; NOAA-21 OMPS Calibration, Sri Madhavan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8" y="743326"/>
            <a:ext cx="4632262"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buFont typeface="Arial" panose="020B0604020202020204" pitchFamily="34" charset="0"/>
              <a:buChar char="•"/>
            </a:pPr>
            <a:r>
              <a:rPr lang="en-US" sz="2400" dirty="0">
                <a:solidFill>
                  <a:srgbClr val="000000"/>
                </a:solidFill>
                <a:latin typeface="Aptos" panose="020B0004020202020204" pitchFamily="34" charset="0"/>
              </a:rPr>
              <a:t>NASA is beginning it’s first reprocessing of the NOAA-20 and NOAA-21 OMPS Nadir Level 1 products.  This involves a re-calibration and the addition of several new corrections.</a:t>
            </a:r>
          </a:p>
          <a:p>
            <a:pPr>
              <a:buFont typeface="Arial" panose="020B0604020202020204" pitchFamily="34" charset="0"/>
              <a:buChar char="•"/>
            </a:pPr>
            <a:r>
              <a:rPr lang="en-US" sz="2400" dirty="0">
                <a:solidFill>
                  <a:srgbClr val="000000"/>
                </a:solidFill>
                <a:latin typeface="Aptos" panose="020B0004020202020204" pitchFamily="34" charset="0"/>
              </a:rPr>
              <a:t>Problem areas (work in progress) include Day 1 radiometry on N21 and Stray Light levels on both N20 and N21.</a:t>
            </a:r>
          </a:p>
          <a:p>
            <a:pPr>
              <a:buFont typeface="Arial" panose="020B0604020202020204" pitchFamily="34" charset="0"/>
              <a:buChar char="•"/>
            </a:pPr>
            <a:r>
              <a:rPr lang="en-US" sz="2400" dirty="0">
                <a:solidFill>
                  <a:srgbClr val="000000"/>
                </a:solidFill>
                <a:latin typeface="Aptos" panose="020B0004020202020204" pitchFamily="34" charset="0"/>
              </a:rPr>
              <a:t>We anticipate new product releases in May (N20) and July (N21).  Data will be available through the GSFC DISC.</a:t>
            </a:r>
          </a:p>
          <a:p>
            <a:pPr marL="0" indent="0">
              <a:buNone/>
            </a:pPr>
            <a:endParaRPr lang="en-US" sz="1800" b="1" dirty="0"/>
          </a:p>
        </p:txBody>
      </p:sp>
      <p:pic>
        <p:nvPicPr>
          <p:cNvPr id="38" name="Picture 2">
            <a:extLst>
              <a:ext uri="{FF2B5EF4-FFF2-40B4-BE49-F238E27FC236}">
                <a16:creationId xmlns:a16="http://schemas.microsoft.com/office/drawing/2014/main" id="{DAE86CEF-664B-49F2-B0C7-7D627D756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655" y="964919"/>
            <a:ext cx="6568040" cy="558828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9901A9E-F044-40A6-97EC-8882BA43F227}"/>
              </a:ext>
            </a:extLst>
          </p:cNvPr>
          <p:cNvSpPr txBox="1"/>
          <p:nvPr/>
        </p:nvSpPr>
        <p:spPr>
          <a:xfrm>
            <a:off x="5834082" y="1378225"/>
            <a:ext cx="3225249" cy="400110"/>
          </a:xfrm>
          <a:prstGeom prst="rect">
            <a:avLst/>
          </a:prstGeom>
          <a:noFill/>
        </p:spPr>
        <p:txBody>
          <a:bodyPr wrap="square" rtlCol="0">
            <a:spAutoFit/>
          </a:bodyPr>
          <a:lstStyle/>
          <a:p>
            <a:r>
              <a:rPr lang="en-US" sz="2000" dirty="0"/>
              <a:t>Counts = Raw-Smear-Dark</a:t>
            </a:r>
          </a:p>
        </p:txBody>
      </p:sp>
      <p:sp>
        <p:nvSpPr>
          <p:cNvPr id="40" name="TextBox 39">
            <a:extLst>
              <a:ext uri="{FF2B5EF4-FFF2-40B4-BE49-F238E27FC236}">
                <a16:creationId xmlns:a16="http://schemas.microsoft.com/office/drawing/2014/main" id="{EAD07071-DEDC-4449-AE0D-9BE3463CB67F}"/>
              </a:ext>
            </a:extLst>
          </p:cNvPr>
          <p:cNvSpPr txBox="1"/>
          <p:nvPr/>
        </p:nvSpPr>
        <p:spPr>
          <a:xfrm>
            <a:off x="7101376" y="1986447"/>
            <a:ext cx="2825805" cy="646331"/>
          </a:xfrm>
          <a:prstGeom prst="rect">
            <a:avLst/>
          </a:prstGeom>
          <a:noFill/>
          <a:ln w="25400">
            <a:solidFill>
              <a:srgbClr val="AE1FB1"/>
            </a:solidFill>
          </a:ln>
        </p:spPr>
        <p:txBody>
          <a:bodyPr wrap="square" rtlCol="0">
            <a:spAutoFit/>
          </a:bodyPr>
          <a:lstStyle/>
          <a:p>
            <a:r>
              <a:rPr lang="en-US" dirty="0"/>
              <a:t>New Implementation using 1.25-S integration time</a:t>
            </a:r>
          </a:p>
        </p:txBody>
      </p:sp>
      <p:sp>
        <p:nvSpPr>
          <p:cNvPr id="42" name="TextBox 41">
            <a:extLst>
              <a:ext uri="{FF2B5EF4-FFF2-40B4-BE49-F238E27FC236}">
                <a16:creationId xmlns:a16="http://schemas.microsoft.com/office/drawing/2014/main" id="{6E3D6970-661B-417B-8EAC-F4345E1332E6}"/>
              </a:ext>
            </a:extLst>
          </p:cNvPr>
          <p:cNvSpPr txBox="1"/>
          <p:nvPr/>
        </p:nvSpPr>
        <p:spPr>
          <a:xfrm>
            <a:off x="6827519" y="743326"/>
            <a:ext cx="3099663" cy="307777"/>
          </a:xfrm>
          <a:prstGeom prst="rect">
            <a:avLst/>
          </a:prstGeom>
          <a:noFill/>
        </p:spPr>
        <p:txBody>
          <a:bodyPr wrap="square" rtlCol="0">
            <a:spAutoFit/>
          </a:bodyPr>
          <a:lstStyle/>
          <a:p>
            <a:r>
              <a:rPr lang="en-US" sz="1400" dirty="0"/>
              <a:t>EV Night data from 2023/12/03</a:t>
            </a:r>
          </a:p>
        </p:txBody>
      </p:sp>
      <p:sp>
        <p:nvSpPr>
          <p:cNvPr id="43" name="TextBox 42">
            <a:extLst>
              <a:ext uri="{FF2B5EF4-FFF2-40B4-BE49-F238E27FC236}">
                <a16:creationId xmlns:a16="http://schemas.microsoft.com/office/drawing/2014/main" id="{E370B9F3-5E49-42FA-BB90-8BB86435CC4B}"/>
              </a:ext>
            </a:extLst>
          </p:cNvPr>
          <p:cNvSpPr txBox="1"/>
          <p:nvPr/>
        </p:nvSpPr>
        <p:spPr>
          <a:xfrm>
            <a:off x="6292850" y="5591454"/>
            <a:ext cx="4311647" cy="584775"/>
          </a:xfrm>
          <a:prstGeom prst="rect">
            <a:avLst/>
          </a:prstGeom>
          <a:solidFill>
            <a:schemeClr val="bg1"/>
          </a:solidFill>
          <a:ln w="25400">
            <a:solidFill>
              <a:srgbClr val="FF0000"/>
            </a:solidFill>
          </a:ln>
        </p:spPr>
        <p:txBody>
          <a:bodyPr wrap="square" rtlCol="0">
            <a:spAutoFit/>
          </a:bodyPr>
          <a:lstStyle/>
          <a:p>
            <a:r>
              <a:rPr lang="en-US" sz="1600" dirty="0"/>
              <a:t>Current dark correction is based on 30-S Integration time which induces an over correction</a:t>
            </a:r>
          </a:p>
        </p:txBody>
      </p:sp>
      <p:sp>
        <p:nvSpPr>
          <p:cNvPr id="6" name="TextBox 5">
            <a:extLst>
              <a:ext uri="{FF2B5EF4-FFF2-40B4-BE49-F238E27FC236}">
                <a16:creationId xmlns:a16="http://schemas.microsoft.com/office/drawing/2014/main" id="{012AD134-6E74-411F-9993-EE9E4BB42A85}"/>
              </a:ext>
            </a:extLst>
          </p:cNvPr>
          <p:cNvSpPr txBox="1"/>
          <p:nvPr/>
        </p:nvSpPr>
        <p:spPr>
          <a:xfrm>
            <a:off x="6398520" y="560632"/>
            <a:ext cx="4546309" cy="461665"/>
          </a:xfrm>
          <a:prstGeom prst="rect">
            <a:avLst/>
          </a:prstGeom>
          <a:solidFill>
            <a:schemeClr val="bg1"/>
          </a:solidFill>
        </p:spPr>
        <p:txBody>
          <a:bodyPr wrap="none" rtlCol="0">
            <a:spAutoFit/>
          </a:bodyPr>
          <a:lstStyle/>
          <a:p>
            <a:r>
              <a:rPr lang="en-US" sz="2400" dirty="0"/>
              <a:t>Earth-view Night Data, 2023/12/03</a:t>
            </a:r>
          </a:p>
        </p:txBody>
      </p:sp>
    </p:spTree>
    <p:extLst>
      <p:ext uri="{BB962C8B-B14F-4D97-AF65-F5344CB8AC3E}">
        <p14:creationId xmlns:p14="http://schemas.microsoft.com/office/powerpoint/2010/main" val="39353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4157E-A280-A158-37A3-B3CAFC6296EE}"/>
              </a:ext>
            </a:extLst>
          </p:cNvPr>
          <p:cNvSpPr>
            <a:spLocks noGrp="1"/>
          </p:cNvSpPr>
          <p:nvPr>
            <p:ph type="title"/>
          </p:nvPr>
        </p:nvSpPr>
        <p:spPr>
          <a:xfrm>
            <a:off x="393700" y="13687"/>
            <a:ext cx="11798300" cy="646257"/>
          </a:xfrm>
        </p:spPr>
        <p:txBody>
          <a:bodyPr>
            <a:noAutofit/>
          </a:bodyPr>
          <a:lstStyle/>
          <a:p>
            <a:r>
              <a:rPr kumimoji="1" lang="en-US" altLang="ja-JP" sz="3200" b="1" dirty="0"/>
              <a:t>6c. </a:t>
            </a:r>
            <a:r>
              <a:rPr kumimoji="1" lang="en-US" altLang="ja-JP" sz="3200" dirty="0">
                <a:latin typeface="Arial" panose="020B0604020202020204" pitchFamily="34" charset="0"/>
                <a:cs typeface="Arial" panose="020B0604020202020204" pitchFamily="34" charset="0"/>
              </a:rPr>
              <a:t>OMPS Time-dependent calibration</a:t>
            </a:r>
            <a:r>
              <a:rPr lang="en-US" altLang="ja-JP" sz="3200" dirty="0">
                <a:latin typeface="Arial" panose="020B0604020202020204" pitchFamily="34" charset="0"/>
                <a:cs typeface="Arial" panose="020B0604020202020204" pitchFamily="34" charset="0"/>
              </a:rPr>
              <a:t>, Larry Flynn et al.</a:t>
            </a:r>
            <a:endParaRPr kumimoji="1" lang="ja-JP" altLang="en-US" sz="3200" dirty="0"/>
          </a:p>
        </p:txBody>
      </p:sp>
      <p:sp>
        <p:nvSpPr>
          <p:cNvPr id="10" name="Content Placeholder 1">
            <a:extLst>
              <a:ext uri="{FF2B5EF4-FFF2-40B4-BE49-F238E27FC236}">
                <a16:creationId xmlns:a16="http://schemas.microsoft.com/office/drawing/2014/main" id="{2ABE41C5-5024-4895-80A7-E5C0039D4573}"/>
              </a:ext>
            </a:extLst>
          </p:cNvPr>
          <p:cNvSpPr txBox="1">
            <a:spLocks/>
          </p:cNvSpPr>
          <p:nvPr/>
        </p:nvSpPr>
        <p:spPr>
          <a:xfrm>
            <a:off x="66737" y="743326"/>
            <a:ext cx="5314135" cy="5371348"/>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400" dirty="0"/>
              <a:t>Analysis of biweekly working and annual reference solar measurements for NOAA-20 and S-NPP OMPS NP allow accurate characterization of the instrument throughput changes at the 0.1% level.</a:t>
            </a:r>
          </a:p>
          <a:p>
            <a:r>
              <a:rPr lang="en-US" sz="2400" dirty="0"/>
              <a:t>Soft calibration adjustments to force agreement for all OMPS can be calculated by using the V8Pro and V8TOz ozone, reflectivity and aerosol index estimates and their sensitivity to radiance / irradiance ratio changes.</a:t>
            </a:r>
          </a:p>
          <a:p>
            <a:r>
              <a:rPr lang="en-US" sz="2400" dirty="0"/>
              <a:t>The stable orbits of the JPSS polar satellites allows the creation of accurate long-term records.</a:t>
            </a:r>
          </a:p>
        </p:txBody>
      </p:sp>
      <p:pic>
        <p:nvPicPr>
          <p:cNvPr id="11" name="Picture 10">
            <a:extLst>
              <a:ext uri="{FF2B5EF4-FFF2-40B4-BE49-F238E27FC236}">
                <a16:creationId xmlns:a16="http://schemas.microsoft.com/office/drawing/2014/main" id="{69E0B95D-06C3-4A75-9335-D57834BFEE1B}"/>
              </a:ext>
            </a:extLst>
          </p:cNvPr>
          <p:cNvPicPr>
            <a:picLocks noChangeAspect="1"/>
          </p:cNvPicPr>
          <p:nvPr/>
        </p:nvPicPr>
        <p:blipFill>
          <a:blip r:embed="rId2">
            <a:lum bright="-15000" contrast="30000"/>
          </a:blip>
          <a:stretch>
            <a:fillRect/>
          </a:stretch>
        </p:blipFill>
        <p:spPr>
          <a:xfrm rot="10800000">
            <a:off x="5704653" y="703644"/>
            <a:ext cx="5825059" cy="6182520"/>
          </a:xfrm>
          <a:prstGeom prst="rect">
            <a:avLst/>
          </a:prstGeom>
        </p:spPr>
      </p:pic>
      <p:sp>
        <p:nvSpPr>
          <p:cNvPr id="12" name="Slide Number Placeholder 3">
            <a:extLst>
              <a:ext uri="{FF2B5EF4-FFF2-40B4-BE49-F238E27FC236}">
                <a16:creationId xmlns:a16="http://schemas.microsoft.com/office/drawing/2014/main" id="{25CA22F8-AD1A-446C-BFA9-ABCAA20ECAF8}"/>
              </a:ext>
            </a:extLst>
          </p:cNvPr>
          <p:cNvSpPr>
            <a:spLocks noGrp="1"/>
          </p:cNvSpPr>
          <p:nvPr>
            <p:ph type="sldNum" sz="quarter" idx="12"/>
          </p:nvPr>
        </p:nvSpPr>
        <p:spPr>
          <a:xfrm>
            <a:off x="9458900" y="6390815"/>
            <a:ext cx="1894900" cy="330660"/>
          </a:xfrm>
        </p:spPr>
        <p:txBody>
          <a:bodyPr/>
          <a:lstStyle/>
          <a:p>
            <a:fld id="{6F7D43C1-E35E-497E-9F54-CF4600D04F69}" type="slidenum">
              <a:rPr lang="en-US" smtClean="0"/>
              <a:t>9</a:t>
            </a:fld>
            <a:endParaRPr lang="en-US" dirty="0"/>
          </a:p>
        </p:txBody>
      </p:sp>
      <p:pic>
        <p:nvPicPr>
          <p:cNvPr id="13" name="Picture 2" descr="http://i.stack.imgur.com/jgEQe.png">
            <a:hlinkClick r:id="rId3"/>
            <a:extLst>
              <a:ext uri="{FF2B5EF4-FFF2-40B4-BE49-F238E27FC236}">
                <a16:creationId xmlns:a16="http://schemas.microsoft.com/office/drawing/2014/main" id="{84BA3079-1A6C-450E-BD4D-45FD04CF037D}"/>
              </a:ext>
            </a:extLst>
          </p:cNvPr>
          <p:cNvPicPr>
            <a:picLocks noChangeAspect="1" noChangeArrowheads="1"/>
          </p:cNvPicPr>
          <p:nvPr/>
        </p:nvPicPr>
        <p:blipFill>
          <a:blip r:embed="rId4" cstate="print"/>
          <a:srcRect t="75236" r="10116"/>
          <a:stretch>
            <a:fillRect/>
          </a:stretch>
        </p:blipFill>
        <p:spPr bwMode="auto">
          <a:xfrm rot="16200000">
            <a:off x="9722249" y="3556932"/>
            <a:ext cx="4294137" cy="241526"/>
          </a:xfrm>
          <a:prstGeom prst="rect">
            <a:avLst/>
          </a:prstGeom>
          <a:noFill/>
        </p:spPr>
      </p:pic>
      <p:sp>
        <p:nvSpPr>
          <p:cNvPr id="14" name="TextBox 13">
            <a:extLst>
              <a:ext uri="{FF2B5EF4-FFF2-40B4-BE49-F238E27FC236}">
                <a16:creationId xmlns:a16="http://schemas.microsoft.com/office/drawing/2014/main" id="{01CF5402-7974-441D-9D44-142BA0F20D84}"/>
              </a:ext>
            </a:extLst>
          </p:cNvPr>
          <p:cNvSpPr txBox="1"/>
          <p:nvPr/>
        </p:nvSpPr>
        <p:spPr>
          <a:xfrm>
            <a:off x="11502651" y="1196728"/>
            <a:ext cx="800319" cy="307777"/>
          </a:xfrm>
          <a:prstGeom prst="rect">
            <a:avLst/>
          </a:prstGeom>
          <a:noFill/>
        </p:spPr>
        <p:txBody>
          <a:bodyPr wrap="square" rtlCol="0">
            <a:spAutoFit/>
          </a:bodyPr>
          <a:lstStyle/>
          <a:p>
            <a:r>
              <a:rPr lang="en-US" sz="1400" dirty="0"/>
              <a:t>Newest</a:t>
            </a:r>
            <a:endParaRPr lang="en-US" sz="1200" dirty="0"/>
          </a:p>
        </p:txBody>
      </p:sp>
      <p:sp>
        <p:nvSpPr>
          <p:cNvPr id="15" name="TextBox 14">
            <a:extLst>
              <a:ext uri="{FF2B5EF4-FFF2-40B4-BE49-F238E27FC236}">
                <a16:creationId xmlns:a16="http://schemas.microsoft.com/office/drawing/2014/main" id="{9F8520E1-CD5F-4602-9521-54F4DB231CBD}"/>
              </a:ext>
            </a:extLst>
          </p:cNvPr>
          <p:cNvSpPr txBox="1"/>
          <p:nvPr/>
        </p:nvSpPr>
        <p:spPr>
          <a:xfrm>
            <a:off x="11529712" y="5763564"/>
            <a:ext cx="764107" cy="338554"/>
          </a:xfrm>
          <a:prstGeom prst="rect">
            <a:avLst/>
          </a:prstGeom>
          <a:noFill/>
        </p:spPr>
        <p:txBody>
          <a:bodyPr wrap="square" rtlCol="0">
            <a:spAutoFit/>
          </a:bodyPr>
          <a:lstStyle/>
          <a:p>
            <a:r>
              <a:rPr lang="en-US" sz="1600" dirty="0"/>
              <a:t>Oldest</a:t>
            </a:r>
            <a:endParaRPr lang="en-US" sz="1400" dirty="0"/>
          </a:p>
        </p:txBody>
      </p:sp>
      <p:sp>
        <p:nvSpPr>
          <p:cNvPr id="16" name="TextBox 15">
            <a:extLst>
              <a:ext uri="{FF2B5EF4-FFF2-40B4-BE49-F238E27FC236}">
                <a16:creationId xmlns:a16="http://schemas.microsoft.com/office/drawing/2014/main" id="{59469E94-FDD4-4D6C-9281-FA95465F475E}"/>
              </a:ext>
            </a:extLst>
          </p:cNvPr>
          <p:cNvSpPr txBox="1"/>
          <p:nvPr/>
        </p:nvSpPr>
        <p:spPr>
          <a:xfrm>
            <a:off x="6483418" y="1115747"/>
            <a:ext cx="690829" cy="369332"/>
          </a:xfrm>
          <a:prstGeom prst="rect">
            <a:avLst/>
          </a:prstGeom>
          <a:noFill/>
        </p:spPr>
        <p:txBody>
          <a:bodyPr wrap="square" rtlCol="0">
            <a:spAutoFit/>
          </a:bodyPr>
          <a:lstStyle/>
          <a:p>
            <a:r>
              <a:rPr lang="en-US" sz="1800" dirty="0"/>
              <a:t>(a)</a:t>
            </a:r>
          </a:p>
        </p:txBody>
      </p:sp>
      <p:sp>
        <p:nvSpPr>
          <p:cNvPr id="17" name="TextBox 16">
            <a:extLst>
              <a:ext uri="{FF2B5EF4-FFF2-40B4-BE49-F238E27FC236}">
                <a16:creationId xmlns:a16="http://schemas.microsoft.com/office/drawing/2014/main" id="{B9F1F9EA-7EF7-467A-B400-5078726874BC}"/>
              </a:ext>
            </a:extLst>
          </p:cNvPr>
          <p:cNvSpPr txBox="1"/>
          <p:nvPr/>
        </p:nvSpPr>
        <p:spPr>
          <a:xfrm>
            <a:off x="9973392" y="1063987"/>
            <a:ext cx="690829" cy="369332"/>
          </a:xfrm>
          <a:prstGeom prst="rect">
            <a:avLst/>
          </a:prstGeom>
          <a:noFill/>
        </p:spPr>
        <p:txBody>
          <a:bodyPr wrap="square" rtlCol="0">
            <a:spAutoFit/>
          </a:bodyPr>
          <a:lstStyle/>
          <a:p>
            <a:r>
              <a:rPr lang="en-US" sz="1800" dirty="0"/>
              <a:t>(b)</a:t>
            </a:r>
          </a:p>
        </p:txBody>
      </p:sp>
      <p:sp>
        <p:nvSpPr>
          <p:cNvPr id="18" name="TextBox 17">
            <a:extLst>
              <a:ext uri="{FF2B5EF4-FFF2-40B4-BE49-F238E27FC236}">
                <a16:creationId xmlns:a16="http://schemas.microsoft.com/office/drawing/2014/main" id="{7F8C624D-10A3-44B4-A104-6C5782A57988}"/>
              </a:ext>
            </a:extLst>
          </p:cNvPr>
          <p:cNvSpPr txBox="1"/>
          <p:nvPr/>
        </p:nvSpPr>
        <p:spPr>
          <a:xfrm>
            <a:off x="6483418" y="4295107"/>
            <a:ext cx="742019" cy="369332"/>
          </a:xfrm>
          <a:prstGeom prst="rect">
            <a:avLst/>
          </a:prstGeom>
          <a:noFill/>
        </p:spPr>
        <p:txBody>
          <a:bodyPr wrap="square" rtlCol="0">
            <a:spAutoFit/>
          </a:bodyPr>
          <a:lstStyle/>
          <a:p>
            <a:r>
              <a:rPr lang="en-US" sz="1800" dirty="0"/>
              <a:t>(c)</a:t>
            </a:r>
          </a:p>
        </p:txBody>
      </p:sp>
      <p:sp>
        <p:nvSpPr>
          <p:cNvPr id="19" name="TextBox 18">
            <a:extLst>
              <a:ext uri="{FF2B5EF4-FFF2-40B4-BE49-F238E27FC236}">
                <a16:creationId xmlns:a16="http://schemas.microsoft.com/office/drawing/2014/main" id="{AEBD2408-0784-4F04-A9DE-1744F3AA97A6}"/>
              </a:ext>
            </a:extLst>
          </p:cNvPr>
          <p:cNvSpPr txBox="1"/>
          <p:nvPr/>
        </p:nvSpPr>
        <p:spPr>
          <a:xfrm>
            <a:off x="10065488" y="4318223"/>
            <a:ext cx="506636" cy="369332"/>
          </a:xfrm>
          <a:prstGeom prst="rect">
            <a:avLst/>
          </a:prstGeom>
          <a:noFill/>
        </p:spPr>
        <p:txBody>
          <a:bodyPr wrap="square" rtlCol="0">
            <a:spAutoFit/>
          </a:bodyPr>
          <a:lstStyle/>
          <a:p>
            <a:r>
              <a:rPr lang="en-US" sz="1800" dirty="0"/>
              <a:t>(d)</a:t>
            </a:r>
          </a:p>
        </p:txBody>
      </p:sp>
      <p:sp>
        <p:nvSpPr>
          <p:cNvPr id="5" name="Rectangle 4">
            <a:extLst>
              <a:ext uri="{FF2B5EF4-FFF2-40B4-BE49-F238E27FC236}">
                <a16:creationId xmlns:a16="http://schemas.microsoft.com/office/drawing/2014/main" id="{9D5E8302-AC34-4B5C-BF25-2DA196E3599B}"/>
              </a:ext>
            </a:extLst>
          </p:cNvPr>
          <p:cNvSpPr/>
          <p:nvPr/>
        </p:nvSpPr>
        <p:spPr>
          <a:xfrm>
            <a:off x="9301356" y="5608451"/>
            <a:ext cx="2044701"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Differences after subtracting the shift and activity patterns</a:t>
            </a:r>
            <a:endParaRPr lang="en-US" sz="1400" dirty="0"/>
          </a:p>
        </p:txBody>
      </p:sp>
      <p:sp>
        <p:nvSpPr>
          <p:cNvPr id="25" name="Rectangle 24">
            <a:extLst>
              <a:ext uri="{FF2B5EF4-FFF2-40B4-BE49-F238E27FC236}">
                <a16:creationId xmlns:a16="http://schemas.microsoft.com/office/drawing/2014/main" id="{0BC6D195-001F-4BD9-B0B4-7679607A75CE}"/>
              </a:ext>
            </a:extLst>
          </p:cNvPr>
          <p:cNvSpPr/>
          <p:nvPr/>
        </p:nvSpPr>
        <p:spPr>
          <a:xfrm>
            <a:off x="6483418" y="2736204"/>
            <a:ext cx="2044701"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Average Differences </a:t>
            </a:r>
            <a:endParaRPr lang="en-US" sz="1400" dirty="0"/>
          </a:p>
        </p:txBody>
      </p:sp>
      <p:sp>
        <p:nvSpPr>
          <p:cNvPr id="26" name="Rectangle 25">
            <a:extLst>
              <a:ext uri="{FF2B5EF4-FFF2-40B4-BE49-F238E27FC236}">
                <a16:creationId xmlns:a16="http://schemas.microsoft.com/office/drawing/2014/main" id="{30BC5AAC-066A-4ECB-BCC5-631A896B7D2D}"/>
              </a:ext>
            </a:extLst>
          </p:cNvPr>
          <p:cNvSpPr/>
          <p:nvPr/>
        </p:nvSpPr>
        <p:spPr>
          <a:xfrm>
            <a:off x="9575800" y="3002159"/>
            <a:ext cx="1765356"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Wavelength Shifts</a:t>
            </a:r>
            <a:endParaRPr lang="en-US" sz="1400" dirty="0"/>
          </a:p>
        </p:txBody>
      </p:sp>
      <p:sp>
        <p:nvSpPr>
          <p:cNvPr id="27" name="Rectangle 26">
            <a:extLst>
              <a:ext uri="{FF2B5EF4-FFF2-40B4-BE49-F238E27FC236}">
                <a16:creationId xmlns:a16="http://schemas.microsoft.com/office/drawing/2014/main" id="{E522C3AA-6E92-4B3A-B6A8-AC56636FE92B}"/>
              </a:ext>
            </a:extLst>
          </p:cNvPr>
          <p:cNvSpPr/>
          <p:nvPr/>
        </p:nvSpPr>
        <p:spPr>
          <a:xfrm>
            <a:off x="6480654" y="5607788"/>
            <a:ext cx="2044701"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Soar Activity</a:t>
            </a:r>
            <a:endParaRPr lang="en-US" sz="1400" dirty="0"/>
          </a:p>
        </p:txBody>
      </p:sp>
    </p:spTree>
    <p:extLst>
      <p:ext uri="{BB962C8B-B14F-4D97-AF65-F5344CB8AC3E}">
        <p14:creationId xmlns:p14="http://schemas.microsoft.com/office/powerpoint/2010/main" val="3947209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3222</Words>
  <Application>Microsoft Office PowerPoint</Application>
  <PresentationFormat>Widescreen</PresentationFormat>
  <Paragraphs>390</Paragraphs>
  <Slides>24</Slides>
  <Notes>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24</vt:i4>
      </vt:variant>
    </vt:vector>
  </HeadingPairs>
  <TitlesOfParts>
    <vt:vector size="46" baseType="lpstr">
      <vt:lpstr>等线 Light</vt:lpstr>
      <vt:lpstr>Malgun Gothic</vt:lpstr>
      <vt:lpstr>Microsoft YaHei</vt:lpstr>
      <vt:lpstr>MS PGothic</vt:lpstr>
      <vt:lpstr>黑体</vt:lpstr>
      <vt:lpstr>SimSun</vt:lpstr>
      <vt:lpstr>Yu Gothic</vt:lpstr>
      <vt:lpstr>Yu Gothic Light</vt:lpstr>
      <vt:lpstr>Aira</vt:lpstr>
      <vt:lpstr>Aptos</vt:lpstr>
      <vt:lpstr>Arial</vt:lpstr>
      <vt:lpstr>Calibri</vt:lpstr>
      <vt:lpstr>Calibri Light</vt:lpstr>
      <vt:lpstr>等线</vt:lpstr>
      <vt:lpstr>Inter</vt:lpstr>
      <vt:lpstr>NimbusSanL-Bold</vt:lpstr>
      <vt:lpstr>PingFang SC</vt:lpstr>
      <vt:lpstr>Symbol</vt:lpstr>
      <vt:lpstr>Times New Roman</vt:lpstr>
      <vt:lpstr>Verdana</vt:lpstr>
      <vt:lpstr>Wingdings</vt:lpstr>
      <vt:lpstr>Office Theme</vt:lpstr>
      <vt:lpstr>Report on UVN-S Session and Plans for the Coming Year</vt:lpstr>
      <vt:lpstr>Disclaimer</vt:lpstr>
      <vt:lpstr>UVN-S Session Agenda Part II</vt:lpstr>
      <vt:lpstr>UVN-S Session Agenda Part II</vt:lpstr>
      <vt:lpstr>Planned Activities following 6i. Discussions</vt:lpstr>
      <vt:lpstr>Overview of presentations</vt:lpstr>
      <vt:lpstr>6a. TEMPO Calibration Status, Heesung Chong et al.</vt:lpstr>
      <vt:lpstr>6b. NOAA-20 &amp; NOAA-21 OMPS Calibration, Sri Madhavan et al.</vt:lpstr>
      <vt:lpstr>6c. OMPS Time-dependent calibration, Larry Flynn et al.</vt:lpstr>
      <vt:lpstr>6d. OCO-2 &amp; OCO-3 Radiometric Trends, Rob Rosenberg et al.</vt:lpstr>
      <vt:lpstr>Summary</vt:lpstr>
      <vt:lpstr>Calibration results for Spectral Response</vt:lpstr>
      <vt:lpstr>6g. In-orbit Calibration &amp; Performance Analysis for OMS-Limb, Yuan Li et al.</vt:lpstr>
      <vt:lpstr>6h. Pre-launch Calibration of FY-3F OMS-Limb, Haochen Li, et al.</vt:lpstr>
      <vt:lpstr>8a: Study on EMI decay monitoring and correction in orbit, Fuqi Si, et al.</vt:lpstr>
      <vt:lpstr>Validation Results – after BTDF update </vt:lpstr>
      <vt:lpstr>8c. Calibration and validation concept of the CO2I/NO2I instrument on-board the CO2M mission, Bernd Sierk,, et al.</vt:lpstr>
      <vt:lpstr>8d. Status of GOME-2 calibration and outlook for Sentinel-4 &amp; Sentinel-5, Rasmus Lindstrot, et al.</vt:lpstr>
      <vt:lpstr>8e. OMI-TROPOMI Overview, Deborah C Stein Zweers</vt:lpstr>
      <vt:lpstr>8f. GOME-2 &amp; TROPOMI directional surface reflectivity, Erwin Loots, et al.</vt:lpstr>
      <vt:lpstr>8g. TROPOMI L1 UV, Vis, &amp; NIR status update , Erwin Loots, et al.</vt:lpstr>
      <vt:lpstr>8h. FDR4ATMOS: Current Status and First Results of Phase 2, Güner Lichtenberg </vt:lpstr>
      <vt:lpstr>8i. On-orbit status of FY-3E SSIM UV band, Jin Qi, et al.</vt:lpstr>
      <vt:lpstr>8j. Inflight Calibration of the FY-3E SSIM VIS Band, Xiaohu Yang, et 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on UVN-S Session</dc:title>
  <dc:creator>Lawrence Flynn</dc:creator>
  <cp:lastModifiedBy>Lawrence Flynn</cp:lastModifiedBy>
  <cp:revision>59</cp:revision>
  <dcterms:created xsi:type="dcterms:W3CDTF">2024-03-14T10:28:24Z</dcterms:created>
  <dcterms:modified xsi:type="dcterms:W3CDTF">2025-03-21T16:58:49Z</dcterms:modified>
</cp:coreProperties>
</file>