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611" r:id="rId3"/>
    <p:sldId id="568" r:id="rId5"/>
    <p:sldId id="607" r:id="rId6"/>
    <p:sldId id="610" r:id="rId7"/>
    <p:sldId id="609" r:id="rId8"/>
    <p:sldId id="612" r:id="rId9"/>
    <p:sldId id="614" r:id="rId10"/>
    <p:sldId id="620" r:id="rId11"/>
    <p:sldId id="615" r:id="rId12"/>
    <p:sldId id="489" r:id="rId13"/>
    <p:sldId id="521" r:id="rId14"/>
    <p:sldId id="522" r:id="rId15"/>
    <p:sldId id="523" r:id="rId16"/>
    <p:sldId id="619" r:id="rId17"/>
    <p:sldId id="618" r:id="rId18"/>
    <p:sldId id="616" r:id="rId19"/>
    <p:sldId id="576" r:id="rId20"/>
    <p:sldId id="605" r:id="rId21"/>
    <p:sldId id="606" r:id="rId22"/>
  </p:sldIdLst>
  <p:sldSz cx="12192000" cy="6858000"/>
  <p:notesSz cx="9926320" cy="6797675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C98FF"/>
    <a:srgbClr val="D1E8FF"/>
    <a:srgbClr val="066CD3"/>
    <a:srgbClr val="0000FF"/>
    <a:srgbClr val="A2CDF8"/>
    <a:srgbClr val="B8DDFF"/>
    <a:srgbClr val="7CB3F0"/>
    <a:srgbClr val="6CA9E6"/>
    <a:srgbClr val="9EC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69" autoAdjust="0"/>
  </p:normalViewPr>
  <p:slideViewPr>
    <p:cSldViewPr snapToGrid="0" showGuides="1">
      <p:cViewPr varScale="1">
        <p:scale>
          <a:sx n="67" d="100"/>
          <a:sy n="67" d="100"/>
        </p:scale>
        <p:origin x="621" y="54"/>
      </p:cViewPr>
      <p:guideLst>
        <p:guide orient="horz" pos="21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7" Type="http://schemas.openxmlformats.org/officeDocument/2006/relationships/image" Target="../media/image21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9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60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6C9BB-FE36-4C27-9E65-B768E86500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61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62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76E7C-51AD-46B9-9BEF-7B3B3DCFB3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3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4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95653-71CF-4C9A-9D71-60701181D9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95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57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44F50-CC0F-42C8-8DFA-3048F965A87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4F50-CC0F-42C8-8DFA-3048F965A8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4F50-CC0F-42C8-8DFA-3048F965A8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4F50-CC0F-42C8-8DFA-3048F965A8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44F50-CC0F-42C8-8DFA-3048F965A8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4812" cy="3086100"/>
          </a:xfrm>
        </p:spPr>
      </p:sp>
      <p:sp>
        <p:nvSpPr>
          <p:cNvPr id="104864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96132-6B89-4304-8865-1044B3F9FC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2" descr="卫星中心ppt封面 拷贝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ïṧľiḋê"/>
          <p:cNvSpPr/>
          <p:nvPr userDrawn="1"/>
        </p:nvSpPr>
        <p:spPr>
          <a:xfrm>
            <a:off x="645160" y="293404"/>
            <a:ext cx="411480" cy="405765"/>
          </a:xfrm>
          <a:prstGeom prst="rect">
            <a:avLst/>
          </a:prstGeom>
          <a:solidFill>
            <a:srgbClr val="B8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48727" name="ïṧľiḋê"/>
          <p:cNvSpPr/>
          <p:nvPr userDrawn="1"/>
        </p:nvSpPr>
        <p:spPr>
          <a:xfrm>
            <a:off x="875030" y="525814"/>
            <a:ext cx="252730" cy="250190"/>
          </a:xfrm>
          <a:prstGeom prst="rect">
            <a:avLst/>
          </a:prstGeom>
          <a:solidFill>
            <a:srgbClr val="3C9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3145734" name="直接连接符 18"/>
          <p:cNvCxnSpPr/>
          <p:nvPr userDrawn="1"/>
        </p:nvCxnSpPr>
        <p:spPr>
          <a:xfrm>
            <a:off x="1056640" y="774734"/>
            <a:ext cx="11135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直接连接符 27"/>
          <p:cNvCxnSpPr/>
          <p:nvPr userDrawn="1"/>
        </p:nvCxnSpPr>
        <p:spPr>
          <a:xfrm>
            <a:off x="4695825" y="6645954"/>
            <a:ext cx="6943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28" name="文本框 111"/>
          <p:cNvSpPr txBox="1"/>
          <p:nvPr userDrawn="1"/>
        </p:nvSpPr>
        <p:spPr>
          <a:xfrm>
            <a:off x="101145" y="6329226"/>
            <a:ext cx="498067" cy="2032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pic>
        <p:nvPicPr>
          <p:cNvPr id="2097188" name="图片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9146" y="6329226"/>
            <a:ext cx="375285" cy="414020"/>
          </a:xfrm>
          <a:prstGeom prst="rect">
            <a:avLst/>
          </a:prstGeom>
        </p:spPr>
      </p:pic>
      <p:sp>
        <p:nvSpPr>
          <p:cNvPr id="1048729" name="文本框 113"/>
          <p:cNvSpPr txBox="1"/>
          <p:nvPr userDrawn="1"/>
        </p:nvSpPr>
        <p:spPr>
          <a:xfrm>
            <a:off x="1142825" y="6508752"/>
            <a:ext cx="124393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chemeClr val="accent4"/>
                </a:solidFill>
                <a:latin typeface="+mn-ea"/>
                <a:ea typeface="+mn-ea"/>
              </a:rPr>
              <a:t>国家卫星气象中心</a:t>
            </a:r>
            <a:endParaRPr lang="zh-CN" altLang="en-US" sz="1200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pic>
        <p:nvPicPr>
          <p:cNvPr id="2097189" name="图片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1393" y="6322718"/>
            <a:ext cx="464820" cy="441960"/>
          </a:xfrm>
          <a:prstGeom prst="rect">
            <a:avLst/>
          </a:prstGeom>
        </p:spPr>
      </p:pic>
      <p:sp>
        <p:nvSpPr>
          <p:cNvPr id="1048730" name="文本框 116"/>
          <p:cNvSpPr txBox="1"/>
          <p:nvPr userDrawn="1"/>
        </p:nvSpPr>
        <p:spPr>
          <a:xfrm>
            <a:off x="2377821" y="6513004"/>
            <a:ext cx="244275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chemeClr val="accent4"/>
                </a:solidFill>
                <a:latin typeface="+mn-ea"/>
                <a:ea typeface="+mn-ea"/>
              </a:rPr>
              <a:t>（国家空间天气监测预警中心）</a:t>
            </a:r>
            <a:endParaRPr lang="zh-CN" altLang="en-US" sz="1200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图片 15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73751" y="1194318"/>
            <a:ext cx="5018164" cy="501816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145747" name="直接连接符 30"/>
          <p:cNvCxnSpPr/>
          <p:nvPr userDrawn="1"/>
        </p:nvCxnSpPr>
        <p:spPr>
          <a:xfrm>
            <a:off x="5695696" y="6616700"/>
            <a:ext cx="60295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77" name="圆角矩形 2"/>
          <p:cNvSpPr/>
          <p:nvPr userDrawn="1"/>
        </p:nvSpPr>
        <p:spPr>
          <a:xfrm rot="5400000">
            <a:off x="5599746" y="-5599747"/>
            <a:ext cx="992505" cy="12192000"/>
          </a:xfrm>
          <a:prstGeom prst="roundRect">
            <a:avLst>
              <a:gd name="adj" fmla="val 0"/>
            </a:avLst>
          </a:prstGeom>
          <a:gradFill>
            <a:gsLst>
              <a:gs pos="7000">
                <a:schemeClr val="bg1">
                  <a:lumMod val="0"/>
                  <a:lumOff val="100000"/>
                  <a:alpha val="54000"/>
                </a:schemeClr>
              </a:gs>
              <a:gs pos="82000">
                <a:srgbClr val="76B1F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878" name="文本框 111"/>
          <p:cNvSpPr txBox="1"/>
          <p:nvPr userDrawn="1"/>
        </p:nvSpPr>
        <p:spPr>
          <a:xfrm>
            <a:off x="101145" y="6329226"/>
            <a:ext cx="498067" cy="4140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00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pic>
        <p:nvPicPr>
          <p:cNvPr id="2097224" name="图片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9146" y="6329226"/>
            <a:ext cx="375285" cy="414020"/>
          </a:xfrm>
          <a:prstGeom prst="rect">
            <a:avLst/>
          </a:prstGeom>
        </p:spPr>
      </p:pic>
      <p:sp>
        <p:nvSpPr>
          <p:cNvPr id="1048879" name="文本框 113"/>
          <p:cNvSpPr txBox="1"/>
          <p:nvPr userDrawn="1"/>
        </p:nvSpPr>
        <p:spPr>
          <a:xfrm>
            <a:off x="1142825" y="6508752"/>
            <a:ext cx="124393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chemeClr val="accent4"/>
                </a:solidFill>
                <a:latin typeface="+mn-ea"/>
                <a:ea typeface="+mn-ea"/>
              </a:rPr>
              <a:t>国家卫星气象中心</a:t>
            </a:r>
            <a:endParaRPr lang="zh-CN" altLang="en-US" sz="1200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  <p:pic>
        <p:nvPicPr>
          <p:cNvPr id="2097225" name="图片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1393" y="6322718"/>
            <a:ext cx="464820" cy="441960"/>
          </a:xfrm>
          <a:prstGeom prst="rect">
            <a:avLst/>
          </a:prstGeom>
        </p:spPr>
      </p:pic>
      <p:sp>
        <p:nvSpPr>
          <p:cNvPr id="1048880" name="文本框 116"/>
          <p:cNvSpPr txBox="1"/>
          <p:nvPr userDrawn="1"/>
        </p:nvSpPr>
        <p:spPr>
          <a:xfrm>
            <a:off x="2377820" y="6513004"/>
            <a:ext cx="269132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chemeClr val="accent4"/>
                </a:solidFill>
                <a:latin typeface="+mn-ea"/>
                <a:ea typeface="+mn-ea"/>
              </a:rPr>
              <a:t>（国家空间天气监测预警中心）</a:t>
            </a:r>
            <a:endParaRPr lang="zh-CN" altLang="en-US" sz="1200" dirty="0">
              <a:solidFill>
                <a:schemeClr val="accent4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Group 8"/>
          <p:cNvGrpSpPr/>
          <p:nvPr/>
        </p:nvGrpSpPr>
        <p:grpSpPr bwMode="auto">
          <a:xfrm>
            <a:off x="10871200" y="152400"/>
            <a:ext cx="1056217" cy="1295400"/>
            <a:chOff x="5136" y="960"/>
            <a:chExt cx="528" cy="864"/>
          </a:xfrm>
        </p:grpSpPr>
        <p:sp>
          <p:nvSpPr>
            <p:cNvPr id="1048582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3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4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5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6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7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8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89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0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1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2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3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4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5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6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7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8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599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0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1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2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3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4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5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6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7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8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09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10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11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12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" name="Group 57"/>
          <p:cNvGrpSpPr/>
          <p:nvPr userDrawn="1"/>
        </p:nvGrpSpPr>
        <p:grpSpPr bwMode="auto">
          <a:xfrm>
            <a:off x="8456" y="-24264"/>
            <a:ext cx="12200468" cy="6872592"/>
            <a:chOff x="-1" y="-3"/>
            <a:chExt cx="5763" cy="4327"/>
          </a:xfrm>
        </p:grpSpPr>
        <p:sp>
          <p:nvSpPr>
            <p:cNvPr id="1048613" name="Rectangle 55"/>
            <p:cNvSpPr>
              <a:spLocks noChangeArrowheads="1"/>
            </p:cNvSpPr>
            <p:nvPr/>
          </p:nvSpPr>
          <p:spPr bwMode="auto">
            <a:xfrm>
              <a:off x="2" y="-3"/>
              <a:ext cx="5760" cy="4313"/>
            </a:xfrm>
            <a:prstGeom prst="rect">
              <a:avLst/>
            </a:prstGeom>
            <a:solidFill>
              <a:srgbClr val="38476F"/>
            </a:solidFill>
            <a:ln w="9525">
              <a:noFill/>
              <a:miter lim="800000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14" name="Freeform 56"/>
            <p:cNvSpPr>
              <a:spLocks noEditPoints="1"/>
            </p:cNvSpPr>
            <p:nvPr/>
          </p:nvSpPr>
          <p:spPr bwMode="auto">
            <a:xfrm>
              <a:off x="-1" y="1748"/>
              <a:ext cx="2973" cy="2576"/>
            </a:xfrm>
            <a:custGeom>
              <a:avLst/>
              <a:gdLst/>
              <a:ahLst/>
              <a:cxnLst>
                <a:cxn ang="0">
                  <a:pos x="65" y="1150"/>
                </a:cxn>
                <a:cxn ang="0">
                  <a:pos x="234" y="1188"/>
                </a:cxn>
                <a:cxn ang="0">
                  <a:pos x="370" y="1219"/>
                </a:cxn>
                <a:cxn ang="0">
                  <a:pos x="863" y="1117"/>
                </a:cxn>
                <a:cxn ang="0">
                  <a:pos x="1246" y="1091"/>
                </a:cxn>
                <a:cxn ang="0">
                  <a:pos x="1168" y="241"/>
                </a:cxn>
                <a:cxn ang="0">
                  <a:pos x="30" y="497"/>
                </a:cxn>
                <a:cxn ang="0">
                  <a:pos x="0" y="693"/>
                </a:cxn>
                <a:cxn ang="0">
                  <a:pos x="199" y="750"/>
                </a:cxn>
                <a:cxn ang="0">
                  <a:pos x="317" y="936"/>
                </a:cxn>
                <a:cxn ang="0">
                  <a:pos x="369" y="263"/>
                </a:cxn>
                <a:cxn ang="0">
                  <a:pos x="928" y="541"/>
                </a:cxn>
                <a:cxn ang="0">
                  <a:pos x="877" y="590"/>
                </a:cxn>
                <a:cxn ang="0">
                  <a:pos x="565" y="388"/>
                </a:cxn>
                <a:cxn ang="0">
                  <a:pos x="686" y="275"/>
                </a:cxn>
                <a:cxn ang="0">
                  <a:pos x="646" y="233"/>
                </a:cxn>
                <a:cxn ang="0">
                  <a:pos x="656" y="317"/>
                </a:cxn>
                <a:cxn ang="0">
                  <a:pos x="681" y="344"/>
                </a:cxn>
                <a:cxn ang="0">
                  <a:pos x="686" y="383"/>
                </a:cxn>
                <a:cxn ang="0">
                  <a:pos x="729" y="562"/>
                </a:cxn>
                <a:cxn ang="0">
                  <a:pos x="724" y="255"/>
                </a:cxn>
                <a:cxn ang="0">
                  <a:pos x="740" y="337"/>
                </a:cxn>
                <a:cxn ang="0">
                  <a:pos x="800" y="372"/>
                </a:cxn>
                <a:cxn ang="0">
                  <a:pos x="818" y="350"/>
                </a:cxn>
                <a:cxn ang="0">
                  <a:pos x="821" y="309"/>
                </a:cxn>
                <a:cxn ang="0">
                  <a:pos x="782" y="280"/>
                </a:cxn>
                <a:cxn ang="0">
                  <a:pos x="736" y="199"/>
                </a:cxn>
                <a:cxn ang="0">
                  <a:pos x="682" y="197"/>
                </a:cxn>
                <a:cxn ang="0">
                  <a:pos x="616" y="237"/>
                </a:cxn>
                <a:cxn ang="0">
                  <a:pos x="462" y="204"/>
                </a:cxn>
                <a:cxn ang="0">
                  <a:pos x="453" y="355"/>
                </a:cxn>
                <a:cxn ang="0">
                  <a:pos x="333" y="571"/>
                </a:cxn>
                <a:cxn ang="0">
                  <a:pos x="369" y="967"/>
                </a:cxn>
                <a:cxn ang="0">
                  <a:pos x="483" y="546"/>
                </a:cxn>
                <a:cxn ang="0">
                  <a:pos x="499" y="461"/>
                </a:cxn>
                <a:cxn ang="0">
                  <a:pos x="650" y="385"/>
                </a:cxn>
                <a:cxn ang="0">
                  <a:pos x="685" y="403"/>
                </a:cxn>
                <a:cxn ang="0">
                  <a:pos x="696" y="672"/>
                </a:cxn>
                <a:cxn ang="0">
                  <a:pos x="781" y="481"/>
                </a:cxn>
                <a:cxn ang="0">
                  <a:pos x="796" y="568"/>
                </a:cxn>
                <a:cxn ang="0">
                  <a:pos x="981" y="1052"/>
                </a:cxn>
                <a:cxn ang="0">
                  <a:pos x="937" y="557"/>
                </a:cxn>
                <a:cxn ang="0">
                  <a:pos x="1041" y="656"/>
                </a:cxn>
                <a:cxn ang="0">
                  <a:pos x="1068" y="920"/>
                </a:cxn>
                <a:cxn ang="0">
                  <a:pos x="1371" y="862"/>
                </a:cxn>
                <a:cxn ang="0">
                  <a:pos x="1310" y="911"/>
                </a:cxn>
                <a:cxn ang="0">
                  <a:pos x="1301" y="893"/>
                </a:cxn>
                <a:cxn ang="0">
                  <a:pos x="1102" y="539"/>
                </a:cxn>
                <a:cxn ang="0">
                  <a:pos x="1068" y="619"/>
                </a:cxn>
                <a:cxn ang="0">
                  <a:pos x="994" y="489"/>
                </a:cxn>
                <a:cxn ang="0">
                  <a:pos x="965" y="393"/>
                </a:cxn>
                <a:cxn ang="0">
                  <a:pos x="841" y="299"/>
                </a:cxn>
                <a:cxn ang="0">
                  <a:pos x="835" y="279"/>
                </a:cxn>
                <a:cxn ang="0">
                  <a:pos x="839" y="71"/>
                </a:cxn>
                <a:cxn ang="0">
                  <a:pos x="794" y="122"/>
                </a:cxn>
                <a:cxn ang="0">
                  <a:pos x="764" y="209"/>
                </a:cxn>
                <a:cxn ang="0">
                  <a:pos x="630" y="89"/>
                </a:cxn>
                <a:cxn ang="0">
                  <a:pos x="473" y="159"/>
                </a:cxn>
                <a:cxn ang="0">
                  <a:pos x="188" y="135"/>
                </a:cxn>
                <a:cxn ang="0">
                  <a:pos x="224" y="355"/>
                </a:cxn>
                <a:cxn ang="0">
                  <a:pos x="331" y="410"/>
                </a:cxn>
                <a:cxn ang="0">
                  <a:pos x="276" y="625"/>
                </a:cxn>
                <a:cxn ang="0">
                  <a:pos x="218" y="1178"/>
                </a:cxn>
              </a:cxnLst>
              <a:rect l="0" t="0" r="r" b="b"/>
              <a:pathLst>
                <a:path w="1406" h="1219">
                  <a:moveTo>
                    <a:pt x="102" y="852"/>
                  </a:moveTo>
                  <a:cubicBezTo>
                    <a:pt x="100" y="849"/>
                    <a:pt x="99" y="847"/>
                    <a:pt x="99" y="845"/>
                  </a:cubicBezTo>
                  <a:cubicBezTo>
                    <a:pt x="98" y="843"/>
                    <a:pt x="97" y="841"/>
                    <a:pt x="96" y="840"/>
                  </a:cubicBezTo>
                  <a:cubicBezTo>
                    <a:pt x="84" y="823"/>
                    <a:pt x="71" y="816"/>
                    <a:pt x="57" y="819"/>
                  </a:cubicBezTo>
                  <a:cubicBezTo>
                    <a:pt x="42" y="822"/>
                    <a:pt x="28" y="829"/>
                    <a:pt x="13" y="840"/>
                  </a:cubicBezTo>
                  <a:cubicBezTo>
                    <a:pt x="8" y="843"/>
                    <a:pt x="4" y="847"/>
                    <a:pt x="0" y="850"/>
                  </a:cubicBezTo>
                  <a:cubicBezTo>
                    <a:pt x="0" y="1219"/>
                    <a:pt x="0" y="1219"/>
                    <a:pt x="0" y="1219"/>
                  </a:cubicBezTo>
                  <a:cubicBezTo>
                    <a:pt x="58" y="1219"/>
                    <a:pt x="58" y="1219"/>
                    <a:pt x="58" y="1219"/>
                  </a:cubicBezTo>
                  <a:cubicBezTo>
                    <a:pt x="62" y="1198"/>
                    <a:pt x="64" y="1175"/>
                    <a:pt x="65" y="1150"/>
                  </a:cubicBezTo>
                  <a:cubicBezTo>
                    <a:pt x="65" y="1116"/>
                    <a:pt x="64" y="1086"/>
                    <a:pt x="62" y="1060"/>
                  </a:cubicBezTo>
                  <a:cubicBezTo>
                    <a:pt x="64" y="1062"/>
                    <a:pt x="79" y="1078"/>
                    <a:pt x="106" y="1108"/>
                  </a:cubicBezTo>
                  <a:cubicBezTo>
                    <a:pt x="133" y="1139"/>
                    <a:pt x="168" y="1168"/>
                    <a:pt x="212" y="1196"/>
                  </a:cubicBezTo>
                  <a:cubicBezTo>
                    <a:pt x="210" y="1204"/>
                    <a:pt x="207" y="1211"/>
                    <a:pt x="205" y="1219"/>
                  </a:cubicBezTo>
                  <a:cubicBezTo>
                    <a:pt x="224" y="1219"/>
                    <a:pt x="224" y="1219"/>
                    <a:pt x="224" y="1219"/>
                  </a:cubicBezTo>
                  <a:cubicBezTo>
                    <a:pt x="226" y="1215"/>
                    <a:pt x="227" y="1211"/>
                    <a:pt x="228" y="1206"/>
                  </a:cubicBezTo>
                  <a:cubicBezTo>
                    <a:pt x="235" y="1211"/>
                    <a:pt x="243" y="1215"/>
                    <a:pt x="250" y="1219"/>
                  </a:cubicBezTo>
                  <a:cubicBezTo>
                    <a:pt x="291" y="1219"/>
                    <a:pt x="291" y="1219"/>
                    <a:pt x="291" y="1219"/>
                  </a:cubicBezTo>
                  <a:cubicBezTo>
                    <a:pt x="271" y="1209"/>
                    <a:pt x="252" y="1199"/>
                    <a:pt x="234" y="1188"/>
                  </a:cubicBezTo>
                  <a:cubicBezTo>
                    <a:pt x="248" y="1150"/>
                    <a:pt x="262" y="1112"/>
                    <a:pt x="276" y="1074"/>
                  </a:cubicBezTo>
                  <a:cubicBezTo>
                    <a:pt x="291" y="1037"/>
                    <a:pt x="307" y="999"/>
                    <a:pt x="325" y="962"/>
                  </a:cubicBezTo>
                  <a:cubicBezTo>
                    <a:pt x="337" y="969"/>
                    <a:pt x="349" y="976"/>
                    <a:pt x="361" y="984"/>
                  </a:cubicBezTo>
                  <a:cubicBezTo>
                    <a:pt x="373" y="992"/>
                    <a:pt x="386" y="999"/>
                    <a:pt x="399" y="1006"/>
                  </a:cubicBezTo>
                  <a:cubicBezTo>
                    <a:pt x="392" y="1019"/>
                    <a:pt x="383" y="1033"/>
                    <a:pt x="372" y="1045"/>
                  </a:cubicBezTo>
                  <a:cubicBezTo>
                    <a:pt x="360" y="1058"/>
                    <a:pt x="349" y="1072"/>
                    <a:pt x="339" y="1086"/>
                  </a:cubicBezTo>
                  <a:cubicBezTo>
                    <a:pt x="328" y="1102"/>
                    <a:pt x="325" y="1116"/>
                    <a:pt x="329" y="1128"/>
                  </a:cubicBezTo>
                  <a:cubicBezTo>
                    <a:pt x="333" y="1140"/>
                    <a:pt x="335" y="1154"/>
                    <a:pt x="337" y="1170"/>
                  </a:cubicBezTo>
                  <a:cubicBezTo>
                    <a:pt x="370" y="1219"/>
                    <a:pt x="370" y="1219"/>
                    <a:pt x="370" y="1219"/>
                  </a:cubicBezTo>
                  <a:cubicBezTo>
                    <a:pt x="618" y="1219"/>
                    <a:pt x="618" y="1219"/>
                    <a:pt x="618" y="1219"/>
                  </a:cubicBezTo>
                  <a:cubicBezTo>
                    <a:pt x="636" y="1208"/>
                    <a:pt x="655" y="1203"/>
                    <a:pt x="675" y="1203"/>
                  </a:cubicBezTo>
                  <a:cubicBezTo>
                    <a:pt x="697" y="1204"/>
                    <a:pt x="721" y="1196"/>
                    <a:pt x="746" y="1178"/>
                  </a:cubicBezTo>
                  <a:cubicBezTo>
                    <a:pt x="757" y="1172"/>
                    <a:pt x="765" y="1164"/>
                    <a:pt x="771" y="1156"/>
                  </a:cubicBezTo>
                  <a:cubicBezTo>
                    <a:pt x="777" y="1148"/>
                    <a:pt x="783" y="1140"/>
                    <a:pt x="789" y="1130"/>
                  </a:cubicBezTo>
                  <a:cubicBezTo>
                    <a:pt x="785" y="1159"/>
                    <a:pt x="781" y="1189"/>
                    <a:pt x="776" y="1219"/>
                  </a:cubicBezTo>
                  <a:cubicBezTo>
                    <a:pt x="796" y="1219"/>
                    <a:pt x="796" y="1219"/>
                    <a:pt x="796" y="1219"/>
                  </a:cubicBezTo>
                  <a:cubicBezTo>
                    <a:pt x="801" y="1185"/>
                    <a:pt x="805" y="1152"/>
                    <a:pt x="809" y="1120"/>
                  </a:cubicBezTo>
                  <a:cubicBezTo>
                    <a:pt x="813" y="1120"/>
                    <a:pt x="831" y="1119"/>
                    <a:pt x="863" y="1117"/>
                  </a:cubicBezTo>
                  <a:cubicBezTo>
                    <a:pt x="895" y="1115"/>
                    <a:pt x="936" y="1108"/>
                    <a:pt x="985" y="1094"/>
                  </a:cubicBezTo>
                  <a:cubicBezTo>
                    <a:pt x="988" y="1130"/>
                    <a:pt x="990" y="1168"/>
                    <a:pt x="992" y="1207"/>
                  </a:cubicBezTo>
                  <a:cubicBezTo>
                    <a:pt x="993" y="1211"/>
                    <a:pt x="993" y="1215"/>
                    <a:pt x="993" y="1219"/>
                  </a:cubicBezTo>
                  <a:cubicBezTo>
                    <a:pt x="1011" y="1219"/>
                    <a:pt x="1011" y="1219"/>
                    <a:pt x="1011" y="1219"/>
                  </a:cubicBezTo>
                  <a:cubicBezTo>
                    <a:pt x="1011" y="1214"/>
                    <a:pt x="1011" y="1209"/>
                    <a:pt x="1010" y="1203"/>
                  </a:cubicBezTo>
                  <a:cubicBezTo>
                    <a:pt x="1008" y="1164"/>
                    <a:pt x="1006" y="1126"/>
                    <a:pt x="1003" y="1088"/>
                  </a:cubicBezTo>
                  <a:cubicBezTo>
                    <a:pt x="1036" y="1078"/>
                    <a:pt x="1070" y="1064"/>
                    <a:pt x="1107" y="1047"/>
                  </a:cubicBezTo>
                  <a:cubicBezTo>
                    <a:pt x="1144" y="1030"/>
                    <a:pt x="1181" y="1010"/>
                    <a:pt x="1218" y="984"/>
                  </a:cubicBezTo>
                  <a:cubicBezTo>
                    <a:pt x="1229" y="1017"/>
                    <a:pt x="1238" y="1053"/>
                    <a:pt x="1246" y="1091"/>
                  </a:cubicBezTo>
                  <a:cubicBezTo>
                    <a:pt x="1254" y="1129"/>
                    <a:pt x="1261" y="1170"/>
                    <a:pt x="1266" y="1212"/>
                  </a:cubicBezTo>
                  <a:cubicBezTo>
                    <a:pt x="1263" y="1215"/>
                    <a:pt x="1260" y="1217"/>
                    <a:pt x="1257" y="1219"/>
                  </a:cubicBezTo>
                  <a:cubicBezTo>
                    <a:pt x="1289" y="1219"/>
                    <a:pt x="1289" y="1219"/>
                    <a:pt x="1289" y="1219"/>
                  </a:cubicBezTo>
                  <a:cubicBezTo>
                    <a:pt x="1339" y="1135"/>
                    <a:pt x="1373" y="1044"/>
                    <a:pt x="1389" y="946"/>
                  </a:cubicBezTo>
                  <a:cubicBezTo>
                    <a:pt x="1406" y="851"/>
                    <a:pt x="1406" y="757"/>
                    <a:pt x="1389" y="664"/>
                  </a:cubicBezTo>
                  <a:cubicBezTo>
                    <a:pt x="1372" y="570"/>
                    <a:pt x="1339" y="482"/>
                    <a:pt x="1291" y="399"/>
                  </a:cubicBezTo>
                  <a:cubicBezTo>
                    <a:pt x="1285" y="390"/>
                    <a:pt x="1280" y="381"/>
                    <a:pt x="1274" y="372"/>
                  </a:cubicBezTo>
                  <a:cubicBezTo>
                    <a:pt x="1269" y="364"/>
                    <a:pt x="1263" y="355"/>
                    <a:pt x="1256" y="345"/>
                  </a:cubicBezTo>
                  <a:cubicBezTo>
                    <a:pt x="1229" y="308"/>
                    <a:pt x="1200" y="273"/>
                    <a:pt x="1168" y="241"/>
                  </a:cubicBezTo>
                  <a:cubicBezTo>
                    <a:pt x="1136" y="209"/>
                    <a:pt x="1102" y="180"/>
                    <a:pt x="1068" y="155"/>
                  </a:cubicBezTo>
                  <a:cubicBezTo>
                    <a:pt x="1068" y="153"/>
                    <a:pt x="1068" y="153"/>
                    <a:pt x="1068" y="153"/>
                  </a:cubicBezTo>
                  <a:cubicBezTo>
                    <a:pt x="1064" y="153"/>
                    <a:pt x="1064" y="153"/>
                    <a:pt x="1064" y="153"/>
                  </a:cubicBezTo>
                  <a:cubicBezTo>
                    <a:pt x="928" y="57"/>
                    <a:pt x="776" y="7"/>
                    <a:pt x="605" y="4"/>
                  </a:cubicBezTo>
                  <a:cubicBezTo>
                    <a:pt x="434" y="0"/>
                    <a:pt x="277" y="49"/>
                    <a:pt x="134" y="149"/>
                  </a:cubicBezTo>
                  <a:cubicBezTo>
                    <a:pt x="84" y="184"/>
                    <a:pt x="39" y="223"/>
                    <a:pt x="0" y="267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4" y="558"/>
                    <a:pt x="9" y="554"/>
                    <a:pt x="13" y="550"/>
                  </a:cubicBezTo>
                  <a:cubicBezTo>
                    <a:pt x="27" y="535"/>
                    <a:pt x="32" y="518"/>
                    <a:pt x="30" y="497"/>
                  </a:cubicBezTo>
                  <a:cubicBezTo>
                    <a:pt x="28" y="477"/>
                    <a:pt x="37" y="461"/>
                    <a:pt x="56" y="447"/>
                  </a:cubicBezTo>
                  <a:cubicBezTo>
                    <a:pt x="81" y="430"/>
                    <a:pt x="102" y="423"/>
                    <a:pt x="119" y="427"/>
                  </a:cubicBezTo>
                  <a:cubicBezTo>
                    <a:pt x="136" y="431"/>
                    <a:pt x="152" y="430"/>
                    <a:pt x="168" y="423"/>
                  </a:cubicBezTo>
                  <a:cubicBezTo>
                    <a:pt x="172" y="429"/>
                    <a:pt x="177" y="437"/>
                    <a:pt x="183" y="447"/>
                  </a:cubicBezTo>
                  <a:cubicBezTo>
                    <a:pt x="189" y="458"/>
                    <a:pt x="197" y="470"/>
                    <a:pt x="206" y="483"/>
                  </a:cubicBezTo>
                  <a:cubicBezTo>
                    <a:pt x="173" y="505"/>
                    <a:pt x="140" y="529"/>
                    <a:pt x="108" y="557"/>
                  </a:cubicBezTo>
                  <a:cubicBezTo>
                    <a:pt x="76" y="584"/>
                    <a:pt x="44" y="614"/>
                    <a:pt x="13" y="648"/>
                  </a:cubicBezTo>
                  <a:cubicBezTo>
                    <a:pt x="8" y="639"/>
                    <a:pt x="4" y="631"/>
                    <a:pt x="0" y="624"/>
                  </a:cubicBezTo>
                  <a:cubicBezTo>
                    <a:pt x="0" y="693"/>
                    <a:pt x="0" y="693"/>
                    <a:pt x="0" y="693"/>
                  </a:cubicBezTo>
                  <a:cubicBezTo>
                    <a:pt x="4" y="688"/>
                    <a:pt x="8" y="684"/>
                    <a:pt x="11" y="680"/>
                  </a:cubicBezTo>
                  <a:cubicBezTo>
                    <a:pt x="23" y="697"/>
                    <a:pt x="39" y="717"/>
                    <a:pt x="59" y="740"/>
                  </a:cubicBezTo>
                  <a:cubicBezTo>
                    <a:pt x="78" y="762"/>
                    <a:pt x="101" y="787"/>
                    <a:pt x="128" y="814"/>
                  </a:cubicBezTo>
                  <a:cubicBezTo>
                    <a:pt x="124" y="819"/>
                    <a:pt x="120" y="825"/>
                    <a:pt x="116" y="832"/>
                  </a:cubicBezTo>
                  <a:cubicBezTo>
                    <a:pt x="112" y="839"/>
                    <a:pt x="107" y="845"/>
                    <a:pt x="102" y="852"/>
                  </a:cubicBezTo>
                  <a:close/>
                  <a:moveTo>
                    <a:pt x="317" y="936"/>
                  </a:moveTo>
                  <a:cubicBezTo>
                    <a:pt x="283" y="913"/>
                    <a:pt x="253" y="892"/>
                    <a:pt x="226" y="871"/>
                  </a:cubicBezTo>
                  <a:cubicBezTo>
                    <a:pt x="200" y="850"/>
                    <a:pt x="175" y="830"/>
                    <a:pt x="154" y="810"/>
                  </a:cubicBezTo>
                  <a:cubicBezTo>
                    <a:pt x="169" y="788"/>
                    <a:pt x="184" y="768"/>
                    <a:pt x="199" y="750"/>
                  </a:cubicBezTo>
                  <a:cubicBezTo>
                    <a:pt x="215" y="731"/>
                    <a:pt x="231" y="712"/>
                    <a:pt x="248" y="694"/>
                  </a:cubicBezTo>
                  <a:cubicBezTo>
                    <a:pt x="248" y="706"/>
                    <a:pt x="248" y="706"/>
                    <a:pt x="248" y="706"/>
                  </a:cubicBezTo>
                  <a:cubicBezTo>
                    <a:pt x="319" y="804"/>
                    <a:pt x="319" y="804"/>
                    <a:pt x="319" y="804"/>
                  </a:cubicBezTo>
                  <a:cubicBezTo>
                    <a:pt x="321" y="820"/>
                    <a:pt x="321" y="834"/>
                    <a:pt x="318" y="847"/>
                  </a:cubicBezTo>
                  <a:cubicBezTo>
                    <a:pt x="314" y="860"/>
                    <a:pt x="317" y="873"/>
                    <a:pt x="327" y="888"/>
                  </a:cubicBezTo>
                  <a:cubicBezTo>
                    <a:pt x="329" y="889"/>
                    <a:pt x="331" y="891"/>
                    <a:pt x="333" y="892"/>
                  </a:cubicBezTo>
                  <a:cubicBezTo>
                    <a:pt x="334" y="893"/>
                    <a:pt x="335" y="895"/>
                    <a:pt x="337" y="896"/>
                  </a:cubicBezTo>
                  <a:cubicBezTo>
                    <a:pt x="334" y="903"/>
                    <a:pt x="331" y="909"/>
                    <a:pt x="327" y="916"/>
                  </a:cubicBezTo>
                  <a:cubicBezTo>
                    <a:pt x="323" y="923"/>
                    <a:pt x="319" y="929"/>
                    <a:pt x="317" y="936"/>
                  </a:cubicBezTo>
                  <a:close/>
                  <a:moveTo>
                    <a:pt x="371" y="151"/>
                  </a:moveTo>
                  <a:cubicBezTo>
                    <a:pt x="387" y="154"/>
                    <a:pt x="402" y="157"/>
                    <a:pt x="417" y="161"/>
                  </a:cubicBezTo>
                  <a:cubicBezTo>
                    <a:pt x="432" y="165"/>
                    <a:pt x="446" y="170"/>
                    <a:pt x="461" y="175"/>
                  </a:cubicBezTo>
                  <a:cubicBezTo>
                    <a:pt x="456" y="182"/>
                    <a:pt x="450" y="189"/>
                    <a:pt x="445" y="198"/>
                  </a:cubicBezTo>
                  <a:cubicBezTo>
                    <a:pt x="440" y="207"/>
                    <a:pt x="435" y="216"/>
                    <a:pt x="431" y="225"/>
                  </a:cubicBezTo>
                  <a:cubicBezTo>
                    <a:pt x="430" y="230"/>
                    <a:pt x="428" y="236"/>
                    <a:pt x="427" y="241"/>
                  </a:cubicBezTo>
                  <a:cubicBezTo>
                    <a:pt x="426" y="246"/>
                    <a:pt x="424" y="252"/>
                    <a:pt x="423" y="257"/>
                  </a:cubicBezTo>
                  <a:cubicBezTo>
                    <a:pt x="414" y="258"/>
                    <a:pt x="405" y="259"/>
                    <a:pt x="396" y="260"/>
                  </a:cubicBezTo>
                  <a:cubicBezTo>
                    <a:pt x="387" y="261"/>
                    <a:pt x="378" y="262"/>
                    <a:pt x="369" y="263"/>
                  </a:cubicBezTo>
                  <a:cubicBezTo>
                    <a:pt x="376" y="242"/>
                    <a:pt x="379" y="220"/>
                    <a:pt x="380" y="199"/>
                  </a:cubicBezTo>
                  <a:cubicBezTo>
                    <a:pt x="381" y="178"/>
                    <a:pt x="378" y="162"/>
                    <a:pt x="371" y="151"/>
                  </a:cubicBezTo>
                  <a:close/>
                  <a:moveTo>
                    <a:pt x="842" y="464"/>
                  </a:moveTo>
                  <a:cubicBezTo>
                    <a:pt x="828" y="437"/>
                    <a:pt x="815" y="414"/>
                    <a:pt x="803" y="395"/>
                  </a:cubicBezTo>
                  <a:cubicBezTo>
                    <a:pt x="805" y="393"/>
                    <a:pt x="808" y="390"/>
                    <a:pt x="811" y="387"/>
                  </a:cubicBezTo>
                  <a:cubicBezTo>
                    <a:pt x="815" y="385"/>
                    <a:pt x="817" y="382"/>
                    <a:pt x="819" y="379"/>
                  </a:cubicBezTo>
                  <a:cubicBezTo>
                    <a:pt x="840" y="395"/>
                    <a:pt x="863" y="415"/>
                    <a:pt x="889" y="437"/>
                  </a:cubicBezTo>
                  <a:cubicBezTo>
                    <a:pt x="914" y="460"/>
                    <a:pt x="940" y="487"/>
                    <a:pt x="965" y="517"/>
                  </a:cubicBezTo>
                  <a:cubicBezTo>
                    <a:pt x="954" y="527"/>
                    <a:pt x="942" y="535"/>
                    <a:pt x="928" y="541"/>
                  </a:cubicBezTo>
                  <a:cubicBezTo>
                    <a:pt x="914" y="548"/>
                    <a:pt x="899" y="554"/>
                    <a:pt x="883" y="558"/>
                  </a:cubicBezTo>
                  <a:cubicBezTo>
                    <a:pt x="870" y="523"/>
                    <a:pt x="856" y="492"/>
                    <a:pt x="842" y="464"/>
                  </a:cubicBezTo>
                  <a:close/>
                  <a:moveTo>
                    <a:pt x="877" y="590"/>
                  </a:moveTo>
                  <a:cubicBezTo>
                    <a:pt x="873" y="590"/>
                    <a:pt x="873" y="590"/>
                    <a:pt x="873" y="590"/>
                  </a:cubicBezTo>
                  <a:cubicBezTo>
                    <a:pt x="863" y="591"/>
                    <a:pt x="854" y="591"/>
                    <a:pt x="846" y="590"/>
                  </a:cubicBezTo>
                  <a:cubicBezTo>
                    <a:pt x="837" y="588"/>
                    <a:pt x="829" y="587"/>
                    <a:pt x="821" y="586"/>
                  </a:cubicBezTo>
                  <a:cubicBezTo>
                    <a:pt x="830" y="586"/>
                    <a:pt x="839" y="585"/>
                    <a:pt x="847" y="584"/>
                  </a:cubicBezTo>
                  <a:cubicBezTo>
                    <a:pt x="855" y="582"/>
                    <a:pt x="863" y="581"/>
                    <a:pt x="873" y="580"/>
                  </a:cubicBezTo>
                  <a:lnTo>
                    <a:pt x="877" y="590"/>
                  </a:lnTo>
                  <a:close/>
                  <a:moveTo>
                    <a:pt x="616" y="293"/>
                  </a:moveTo>
                  <a:cubicBezTo>
                    <a:pt x="616" y="289"/>
                    <a:pt x="616" y="286"/>
                    <a:pt x="618" y="283"/>
                  </a:cubicBezTo>
                  <a:cubicBezTo>
                    <a:pt x="631" y="284"/>
                    <a:pt x="643" y="286"/>
                    <a:pt x="654" y="288"/>
                  </a:cubicBezTo>
                  <a:cubicBezTo>
                    <a:pt x="665" y="290"/>
                    <a:pt x="673" y="292"/>
                    <a:pt x="680" y="293"/>
                  </a:cubicBezTo>
                  <a:cubicBezTo>
                    <a:pt x="673" y="295"/>
                    <a:pt x="665" y="296"/>
                    <a:pt x="654" y="298"/>
                  </a:cubicBezTo>
                  <a:cubicBezTo>
                    <a:pt x="643" y="300"/>
                    <a:pt x="631" y="302"/>
                    <a:pt x="618" y="305"/>
                  </a:cubicBezTo>
                  <a:cubicBezTo>
                    <a:pt x="616" y="301"/>
                    <a:pt x="616" y="297"/>
                    <a:pt x="616" y="293"/>
                  </a:cubicBezTo>
                  <a:close/>
                  <a:moveTo>
                    <a:pt x="618" y="351"/>
                  </a:moveTo>
                  <a:cubicBezTo>
                    <a:pt x="602" y="362"/>
                    <a:pt x="584" y="374"/>
                    <a:pt x="565" y="388"/>
                  </a:cubicBezTo>
                  <a:cubicBezTo>
                    <a:pt x="545" y="402"/>
                    <a:pt x="524" y="418"/>
                    <a:pt x="501" y="435"/>
                  </a:cubicBezTo>
                  <a:cubicBezTo>
                    <a:pt x="492" y="425"/>
                    <a:pt x="484" y="414"/>
                    <a:pt x="477" y="404"/>
                  </a:cubicBezTo>
                  <a:cubicBezTo>
                    <a:pt x="470" y="394"/>
                    <a:pt x="465" y="384"/>
                    <a:pt x="459" y="373"/>
                  </a:cubicBezTo>
                  <a:cubicBezTo>
                    <a:pt x="487" y="363"/>
                    <a:pt x="514" y="354"/>
                    <a:pt x="539" y="346"/>
                  </a:cubicBezTo>
                  <a:cubicBezTo>
                    <a:pt x="563" y="339"/>
                    <a:pt x="586" y="333"/>
                    <a:pt x="606" y="327"/>
                  </a:cubicBezTo>
                  <a:cubicBezTo>
                    <a:pt x="607" y="333"/>
                    <a:pt x="609" y="337"/>
                    <a:pt x="612" y="341"/>
                  </a:cubicBezTo>
                  <a:cubicBezTo>
                    <a:pt x="614" y="345"/>
                    <a:pt x="616" y="349"/>
                    <a:pt x="618" y="351"/>
                  </a:cubicBezTo>
                  <a:close/>
                  <a:moveTo>
                    <a:pt x="664" y="262"/>
                  </a:moveTo>
                  <a:cubicBezTo>
                    <a:pt x="673" y="268"/>
                    <a:pt x="681" y="272"/>
                    <a:pt x="686" y="275"/>
                  </a:cubicBezTo>
                  <a:cubicBezTo>
                    <a:pt x="686" y="277"/>
                    <a:pt x="686" y="277"/>
                    <a:pt x="686" y="277"/>
                  </a:cubicBezTo>
                  <a:cubicBezTo>
                    <a:pt x="679" y="274"/>
                    <a:pt x="671" y="272"/>
                    <a:pt x="660" y="270"/>
                  </a:cubicBezTo>
                  <a:cubicBezTo>
                    <a:pt x="649" y="268"/>
                    <a:pt x="637" y="266"/>
                    <a:pt x="622" y="265"/>
                  </a:cubicBezTo>
                  <a:cubicBezTo>
                    <a:pt x="622" y="263"/>
                    <a:pt x="622" y="263"/>
                    <a:pt x="622" y="263"/>
                  </a:cubicBezTo>
                  <a:cubicBezTo>
                    <a:pt x="624" y="261"/>
                    <a:pt x="624" y="261"/>
                    <a:pt x="624" y="261"/>
                  </a:cubicBezTo>
                  <a:cubicBezTo>
                    <a:pt x="625" y="258"/>
                    <a:pt x="626" y="256"/>
                    <a:pt x="628" y="253"/>
                  </a:cubicBezTo>
                  <a:cubicBezTo>
                    <a:pt x="629" y="250"/>
                    <a:pt x="630" y="248"/>
                    <a:pt x="632" y="245"/>
                  </a:cubicBezTo>
                  <a:cubicBezTo>
                    <a:pt x="644" y="250"/>
                    <a:pt x="655" y="256"/>
                    <a:pt x="664" y="262"/>
                  </a:cubicBezTo>
                  <a:close/>
                  <a:moveTo>
                    <a:pt x="646" y="233"/>
                  </a:moveTo>
                  <a:cubicBezTo>
                    <a:pt x="653" y="228"/>
                    <a:pt x="660" y="224"/>
                    <a:pt x="667" y="221"/>
                  </a:cubicBezTo>
                  <a:cubicBezTo>
                    <a:pt x="674" y="218"/>
                    <a:pt x="682" y="216"/>
                    <a:pt x="690" y="215"/>
                  </a:cubicBezTo>
                  <a:cubicBezTo>
                    <a:pt x="693" y="223"/>
                    <a:pt x="695" y="230"/>
                    <a:pt x="698" y="237"/>
                  </a:cubicBezTo>
                  <a:cubicBezTo>
                    <a:pt x="701" y="244"/>
                    <a:pt x="703" y="250"/>
                    <a:pt x="704" y="257"/>
                  </a:cubicBezTo>
                  <a:cubicBezTo>
                    <a:pt x="703" y="257"/>
                    <a:pt x="702" y="257"/>
                    <a:pt x="701" y="258"/>
                  </a:cubicBezTo>
                  <a:cubicBezTo>
                    <a:pt x="700" y="259"/>
                    <a:pt x="699" y="260"/>
                    <a:pt x="698" y="261"/>
                  </a:cubicBezTo>
                  <a:cubicBezTo>
                    <a:pt x="693" y="257"/>
                    <a:pt x="685" y="253"/>
                    <a:pt x="676" y="248"/>
                  </a:cubicBezTo>
                  <a:cubicBezTo>
                    <a:pt x="667" y="243"/>
                    <a:pt x="657" y="238"/>
                    <a:pt x="646" y="233"/>
                  </a:cubicBezTo>
                  <a:close/>
                  <a:moveTo>
                    <a:pt x="656" y="317"/>
                  </a:moveTo>
                  <a:cubicBezTo>
                    <a:pt x="665" y="316"/>
                    <a:pt x="673" y="315"/>
                    <a:pt x="680" y="313"/>
                  </a:cubicBezTo>
                  <a:cubicBezTo>
                    <a:pt x="675" y="316"/>
                    <a:pt x="668" y="320"/>
                    <a:pt x="660" y="324"/>
                  </a:cubicBezTo>
                  <a:cubicBezTo>
                    <a:pt x="652" y="329"/>
                    <a:pt x="643" y="335"/>
                    <a:pt x="634" y="341"/>
                  </a:cubicBezTo>
                  <a:cubicBezTo>
                    <a:pt x="633" y="339"/>
                    <a:pt x="631" y="336"/>
                    <a:pt x="629" y="332"/>
                  </a:cubicBezTo>
                  <a:cubicBezTo>
                    <a:pt x="627" y="329"/>
                    <a:pt x="625" y="326"/>
                    <a:pt x="624" y="323"/>
                  </a:cubicBezTo>
                  <a:cubicBezTo>
                    <a:pt x="636" y="321"/>
                    <a:pt x="647" y="318"/>
                    <a:pt x="656" y="317"/>
                  </a:cubicBezTo>
                  <a:close/>
                  <a:moveTo>
                    <a:pt x="675" y="339"/>
                  </a:moveTo>
                  <a:cubicBezTo>
                    <a:pt x="684" y="334"/>
                    <a:pt x="691" y="329"/>
                    <a:pt x="696" y="325"/>
                  </a:cubicBezTo>
                  <a:cubicBezTo>
                    <a:pt x="692" y="331"/>
                    <a:pt x="687" y="337"/>
                    <a:pt x="681" y="344"/>
                  </a:cubicBezTo>
                  <a:cubicBezTo>
                    <a:pt x="675" y="352"/>
                    <a:pt x="669" y="360"/>
                    <a:pt x="662" y="369"/>
                  </a:cubicBezTo>
                  <a:cubicBezTo>
                    <a:pt x="659" y="367"/>
                    <a:pt x="657" y="364"/>
                    <a:pt x="654" y="362"/>
                  </a:cubicBezTo>
                  <a:cubicBezTo>
                    <a:pt x="651" y="360"/>
                    <a:pt x="649" y="359"/>
                    <a:pt x="646" y="357"/>
                  </a:cubicBezTo>
                  <a:cubicBezTo>
                    <a:pt x="657" y="351"/>
                    <a:pt x="666" y="345"/>
                    <a:pt x="675" y="339"/>
                  </a:cubicBezTo>
                  <a:close/>
                  <a:moveTo>
                    <a:pt x="692" y="361"/>
                  </a:moveTo>
                  <a:cubicBezTo>
                    <a:pt x="696" y="356"/>
                    <a:pt x="699" y="351"/>
                    <a:pt x="702" y="347"/>
                  </a:cubicBezTo>
                  <a:cubicBezTo>
                    <a:pt x="694" y="387"/>
                    <a:pt x="694" y="387"/>
                    <a:pt x="694" y="387"/>
                  </a:cubicBezTo>
                  <a:cubicBezTo>
                    <a:pt x="693" y="386"/>
                    <a:pt x="691" y="385"/>
                    <a:pt x="690" y="385"/>
                  </a:cubicBezTo>
                  <a:cubicBezTo>
                    <a:pt x="689" y="385"/>
                    <a:pt x="687" y="385"/>
                    <a:pt x="686" y="383"/>
                  </a:cubicBezTo>
                  <a:cubicBezTo>
                    <a:pt x="685" y="383"/>
                    <a:pt x="683" y="383"/>
                    <a:pt x="682" y="382"/>
                  </a:cubicBezTo>
                  <a:cubicBezTo>
                    <a:pt x="681" y="382"/>
                    <a:pt x="679" y="381"/>
                    <a:pt x="678" y="379"/>
                  </a:cubicBezTo>
                  <a:cubicBezTo>
                    <a:pt x="683" y="373"/>
                    <a:pt x="688" y="367"/>
                    <a:pt x="692" y="361"/>
                  </a:cubicBezTo>
                  <a:close/>
                  <a:moveTo>
                    <a:pt x="708" y="411"/>
                  </a:moveTo>
                  <a:cubicBezTo>
                    <a:pt x="715" y="413"/>
                    <a:pt x="721" y="413"/>
                    <a:pt x="727" y="413"/>
                  </a:cubicBezTo>
                  <a:cubicBezTo>
                    <a:pt x="733" y="413"/>
                    <a:pt x="739" y="413"/>
                    <a:pt x="744" y="413"/>
                  </a:cubicBezTo>
                  <a:cubicBezTo>
                    <a:pt x="750" y="433"/>
                    <a:pt x="755" y="456"/>
                    <a:pt x="761" y="482"/>
                  </a:cubicBezTo>
                  <a:cubicBezTo>
                    <a:pt x="767" y="508"/>
                    <a:pt x="773" y="537"/>
                    <a:pt x="778" y="568"/>
                  </a:cubicBezTo>
                  <a:cubicBezTo>
                    <a:pt x="762" y="566"/>
                    <a:pt x="746" y="564"/>
                    <a:pt x="729" y="562"/>
                  </a:cubicBezTo>
                  <a:cubicBezTo>
                    <a:pt x="712" y="559"/>
                    <a:pt x="695" y="555"/>
                    <a:pt x="678" y="550"/>
                  </a:cubicBezTo>
                  <a:lnTo>
                    <a:pt x="708" y="411"/>
                  </a:lnTo>
                  <a:close/>
                  <a:moveTo>
                    <a:pt x="724" y="255"/>
                  </a:moveTo>
                  <a:cubicBezTo>
                    <a:pt x="722" y="255"/>
                    <a:pt x="722" y="255"/>
                    <a:pt x="722" y="255"/>
                  </a:cubicBezTo>
                  <a:cubicBezTo>
                    <a:pt x="721" y="248"/>
                    <a:pt x="719" y="242"/>
                    <a:pt x="717" y="236"/>
                  </a:cubicBezTo>
                  <a:cubicBezTo>
                    <a:pt x="715" y="230"/>
                    <a:pt x="713" y="223"/>
                    <a:pt x="710" y="215"/>
                  </a:cubicBezTo>
                  <a:cubicBezTo>
                    <a:pt x="714" y="215"/>
                    <a:pt x="718" y="215"/>
                    <a:pt x="721" y="216"/>
                  </a:cubicBezTo>
                  <a:cubicBezTo>
                    <a:pt x="725" y="217"/>
                    <a:pt x="728" y="217"/>
                    <a:pt x="732" y="217"/>
                  </a:cubicBezTo>
                  <a:lnTo>
                    <a:pt x="724" y="255"/>
                  </a:lnTo>
                  <a:close/>
                  <a:moveTo>
                    <a:pt x="738" y="395"/>
                  </a:moveTo>
                  <a:cubicBezTo>
                    <a:pt x="734" y="395"/>
                    <a:pt x="730" y="395"/>
                    <a:pt x="725" y="394"/>
                  </a:cubicBezTo>
                  <a:cubicBezTo>
                    <a:pt x="720" y="394"/>
                    <a:pt x="716" y="393"/>
                    <a:pt x="712" y="391"/>
                  </a:cubicBezTo>
                  <a:cubicBezTo>
                    <a:pt x="722" y="345"/>
                    <a:pt x="722" y="345"/>
                    <a:pt x="722" y="345"/>
                  </a:cubicBezTo>
                  <a:cubicBezTo>
                    <a:pt x="725" y="351"/>
                    <a:pt x="727" y="358"/>
                    <a:pt x="730" y="366"/>
                  </a:cubicBezTo>
                  <a:cubicBezTo>
                    <a:pt x="733" y="375"/>
                    <a:pt x="736" y="385"/>
                    <a:pt x="738" y="395"/>
                  </a:cubicBezTo>
                  <a:close/>
                  <a:moveTo>
                    <a:pt x="758" y="393"/>
                  </a:moveTo>
                  <a:cubicBezTo>
                    <a:pt x="754" y="381"/>
                    <a:pt x="751" y="371"/>
                    <a:pt x="748" y="361"/>
                  </a:cubicBezTo>
                  <a:cubicBezTo>
                    <a:pt x="746" y="352"/>
                    <a:pt x="743" y="344"/>
                    <a:pt x="740" y="337"/>
                  </a:cubicBezTo>
                  <a:cubicBezTo>
                    <a:pt x="744" y="343"/>
                    <a:pt x="749" y="350"/>
                    <a:pt x="755" y="358"/>
                  </a:cubicBezTo>
                  <a:cubicBezTo>
                    <a:pt x="761" y="367"/>
                    <a:pt x="768" y="377"/>
                    <a:pt x="776" y="387"/>
                  </a:cubicBezTo>
                  <a:cubicBezTo>
                    <a:pt x="774" y="387"/>
                    <a:pt x="774" y="387"/>
                    <a:pt x="774" y="387"/>
                  </a:cubicBezTo>
                  <a:cubicBezTo>
                    <a:pt x="772" y="389"/>
                    <a:pt x="769" y="390"/>
                    <a:pt x="766" y="390"/>
                  </a:cubicBezTo>
                  <a:cubicBezTo>
                    <a:pt x="764" y="391"/>
                    <a:pt x="761" y="392"/>
                    <a:pt x="758" y="393"/>
                  </a:cubicBezTo>
                  <a:close/>
                  <a:moveTo>
                    <a:pt x="764" y="339"/>
                  </a:moveTo>
                  <a:cubicBezTo>
                    <a:pt x="771" y="343"/>
                    <a:pt x="778" y="348"/>
                    <a:pt x="784" y="352"/>
                  </a:cubicBezTo>
                  <a:cubicBezTo>
                    <a:pt x="791" y="357"/>
                    <a:pt x="798" y="362"/>
                    <a:pt x="805" y="367"/>
                  </a:cubicBezTo>
                  <a:cubicBezTo>
                    <a:pt x="803" y="369"/>
                    <a:pt x="801" y="370"/>
                    <a:pt x="800" y="372"/>
                  </a:cubicBezTo>
                  <a:cubicBezTo>
                    <a:pt x="798" y="374"/>
                    <a:pt x="795" y="377"/>
                    <a:pt x="793" y="379"/>
                  </a:cubicBezTo>
                  <a:cubicBezTo>
                    <a:pt x="787" y="371"/>
                    <a:pt x="782" y="364"/>
                    <a:pt x="777" y="357"/>
                  </a:cubicBezTo>
                  <a:cubicBezTo>
                    <a:pt x="773" y="351"/>
                    <a:pt x="768" y="345"/>
                    <a:pt x="764" y="339"/>
                  </a:cubicBezTo>
                  <a:close/>
                  <a:moveTo>
                    <a:pt x="762" y="315"/>
                  </a:moveTo>
                  <a:cubicBezTo>
                    <a:pt x="769" y="317"/>
                    <a:pt x="778" y="318"/>
                    <a:pt x="789" y="320"/>
                  </a:cubicBezTo>
                  <a:cubicBezTo>
                    <a:pt x="799" y="322"/>
                    <a:pt x="811" y="325"/>
                    <a:pt x="823" y="329"/>
                  </a:cubicBezTo>
                  <a:cubicBezTo>
                    <a:pt x="823" y="332"/>
                    <a:pt x="822" y="335"/>
                    <a:pt x="822" y="338"/>
                  </a:cubicBezTo>
                  <a:cubicBezTo>
                    <a:pt x="821" y="342"/>
                    <a:pt x="820" y="345"/>
                    <a:pt x="819" y="347"/>
                  </a:cubicBezTo>
                  <a:cubicBezTo>
                    <a:pt x="819" y="349"/>
                    <a:pt x="818" y="350"/>
                    <a:pt x="818" y="350"/>
                  </a:cubicBezTo>
                  <a:cubicBezTo>
                    <a:pt x="817" y="351"/>
                    <a:pt x="817" y="352"/>
                    <a:pt x="817" y="353"/>
                  </a:cubicBezTo>
                  <a:cubicBezTo>
                    <a:pt x="806" y="345"/>
                    <a:pt x="796" y="338"/>
                    <a:pt x="786" y="332"/>
                  </a:cubicBezTo>
                  <a:cubicBezTo>
                    <a:pt x="777" y="326"/>
                    <a:pt x="769" y="321"/>
                    <a:pt x="762" y="315"/>
                  </a:cubicBezTo>
                  <a:close/>
                  <a:moveTo>
                    <a:pt x="821" y="309"/>
                  </a:moveTo>
                  <a:cubicBezTo>
                    <a:pt x="814" y="306"/>
                    <a:pt x="808" y="305"/>
                    <a:pt x="801" y="303"/>
                  </a:cubicBezTo>
                  <a:cubicBezTo>
                    <a:pt x="796" y="302"/>
                    <a:pt x="789" y="301"/>
                    <a:pt x="782" y="299"/>
                  </a:cubicBezTo>
                  <a:cubicBezTo>
                    <a:pt x="821" y="299"/>
                    <a:pt x="821" y="299"/>
                    <a:pt x="821" y="299"/>
                  </a:cubicBezTo>
                  <a:cubicBezTo>
                    <a:pt x="822" y="301"/>
                    <a:pt x="823" y="302"/>
                    <a:pt x="823" y="303"/>
                  </a:cubicBezTo>
                  <a:cubicBezTo>
                    <a:pt x="823" y="305"/>
                    <a:pt x="822" y="306"/>
                    <a:pt x="821" y="309"/>
                  </a:cubicBezTo>
                  <a:close/>
                  <a:moveTo>
                    <a:pt x="782" y="280"/>
                  </a:moveTo>
                  <a:cubicBezTo>
                    <a:pt x="773" y="281"/>
                    <a:pt x="764" y="282"/>
                    <a:pt x="756" y="283"/>
                  </a:cubicBezTo>
                  <a:cubicBezTo>
                    <a:pt x="756" y="282"/>
                    <a:pt x="756" y="281"/>
                    <a:pt x="755" y="280"/>
                  </a:cubicBezTo>
                  <a:cubicBezTo>
                    <a:pt x="755" y="279"/>
                    <a:pt x="754" y="278"/>
                    <a:pt x="754" y="277"/>
                  </a:cubicBezTo>
                  <a:cubicBezTo>
                    <a:pt x="758" y="273"/>
                    <a:pt x="763" y="268"/>
                    <a:pt x="769" y="263"/>
                  </a:cubicBezTo>
                  <a:cubicBezTo>
                    <a:pt x="776" y="258"/>
                    <a:pt x="782" y="252"/>
                    <a:pt x="791" y="247"/>
                  </a:cubicBezTo>
                  <a:cubicBezTo>
                    <a:pt x="796" y="252"/>
                    <a:pt x="801" y="257"/>
                    <a:pt x="805" y="262"/>
                  </a:cubicBezTo>
                  <a:cubicBezTo>
                    <a:pt x="809" y="267"/>
                    <a:pt x="812" y="272"/>
                    <a:pt x="815" y="279"/>
                  </a:cubicBezTo>
                  <a:cubicBezTo>
                    <a:pt x="803" y="279"/>
                    <a:pt x="792" y="279"/>
                    <a:pt x="782" y="280"/>
                  </a:cubicBezTo>
                  <a:close/>
                  <a:moveTo>
                    <a:pt x="756" y="250"/>
                  </a:moveTo>
                  <a:cubicBezTo>
                    <a:pt x="751" y="255"/>
                    <a:pt x="746" y="259"/>
                    <a:pt x="742" y="263"/>
                  </a:cubicBezTo>
                  <a:cubicBezTo>
                    <a:pt x="750" y="223"/>
                    <a:pt x="750" y="223"/>
                    <a:pt x="750" y="223"/>
                  </a:cubicBezTo>
                  <a:cubicBezTo>
                    <a:pt x="752" y="224"/>
                    <a:pt x="753" y="225"/>
                    <a:pt x="753" y="225"/>
                  </a:cubicBezTo>
                  <a:cubicBezTo>
                    <a:pt x="754" y="225"/>
                    <a:pt x="755" y="225"/>
                    <a:pt x="756" y="225"/>
                  </a:cubicBezTo>
                  <a:cubicBezTo>
                    <a:pt x="759" y="226"/>
                    <a:pt x="762" y="228"/>
                    <a:pt x="765" y="229"/>
                  </a:cubicBezTo>
                  <a:cubicBezTo>
                    <a:pt x="769" y="230"/>
                    <a:pt x="772" y="232"/>
                    <a:pt x="774" y="235"/>
                  </a:cubicBezTo>
                  <a:cubicBezTo>
                    <a:pt x="768" y="240"/>
                    <a:pt x="762" y="245"/>
                    <a:pt x="756" y="250"/>
                  </a:cubicBezTo>
                  <a:close/>
                  <a:moveTo>
                    <a:pt x="736" y="199"/>
                  </a:moveTo>
                  <a:cubicBezTo>
                    <a:pt x="731" y="198"/>
                    <a:pt x="726" y="197"/>
                    <a:pt x="720" y="196"/>
                  </a:cubicBezTo>
                  <a:cubicBezTo>
                    <a:pt x="715" y="195"/>
                    <a:pt x="709" y="195"/>
                    <a:pt x="702" y="195"/>
                  </a:cubicBezTo>
                  <a:cubicBezTo>
                    <a:pt x="697" y="182"/>
                    <a:pt x="689" y="168"/>
                    <a:pt x="680" y="153"/>
                  </a:cubicBezTo>
                  <a:cubicBezTo>
                    <a:pt x="671" y="138"/>
                    <a:pt x="659" y="122"/>
                    <a:pt x="644" y="105"/>
                  </a:cubicBezTo>
                  <a:cubicBezTo>
                    <a:pt x="661" y="102"/>
                    <a:pt x="679" y="102"/>
                    <a:pt x="698" y="103"/>
                  </a:cubicBezTo>
                  <a:cubicBezTo>
                    <a:pt x="717" y="104"/>
                    <a:pt x="736" y="107"/>
                    <a:pt x="754" y="111"/>
                  </a:cubicBezTo>
                  <a:lnTo>
                    <a:pt x="736" y="199"/>
                  </a:lnTo>
                  <a:close/>
                  <a:moveTo>
                    <a:pt x="658" y="156"/>
                  </a:moveTo>
                  <a:cubicBezTo>
                    <a:pt x="667" y="171"/>
                    <a:pt x="675" y="185"/>
                    <a:pt x="682" y="197"/>
                  </a:cubicBezTo>
                  <a:cubicBezTo>
                    <a:pt x="673" y="198"/>
                    <a:pt x="663" y="201"/>
                    <a:pt x="653" y="206"/>
                  </a:cubicBezTo>
                  <a:cubicBezTo>
                    <a:pt x="643" y="211"/>
                    <a:pt x="635" y="216"/>
                    <a:pt x="628" y="223"/>
                  </a:cubicBezTo>
                  <a:cubicBezTo>
                    <a:pt x="610" y="214"/>
                    <a:pt x="590" y="204"/>
                    <a:pt x="568" y="195"/>
                  </a:cubicBezTo>
                  <a:cubicBezTo>
                    <a:pt x="545" y="186"/>
                    <a:pt x="520" y="176"/>
                    <a:pt x="493" y="167"/>
                  </a:cubicBezTo>
                  <a:cubicBezTo>
                    <a:pt x="509" y="152"/>
                    <a:pt x="529" y="140"/>
                    <a:pt x="551" y="130"/>
                  </a:cubicBezTo>
                  <a:cubicBezTo>
                    <a:pt x="573" y="120"/>
                    <a:pt x="596" y="112"/>
                    <a:pt x="622" y="107"/>
                  </a:cubicBezTo>
                  <a:cubicBezTo>
                    <a:pt x="637" y="124"/>
                    <a:pt x="649" y="141"/>
                    <a:pt x="658" y="156"/>
                  </a:cubicBezTo>
                  <a:close/>
                  <a:moveTo>
                    <a:pt x="554" y="209"/>
                  </a:moveTo>
                  <a:cubicBezTo>
                    <a:pt x="576" y="218"/>
                    <a:pt x="597" y="228"/>
                    <a:pt x="616" y="237"/>
                  </a:cubicBezTo>
                  <a:cubicBezTo>
                    <a:pt x="614" y="240"/>
                    <a:pt x="613" y="242"/>
                    <a:pt x="611" y="245"/>
                  </a:cubicBezTo>
                  <a:cubicBezTo>
                    <a:pt x="609" y="248"/>
                    <a:pt x="607" y="250"/>
                    <a:pt x="606" y="253"/>
                  </a:cubicBezTo>
                  <a:cubicBezTo>
                    <a:pt x="604" y="254"/>
                    <a:pt x="604" y="256"/>
                    <a:pt x="604" y="257"/>
                  </a:cubicBezTo>
                  <a:cubicBezTo>
                    <a:pt x="604" y="258"/>
                    <a:pt x="604" y="260"/>
                    <a:pt x="604" y="261"/>
                  </a:cubicBezTo>
                  <a:cubicBezTo>
                    <a:pt x="582" y="258"/>
                    <a:pt x="558" y="256"/>
                    <a:pt x="531" y="255"/>
                  </a:cubicBezTo>
                  <a:cubicBezTo>
                    <a:pt x="503" y="254"/>
                    <a:pt x="474" y="254"/>
                    <a:pt x="443" y="257"/>
                  </a:cubicBezTo>
                  <a:cubicBezTo>
                    <a:pt x="443" y="253"/>
                    <a:pt x="444" y="249"/>
                    <a:pt x="445" y="244"/>
                  </a:cubicBezTo>
                  <a:cubicBezTo>
                    <a:pt x="446" y="239"/>
                    <a:pt x="448" y="235"/>
                    <a:pt x="449" y="231"/>
                  </a:cubicBezTo>
                  <a:cubicBezTo>
                    <a:pt x="452" y="222"/>
                    <a:pt x="456" y="213"/>
                    <a:pt x="462" y="204"/>
                  </a:cubicBezTo>
                  <a:cubicBezTo>
                    <a:pt x="468" y="195"/>
                    <a:pt x="474" y="188"/>
                    <a:pt x="479" y="181"/>
                  </a:cubicBezTo>
                  <a:cubicBezTo>
                    <a:pt x="506" y="190"/>
                    <a:pt x="531" y="200"/>
                    <a:pt x="554" y="209"/>
                  </a:cubicBezTo>
                  <a:close/>
                  <a:moveTo>
                    <a:pt x="439" y="275"/>
                  </a:moveTo>
                  <a:cubicBezTo>
                    <a:pt x="471" y="272"/>
                    <a:pt x="501" y="272"/>
                    <a:pt x="527" y="273"/>
                  </a:cubicBezTo>
                  <a:cubicBezTo>
                    <a:pt x="554" y="274"/>
                    <a:pt x="578" y="277"/>
                    <a:pt x="600" y="279"/>
                  </a:cubicBezTo>
                  <a:cubicBezTo>
                    <a:pt x="598" y="284"/>
                    <a:pt x="598" y="289"/>
                    <a:pt x="598" y="294"/>
                  </a:cubicBezTo>
                  <a:cubicBezTo>
                    <a:pt x="598" y="299"/>
                    <a:pt x="598" y="304"/>
                    <a:pt x="600" y="309"/>
                  </a:cubicBezTo>
                  <a:cubicBezTo>
                    <a:pt x="580" y="315"/>
                    <a:pt x="557" y="321"/>
                    <a:pt x="532" y="328"/>
                  </a:cubicBezTo>
                  <a:cubicBezTo>
                    <a:pt x="508" y="336"/>
                    <a:pt x="481" y="345"/>
                    <a:pt x="453" y="355"/>
                  </a:cubicBezTo>
                  <a:cubicBezTo>
                    <a:pt x="448" y="342"/>
                    <a:pt x="444" y="329"/>
                    <a:pt x="441" y="315"/>
                  </a:cubicBezTo>
                  <a:cubicBezTo>
                    <a:pt x="438" y="302"/>
                    <a:pt x="438" y="289"/>
                    <a:pt x="439" y="275"/>
                  </a:cubicBezTo>
                  <a:close/>
                  <a:moveTo>
                    <a:pt x="441" y="379"/>
                  </a:moveTo>
                  <a:cubicBezTo>
                    <a:pt x="443" y="381"/>
                    <a:pt x="443" y="381"/>
                    <a:pt x="443" y="381"/>
                  </a:cubicBezTo>
                  <a:cubicBezTo>
                    <a:pt x="448" y="393"/>
                    <a:pt x="455" y="405"/>
                    <a:pt x="462" y="415"/>
                  </a:cubicBezTo>
                  <a:cubicBezTo>
                    <a:pt x="470" y="426"/>
                    <a:pt x="478" y="437"/>
                    <a:pt x="487" y="447"/>
                  </a:cubicBezTo>
                  <a:cubicBezTo>
                    <a:pt x="465" y="465"/>
                    <a:pt x="441" y="483"/>
                    <a:pt x="418" y="503"/>
                  </a:cubicBezTo>
                  <a:cubicBezTo>
                    <a:pt x="395" y="524"/>
                    <a:pt x="370" y="545"/>
                    <a:pt x="345" y="568"/>
                  </a:cubicBezTo>
                  <a:cubicBezTo>
                    <a:pt x="341" y="569"/>
                    <a:pt x="337" y="570"/>
                    <a:pt x="333" y="571"/>
                  </a:cubicBezTo>
                  <a:cubicBezTo>
                    <a:pt x="329" y="571"/>
                    <a:pt x="325" y="573"/>
                    <a:pt x="321" y="575"/>
                  </a:cubicBezTo>
                  <a:cubicBezTo>
                    <a:pt x="318" y="577"/>
                    <a:pt x="316" y="579"/>
                    <a:pt x="314" y="581"/>
                  </a:cubicBezTo>
                  <a:cubicBezTo>
                    <a:pt x="312" y="583"/>
                    <a:pt x="309" y="585"/>
                    <a:pt x="307" y="588"/>
                  </a:cubicBezTo>
                  <a:cubicBezTo>
                    <a:pt x="292" y="570"/>
                    <a:pt x="278" y="553"/>
                    <a:pt x="265" y="535"/>
                  </a:cubicBezTo>
                  <a:cubicBezTo>
                    <a:pt x="253" y="518"/>
                    <a:pt x="241" y="503"/>
                    <a:pt x="230" y="489"/>
                  </a:cubicBezTo>
                  <a:cubicBezTo>
                    <a:pt x="268" y="465"/>
                    <a:pt x="304" y="444"/>
                    <a:pt x="340" y="426"/>
                  </a:cubicBezTo>
                  <a:cubicBezTo>
                    <a:pt x="375" y="408"/>
                    <a:pt x="409" y="393"/>
                    <a:pt x="441" y="379"/>
                  </a:cubicBezTo>
                  <a:close/>
                  <a:moveTo>
                    <a:pt x="407" y="988"/>
                  </a:moveTo>
                  <a:cubicBezTo>
                    <a:pt x="393" y="981"/>
                    <a:pt x="381" y="974"/>
                    <a:pt x="369" y="967"/>
                  </a:cubicBezTo>
                  <a:cubicBezTo>
                    <a:pt x="357" y="960"/>
                    <a:pt x="345" y="953"/>
                    <a:pt x="333" y="946"/>
                  </a:cubicBezTo>
                  <a:cubicBezTo>
                    <a:pt x="337" y="938"/>
                    <a:pt x="341" y="930"/>
                    <a:pt x="345" y="922"/>
                  </a:cubicBezTo>
                  <a:cubicBezTo>
                    <a:pt x="349" y="914"/>
                    <a:pt x="353" y="906"/>
                    <a:pt x="357" y="898"/>
                  </a:cubicBezTo>
                  <a:cubicBezTo>
                    <a:pt x="363" y="897"/>
                    <a:pt x="370" y="895"/>
                    <a:pt x="376" y="894"/>
                  </a:cubicBezTo>
                  <a:cubicBezTo>
                    <a:pt x="382" y="893"/>
                    <a:pt x="387" y="895"/>
                    <a:pt x="391" y="902"/>
                  </a:cubicBezTo>
                  <a:cubicBezTo>
                    <a:pt x="403" y="919"/>
                    <a:pt x="410" y="935"/>
                    <a:pt x="412" y="949"/>
                  </a:cubicBezTo>
                  <a:cubicBezTo>
                    <a:pt x="414" y="963"/>
                    <a:pt x="412" y="976"/>
                    <a:pt x="407" y="988"/>
                  </a:cubicBezTo>
                  <a:close/>
                  <a:moveTo>
                    <a:pt x="539" y="501"/>
                  </a:moveTo>
                  <a:cubicBezTo>
                    <a:pt x="514" y="520"/>
                    <a:pt x="495" y="535"/>
                    <a:pt x="483" y="546"/>
                  </a:cubicBezTo>
                  <a:cubicBezTo>
                    <a:pt x="471" y="556"/>
                    <a:pt x="458" y="563"/>
                    <a:pt x="443" y="566"/>
                  </a:cubicBezTo>
                  <a:cubicBezTo>
                    <a:pt x="442" y="563"/>
                    <a:pt x="439" y="561"/>
                    <a:pt x="435" y="558"/>
                  </a:cubicBezTo>
                  <a:cubicBezTo>
                    <a:pt x="431" y="557"/>
                    <a:pt x="427" y="555"/>
                    <a:pt x="423" y="553"/>
                  </a:cubicBezTo>
                  <a:cubicBezTo>
                    <a:pt x="419" y="559"/>
                    <a:pt x="416" y="562"/>
                    <a:pt x="413" y="563"/>
                  </a:cubicBezTo>
                  <a:cubicBezTo>
                    <a:pt x="410" y="563"/>
                    <a:pt x="408" y="564"/>
                    <a:pt x="405" y="566"/>
                  </a:cubicBezTo>
                  <a:cubicBezTo>
                    <a:pt x="401" y="568"/>
                    <a:pt x="396" y="570"/>
                    <a:pt x="390" y="571"/>
                  </a:cubicBezTo>
                  <a:cubicBezTo>
                    <a:pt x="384" y="571"/>
                    <a:pt x="378" y="571"/>
                    <a:pt x="371" y="569"/>
                  </a:cubicBezTo>
                  <a:cubicBezTo>
                    <a:pt x="393" y="550"/>
                    <a:pt x="416" y="530"/>
                    <a:pt x="437" y="512"/>
                  </a:cubicBezTo>
                  <a:cubicBezTo>
                    <a:pt x="459" y="494"/>
                    <a:pt x="479" y="477"/>
                    <a:pt x="499" y="461"/>
                  </a:cubicBezTo>
                  <a:cubicBezTo>
                    <a:pt x="506" y="468"/>
                    <a:pt x="513" y="475"/>
                    <a:pt x="521" y="481"/>
                  </a:cubicBezTo>
                  <a:cubicBezTo>
                    <a:pt x="529" y="488"/>
                    <a:pt x="537" y="495"/>
                    <a:pt x="546" y="501"/>
                  </a:cubicBezTo>
                  <a:lnTo>
                    <a:pt x="539" y="501"/>
                  </a:lnTo>
                  <a:close/>
                  <a:moveTo>
                    <a:pt x="541" y="475"/>
                  </a:moveTo>
                  <a:cubicBezTo>
                    <a:pt x="532" y="467"/>
                    <a:pt x="523" y="459"/>
                    <a:pt x="513" y="449"/>
                  </a:cubicBezTo>
                  <a:cubicBezTo>
                    <a:pt x="536" y="432"/>
                    <a:pt x="557" y="417"/>
                    <a:pt x="577" y="403"/>
                  </a:cubicBezTo>
                  <a:cubicBezTo>
                    <a:pt x="596" y="390"/>
                    <a:pt x="614" y="378"/>
                    <a:pt x="630" y="367"/>
                  </a:cubicBezTo>
                  <a:cubicBezTo>
                    <a:pt x="633" y="370"/>
                    <a:pt x="636" y="373"/>
                    <a:pt x="640" y="376"/>
                  </a:cubicBezTo>
                  <a:cubicBezTo>
                    <a:pt x="644" y="380"/>
                    <a:pt x="647" y="383"/>
                    <a:pt x="650" y="385"/>
                  </a:cubicBezTo>
                  <a:cubicBezTo>
                    <a:pt x="639" y="400"/>
                    <a:pt x="627" y="417"/>
                    <a:pt x="614" y="435"/>
                  </a:cubicBezTo>
                  <a:cubicBezTo>
                    <a:pt x="600" y="454"/>
                    <a:pt x="586" y="475"/>
                    <a:pt x="572" y="497"/>
                  </a:cubicBezTo>
                  <a:cubicBezTo>
                    <a:pt x="561" y="491"/>
                    <a:pt x="551" y="483"/>
                    <a:pt x="541" y="475"/>
                  </a:cubicBezTo>
                  <a:close/>
                  <a:moveTo>
                    <a:pt x="588" y="507"/>
                  </a:moveTo>
                  <a:cubicBezTo>
                    <a:pt x="602" y="485"/>
                    <a:pt x="616" y="464"/>
                    <a:pt x="630" y="445"/>
                  </a:cubicBezTo>
                  <a:cubicBezTo>
                    <a:pt x="643" y="427"/>
                    <a:pt x="655" y="410"/>
                    <a:pt x="666" y="395"/>
                  </a:cubicBezTo>
                  <a:cubicBezTo>
                    <a:pt x="669" y="397"/>
                    <a:pt x="671" y="398"/>
                    <a:pt x="673" y="398"/>
                  </a:cubicBezTo>
                  <a:cubicBezTo>
                    <a:pt x="675" y="399"/>
                    <a:pt x="677" y="400"/>
                    <a:pt x="678" y="401"/>
                  </a:cubicBezTo>
                  <a:cubicBezTo>
                    <a:pt x="681" y="403"/>
                    <a:pt x="683" y="403"/>
                    <a:pt x="685" y="403"/>
                  </a:cubicBezTo>
                  <a:cubicBezTo>
                    <a:pt x="687" y="403"/>
                    <a:pt x="689" y="404"/>
                    <a:pt x="690" y="405"/>
                  </a:cubicBezTo>
                  <a:cubicBezTo>
                    <a:pt x="660" y="543"/>
                    <a:pt x="660" y="543"/>
                    <a:pt x="660" y="543"/>
                  </a:cubicBezTo>
                  <a:cubicBezTo>
                    <a:pt x="647" y="538"/>
                    <a:pt x="634" y="532"/>
                    <a:pt x="622" y="526"/>
                  </a:cubicBezTo>
                  <a:cubicBezTo>
                    <a:pt x="610" y="520"/>
                    <a:pt x="598" y="514"/>
                    <a:pt x="588" y="507"/>
                  </a:cubicBezTo>
                  <a:close/>
                  <a:moveTo>
                    <a:pt x="778" y="594"/>
                  </a:moveTo>
                  <a:cubicBezTo>
                    <a:pt x="777" y="594"/>
                    <a:pt x="776" y="594"/>
                    <a:pt x="774" y="596"/>
                  </a:cubicBezTo>
                  <a:cubicBezTo>
                    <a:pt x="758" y="606"/>
                    <a:pt x="747" y="619"/>
                    <a:pt x="741" y="633"/>
                  </a:cubicBezTo>
                  <a:cubicBezTo>
                    <a:pt x="735" y="647"/>
                    <a:pt x="725" y="659"/>
                    <a:pt x="710" y="670"/>
                  </a:cubicBezTo>
                  <a:cubicBezTo>
                    <a:pt x="706" y="672"/>
                    <a:pt x="702" y="673"/>
                    <a:pt x="696" y="672"/>
                  </a:cubicBezTo>
                  <a:cubicBezTo>
                    <a:pt x="691" y="670"/>
                    <a:pt x="685" y="670"/>
                    <a:pt x="678" y="672"/>
                  </a:cubicBezTo>
                  <a:cubicBezTo>
                    <a:pt x="673" y="670"/>
                    <a:pt x="665" y="666"/>
                    <a:pt x="654" y="658"/>
                  </a:cubicBezTo>
                  <a:cubicBezTo>
                    <a:pt x="674" y="568"/>
                    <a:pt x="674" y="568"/>
                    <a:pt x="674" y="568"/>
                  </a:cubicBezTo>
                  <a:cubicBezTo>
                    <a:pt x="693" y="573"/>
                    <a:pt x="711" y="577"/>
                    <a:pt x="728" y="581"/>
                  </a:cubicBezTo>
                  <a:cubicBezTo>
                    <a:pt x="746" y="584"/>
                    <a:pt x="763" y="586"/>
                    <a:pt x="781" y="588"/>
                  </a:cubicBezTo>
                  <a:cubicBezTo>
                    <a:pt x="782" y="592"/>
                    <a:pt x="782" y="592"/>
                    <a:pt x="782" y="592"/>
                  </a:cubicBezTo>
                  <a:cubicBezTo>
                    <a:pt x="781" y="593"/>
                    <a:pt x="780" y="594"/>
                    <a:pt x="778" y="594"/>
                  </a:cubicBezTo>
                  <a:close/>
                  <a:moveTo>
                    <a:pt x="796" y="568"/>
                  </a:moveTo>
                  <a:cubicBezTo>
                    <a:pt x="791" y="537"/>
                    <a:pt x="786" y="508"/>
                    <a:pt x="781" y="481"/>
                  </a:cubicBezTo>
                  <a:cubicBezTo>
                    <a:pt x="775" y="455"/>
                    <a:pt x="769" y="431"/>
                    <a:pt x="762" y="411"/>
                  </a:cubicBezTo>
                  <a:cubicBezTo>
                    <a:pt x="765" y="410"/>
                    <a:pt x="768" y="409"/>
                    <a:pt x="771" y="408"/>
                  </a:cubicBezTo>
                  <a:cubicBezTo>
                    <a:pt x="775" y="408"/>
                    <a:pt x="778" y="407"/>
                    <a:pt x="781" y="405"/>
                  </a:cubicBezTo>
                  <a:cubicBezTo>
                    <a:pt x="782" y="405"/>
                    <a:pt x="783" y="405"/>
                    <a:pt x="783" y="404"/>
                  </a:cubicBezTo>
                  <a:cubicBezTo>
                    <a:pt x="784" y="404"/>
                    <a:pt x="785" y="403"/>
                    <a:pt x="786" y="403"/>
                  </a:cubicBezTo>
                  <a:cubicBezTo>
                    <a:pt x="797" y="422"/>
                    <a:pt x="810" y="444"/>
                    <a:pt x="824" y="470"/>
                  </a:cubicBezTo>
                  <a:cubicBezTo>
                    <a:pt x="838" y="496"/>
                    <a:pt x="851" y="527"/>
                    <a:pt x="865" y="562"/>
                  </a:cubicBezTo>
                  <a:cubicBezTo>
                    <a:pt x="854" y="563"/>
                    <a:pt x="843" y="564"/>
                    <a:pt x="832" y="566"/>
                  </a:cubicBezTo>
                  <a:cubicBezTo>
                    <a:pt x="820" y="567"/>
                    <a:pt x="809" y="568"/>
                    <a:pt x="796" y="568"/>
                  </a:cubicBezTo>
                  <a:close/>
                  <a:moveTo>
                    <a:pt x="872" y="1098"/>
                  </a:moveTo>
                  <a:cubicBezTo>
                    <a:pt x="842" y="1101"/>
                    <a:pt x="823" y="1102"/>
                    <a:pt x="815" y="1100"/>
                  </a:cubicBezTo>
                  <a:cubicBezTo>
                    <a:pt x="817" y="1098"/>
                    <a:pt x="820" y="1095"/>
                    <a:pt x="823" y="1093"/>
                  </a:cubicBezTo>
                  <a:cubicBezTo>
                    <a:pt x="825" y="1091"/>
                    <a:pt x="828" y="1090"/>
                    <a:pt x="831" y="1088"/>
                  </a:cubicBezTo>
                  <a:cubicBezTo>
                    <a:pt x="859" y="1068"/>
                    <a:pt x="883" y="1060"/>
                    <a:pt x="902" y="1062"/>
                  </a:cubicBezTo>
                  <a:cubicBezTo>
                    <a:pt x="921" y="1065"/>
                    <a:pt x="941" y="1059"/>
                    <a:pt x="961" y="1044"/>
                  </a:cubicBezTo>
                  <a:cubicBezTo>
                    <a:pt x="964" y="1043"/>
                    <a:pt x="967" y="1041"/>
                    <a:pt x="969" y="1038"/>
                  </a:cubicBezTo>
                  <a:cubicBezTo>
                    <a:pt x="972" y="1035"/>
                    <a:pt x="975" y="1032"/>
                    <a:pt x="979" y="1028"/>
                  </a:cubicBezTo>
                  <a:cubicBezTo>
                    <a:pt x="981" y="1036"/>
                    <a:pt x="981" y="1044"/>
                    <a:pt x="981" y="1052"/>
                  </a:cubicBezTo>
                  <a:cubicBezTo>
                    <a:pt x="981" y="1060"/>
                    <a:pt x="982" y="1068"/>
                    <a:pt x="983" y="1076"/>
                  </a:cubicBezTo>
                  <a:cubicBezTo>
                    <a:pt x="939" y="1088"/>
                    <a:pt x="902" y="1096"/>
                    <a:pt x="872" y="1098"/>
                  </a:cubicBezTo>
                  <a:close/>
                  <a:moveTo>
                    <a:pt x="975" y="592"/>
                  </a:moveTo>
                  <a:cubicBezTo>
                    <a:pt x="970" y="582"/>
                    <a:pt x="967" y="575"/>
                    <a:pt x="966" y="569"/>
                  </a:cubicBezTo>
                  <a:cubicBezTo>
                    <a:pt x="966" y="563"/>
                    <a:pt x="964" y="555"/>
                    <a:pt x="961" y="546"/>
                  </a:cubicBezTo>
                  <a:cubicBezTo>
                    <a:pt x="950" y="552"/>
                    <a:pt x="939" y="559"/>
                    <a:pt x="927" y="566"/>
                  </a:cubicBezTo>
                  <a:cubicBezTo>
                    <a:pt x="915" y="572"/>
                    <a:pt x="904" y="578"/>
                    <a:pt x="893" y="584"/>
                  </a:cubicBezTo>
                  <a:cubicBezTo>
                    <a:pt x="891" y="574"/>
                    <a:pt x="891" y="574"/>
                    <a:pt x="891" y="574"/>
                  </a:cubicBezTo>
                  <a:cubicBezTo>
                    <a:pt x="907" y="570"/>
                    <a:pt x="922" y="564"/>
                    <a:pt x="937" y="557"/>
                  </a:cubicBezTo>
                  <a:cubicBezTo>
                    <a:pt x="952" y="549"/>
                    <a:pt x="965" y="541"/>
                    <a:pt x="977" y="531"/>
                  </a:cubicBezTo>
                  <a:cubicBezTo>
                    <a:pt x="1003" y="561"/>
                    <a:pt x="1028" y="594"/>
                    <a:pt x="1054" y="631"/>
                  </a:cubicBezTo>
                  <a:cubicBezTo>
                    <a:pt x="1079" y="667"/>
                    <a:pt x="1102" y="707"/>
                    <a:pt x="1124" y="750"/>
                  </a:cubicBezTo>
                  <a:cubicBezTo>
                    <a:pt x="1101" y="766"/>
                    <a:pt x="1081" y="779"/>
                    <a:pt x="1063" y="789"/>
                  </a:cubicBezTo>
                  <a:cubicBezTo>
                    <a:pt x="1044" y="799"/>
                    <a:pt x="1033" y="805"/>
                    <a:pt x="1027" y="808"/>
                  </a:cubicBezTo>
                  <a:cubicBezTo>
                    <a:pt x="1018" y="792"/>
                    <a:pt x="1011" y="776"/>
                    <a:pt x="1007" y="759"/>
                  </a:cubicBezTo>
                  <a:cubicBezTo>
                    <a:pt x="1003" y="742"/>
                    <a:pt x="1004" y="729"/>
                    <a:pt x="1009" y="720"/>
                  </a:cubicBezTo>
                  <a:cubicBezTo>
                    <a:pt x="1015" y="708"/>
                    <a:pt x="1024" y="697"/>
                    <a:pt x="1036" y="688"/>
                  </a:cubicBezTo>
                  <a:cubicBezTo>
                    <a:pt x="1049" y="678"/>
                    <a:pt x="1051" y="668"/>
                    <a:pt x="1041" y="656"/>
                  </a:cubicBezTo>
                  <a:cubicBezTo>
                    <a:pt x="1032" y="641"/>
                    <a:pt x="1021" y="630"/>
                    <a:pt x="1008" y="622"/>
                  </a:cubicBezTo>
                  <a:cubicBezTo>
                    <a:pt x="996" y="614"/>
                    <a:pt x="985" y="604"/>
                    <a:pt x="975" y="592"/>
                  </a:cubicBezTo>
                  <a:close/>
                  <a:moveTo>
                    <a:pt x="1102" y="1029"/>
                  </a:moveTo>
                  <a:cubicBezTo>
                    <a:pt x="1066" y="1046"/>
                    <a:pt x="1032" y="1060"/>
                    <a:pt x="1001" y="1070"/>
                  </a:cubicBezTo>
                  <a:cubicBezTo>
                    <a:pt x="1000" y="1060"/>
                    <a:pt x="999" y="1049"/>
                    <a:pt x="998" y="1039"/>
                  </a:cubicBezTo>
                  <a:cubicBezTo>
                    <a:pt x="998" y="1029"/>
                    <a:pt x="997" y="1019"/>
                    <a:pt x="995" y="1010"/>
                  </a:cubicBezTo>
                  <a:cubicBezTo>
                    <a:pt x="998" y="1007"/>
                    <a:pt x="1001" y="1005"/>
                    <a:pt x="1003" y="1003"/>
                  </a:cubicBezTo>
                  <a:cubicBezTo>
                    <a:pt x="1006" y="1001"/>
                    <a:pt x="1009" y="999"/>
                    <a:pt x="1011" y="998"/>
                  </a:cubicBezTo>
                  <a:cubicBezTo>
                    <a:pt x="1045" y="974"/>
                    <a:pt x="1064" y="948"/>
                    <a:pt x="1068" y="920"/>
                  </a:cubicBezTo>
                  <a:cubicBezTo>
                    <a:pt x="1072" y="892"/>
                    <a:pt x="1062" y="861"/>
                    <a:pt x="1039" y="826"/>
                  </a:cubicBezTo>
                  <a:cubicBezTo>
                    <a:pt x="1038" y="824"/>
                    <a:pt x="1038" y="824"/>
                    <a:pt x="1038" y="824"/>
                  </a:cubicBezTo>
                  <a:cubicBezTo>
                    <a:pt x="1044" y="821"/>
                    <a:pt x="1056" y="815"/>
                    <a:pt x="1074" y="805"/>
                  </a:cubicBezTo>
                  <a:cubicBezTo>
                    <a:pt x="1091" y="795"/>
                    <a:pt x="1111" y="782"/>
                    <a:pt x="1134" y="768"/>
                  </a:cubicBezTo>
                  <a:cubicBezTo>
                    <a:pt x="1149" y="797"/>
                    <a:pt x="1163" y="828"/>
                    <a:pt x="1176" y="861"/>
                  </a:cubicBezTo>
                  <a:cubicBezTo>
                    <a:pt x="1189" y="894"/>
                    <a:pt x="1201" y="928"/>
                    <a:pt x="1212" y="964"/>
                  </a:cubicBezTo>
                  <a:cubicBezTo>
                    <a:pt x="1175" y="991"/>
                    <a:pt x="1138" y="1012"/>
                    <a:pt x="1102" y="1029"/>
                  </a:cubicBezTo>
                  <a:close/>
                  <a:moveTo>
                    <a:pt x="1381" y="854"/>
                  </a:moveTo>
                  <a:cubicBezTo>
                    <a:pt x="1371" y="862"/>
                    <a:pt x="1371" y="862"/>
                    <a:pt x="1371" y="862"/>
                  </a:cubicBezTo>
                  <a:cubicBezTo>
                    <a:pt x="1373" y="893"/>
                    <a:pt x="1356" y="927"/>
                    <a:pt x="1318" y="966"/>
                  </a:cubicBezTo>
                  <a:cubicBezTo>
                    <a:pt x="1279" y="1005"/>
                    <a:pt x="1272" y="1041"/>
                    <a:pt x="1295" y="1074"/>
                  </a:cubicBezTo>
                  <a:cubicBezTo>
                    <a:pt x="1300" y="1080"/>
                    <a:pt x="1305" y="1084"/>
                    <a:pt x="1311" y="1088"/>
                  </a:cubicBezTo>
                  <a:cubicBezTo>
                    <a:pt x="1316" y="1092"/>
                    <a:pt x="1321" y="1096"/>
                    <a:pt x="1327" y="1098"/>
                  </a:cubicBezTo>
                  <a:cubicBezTo>
                    <a:pt x="1321" y="1114"/>
                    <a:pt x="1315" y="1130"/>
                    <a:pt x="1308" y="1145"/>
                  </a:cubicBezTo>
                  <a:cubicBezTo>
                    <a:pt x="1300" y="1161"/>
                    <a:pt x="1292" y="1176"/>
                    <a:pt x="1283" y="1190"/>
                  </a:cubicBezTo>
                  <a:cubicBezTo>
                    <a:pt x="1277" y="1152"/>
                    <a:pt x="1270" y="1114"/>
                    <a:pt x="1262" y="1077"/>
                  </a:cubicBezTo>
                  <a:cubicBezTo>
                    <a:pt x="1254" y="1040"/>
                    <a:pt x="1245" y="1005"/>
                    <a:pt x="1234" y="972"/>
                  </a:cubicBezTo>
                  <a:cubicBezTo>
                    <a:pt x="1260" y="953"/>
                    <a:pt x="1285" y="933"/>
                    <a:pt x="1310" y="911"/>
                  </a:cubicBezTo>
                  <a:cubicBezTo>
                    <a:pt x="1334" y="889"/>
                    <a:pt x="1359" y="864"/>
                    <a:pt x="1383" y="836"/>
                  </a:cubicBezTo>
                  <a:lnTo>
                    <a:pt x="1381" y="854"/>
                  </a:lnTo>
                  <a:close/>
                  <a:moveTo>
                    <a:pt x="1236" y="734"/>
                  </a:moveTo>
                  <a:cubicBezTo>
                    <a:pt x="1243" y="743"/>
                    <a:pt x="1246" y="751"/>
                    <a:pt x="1246" y="759"/>
                  </a:cubicBezTo>
                  <a:cubicBezTo>
                    <a:pt x="1246" y="766"/>
                    <a:pt x="1248" y="773"/>
                    <a:pt x="1252" y="780"/>
                  </a:cubicBezTo>
                  <a:cubicBezTo>
                    <a:pt x="1260" y="791"/>
                    <a:pt x="1277" y="799"/>
                    <a:pt x="1301" y="806"/>
                  </a:cubicBezTo>
                  <a:cubicBezTo>
                    <a:pt x="1326" y="813"/>
                    <a:pt x="1347" y="815"/>
                    <a:pt x="1365" y="814"/>
                  </a:cubicBezTo>
                  <a:cubicBezTo>
                    <a:pt x="1371" y="822"/>
                    <a:pt x="1371" y="822"/>
                    <a:pt x="1371" y="822"/>
                  </a:cubicBezTo>
                  <a:cubicBezTo>
                    <a:pt x="1348" y="847"/>
                    <a:pt x="1325" y="871"/>
                    <a:pt x="1301" y="893"/>
                  </a:cubicBezTo>
                  <a:cubicBezTo>
                    <a:pt x="1276" y="915"/>
                    <a:pt x="1252" y="935"/>
                    <a:pt x="1228" y="952"/>
                  </a:cubicBezTo>
                  <a:cubicBezTo>
                    <a:pt x="1217" y="916"/>
                    <a:pt x="1205" y="882"/>
                    <a:pt x="1191" y="849"/>
                  </a:cubicBezTo>
                  <a:cubicBezTo>
                    <a:pt x="1177" y="816"/>
                    <a:pt x="1163" y="785"/>
                    <a:pt x="1148" y="756"/>
                  </a:cubicBezTo>
                  <a:cubicBezTo>
                    <a:pt x="1159" y="749"/>
                    <a:pt x="1170" y="741"/>
                    <a:pt x="1182" y="732"/>
                  </a:cubicBezTo>
                  <a:cubicBezTo>
                    <a:pt x="1194" y="722"/>
                    <a:pt x="1205" y="713"/>
                    <a:pt x="1216" y="704"/>
                  </a:cubicBezTo>
                  <a:lnTo>
                    <a:pt x="1236" y="734"/>
                  </a:lnTo>
                  <a:close/>
                  <a:moveTo>
                    <a:pt x="1044" y="515"/>
                  </a:moveTo>
                  <a:cubicBezTo>
                    <a:pt x="1053" y="524"/>
                    <a:pt x="1061" y="530"/>
                    <a:pt x="1068" y="535"/>
                  </a:cubicBezTo>
                  <a:cubicBezTo>
                    <a:pt x="1074" y="541"/>
                    <a:pt x="1086" y="542"/>
                    <a:pt x="1102" y="539"/>
                  </a:cubicBezTo>
                  <a:cubicBezTo>
                    <a:pt x="1118" y="535"/>
                    <a:pt x="1133" y="534"/>
                    <a:pt x="1146" y="534"/>
                  </a:cubicBezTo>
                  <a:cubicBezTo>
                    <a:pt x="1153" y="539"/>
                    <a:pt x="1159" y="545"/>
                    <a:pt x="1164" y="551"/>
                  </a:cubicBezTo>
                  <a:cubicBezTo>
                    <a:pt x="1169" y="557"/>
                    <a:pt x="1175" y="562"/>
                    <a:pt x="1180" y="568"/>
                  </a:cubicBezTo>
                  <a:cubicBezTo>
                    <a:pt x="1184" y="586"/>
                    <a:pt x="1186" y="607"/>
                    <a:pt x="1187" y="630"/>
                  </a:cubicBezTo>
                  <a:cubicBezTo>
                    <a:pt x="1188" y="652"/>
                    <a:pt x="1193" y="670"/>
                    <a:pt x="1202" y="684"/>
                  </a:cubicBezTo>
                  <a:cubicBezTo>
                    <a:pt x="1204" y="688"/>
                    <a:pt x="1204" y="688"/>
                    <a:pt x="1204" y="688"/>
                  </a:cubicBezTo>
                  <a:cubicBezTo>
                    <a:pt x="1195" y="697"/>
                    <a:pt x="1184" y="706"/>
                    <a:pt x="1173" y="715"/>
                  </a:cubicBezTo>
                  <a:cubicBezTo>
                    <a:pt x="1162" y="723"/>
                    <a:pt x="1150" y="732"/>
                    <a:pt x="1140" y="740"/>
                  </a:cubicBezTo>
                  <a:cubicBezTo>
                    <a:pt x="1117" y="696"/>
                    <a:pt x="1093" y="655"/>
                    <a:pt x="1068" y="619"/>
                  </a:cubicBezTo>
                  <a:cubicBezTo>
                    <a:pt x="1042" y="582"/>
                    <a:pt x="1017" y="549"/>
                    <a:pt x="991" y="519"/>
                  </a:cubicBezTo>
                  <a:cubicBezTo>
                    <a:pt x="997" y="515"/>
                    <a:pt x="1002" y="511"/>
                    <a:pt x="1006" y="505"/>
                  </a:cubicBezTo>
                  <a:cubicBezTo>
                    <a:pt x="1011" y="500"/>
                    <a:pt x="1015" y="495"/>
                    <a:pt x="1019" y="489"/>
                  </a:cubicBezTo>
                  <a:cubicBezTo>
                    <a:pt x="1027" y="499"/>
                    <a:pt x="1036" y="507"/>
                    <a:pt x="1044" y="515"/>
                  </a:cubicBezTo>
                  <a:close/>
                  <a:moveTo>
                    <a:pt x="973" y="418"/>
                  </a:moveTo>
                  <a:cubicBezTo>
                    <a:pt x="976" y="427"/>
                    <a:pt x="981" y="437"/>
                    <a:pt x="987" y="447"/>
                  </a:cubicBezTo>
                  <a:cubicBezTo>
                    <a:pt x="990" y="451"/>
                    <a:pt x="993" y="456"/>
                    <a:pt x="996" y="460"/>
                  </a:cubicBezTo>
                  <a:cubicBezTo>
                    <a:pt x="1000" y="465"/>
                    <a:pt x="1003" y="469"/>
                    <a:pt x="1007" y="473"/>
                  </a:cubicBezTo>
                  <a:cubicBezTo>
                    <a:pt x="1003" y="479"/>
                    <a:pt x="999" y="484"/>
                    <a:pt x="994" y="489"/>
                  </a:cubicBezTo>
                  <a:cubicBezTo>
                    <a:pt x="990" y="495"/>
                    <a:pt x="985" y="500"/>
                    <a:pt x="979" y="505"/>
                  </a:cubicBezTo>
                  <a:cubicBezTo>
                    <a:pt x="952" y="475"/>
                    <a:pt x="926" y="448"/>
                    <a:pt x="901" y="424"/>
                  </a:cubicBezTo>
                  <a:cubicBezTo>
                    <a:pt x="875" y="401"/>
                    <a:pt x="852" y="381"/>
                    <a:pt x="831" y="363"/>
                  </a:cubicBezTo>
                  <a:cubicBezTo>
                    <a:pt x="832" y="362"/>
                    <a:pt x="833" y="361"/>
                    <a:pt x="834" y="359"/>
                  </a:cubicBezTo>
                  <a:cubicBezTo>
                    <a:pt x="834" y="358"/>
                    <a:pt x="835" y="357"/>
                    <a:pt x="835" y="355"/>
                  </a:cubicBezTo>
                  <a:cubicBezTo>
                    <a:pt x="837" y="353"/>
                    <a:pt x="839" y="349"/>
                    <a:pt x="840" y="345"/>
                  </a:cubicBezTo>
                  <a:cubicBezTo>
                    <a:pt x="840" y="341"/>
                    <a:pt x="841" y="338"/>
                    <a:pt x="841" y="335"/>
                  </a:cubicBezTo>
                  <a:cubicBezTo>
                    <a:pt x="859" y="341"/>
                    <a:pt x="879" y="348"/>
                    <a:pt x="900" y="357"/>
                  </a:cubicBezTo>
                  <a:cubicBezTo>
                    <a:pt x="921" y="367"/>
                    <a:pt x="942" y="379"/>
                    <a:pt x="965" y="393"/>
                  </a:cubicBezTo>
                  <a:cubicBezTo>
                    <a:pt x="968" y="401"/>
                    <a:pt x="971" y="410"/>
                    <a:pt x="973" y="418"/>
                  </a:cubicBezTo>
                  <a:close/>
                  <a:moveTo>
                    <a:pt x="933" y="310"/>
                  </a:moveTo>
                  <a:cubicBezTo>
                    <a:pt x="937" y="314"/>
                    <a:pt x="941" y="318"/>
                    <a:pt x="945" y="325"/>
                  </a:cubicBezTo>
                  <a:cubicBezTo>
                    <a:pt x="950" y="332"/>
                    <a:pt x="954" y="339"/>
                    <a:pt x="956" y="346"/>
                  </a:cubicBezTo>
                  <a:cubicBezTo>
                    <a:pt x="958" y="354"/>
                    <a:pt x="960" y="361"/>
                    <a:pt x="961" y="367"/>
                  </a:cubicBezTo>
                  <a:cubicBezTo>
                    <a:pt x="940" y="354"/>
                    <a:pt x="919" y="343"/>
                    <a:pt x="899" y="334"/>
                  </a:cubicBezTo>
                  <a:cubicBezTo>
                    <a:pt x="879" y="326"/>
                    <a:pt x="860" y="318"/>
                    <a:pt x="843" y="313"/>
                  </a:cubicBezTo>
                  <a:cubicBezTo>
                    <a:pt x="843" y="311"/>
                    <a:pt x="843" y="308"/>
                    <a:pt x="843" y="305"/>
                  </a:cubicBezTo>
                  <a:cubicBezTo>
                    <a:pt x="843" y="302"/>
                    <a:pt x="842" y="301"/>
                    <a:pt x="841" y="299"/>
                  </a:cubicBezTo>
                  <a:cubicBezTo>
                    <a:pt x="853" y="299"/>
                    <a:pt x="865" y="299"/>
                    <a:pt x="879" y="299"/>
                  </a:cubicBezTo>
                  <a:cubicBezTo>
                    <a:pt x="892" y="299"/>
                    <a:pt x="906" y="300"/>
                    <a:pt x="919" y="301"/>
                  </a:cubicBezTo>
                  <a:cubicBezTo>
                    <a:pt x="924" y="304"/>
                    <a:pt x="929" y="307"/>
                    <a:pt x="933" y="310"/>
                  </a:cubicBezTo>
                  <a:close/>
                  <a:moveTo>
                    <a:pt x="895" y="197"/>
                  </a:moveTo>
                  <a:cubicBezTo>
                    <a:pt x="898" y="198"/>
                    <a:pt x="900" y="200"/>
                    <a:pt x="901" y="203"/>
                  </a:cubicBezTo>
                  <a:cubicBezTo>
                    <a:pt x="910" y="216"/>
                    <a:pt x="915" y="230"/>
                    <a:pt x="915" y="243"/>
                  </a:cubicBezTo>
                  <a:cubicBezTo>
                    <a:pt x="915" y="256"/>
                    <a:pt x="911" y="269"/>
                    <a:pt x="903" y="281"/>
                  </a:cubicBezTo>
                  <a:cubicBezTo>
                    <a:pt x="891" y="281"/>
                    <a:pt x="879" y="281"/>
                    <a:pt x="868" y="280"/>
                  </a:cubicBezTo>
                  <a:cubicBezTo>
                    <a:pt x="856" y="279"/>
                    <a:pt x="845" y="279"/>
                    <a:pt x="835" y="279"/>
                  </a:cubicBezTo>
                  <a:cubicBezTo>
                    <a:pt x="832" y="271"/>
                    <a:pt x="828" y="263"/>
                    <a:pt x="824" y="256"/>
                  </a:cubicBezTo>
                  <a:cubicBezTo>
                    <a:pt x="819" y="249"/>
                    <a:pt x="813" y="242"/>
                    <a:pt x="806" y="237"/>
                  </a:cubicBezTo>
                  <a:cubicBezTo>
                    <a:pt x="817" y="229"/>
                    <a:pt x="829" y="221"/>
                    <a:pt x="843" y="214"/>
                  </a:cubicBezTo>
                  <a:cubicBezTo>
                    <a:pt x="856" y="207"/>
                    <a:pt x="871" y="200"/>
                    <a:pt x="887" y="195"/>
                  </a:cubicBezTo>
                  <a:cubicBezTo>
                    <a:pt x="890" y="195"/>
                    <a:pt x="892" y="196"/>
                    <a:pt x="895" y="197"/>
                  </a:cubicBezTo>
                  <a:close/>
                  <a:moveTo>
                    <a:pt x="789" y="47"/>
                  </a:moveTo>
                  <a:cubicBezTo>
                    <a:pt x="796" y="48"/>
                    <a:pt x="804" y="50"/>
                    <a:pt x="813" y="53"/>
                  </a:cubicBezTo>
                  <a:cubicBezTo>
                    <a:pt x="821" y="55"/>
                    <a:pt x="829" y="58"/>
                    <a:pt x="837" y="61"/>
                  </a:cubicBezTo>
                  <a:cubicBezTo>
                    <a:pt x="838" y="64"/>
                    <a:pt x="839" y="67"/>
                    <a:pt x="839" y="71"/>
                  </a:cubicBezTo>
                  <a:cubicBezTo>
                    <a:pt x="839" y="75"/>
                    <a:pt x="837" y="79"/>
                    <a:pt x="833" y="83"/>
                  </a:cubicBezTo>
                  <a:cubicBezTo>
                    <a:pt x="838" y="90"/>
                    <a:pt x="842" y="97"/>
                    <a:pt x="846" y="104"/>
                  </a:cubicBezTo>
                  <a:cubicBezTo>
                    <a:pt x="849" y="111"/>
                    <a:pt x="851" y="118"/>
                    <a:pt x="853" y="125"/>
                  </a:cubicBezTo>
                  <a:cubicBezTo>
                    <a:pt x="847" y="122"/>
                    <a:pt x="842" y="120"/>
                    <a:pt x="837" y="117"/>
                  </a:cubicBezTo>
                  <a:cubicBezTo>
                    <a:pt x="831" y="114"/>
                    <a:pt x="825" y="112"/>
                    <a:pt x="819" y="111"/>
                  </a:cubicBezTo>
                  <a:cubicBezTo>
                    <a:pt x="812" y="108"/>
                    <a:pt x="805" y="106"/>
                    <a:pt x="798" y="103"/>
                  </a:cubicBezTo>
                  <a:cubicBezTo>
                    <a:pt x="790" y="100"/>
                    <a:pt x="783" y="98"/>
                    <a:pt x="776" y="97"/>
                  </a:cubicBezTo>
                  <a:lnTo>
                    <a:pt x="789" y="47"/>
                  </a:lnTo>
                  <a:close/>
                  <a:moveTo>
                    <a:pt x="794" y="122"/>
                  </a:moveTo>
                  <a:cubicBezTo>
                    <a:pt x="801" y="124"/>
                    <a:pt x="807" y="126"/>
                    <a:pt x="813" y="129"/>
                  </a:cubicBezTo>
                  <a:cubicBezTo>
                    <a:pt x="821" y="130"/>
                    <a:pt x="829" y="133"/>
                    <a:pt x="837" y="137"/>
                  </a:cubicBezTo>
                  <a:cubicBezTo>
                    <a:pt x="845" y="141"/>
                    <a:pt x="852" y="145"/>
                    <a:pt x="859" y="149"/>
                  </a:cubicBezTo>
                  <a:cubicBezTo>
                    <a:pt x="860" y="154"/>
                    <a:pt x="861" y="160"/>
                    <a:pt x="861" y="166"/>
                  </a:cubicBezTo>
                  <a:cubicBezTo>
                    <a:pt x="861" y="172"/>
                    <a:pt x="861" y="178"/>
                    <a:pt x="861" y="185"/>
                  </a:cubicBezTo>
                  <a:cubicBezTo>
                    <a:pt x="847" y="190"/>
                    <a:pt x="835" y="197"/>
                    <a:pt x="824" y="204"/>
                  </a:cubicBezTo>
                  <a:cubicBezTo>
                    <a:pt x="812" y="211"/>
                    <a:pt x="801" y="218"/>
                    <a:pt x="791" y="225"/>
                  </a:cubicBezTo>
                  <a:cubicBezTo>
                    <a:pt x="786" y="222"/>
                    <a:pt x="782" y="219"/>
                    <a:pt x="777" y="216"/>
                  </a:cubicBezTo>
                  <a:cubicBezTo>
                    <a:pt x="773" y="213"/>
                    <a:pt x="768" y="210"/>
                    <a:pt x="764" y="209"/>
                  </a:cubicBezTo>
                  <a:cubicBezTo>
                    <a:pt x="763" y="208"/>
                    <a:pt x="762" y="207"/>
                    <a:pt x="760" y="206"/>
                  </a:cubicBezTo>
                  <a:cubicBezTo>
                    <a:pt x="759" y="205"/>
                    <a:pt x="757" y="205"/>
                    <a:pt x="754" y="205"/>
                  </a:cubicBezTo>
                  <a:cubicBezTo>
                    <a:pt x="772" y="117"/>
                    <a:pt x="772" y="117"/>
                    <a:pt x="772" y="117"/>
                  </a:cubicBezTo>
                  <a:cubicBezTo>
                    <a:pt x="779" y="118"/>
                    <a:pt x="786" y="120"/>
                    <a:pt x="794" y="122"/>
                  </a:cubicBezTo>
                  <a:close/>
                  <a:moveTo>
                    <a:pt x="669" y="26"/>
                  </a:moveTo>
                  <a:cubicBezTo>
                    <a:pt x="703" y="29"/>
                    <a:pt x="737" y="35"/>
                    <a:pt x="771" y="43"/>
                  </a:cubicBezTo>
                  <a:cubicBezTo>
                    <a:pt x="758" y="93"/>
                    <a:pt x="758" y="93"/>
                    <a:pt x="758" y="93"/>
                  </a:cubicBezTo>
                  <a:cubicBezTo>
                    <a:pt x="737" y="89"/>
                    <a:pt x="715" y="87"/>
                    <a:pt x="693" y="86"/>
                  </a:cubicBezTo>
                  <a:cubicBezTo>
                    <a:pt x="671" y="85"/>
                    <a:pt x="650" y="86"/>
                    <a:pt x="630" y="89"/>
                  </a:cubicBezTo>
                  <a:cubicBezTo>
                    <a:pt x="620" y="78"/>
                    <a:pt x="610" y="67"/>
                    <a:pt x="600" y="56"/>
                  </a:cubicBezTo>
                  <a:cubicBezTo>
                    <a:pt x="589" y="44"/>
                    <a:pt x="578" y="33"/>
                    <a:pt x="566" y="23"/>
                  </a:cubicBezTo>
                  <a:cubicBezTo>
                    <a:pt x="600" y="21"/>
                    <a:pt x="635" y="22"/>
                    <a:pt x="669" y="26"/>
                  </a:cubicBezTo>
                  <a:close/>
                  <a:moveTo>
                    <a:pt x="379" y="54"/>
                  </a:moveTo>
                  <a:cubicBezTo>
                    <a:pt x="432" y="38"/>
                    <a:pt x="486" y="29"/>
                    <a:pt x="539" y="25"/>
                  </a:cubicBezTo>
                  <a:cubicBezTo>
                    <a:pt x="553" y="37"/>
                    <a:pt x="565" y="48"/>
                    <a:pt x="577" y="59"/>
                  </a:cubicBezTo>
                  <a:cubicBezTo>
                    <a:pt x="588" y="70"/>
                    <a:pt x="598" y="80"/>
                    <a:pt x="608" y="91"/>
                  </a:cubicBezTo>
                  <a:cubicBezTo>
                    <a:pt x="581" y="96"/>
                    <a:pt x="556" y="105"/>
                    <a:pt x="534" y="116"/>
                  </a:cubicBezTo>
                  <a:cubicBezTo>
                    <a:pt x="511" y="127"/>
                    <a:pt x="491" y="142"/>
                    <a:pt x="473" y="159"/>
                  </a:cubicBezTo>
                  <a:cubicBezTo>
                    <a:pt x="436" y="147"/>
                    <a:pt x="396" y="137"/>
                    <a:pt x="353" y="128"/>
                  </a:cubicBezTo>
                  <a:cubicBezTo>
                    <a:pt x="310" y="119"/>
                    <a:pt x="267" y="116"/>
                    <a:pt x="224" y="117"/>
                  </a:cubicBezTo>
                  <a:cubicBezTo>
                    <a:pt x="274" y="90"/>
                    <a:pt x="325" y="69"/>
                    <a:pt x="379" y="54"/>
                  </a:cubicBezTo>
                  <a:close/>
                  <a:moveTo>
                    <a:pt x="134" y="177"/>
                  </a:moveTo>
                  <a:cubicBezTo>
                    <a:pt x="80" y="215"/>
                    <a:pt x="80" y="215"/>
                    <a:pt x="80" y="215"/>
                  </a:cubicBezTo>
                  <a:cubicBezTo>
                    <a:pt x="90" y="206"/>
                    <a:pt x="101" y="197"/>
                    <a:pt x="112" y="188"/>
                  </a:cubicBezTo>
                  <a:cubicBezTo>
                    <a:pt x="123" y="179"/>
                    <a:pt x="133" y="172"/>
                    <a:pt x="144" y="165"/>
                  </a:cubicBezTo>
                  <a:cubicBezTo>
                    <a:pt x="152" y="158"/>
                    <a:pt x="160" y="153"/>
                    <a:pt x="167" y="149"/>
                  </a:cubicBezTo>
                  <a:cubicBezTo>
                    <a:pt x="174" y="145"/>
                    <a:pt x="181" y="140"/>
                    <a:pt x="188" y="135"/>
                  </a:cubicBezTo>
                  <a:cubicBezTo>
                    <a:pt x="208" y="134"/>
                    <a:pt x="228" y="134"/>
                    <a:pt x="248" y="135"/>
                  </a:cubicBezTo>
                  <a:cubicBezTo>
                    <a:pt x="268" y="136"/>
                    <a:pt x="289" y="138"/>
                    <a:pt x="309" y="141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277" y="148"/>
                    <a:pt x="250" y="150"/>
                    <a:pt x="222" y="148"/>
                  </a:cubicBezTo>
                  <a:cubicBezTo>
                    <a:pt x="194" y="146"/>
                    <a:pt x="165" y="156"/>
                    <a:pt x="134" y="177"/>
                  </a:cubicBezTo>
                  <a:close/>
                  <a:moveTo>
                    <a:pt x="198" y="435"/>
                  </a:moveTo>
                  <a:cubicBezTo>
                    <a:pt x="191" y="425"/>
                    <a:pt x="187" y="417"/>
                    <a:pt x="184" y="411"/>
                  </a:cubicBezTo>
                  <a:cubicBezTo>
                    <a:pt x="195" y="403"/>
                    <a:pt x="202" y="393"/>
                    <a:pt x="206" y="381"/>
                  </a:cubicBezTo>
                  <a:cubicBezTo>
                    <a:pt x="210" y="369"/>
                    <a:pt x="216" y="361"/>
                    <a:pt x="224" y="355"/>
                  </a:cubicBezTo>
                  <a:cubicBezTo>
                    <a:pt x="239" y="346"/>
                    <a:pt x="256" y="342"/>
                    <a:pt x="274" y="344"/>
                  </a:cubicBezTo>
                  <a:cubicBezTo>
                    <a:pt x="293" y="346"/>
                    <a:pt x="311" y="341"/>
                    <a:pt x="329" y="327"/>
                  </a:cubicBezTo>
                  <a:cubicBezTo>
                    <a:pt x="335" y="323"/>
                    <a:pt x="341" y="317"/>
                    <a:pt x="347" y="309"/>
                  </a:cubicBezTo>
                  <a:cubicBezTo>
                    <a:pt x="352" y="301"/>
                    <a:pt x="357" y="293"/>
                    <a:pt x="361" y="283"/>
                  </a:cubicBezTo>
                  <a:cubicBezTo>
                    <a:pt x="371" y="282"/>
                    <a:pt x="382" y="281"/>
                    <a:pt x="392" y="280"/>
                  </a:cubicBezTo>
                  <a:cubicBezTo>
                    <a:pt x="402" y="279"/>
                    <a:pt x="412" y="278"/>
                    <a:pt x="421" y="277"/>
                  </a:cubicBezTo>
                  <a:cubicBezTo>
                    <a:pt x="420" y="290"/>
                    <a:pt x="420" y="305"/>
                    <a:pt x="423" y="319"/>
                  </a:cubicBezTo>
                  <a:cubicBezTo>
                    <a:pt x="426" y="334"/>
                    <a:pt x="430" y="349"/>
                    <a:pt x="435" y="363"/>
                  </a:cubicBezTo>
                  <a:cubicBezTo>
                    <a:pt x="402" y="377"/>
                    <a:pt x="367" y="392"/>
                    <a:pt x="331" y="410"/>
                  </a:cubicBezTo>
                  <a:cubicBezTo>
                    <a:pt x="294" y="428"/>
                    <a:pt x="258" y="449"/>
                    <a:pt x="220" y="473"/>
                  </a:cubicBezTo>
                  <a:cubicBezTo>
                    <a:pt x="212" y="459"/>
                    <a:pt x="205" y="446"/>
                    <a:pt x="198" y="435"/>
                  </a:cubicBezTo>
                  <a:close/>
                  <a:moveTo>
                    <a:pt x="71" y="724"/>
                  </a:moveTo>
                  <a:cubicBezTo>
                    <a:pt x="51" y="701"/>
                    <a:pt x="35" y="681"/>
                    <a:pt x="23" y="664"/>
                  </a:cubicBezTo>
                  <a:cubicBezTo>
                    <a:pt x="54" y="630"/>
                    <a:pt x="86" y="600"/>
                    <a:pt x="118" y="573"/>
                  </a:cubicBezTo>
                  <a:cubicBezTo>
                    <a:pt x="150" y="545"/>
                    <a:pt x="183" y="521"/>
                    <a:pt x="216" y="499"/>
                  </a:cubicBezTo>
                  <a:cubicBezTo>
                    <a:pt x="227" y="514"/>
                    <a:pt x="239" y="530"/>
                    <a:pt x="251" y="547"/>
                  </a:cubicBezTo>
                  <a:cubicBezTo>
                    <a:pt x="264" y="565"/>
                    <a:pt x="278" y="583"/>
                    <a:pt x="292" y="602"/>
                  </a:cubicBezTo>
                  <a:cubicBezTo>
                    <a:pt x="287" y="608"/>
                    <a:pt x="282" y="616"/>
                    <a:pt x="276" y="625"/>
                  </a:cubicBezTo>
                  <a:cubicBezTo>
                    <a:pt x="271" y="633"/>
                    <a:pt x="266" y="642"/>
                    <a:pt x="262" y="650"/>
                  </a:cubicBezTo>
                  <a:cubicBezTo>
                    <a:pt x="241" y="672"/>
                    <a:pt x="220" y="696"/>
                    <a:pt x="199" y="721"/>
                  </a:cubicBezTo>
                  <a:cubicBezTo>
                    <a:pt x="178" y="745"/>
                    <a:pt x="159" y="771"/>
                    <a:pt x="140" y="798"/>
                  </a:cubicBezTo>
                  <a:cubicBezTo>
                    <a:pt x="113" y="771"/>
                    <a:pt x="90" y="746"/>
                    <a:pt x="71" y="724"/>
                  </a:cubicBezTo>
                  <a:close/>
                  <a:moveTo>
                    <a:pt x="142" y="826"/>
                  </a:moveTo>
                  <a:cubicBezTo>
                    <a:pt x="165" y="846"/>
                    <a:pt x="190" y="867"/>
                    <a:pt x="217" y="888"/>
                  </a:cubicBezTo>
                  <a:cubicBezTo>
                    <a:pt x="245" y="909"/>
                    <a:pt x="275" y="931"/>
                    <a:pt x="309" y="952"/>
                  </a:cubicBezTo>
                  <a:cubicBezTo>
                    <a:pt x="291" y="989"/>
                    <a:pt x="275" y="1027"/>
                    <a:pt x="260" y="1064"/>
                  </a:cubicBezTo>
                  <a:cubicBezTo>
                    <a:pt x="246" y="1102"/>
                    <a:pt x="232" y="1140"/>
                    <a:pt x="218" y="1178"/>
                  </a:cubicBezTo>
                  <a:cubicBezTo>
                    <a:pt x="163" y="1142"/>
                    <a:pt x="125" y="1110"/>
                    <a:pt x="103" y="1081"/>
                  </a:cubicBezTo>
                  <a:cubicBezTo>
                    <a:pt x="81" y="1053"/>
                    <a:pt x="70" y="1038"/>
                    <a:pt x="70" y="1036"/>
                  </a:cubicBezTo>
                  <a:cubicBezTo>
                    <a:pt x="62" y="1040"/>
                    <a:pt x="62" y="1040"/>
                    <a:pt x="62" y="1040"/>
                  </a:cubicBezTo>
                  <a:cubicBezTo>
                    <a:pt x="66" y="1012"/>
                    <a:pt x="76" y="984"/>
                    <a:pt x="94" y="957"/>
                  </a:cubicBezTo>
                  <a:cubicBezTo>
                    <a:pt x="111" y="930"/>
                    <a:pt x="116" y="901"/>
                    <a:pt x="110" y="872"/>
                  </a:cubicBezTo>
                  <a:cubicBezTo>
                    <a:pt x="115" y="864"/>
                    <a:pt x="121" y="856"/>
                    <a:pt x="126" y="849"/>
                  </a:cubicBezTo>
                  <a:cubicBezTo>
                    <a:pt x="131" y="842"/>
                    <a:pt x="136" y="834"/>
                    <a:pt x="142" y="826"/>
                  </a:cubicBezTo>
                  <a:close/>
                </a:path>
              </a:pathLst>
            </a:custGeom>
            <a:solidFill>
              <a:srgbClr val="404F7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48615" name="Rectangle 61"/>
          <p:cNvSpPr>
            <a:spLocks noChangeArrowheads="1"/>
          </p:cNvSpPr>
          <p:nvPr userDrawn="1"/>
        </p:nvSpPr>
        <p:spPr bwMode="auto">
          <a:xfrm>
            <a:off x="-9525" y="1126068"/>
            <a:ext cx="12207876" cy="53276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66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13"/>
          <p:cNvGrpSpPr/>
          <p:nvPr/>
        </p:nvGrpSpPr>
        <p:grpSpPr bwMode="auto">
          <a:xfrm>
            <a:off x="-31751" y="0"/>
            <a:ext cx="12194117" cy="6873210"/>
            <a:chOff x="0" y="2"/>
            <a:chExt cx="5760" cy="4318"/>
          </a:xfrm>
        </p:grpSpPr>
        <p:sp>
          <p:nvSpPr>
            <p:cNvPr id="1048616" name="Freeform 14"/>
            <p:cNvSpPr/>
            <p:nvPr/>
          </p:nvSpPr>
          <p:spPr bwMode="auto">
            <a:xfrm>
              <a:off x="2" y="2"/>
              <a:ext cx="5758" cy="673"/>
            </a:xfrm>
            <a:custGeom>
              <a:avLst/>
              <a:gdLst/>
              <a:ahLst/>
              <a:cxnLst>
                <a:cxn ang="0">
                  <a:pos x="2721" y="330"/>
                </a:cxn>
                <a:cxn ang="0">
                  <a:pos x="0" y="330"/>
                </a:cxn>
                <a:cxn ang="0">
                  <a:pos x="0" y="2"/>
                </a:cxn>
                <a:cxn ang="0">
                  <a:pos x="804" y="2"/>
                </a:cxn>
                <a:cxn ang="0">
                  <a:pos x="870" y="14"/>
                </a:cxn>
                <a:cxn ang="0">
                  <a:pos x="921" y="50"/>
                </a:cxn>
                <a:cxn ang="0">
                  <a:pos x="1083" y="257"/>
                </a:cxn>
                <a:cxn ang="0">
                  <a:pos x="1127" y="289"/>
                </a:cxn>
                <a:cxn ang="0">
                  <a:pos x="1198" y="299"/>
                </a:cxn>
                <a:cxn ang="0">
                  <a:pos x="2721" y="299"/>
                </a:cxn>
                <a:cxn ang="0">
                  <a:pos x="2721" y="330"/>
                </a:cxn>
              </a:cxnLst>
              <a:rect l="0" t="0" r="r" b="b"/>
              <a:pathLst>
                <a:path w="2721" h="330">
                  <a:moveTo>
                    <a:pt x="2721" y="330"/>
                  </a:moveTo>
                  <a:cubicBezTo>
                    <a:pt x="0" y="330"/>
                    <a:pt x="0" y="330"/>
                    <a:pt x="0" y="33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04" y="2"/>
                    <a:pt x="804" y="2"/>
                    <a:pt x="804" y="2"/>
                  </a:cubicBezTo>
                  <a:cubicBezTo>
                    <a:pt x="804" y="2"/>
                    <a:pt x="837" y="0"/>
                    <a:pt x="870" y="14"/>
                  </a:cubicBezTo>
                  <a:cubicBezTo>
                    <a:pt x="904" y="29"/>
                    <a:pt x="921" y="50"/>
                    <a:pt x="921" y="50"/>
                  </a:cubicBezTo>
                  <a:cubicBezTo>
                    <a:pt x="1083" y="257"/>
                    <a:pt x="1083" y="257"/>
                    <a:pt x="1083" y="257"/>
                  </a:cubicBezTo>
                  <a:cubicBezTo>
                    <a:pt x="1083" y="257"/>
                    <a:pt x="1104" y="280"/>
                    <a:pt x="1127" y="289"/>
                  </a:cubicBezTo>
                  <a:cubicBezTo>
                    <a:pt x="1160" y="301"/>
                    <a:pt x="1198" y="299"/>
                    <a:pt x="1198" y="299"/>
                  </a:cubicBezTo>
                  <a:cubicBezTo>
                    <a:pt x="2721" y="299"/>
                    <a:pt x="2721" y="299"/>
                    <a:pt x="2721" y="299"/>
                  </a:cubicBezTo>
                  <a:lnTo>
                    <a:pt x="2721" y="33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48617" name="Freeform 15"/>
            <p:cNvSpPr/>
            <p:nvPr/>
          </p:nvSpPr>
          <p:spPr bwMode="auto">
            <a:xfrm>
              <a:off x="0" y="4085"/>
              <a:ext cx="4417" cy="235"/>
            </a:xfrm>
            <a:custGeom>
              <a:avLst/>
              <a:gdLst/>
              <a:ahLst/>
              <a:cxnLst>
                <a:cxn ang="0">
                  <a:pos x="2018" y="31"/>
                </a:cxn>
                <a:cxn ang="0">
                  <a:pos x="2047" y="77"/>
                </a:cxn>
                <a:cxn ang="0">
                  <a:pos x="2063" y="98"/>
                </a:cxn>
                <a:cxn ang="0">
                  <a:pos x="2088" y="111"/>
                </a:cxn>
                <a:cxn ang="0">
                  <a:pos x="0" y="111"/>
                </a:cxn>
                <a:cxn ang="0">
                  <a:pos x="0" y="0"/>
                </a:cxn>
                <a:cxn ang="0">
                  <a:pos x="1963" y="0"/>
                </a:cxn>
                <a:cxn ang="0">
                  <a:pos x="1997" y="9"/>
                </a:cxn>
                <a:cxn ang="0">
                  <a:pos x="2018" y="31"/>
                </a:cxn>
              </a:cxnLst>
              <a:rect l="0" t="0" r="r" b="b"/>
              <a:pathLst>
                <a:path w="2088" h="111">
                  <a:moveTo>
                    <a:pt x="2018" y="31"/>
                  </a:moveTo>
                  <a:cubicBezTo>
                    <a:pt x="2047" y="77"/>
                    <a:pt x="2047" y="77"/>
                    <a:pt x="2047" y="77"/>
                  </a:cubicBezTo>
                  <a:cubicBezTo>
                    <a:pt x="2047" y="77"/>
                    <a:pt x="2055" y="91"/>
                    <a:pt x="2063" y="98"/>
                  </a:cubicBezTo>
                  <a:cubicBezTo>
                    <a:pt x="2073" y="106"/>
                    <a:pt x="2088" y="111"/>
                    <a:pt x="2088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63" y="0"/>
                    <a:pt x="1963" y="0"/>
                    <a:pt x="1963" y="0"/>
                  </a:cubicBezTo>
                  <a:cubicBezTo>
                    <a:pt x="1963" y="0"/>
                    <a:pt x="1984" y="0"/>
                    <a:pt x="1997" y="9"/>
                  </a:cubicBezTo>
                  <a:cubicBezTo>
                    <a:pt x="2010" y="18"/>
                    <a:pt x="2018" y="31"/>
                    <a:pt x="2018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Group 52"/>
          <p:cNvGrpSpPr/>
          <p:nvPr/>
        </p:nvGrpSpPr>
        <p:grpSpPr bwMode="auto">
          <a:xfrm>
            <a:off x="336552" y="116417"/>
            <a:ext cx="11855449" cy="853016"/>
            <a:chOff x="158" y="93"/>
            <a:chExt cx="5602" cy="537"/>
          </a:xfrm>
        </p:grpSpPr>
        <p:pic>
          <p:nvPicPr>
            <p:cNvPr id="2097152" name="Picture 43" descr="과학3d(원자구조)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329" y="120"/>
              <a:ext cx="431" cy="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53" name="Picture 49" descr="http://nsmc.cma.gov.cn/images/logopic0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" y="119"/>
              <a:ext cx="502" cy="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7154" name="Picture 7" descr="http://nsmc.cma.gov.cn/images/logopic02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5" y="93"/>
              <a:ext cx="590" cy="5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8618" name="矩形 47"/>
          <p:cNvSpPr>
            <a:spLocks noChangeArrowheads="1"/>
          </p:cNvSpPr>
          <p:nvPr/>
        </p:nvSpPr>
        <p:spPr bwMode="auto">
          <a:xfrm>
            <a:off x="143933" y="25405"/>
            <a:ext cx="2590800" cy="9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619" name="矩形 53"/>
          <p:cNvSpPr>
            <a:spLocks noChangeArrowheads="1"/>
          </p:cNvSpPr>
          <p:nvPr/>
        </p:nvSpPr>
        <p:spPr bwMode="auto">
          <a:xfrm>
            <a:off x="11154833" y="118533"/>
            <a:ext cx="1007533" cy="721784"/>
          </a:xfrm>
          <a:prstGeom prst="rect">
            <a:avLst/>
          </a:prstGeom>
          <a:solidFill>
            <a:srgbClr val="38476F"/>
          </a:solidFill>
          <a:ln>
            <a:noFill/>
          </a:ln>
        </p:spPr>
        <p:txBody>
          <a:bodyPr wrap="none" anchor="ctr"/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620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1" y="6538389"/>
            <a:ext cx="2844800" cy="275167"/>
          </a:xfrm>
        </p:spPr>
        <p:txBody>
          <a:bodyPr/>
          <a:lstStyle>
            <a:lvl1pPr>
              <a:defRPr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defTabSz="913765" rtl="0"/>
            <a:fld id="{05D158CB-212E-4EF4-8224-C37F6C1149F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21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165601" y="6538389"/>
            <a:ext cx="3860800" cy="275167"/>
          </a:xfrm>
        </p:spPr>
        <p:txBody>
          <a:bodyPr wrap="square" numCol="1" anchor="t" anchorCtr="0" compatLnSpc="1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335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rtl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2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538389"/>
            <a:ext cx="2844800" cy="27516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defTabSz="913765" rtl="0" fontAlgn="auto">
              <a:spcBef>
                <a:spcPts val="0"/>
              </a:spcBef>
              <a:spcAft>
                <a:spcPts val="0"/>
              </a:spcAft>
            </a:pPr>
            <a:fld id="{30D50541-B1B0-44D0-ADD5-50940B1BB7C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23" name="矩形 47"/>
          <p:cNvSpPr>
            <a:spLocks noChangeArrowheads="1"/>
          </p:cNvSpPr>
          <p:nvPr/>
        </p:nvSpPr>
        <p:spPr bwMode="auto">
          <a:xfrm>
            <a:off x="1" y="-10680"/>
            <a:ext cx="3639553" cy="937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marL="266700" indent="-2667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97155" name="图片 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4610" y="38751"/>
            <a:ext cx="1875930" cy="1024305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36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63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7950-37BA-4006-9566-80EE577CDC8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3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2913-7B6D-4EE1-9465-B48096ECA8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1048578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79" name="日期占位符 3"/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tags" Target="../tags/tag6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79.png"/><Relationship Id="rId13" Type="http://schemas.openxmlformats.org/officeDocument/2006/relationships/image" Target="../media/image78.png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1.jpeg"/><Relationship Id="rId1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8" Type="http://schemas.openxmlformats.org/officeDocument/2006/relationships/image" Target="../media/image13.wmf"/><Relationship Id="rId7" Type="http://schemas.openxmlformats.org/officeDocument/2006/relationships/oleObject" Target="../embeddings/oleObject4.bin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24" Type="http://schemas.openxmlformats.org/officeDocument/2006/relationships/notesSlide" Target="../notesSlides/notesSlide3.xml"/><Relationship Id="rId23" Type="http://schemas.openxmlformats.org/officeDocument/2006/relationships/vmlDrawing" Target="../drawings/vmlDrawing1.v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22.wmf"/><Relationship Id="rId20" Type="http://schemas.openxmlformats.org/officeDocument/2006/relationships/oleObject" Target="../embeddings/oleObject8.bin"/><Relationship Id="rId2" Type="http://schemas.openxmlformats.org/officeDocument/2006/relationships/image" Target="../media/image10.wmf"/><Relationship Id="rId19" Type="http://schemas.openxmlformats.org/officeDocument/2006/relationships/image" Target="../media/image21.wmf"/><Relationship Id="rId18" Type="http://schemas.openxmlformats.org/officeDocument/2006/relationships/oleObject" Target="../embeddings/oleObject7.bin"/><Relationship Id="rId17" Type="http://schemas.openxmlformats.org/officeDocument/2006/relationships/image" Target="../media/image20.jpeg"/><Relationship Id="rId16" Type="http://schemas.openxmlformats.org/officeDocument/2006/relationships/image" Target="../media/image19.jpeg"/><Relationship Id="rId15" Type="http://schemas.openxmlformats.org/officeDocument/2006/relationships/image" Target="../media/image18.jpeg"/><Relationship Id="rId14" Type="http://schemas.openxmlformats.org/officeDocument/2006/relationships/image" Target="../media/image17.png"/><Relationship Id="rId13" Type="http://schemas.openxmlformats.org/officeDocument/2006/relationships/image" Target="../media/image16.jpeg"/><Relationship Id="rId12" Type="http://schemas.openxmlformats.org/officeDocument/2006/relationships/image" Target="../media/image15.wmf"/><Relationship Id="rId11" Type="http://schemas.openxmlformats.org/officeDocument/2006/relationships/oleObject" Target="../embeddings/oleObject6.bin"/><Relationship Id="rId10" Type="http://schemas.openxmlformats.org/officeDocument/2006/relationships/image" Target="../media/image14.wmf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1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30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tags" Target="../tags/tag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9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25965" y="2015898"/>
            <a:ext cx="12166035" cy="3168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4" name="文本框 11"/>
          <p:cNvSpPr txBox="1"/>
          <p:nvPr/>
        </p:nvSpPr>
        <p:spPr>
          <a:xfrm>
            <a:off x="6888" y="1274762"/>
            <a:ext cx="12178224" cy="56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adiometric </a:t>
            </a:r>
            <a:r>
              <a:rPr lang="en-US" altLang="zh-CN" sz="2800" b="1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alibration using </a:t>
            </a:r>
            <a:r>
              <a:rPr lang="en-US" altLang="zh-CN" sz="2800" b="1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rtificial </a:t>
            </a:r>
            <a:r>
              <a:rPr lang="en-US" altLang="zh-CN" sz="2800" b="1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ntelligence (AIRC)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48625" name="文本框 13"/>
          <p:cNvSpPr txBox="1"/>
          <p:nvPr/>
        </p:nvSpPr>
        <p:spPr>
          <a:xfrm>
            <a:off x="8348" y="5178960"/>
            <a:ext cx="12166035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</a:rPr>
              <a:t>Boyang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Chen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Na Xu,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</a:rPr>
              <a:t>Shengli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Wu,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Peng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Rao,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</a:rPr>
              <a:t>Changpei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 Han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（陈博洋，徐娜，武胜利，饶鹏，韩昌佩）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National Satellite Meteorological Center, Chinese Meteorological Administration, et al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           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157" name="Picture 2" descr="http://www.nsmc.org.cn/nsmc/pic/title-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4592" y="-171400"/>
            <a:ext cx="846871" cy="1289936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6257841" y="211958"/>
            <a:ext cx="5046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GSICS - 2025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93127" y="6422517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2025.3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3.1 Introduction to FY-4A AGRI </a:t>
            </a:r>
            <a:r>
              <a:rPr lang="en-US" altLang="zh-CN" sz="1800" dirty="0"/>
              <a:t>----</a:t>
            </a:r>
            <a:r>
              <a:rPr lang="zh-CN" altLang="en-US" sz="1800" dirty="0"/>
              <a:t> </a:t>
            </a:r>
            <a:r>
              <a:rPr lang="en-US" altLang="zh-CN" sz="1800" dirty="0"/>
              <a:t>Experiments data for AIRC</a:t>
            </a:r>
            <a:r>
              <a:rPr lang="zh-CN" altLang="en-US" sz="1800" dirty="0"/>
              <a:t> </a:t>
            </a:r>
            <a:endParaRPr lang="zh-CN" altLang="en-US" sz="1800" dirty="0"/>
          </a:p>
        </p:txBody>
      </p:sp>
      <p:pic>
        <p:nvPicPr>
          <p:cNvPr id="3" name="图片 2" descr="IMG_4926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0" y="851345"/>
            <a:ext cx="3680652" cy="44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内容占位符 2"/>
          <p:cNvSpPr txBox="1"/>
          <p:nvPr/>
        </p:nvSpPr>
        <p:spPr>
          <a:xfrm>
            <a:off x="-62524" y="5472107"/>
            <a:ext cx="4301667" cy="10197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2000" b="1" dirty="0"/>
              <a:t>AGRI on FY-4A was launched on 11 Dec, 2016</a:t>
            </a:r>
            <a:endParaRPr lang="en-US" altLang="zh-CN" sz="2000" b="1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4547725" y="838878"/>
            <a:ext cx="0" cy="5864435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4856306" y="4717193"/>
            <a:ext cx="63693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n-ea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+mn-ea"/>
                <a:cs typeface="Times New Roman" panose="02020603050405020304" pitchFamily="18" charset="0"/>
              </a:rPr>
              <a:t>an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+mn-ea"/>
                <a:cs typeface="Times New Roman" panose="02020603050405020304" pitchFamily="18" charset="0"/>
              </a:rPr>
              <a:t>on-orbit blackbody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  <a:cs typeface="Times New Roman" panose="02020603050405020304" pitchFamily="18" charset="0"/>
              </a:rPr>
              <a:t>On-orbit Radiometric Calibration performance per 15 minutes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The temperatures measurement </a:t>
            </a:r>
            <a:r>
              <a:rPr lang="en-US" altLang="zh-CN" dirty="0">
                <a:latin typeface="+mn-ea"/>
                <a:cs typeface="Times New Roman" panose="02020603050405020304" pitchFamily="18" charset="0"/>
              </a:rPr>
              <a:t>to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8 components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latin typeface="+mn-ea"/>
                <a:cs typeface="Times New Roman" panose="02020603050405020304" pitchFamily="18" charset="0"/>
              </a:rPr>
              <a:t>Total 18 temperatures, some of components are more than 1 temperature measurement 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451" y="922783"/>
            <a:ext cx="6315117" cy="3174604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237556" y="4129067"/>
            <a:ext cx="25350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Optical Path of AGRI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" y="952856"/>
            <a:ext cx="3032164" cy="224215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59" y="952856"/>
            <a:ext cx="3032164" cy="224215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4" y="952856"/>
            <a:ext cx="3032164" cy="224215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29" y="952856"/>
            <a:ext cx="3032164" cy="224215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" y="3735560"/>
            <a:ext cx="3032164" cy="224215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88" y="3735560"/>
            <a:ext cx="3032164" cy="224215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38" y="3735560"/>
            <a:ext cx="3032164" cy="224215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158" y="3716890"/>
            <a:ext cx="3032164" cy="224215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23762" y="3244334"/>
            <a:ext cx="1907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Sun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Protection</a:t>
            </a:r>
            <a:endParaRPr lang="zh-CN" altLang="en-US" b="1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14723" y="3179627"/>
            <a:ext cx="2342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North-South </a:t>
            </a:r>
            <a:endParaRPr lang="en-US" altLang="zh-CN" b="1" kern="100" dirty="0"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Reflectance Mirror</a:t>
            </a:r>
            <a:endParaRPr lang="zh-CN" altLang="en-US" b="1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72310" y="3258068"/>
            <a:ext cx="1923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Primary Mirror</a:t>
            </a:r>
            <a:endParaRPr lang="zh-CN" altLang="en-US" b="1" dirty="0"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7058" y="6029088"/>
            <a:ext cx="1852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+mn-ea"/>
              </a:rPr>
              <a:t>Second Mirror</a:t>
            </a:r>
            <a:endParaRPr lang="zh-CN" altLang="en-US" b="1" dirty="0"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10345" y="6034089"/>
            <a:ext cx="1617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Third Mirror</a:t>
            </a:r>
            <a:endParaRPr lang="zh-CN" altLang="en-US" b="1" dirty="0"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81556" y="6026708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Optical </a:t>
            </a:r>
            <a:r>
              <a:rPr lang="en-US" altLang="zh-CN" b="1" kern="100" dirty="0" err="1">
                <a:latin typeface="+mn-ea"/>
                <a:cs typeface="Times New Roman" panose="02020603050405020304" pitchFamily="18" charset="0"/>
              </a:rPr>
              <a:t>Ralay</a:t>
            </a:r>
            <a:endParaRPr lang="zh-CN" altLang="en-US" b="1" dirty="0"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813260" y="6022185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Radiant Cooler</a:t>
            </a:r>
            <a:endParaRPr lang="zh-CN" altLang="en-US" b="1" dirty="0">
              <a:latin typeface="+mn-ea"/>
            </a:endParaRPr>
          </a:p>
        </p:txBody>
      </p: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3.2 The temperatures of 8 components </a:t>
            </a:r>
            <a:r>
              <a:rPr lang="en-US" altLang="zh-CN" sz="2000" dirty="0"/>
              <a:t>----</a:t>
            </a:r>
            <a:r>
              <a:rPr lang="zh-CN" altLang="en-US" sz="1800" dirty="0"/>
              <a:t> </a:t>
            </a:r>
            <a:r>
              <a:rPr lang="en-US" altLang="zh-CN" sz="1800" dirty="0"/>
              <a:t>Inputs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RCNN</a:t>
            </a:r>
            <a:endParaRPr lang="en-US" altLang="zh-CN" sz="1800" dirty="0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4"/>
          </p:nvPr>
        </p:nvSpPr>
        <p:spPr>
          <a:xfrm>
            <a:off x="8857452" y="665021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sp>
        <p:nvSpPr>
          <p:cNvPr id="20" name="矩形 19"/>
          <p:cNvSpPr/>
          <p:nvPr/>
        </p:nvSpPr>
        <p:spPr>
          <a:xfrm>
            <a:off x="6488919" y="3179626"/>
            <a:ext cx="2342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East-West </a:t>
            </a:r>
            <a:endParaRPr lang="en-US" altLang="zh-CN" b="1" kern="100" dirty="0"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Reflectance Mirror</a:t>
            </a:r>
            <a:endParaRPr lang="zh-CN" altLang="en-US" b="1" dirty="0">
              <a:latin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9" y="795057"/>
            <a:ext cx="3437818" cy="2386149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13" y="795057"/>
            <a:ext cx="3437818" cy="2386149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78" y="795057"/>
            <a:ext cx="3437818" cy="2386149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8" y="3676794"/>
            <a:ext cx="3437818" cy="2386149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13" y="3696464"/>
            <a:ext cx="3437818" cy="2386149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78" y="3696464"/>
            <a:ext cx="3437818" cy="2386149"/>
          </a:xfrm>
          <a:prstGeom prst="rect">
            <a:avLst/>
          </a:prstGeom>
        </p:spPr>
      </p:pic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3.3 Radiometric Coefficients: Slope </a:t>
            </a:r>
            <a:r>
              <a:rPr lang="en-US" altLang="zh-CN" sz="2000" dirty="0"/>
              <a:t>----</a:t>
            </a:r>
            <a:r>
              <a:rPr lang="zh-CN" altLang="en-US" sz="1800" dirty="0"/>
              <a:t> </a:t>
            </a:r>
            <a:r>
              <a:rPr lang="en-US" altLang="zh-CN" sz="1800" dirty="0"/>
              <a:t>Labels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RCNN</a:t>
            </a:r>
            <a:endParaRPr lang="en-US" altLang="zh-CN" sz="1800" dirty="0"/>
          </a:p>
        </p:txBody>
      </p:sp>
      <p:sp>
        <p:nvSpPr>
          <p:cNvPr id="9" name="矩形 8"/>
          <p:cNvSpPr/>
          <p:nvPr/>
        </p:nvSpPr>
        <p:spPr>
          <a:xfrm>
            <a:off x="1887114" y="3244334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5.8-6.7μm</a:t>
            </a:r>
            <a:endParaRPr lang="zh-CN" altLang="en-US" b="1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66079" y="3244334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6.9-7.3μm</a:t>
            </a:r>
            <a:endParaRPr lang="zh-CN" altLang="en-US" b="1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45044" y="3244334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8.0-9.0μm</a:t>
            </a:r>
            <a:endParaRPr lang="zh-CN" altLang="en-US" b="1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44447" y="6165411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10.3-11.3μm</a:t>
            </a:r>
            <a:endParaRPr lang="zh-CN" altLang="en-US" b="1" dirty="0"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23412" y="6165411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11.5-12.5μm</a:t>
            </a:r>
            <a:endParaRPr lang="zh-CN" altLang="en-US" b="1" dirty="0"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102377" y="6165411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13.2-13.8μm</a:t>
            </a:r>
            <a:endParaRPr lang="zh-CN" altLang="en-US" b="1" dirty="0">
              <a:latin typeface="+mn-ea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8857452" y="665021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0" y="801422"/>
            <a:ext cx="3438000" cy="257870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0" y="3655784"/>
            <a:ext cx="3438000" cy="25787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00" y="758558"/>
            <a:ext cx="3438000" cy="2578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20" y="3657471"/>
            <a:ext cx="3438000" cy="2578707"/>
          </a:xfrm>
          <a:prstGeom prst="rect">
            <a:avLst/>
          </a:prstGeom>
        </p:spPr>
      </p:pic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165731" y="0"/>
            <a:ext cx="11235819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3.4 The results of AIRC</a:t>
            </a:r>
            <a:r>
              <a:rPr lang="en-US" altLang="zh-CN" sz="2000" dirty="0"/>
              <a:t>----Comparisons between the outputs of RCNN and labels</a:t>
            </a:r>
            <a:endParaRPr lang="en-US" altLang="zh-CN" sz="2000" dirty="0"/>
          </a:p>
        </p:txBody>
      </p:sp>
      <p:sp>
        <p:nvSpPr>
          <p:cNvPr id="9" name="矩形 8"/>
          <p:cNvSpPr/>
          <p:nvPr/>
        </p:nvSpPr>
        <p:spPr>
          <a:xfrm>
            <a:off x="853200" y="3333005"/>
            <a:ext cx="3834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sequence-training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dataset</a:t>
            </a:r>
            <a:endParaRPr lang="zh-CN" altLang="en-US" b="1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89809" y="3384530"/>
            <a:ext cx="4193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Statistics Analysis-training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dataset</a:t>
            </a:r>
            <a:endParaRPr lang="zh-CN" altLang="en-US" b="1" dirty="0">
              <a:latin typeface="+mn-ea"/>
            </a:endParaRPr>
          </a:p>
        </p:txBody>
      </p:sp>
      <p:pic>
        <p:nvPicPr>
          <p:cNvPr id="16" name="图片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00" y="805503"/>
            <a:ext cx="3438000" cy="257760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40" y="3655784"/>
            <a:ext cx="3438000" cy="25776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57452" y="665021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10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sp>
        <p:nvSpPr>
          <p:cNvPr id="18" name="矩形 17"/>
          <p:cNvSpPr/>
          <p:nvPr/>
        </p:nvSpPr>
        <p:spPr>
          <a:xfrm>
            <a:off x="905811" y="6144239"/>
            <a:ext cx="372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sequence-testing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dataset</a:t>
            </a:r>
            <a:endParaRPr lang="zh-CN" altLang="en-US" b="1" dirty="0"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82555" y="3384530"/>
            <a:ext cx="2934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Scatter-training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dataset</a:t>
            </a:r>
            <a:endParaRPr lang="zh-CN" altLang="en-US" b="1" dirty="0">
              <a:latin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96713" y="6144239"/>
            <a:ext cx="259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Scatt-testing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dataset</a:t>
            </a:r>
            <a:endParaRPr lang="zh-CN" altLang="en-US" b="1" dirty="0"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046801" y="6144239"/>
            <a:ext cx="4088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Statistics Analysis-testing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dataset</a:t>
            </a:r>
            <a:endParaRPr lang="zh-CN" altLang="en-US" b="1" dirty="0">
              <a:latin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4437"/>
            <a:ext cx="12192000" cy="4334789"/>
          </a:xfrm>
          <a:prstGeom prst="rect">
            <a:avLst/>
          </a:prstGeom>
        </p:spPr>
      </p:pic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3.5 The evaluation of AIRC </a:t>
            </a:r>
            <a:r>
              <a:rPr lang="en-US" altLang="zh-CN" sz="2000" dirty="0"/>
              <a:t>---- for all the channels: slope error and BT </a:t>
            </a:r>
            <a:r>
              <a:rPr lang="en-US" altLang="zh-CN" sz="2000" dirty="0" err="1"/>
              <a:t>erros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559" y="3656837"/>
            <a:ext cx="4652920" cy="2529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52" y="860426"/>
            <a:ext cx="4455235" cy="24386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830" y="940233"/>
            <a:ext cx="4341183" cy="23158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692" y="3731957"/>
            <a:ext cx="4067278" cy="252909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4352" y="3329876"/>
            <a:ext cx="458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Temperatures of antenna and receiver</a:t>
            </a:r>
            <a:endParaRPr lang="zh-CN" altLang="en-US" b="1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76030" y="6185935"/>
            <a:ext cx="3046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Magnified view of up fig</a:t>
            </a:r>
            <a:endParaRPr lang="zh-CN" altLang="en-US" b="1" dirty="0"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52857" y="3329876"/>
            <a:ext cx="3275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Outputs of RCNN</a:t>
            </a:r>
            <a:r>
              <a:rPr lang="zh-CN" altLang="en-US" b="1" kern="1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vs labels</a:t>
            </a:r>
            <a:endParaRPr lang="zh-CN" altLang="en-US" b="1" dirty="0">
              <a:latin typeface="+mn-ea"/>
            </a:endParaRPr>
          </a:p>
        </p:txBody>
      </p:sp>
      <p:sp>
        <p:nvSpPr>
          <p:cNvPr id="13" name="标题 1"/>
          <p:cNvSpPr txBox="1"/>
          <p:nvPr>
            <p:custDataLst>
              <p:tags r:id="rId5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3.6 The AIRC results of FY-3D MWRI</a:t>
            </a:r>
            <a:r>
              <a:rPr lang="en-US" altLang="zh-CN" sz="2000" dirty="0"/>
              <a:t>---- </a:t>
            </a:r>
            <a:r>
              <a:rPr lang="en-US" altLang="zh-CN" sz="2000" dirty="0" err="1"/>
              <a:t>MicroWave</a:t>
            </a:r>
            <a:r>
              <a:rPr lang="en-US" altLang="zh-CN" sz="2000" dirty="0"/>
              <a:t> Band</a:t>
            </a:r>
            <a:endParaRPr lang="en-US" altLang="zh-CN" sz="2000" dirty="0"/>
          </a:p>
        </p:txBody>
      </p:sp>
      <p:sp>
        <p:nvSpPr>
          <p:cNvPr id="14" name="矩形 13"/>
          <p:cNvSpPr/>
          <p:nvPr/>
        </p:nvSpPr>
        <p:spPr>
          <a:xfrm>
            <a:off x="7229130" y="6185935"/>
            <a:ext cx="3046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Magnified view of up fig</a:t>
            </a:r>
            <a:endParaRPr lang="zh-CN" altLang="en-US" b="1" dirty="0">
              <a:latin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1"/>
          <p:cNvGrpSpPr/>
          <p:nvPr/>
        </p:nvGrpSpPr>
        <p:grpSpPr>
          <a:xfrm>
            <a:off x="971944" y="2844552"/>
            <a:ext cx="1836205" cy="1734592"/>
            <a:chOff x="1264747" y="2051525"/>
            <a:chExt cx="3060001" cy="3060000"/>
          </a:xfrm>
        </p:grpSpPr>
        <p:sp>
          <p:nvSpPr>
            <p:cNvPr id="13" name="任意多边形: 形状 6"/>
            <p:cNvSpPr>
              <a:spLocks noChangeAspect="1"/>
            </p:cNvSpPr>
            <p:nvPr/>
          </p:nvSpPr>
          <p:spPr>
            <a:xfrm rot="5400000">
              <a:off x="1264748" y="2051525"/>
              <a:ext cx="3060000" cy="3060000"/>
            </a:xfrm>
            <a:prstGeom prst="roundRect">
              <a:avLst/>
            </a:prstGeom>
            <a:solidFill>
              <a:srgbClr val="0060A8"/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lIns="68555" tIns="34277" rIns="68555" bIns="34277" rtlCol="0" anchor="ctr"/>
            <a:lstStyle/>
            <a:p>
              <a:endParaRPr lang="zh-CN" altLang="en-US" sz="135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1871518" y="3745377"/>
              <a:ext cx="1846455" cy="114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endParaRPr lang="en-US" altLang="zh-CN" sz="3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26"/>
            <p:cNvSpPr/>
            <p:nvPr/>
          </p:nvSpPr>
          <p:spPr>
            <a:xfrm>
              <a:off x="1264747" y="2922181"/>
              <a:ext cx="3059998" cy="597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spc="45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</a:t>
              </a:r>
              <a:endParaRPr lang="zh-CN" altLang="en-US" sz="1600" b="1" spc="4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4"/>
          <p:cNvSpPr txBox="1"/>
          <p:nvPr/>
        </p:nvSpPr>
        <p:spPr>
          <a:xfrm>
            <a:off x="4385227" y="2048383"/>
            <a:ext cx="7613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Definition of Radiometric Calibration and Performance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: 圆角 18"/>
          <p:cNvSpPr>
            <a:spLocks noChangeAspect="1"/>
          </p:cNvSpPr>
          <p:nvPr/>
        </p:nvSpPr>
        <p:spPr>
          <a:xfrm>
            <a:off x="3382270" y="1986279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60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: 圆角 18"/>
          <p:cNvSpPr>
            <a:spLocks noChangeAspect="1"/>
          </p:cNvSpPr>
          <p:nvPr/>
        </p:nvSpPr>
        <p:spPr>
          <a:xfrm>
            <a:off x="3373476" y="2948427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: 圆角 18"/>
          <p:cNvSpPr>
            <a:spLocks noChangeAspect="1"/>
          </p:cNvSpPr>
          <p:nvPr/>
        </p:nvSpPr>
        <p:spPr>
          <a:xfrm>
            <a:off x="3382270" y="3910577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4385228" y="3000474"/>
            <a:ext cx="63446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Our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idea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of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Radiometric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Calibration using AI 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: 圆角 18"/>
          <p:cNvSpPr>
            <a:spLocks noChangeAspect="1"/>
          </p:cNvSpPr>
          <p:nvPr/>
        </p:nvSpPr>
        <p:spPr>
          <a:xfrm>
            <a:off x="3373476" y="4872725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15"/>
          <p:cNvSpPr txBox="1"/>
          <p:nvPr/>
        </p:nvSpPr>
        <p:spPr>
          <a:xfrm>
            <a:off x="4385228" y="3983562"/>
            <a:ext cx="5330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Performance and analysis to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AIRC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4385228" y="4935653"/>
            <a:ext cx="3715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Discussion</a:t>
            </a:r>
            <a:endParaRPr lang="zh-CN" altLang="en-US" sz="21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0750" y="848150"/>
            <a:ext cx="10868952" cy="4899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3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altLang="zh-CN" sz="24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The accuracy of AIRC is linked to high-accuracy training data(i.e. pre-launch calibration coefficients) and the on-orbit temperatures measurement, they are both easy to achieve high accuracy.</a:t>
            </a:r>
            <a:endParaRPr lang="en-US" altLang="zh-CN" sz="24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33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altLang="zh-CN" sz="24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The training data of different infrared sensors can be linked to the same radiance reference(i.e. using the same blackbody), that is benefit for enhancing the radiation consistency.</a:t>
            </a:r>
            <a:endParaRPr lang="en-US" altLang="zh-CN" sz="24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33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altLang="zh-CN" sz="24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AIRC saves the weight and space because on-orbit blackbody is not needed, that saves the cost of launch.</a:t>
            </a:r>
            <a:endParaRPr lang="en-US" altLang="zh-CN" sz="24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336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altLang="zh-CN" sz="24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AIRC</a:t>
            </a:r>
            <a:r>
              <a:rPr lang="zh-CN" altLang="en-US" sz="24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improves efficiency of observations to the object without observing on-orbit </a:t>
            </a:r>
            <a:r>
              <a:rPr lang="en-US" altLang="zh-CN" sz="2400" kern="100" dirty="0" err="1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blakcbody</a:t>
            </a:r>
            <a:r>
              <a:rPr lang="en-US" altLang="zh-CN" sz="28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8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4.1 Advantage of AIRC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4.2 Plan for AI Pre-processing and progress until now</a:t>
            </a:r>
            <a:endParaRPr lang="en-US" altLang="zh-CN" sz="2000" dirty="0"/>
          </a:p>
        </p:txBody>
      </p:sp>
      <p:sp>
        <p:nvSpPr>
          <p:cNvPr id="7" name="矩形: 圆角 6"/>
          <p:cNvSpPr/>
          <p:nvPr/>
        </p:nvSpPr>
        <p:spPr>
          <a:xfrm>
            <a:off x="133581" y="4085372"/>
            <a:ext cx="3273988" cy="1116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1.AI</a:t>
            </a:r>
            <a:r>
              <a:rPr lang="zh-CN" altLang="en-US" dirty="0"/>
              <a:t> </a:t>
            </a:r>
            <a:r>
              <a:rPr lang="en-US" altLang="zh-CN" dirty="0"/>
              <a:t>Radiometric</a:t>
            </a:r>
            <a:r>
              <a:rPr lang="zh-CN" altLang="en-US" dirty="0"/>
              <a:t> </a:t>
            </a:r>
            <a:r>
              <a:rPr lang="en-US" altLang="zh-CN" dirty="0"/>
              <a:t>Calibration</a:t>
            </a:r>
            <a:endParaRPr lang="zh-CN" alt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3594613" y="4079650"/>
            <a:ext cx="3273988" cy="1116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2.AI</a:t>
            </a:r>
            <a:r>
              <a:rPr lang="zh-CN" altLang="en-US" dirty="0"/>
              <a:t> </a:t>
            </a:r>
            <a:r>
              <a:rPr lang="en-US" altLang="zh-CN" dirty="0"/>
              <a:t>Geometric Calibration</a:t>
            </a:r>
            <a:endParaRPr lang="zh-CN" altLang="en-US" dirty="0"/>
          </a:p>
        </p:txBody>
      </p:sp>
      <p:sp>
        <p:nvSpPr>
          <p:cNvPr id="9" name="矩形: 圆角 8"/>
          <p:cNvSpPr/>
          <p:nvPr/>
        </p:nvSpPr>
        <p:spPr>
          <a:xfrm>
            <a:off x="133581" y="5337894"/>
            <a:ext cx="3273988" cy="1116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3.Fast Simulation for Observation based AI</a:t>
            </a:r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3594613" y="5337894"/>
            <a:ext cx="3273988" cy="1116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 Improve the quantity of remote sensing image 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43" y="826652"/>
            <a:ext cx="1323420" cy="1872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84" y="820202"/>
            <a:ext cx="1323656" cy="1872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44" y="826065"/>
            <a:ext cx="1323656" cy="1872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890" y="2733641"/>
            <a:ext cx="1323655" cy="18720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665" y="886763"/>
            <a:ext cx="1363091" cy="1764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678" y="2733641"/>
            <a:ext cx="1323608" cy="18720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141" y="4702593"/>
            <a:ext cx="1323608" cy="1872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9407" y="4711971"/>
            <a:ext cx="1323608" cy="187200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2796" y="4701419"/>
            <a:ext cx="1323609" cy="187200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1385" y="2733641"/>
            <a:ext cx="1323608" cy="187200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805361" y="4702593"/>
            <a:ext cx="1323608" cy="18720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2276" y="2746541"/>
            <a:ext cx="1323023" cy="1872000"/>
          </a:xfrm>
          <a:prstGeom prst="rect">
            <a:avLst/>
          </a:prstGeom>
        </p:spPr>
      </p:pic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770" y="1180465"/>
            <a:ext cx="6078220" cy="27692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17745" y="915670"/>
            <a:ext cx="2032000" cy="40640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Article &amp;&amp; patents: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文本框 6"/>
          <p:cNvSpPr txBox="1"/>
          <p:nvPr/>
        </p:nvSpPr>
        <p:spPr>
          <a:xfrm>
            <a:off x="6899275" y="5618202"/>
            <a:ext cx="4532631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69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THANK YOU FOR WATCHING</a:t>
            </a:r>
            <a:endParaRPr lang="en-US" sz="169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30315" r="15165" b="35390"/>
          <a:stretch>
            <a:fillRect/>
          </a:stretch>
        </p:blipFill>
        <p:spPr bwMode="auto">
          <a:xfrm>
            <a:off x="591979" y="0"/>
            <a:ext cx="4334644" cy="472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7158" name="图片 2"/>
          <p:cNvPicPr>
            <a:picLocks noChangeAspect="1"/>
          </p:cNvPicPr>
          <p:nvPr/>
        </p:nvPicPr>
        <p:blipFill rotWithShape="1">
          <a:blip r:embed="rId2" cstate="print"/>
          <a:srcRect l="13432" r="2557" b="359"/>
          <a:stretch>
            <a:fillRect/>
          </a:stretch>
        </p:blipFill>
        <p:spPr>
          <a:xfrm>
            <a:off x="5775818" y="1833881"/>
            <a:ext cx="6416182" cy="497666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90840" y="6250645"/>
            <a:ext cx="4140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6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THANK YOU FOR WATCHING</a:t>
            </a:r>
            <a:endParaRPr lang="en-US" sz="1600" dirty="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60372" y="388907"/>
            <a:ext cx="4647074" cy="120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altLang="zh-CN" sz="2200" kern="100" dirty="0" err="1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Boyang</a:t>
            </a:r>
            <a:r>
              <a:rPr lang="zh-CN" altLang="en-US" sz="22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2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Chen</a:t>
            </a:r>
            <a:r>
              <a:rPr lang="zh-CN" altLang="en-US" sz="22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2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18611627835</a:t>
            </a:r>
            <a:endParaRPr lang="en-US" altLang="zh-CN" sz="22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altLang="zh-CN" sz="2200" kern="100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chenby@cma.gov.cn</a:t>
            </a:r>
            <a:endParaRPr lang="zh-CN" altLang="zh-CN" sz="2200" kern="100" dirty="0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48640" name="文本框 5"/>
          <p:cNvSpPr txBox="1"/>
          <p:nvPr/>
        </p:nvSpPr>
        <p:spPr>
          <a:xfrm>
            <a:off x="10657211" y="5475468"/>
            <a:ext cx="17333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5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谢谢！</a:t>
            </a:r>
            <a:endParaRPr lang="zh-CN" altLang="en-US" sz="4050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4822" y="4186272"/>
            <a:ext cx="5071577" cy="143193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rgbClr val="000000"/>
                </a:solidFill>
              </a:rPr>
              <a:t>For more Exactly details of AIRC.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rgbClr val="000000"/>
                </a:solidFill>
              </a:rPr>
              <a:t>Any Questions or Discussion, please be at tea-break</a:t>
            </a:r>
            <a:r>
              <a:rPr lang="zh-CN" altLang="en-US" sz="2400" dirty="0">
                <a:solidFill>
                  <a:srgbClr val="000000"/>
                </a:solidFill>
              </a:rPr>
              <a:t>！</a:t>
            </a:r>
            <a:endParaRPr lang="en-US" altLang="zh-CN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1"/>
          <p:cNvGrpSpPr/>
          <p:nvPr/>
        </p:nvGrpSpPr>
        <p:grpSpPr>
          <a:xfrm>
            <a:off x="971944" y="2844552"/>
            <a:ext cx="1836205" cy="1734592"/>
            <a:chOff x="1264747" y="2051525"/>
            <a:chExt cx="3060001" cy="3060000"/>
          </a:xfrm>
        </p:grpSpPr>
        <p:sp>
          <p:nvSpPr>
            <p:cNvPr id="13" name="任意多边形: 形状 6"/>
            <p:cNvSpPr>
              <a:spLocks noChangeAspect="1"/>
            </p:cNvSpPr>
            <p:nvPr/>
          </p:nvSpPr>
          <p:spPr>
            <a:xfrm rot="5400000">
              <a:off x="1264748" y="2051525"/>
              <a:ext cx="3060000" cy="3060000"/>
            </a:xfrm>
            <a:prstGeom prst="roundRect">
              <a:avLst/>
            </a:prstGeom>
            <a:solidFill>
              <a:srgbClr val="0060A8"/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lIns="68555" tIns="34277" rIns="68555" bIns="34277" rtlCol="0" anchor="ctr"/>
            <a:lstStyle/>
            <a:p>
              <a:endParaRPr lang="zh-CN" altLang="en-US" sz="135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1871518" y="3745377"/>
              <a:ext cx="1846455" cy="114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endParaRPr lang="en-US" altLang="zh-CN" sz="3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26"/>
            <p:cNvSpPr/>
            <p:nvPr/>
          </p:nvSpPr>
          <p:spPr>
            <a:xfrm>
              <a:off x="1264747" y="2922181"/>
              <a:ext cx="3059998" cy="597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spc="45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</a:t>
              </a:r>
              <a:endParaRPr lang="zh-CN" altLang="en-US" sz="1600" b="1" spc="4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4"/>
          <p:cNvSpPr txBox="1"/>
          <p:nvPr/>
        </p:nvSpPr>
        <p:spPr>
          <a:xfrm>
            <a:off x="4385227" y="2048383"/>
            <a:ext cx="7613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Definition of Radiometric Calibration and Performance</a:t>
            </a:r>
            <a:endParaRPr lang="zh-CN" altLang="en-US" sz="21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: 圆角 18"/>
          <p:cNvSpPr>
            <a:spLocks noChangeAspect="1"/>
          </p:cNvSpPr>
          <p:nvPr/>
        </p:nvSpPr>
        <p:spPr>
          <a:xfrm>
            <a:off x="3382270" y="1986279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60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: 圆角 18"/>
          <p:cNvSpPr>
            <a:spLocks noChangeAspect="1"/>
          </p:cNvSpPr>
          <p:nvPr/>
        </p:nvSpPr>
        <p:spPr>
          <a:xfrm>
            <a:off x="3373476" y="2948427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: 圆角 18"/>
          <p:cNvSpPr>
            <a:spLocks noChangeAspect="1"/>
          </p:cNvSpPr>
          <p:nvPr/>
        </p:nvSpPr>
        <p:spPr>
          <a:xfrm>
            <a:off x="3382270" y="3910577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4385310" y="3000375"/>
            <a:ext cx="729424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Our idea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about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Radiometric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Calibration using AI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: 圆角 18"/>
          <p:cNvSpPr>
            <a:spLocks noChangeAspect="1"/>
          </p:cNvSpPr>
          <p:nvPr/>
        </p:nvSpPr>
        <p:spPr>
          <a:xfrm>
            <a:off x="3373476" y="4872725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15"/>
          <p:cNvSpPr txBox="1"/>
          <p:nvPr/>
        </p:nvSpPr>
        <p:spPr>
          <a:xfrm>
            <a:off x="4385228" y="3983562"/>
            <a:ext cx="5330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Performance and analysis to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AIRC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4385228" y="4935653"/>
            <a:ext cx="3715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Discussion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Radiometric Calibration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1576" y="790423"/>
            <a:ext cx="5354047" cy="286741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indent="457200">
              <a:lnSpc>
                <a:spcPct val="125000"/>
              </a:lnSpc>
            </a:pPr>
            <a:r>
              <a:rPr lang="en-US" altLang="zh-CN" sz="1600" dirty="0"/>
              <a:t>The Working Group on Calibration and Validation (WGCV) of the Committee on Earth Observation Satellites</a:t>
            </a:r>
            <a:r>
              <a:rPr lang="zh-CN" altLang="en-US" sz="1600" dirty="0"/>
              <a:t>（</a:t>
            </a:r>
            <a:r>
              <a:rPr lang="en-US" altLang="zh-CN" sz="1600" dirty="0"/>
              <a:t>CEOS) define</a:t>
            </a:r>
            <a:r>
              <a:rPr lang="zh-CN" altLang="en-US" sz="1600" dirty="0"/>
              <a:t> </a:t>
            </a:r>
            <a:r>
              <a:rPr lang="en-US" altLang="zh-CN" sz="1600" dirty="0"/>
              <a:t>“</a:t>
            </a:r>
            <a:r>
              <a:rPr lang="en-US" altLang="zh-CN" sz="1600" dirty="0">
                <a:highlight>
                  <a:srgbClr val="FFFF00"/>
                </a:highlight>
              </a:rPr>
              <a:t>Calibration</a:t>
            </a:r>
            <a:r>
              <a:rPr lang="en-US" altLang="zh-CN" sz="1600" dirty="0"/>
              <a:t>”:</a:t>
            </a:r>
            <a:endParaRPr lang="en-US" altLang="zh-CN" sz="1600" dirty="0"/>
          </a:p>
          <a:p>
            <a:pPr indent="457200">
              <a:lnSpc>
                <a:spcPct val="125000"/>
              </a:lnSpc>
            </a:pPr>
            <a:r>
              <a:rPr lang="en-US" altLang="zh-CN" sz="1600" dirty="0"/>
              <a:t> The process of quantitatively defining the system response to </a:t>
            </a:r>
            <a:r>
              <a:rPr lang="en-US" altLang="zh-CN" sz="1600" dirty="0">
                <a:highlight>
                  <a:srgbClr val="00FF00"/>
                </a:highlight>
              </a:rPr>
              <a:t>known, controlled signal inputs</a:t>
            </a:r>
            <a:r>
              <a:rPr lang="en-US" altLang="zh-CN" sz="1600" dirty="0"/>
              <a:t>.</a:t>
            </a:r>
            <a:endParaRPr lang="en-US" altLang="zh-CN" sz="1600" dirty="0"/>
          </a:p>
          <a:p>
            <a:pPr indent="457200">
              <a:lnSpc>
                <a:spcPct val="125000"/>
              </a:lnSpc>
            </a:pPr>
            <a:r>
              <a:rPr lang="en-US" altLang="zh-CN" sz="1600" dirty="0"/>
              <a:t> ——</a:t>
            </a:r>
            <a:r>
              <a:rPr lang="en-US" altLang="zh-CN" sz="1600" dirty="0" err="1"/>
              <a:t>Belward</a:t>
            </a:r>
            <a:r>
              <a:rPr lang="en-US" altLang="zh-CN" sz="1600" dirty="0"/>
              <a:t>, A. S. International co-operation in satellite sensor calibration; the role of the CEOS Working Group on Calibration and Validation. Adv. Space Res. 23, 1443–1448 (1999).</a:t>
            </a:r>
            <a:endParaRPr lang="zh-CN" altLang="en-US" sz="1600" dirty="0">
              <a:solidFill>
                <a:schemeClr val="bg1">
                  <a:alpha val="40000"/>
                </a:schemeClr>
              </a:solidFill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356963" y="4516394"/>
          <a:ext cx="6400994" cy="43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1" imgW="79857600" imgH="5486400" progId="">
                  <p:embed/>
                </p:oleObj>
              </mc:Choice>
              <mc:Fallback>
                <p:oleObj name="Equation" r:id="rId1" imgW="79857600" imgH="5486400" progId="">
                  <p:embed/>
                  <p:pic>
                    <p:nvPicPr>
                      <p:cNvPr id="0" name="对象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963" y="4516394"/>
                        <a:ext cx="6400994" cy="4395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/>
        </p:nvGraphicFramePr>
        <p:xfrm>
          <a:off x="356963" y="5015550"/>
          <a:ext cx="361951" cy="46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3" imgW="4267200" imgH="5486400" progId="">
                  <p:embed/>
                </p:oleObj>
              </mc:Choice>
              <mc:Fallback>
                <p:oleObj name="Equation" r:id="rId3" imgW="4267200" imgH="5486400" progId="">
                  <p:embed/>
                  <p:pic>
                    <p:nvPicPr>
                      <p:cNvPr id="0" name="对象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963" y="5015550"/>
                        <a:ext cx="361951" cy="469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/>
        </p:nvGraphicFramePr>
        <p:xfrm>
          <a:off x="330103" y="5553230"/>
          <a:ext cx="946152" cy="35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5" imgW="14630400" imgH="5486400" progId="">
                  <p:embed/>
                </p:oleObj>
              </mc:Choice>
              <mc:Fallback>
                <p:oleObj name="Equation" r:id="rId5" imgW="14630400" imgH="5486400" progId="">
                  <p:embed/>
                  <p:pic>
                    <p:nvPicPr>
                      <p:cNvPr id="0" name="对象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103" y="5553230"/>
                        <a:ext cx="946152" cy="3548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4872429" y="6018491"/>
          <a:ext cx="875421" cy="32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7" imgW="10668000" imgH="4267200" progId="">
                  <p:embed/>
                </p:oleObj>
              </mc:Choice>
              <mc:Fallback>
                <p:oleObj name="Equation" r:id="rId7" imgW="10668000" imgH="4267200" progId="">
                  <p:embed/>
                  <p:pic>
                    <p:nvPicPr>
                      <p:cNvPr id="0" name="对象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429" y="6018491"/>
                        <a:ext cx="875421" cy="32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/>
        </p:nvGraphicFramePr>
        <p:xfrm>
          <a:off x="3583727" y="5921710"/>
          <a:ext cx="463837" cy="48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9" imgW="177800" imgH="228600" progId="">
                  <p:embed/>
                </p:oleObj>
              </mc:Choice>
              <mc:Fallback>
                <p:oleObj name="Equation" r:id="rId9" imgW="177800" imgH="228600" progId="">
                  <p:embed/>
                  <p:pic>
                    <p:nvPicPr>
                      <p:cNvPr id="0" name="对象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3727" y="5921710"/>
                        <a:ext cx="463837" cy="4810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922907" y="5066588"/>
            <a:ext cx="6201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1927668" y="5063342"/>
            <a:ext cx="26557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Calibarion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Coefficient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1388966" y="5504482"/>
            <a:ext cx="9461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151833" y="5530514"/>
            <a:ext cx="76728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Pair of </a:t>
            </a:r>
            <a:r>
              <a:rPr lang="en-US" altLang="zh-CN" sz="2000" dirty="0">
                <a:highlight>
                  <a:srgbClr val="00FF00"/>
                </a:highlight>
              </a:rPr>
              <a:t>known, controlled radiometric source</a:t>
            </a:r>
            <a:r>
              <a:rPr lang="en-US" altLang="zh-CN" sz="2000" dirty="0"/>
              <a:t> and </a:t>
            </a:r>
            <a:r>
              <a:rPr lang="en-US" altLang="zh-CN" sz="2000" dirty="0">
                <a:highlight>
                  <a:srgbClr val="00FF00"/>
                </a:highlight>
              </a:rPr>
              <a:t>its response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272543" y="5931054"/>
            <a:ext cx="9461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fitting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2" name="对象 31"/>
          <p:cNvGraphicFramePr>
            <a:graphicFrameLocks noChangeAspect="1"/>
          </p:cNvGraphicFramePr>
          <p:nvPr/>
        </p:nvGraphicFramePr>
        <p:xfrm>
          <a:off x="1112289" y="5984846"/>
          <a:ext cx="946152" cy="354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11" imgW="609600" imgH="228600" progId="">
                  <p:embed/>
                </p:oleObj>
              </mc:Choice>
              <mc:Fallback>
                <p:oleObj name="Equation" r:id="rId11" imgW="609600" imgH="228600" progId="">
                  <p:embed/>
                  <p:pic>
                    <p:nvPicPr>
                      <p:cNvPr id="0" name="对象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289" y="5984846"/>
                        <a:ext cx="946152" cy="3548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2121432" y="5946955"/>
            <a:ext cx="15432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8" name="图片 5" descr="5146116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535" y="254365"/>
            <a:ext cx="2860663" cy="198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64" y="4898620"/>
            <a:ext cx="1718332" cy="167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9" descr="敦煌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66440" y="252417"/>
            <a:ext cx="3759769" cy="198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" descr="FY-2 00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882" y="2965275"/>
            <a:ext cx="2152101" cy="16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35" descr="青海湖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40" y="2980461"/>
            <a:ext cx="2860663" cy="160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1283239" y="3717991"/>
          <a:ext cx="1592189" cy="751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8" imgW="21945600" imgH="10363200" progId="Equation.DSMT4">
                  <p:embed/>
                </p:oleObj>
              </mc:Choice>
              <mc:Fallback>
                <p:oleObj name="Equation" r:id="rId18" imgW="21945600" imgH="10363200" progId="Equation.DSMT4">
                  <p:embed/>
                  <p:pic>
                    <p:nvPicPr>
                      <p:cNvPr id="0" name="对象 2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83239" y="3717991"/>
                        <a:ext cx="1592189" cy="751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3664637" y="3867534"/>
          <a:ext cx="2860664" cy="398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Equation" r:id="rId20" imgW="35052000" imgH="4876800" progId="Equation.DSMT4">
                  <p:embed/>
                </p:oleObj>
              </mc:Choice>
              <mc:Fallback>
                <p:oleObj name="Equation" r:id="rId20" imgW="35052000" imgH="4876800" progId="Equation.DSMT4">
                  <p:embed/>
                  <p:pic>
                    <p:nvPicPr>
                      <p:cNvPr id="0" name="对象 3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664637" y="3867534"/>
                        <a:ext cx="2860664" cy="398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接箭头连接符 13"/>
          <p:cNvCxnSpPr/>
          <p:nvPr/>
        </p:nvCxnSpPr>
        <p:spPr>
          <a:xfrm>
            <a:off x="2953593" y="4076927"/>
            <a:ext cx="603867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6"/>
          <p:cNvSpPr/>
          <p:nvPr/>
        </p:nvSpPr>
        <p:spPr>
          <a:xfrm>
            <a:off x="64736" y="3665932"/>
            <a:ext cx="6789217" cy="1322667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555168" y="5129626"/>
            <a:ext cx="503273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altLang="zh-CN" i="1" dirty="0"/>
              <a:t>kth</a:t>
            </a:r>
            <a:endParaRPr lang="zh-CN" altLang="en-US" i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2028095" y="5560602"/>
            <a:ext cx="503273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altLang="zh-CN" i="1" dirty="0" err="1"/>
              <a:t>ith</a:t>
            </a:r>
            <a:endParaRPr lang="zh-CN" altLang="en-US" i="1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4100826" y="5962194"/>
            <a:ext cx="7716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while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1"/>
          <p:cNvGrpSpPr/>
          <p:nvPr/>
        </p:nvGrpSpPr>
        <p:grpSpPr>
          <a:xfrm>
            <a:off x="971944" y="2844552"/>
            <a:ext cx="1836205" cy="1734592"/>
            <a:chOff x="1264747" y="2051525"/>
            <a:chExt cx="3060001" cy="3060000"/>
          </a:xfrm>
        </p:grpSpPr>
        <p:sp>
          <p:nvSpPr>
            <p:cNvPr id="13" name="任意多边形: 形状 6"/>
            <p:cNvSpPr>
              <a:spLocks noChangeAspect="1"/>
            </p:cNvSpPr>
            <p:nvPr/>
          </p:nvSpPr>
          <p:spPr>
            <a:xfrm rot="5400000">
              <a:off x="1264748" y="2051525"/>
              <a:ext cx="3060000" cy="3060000"/>
            </a:xfrm>
            <a:prstGeom prst="roundRect">
              <a:avLst/>
            </a:prstGeom>
            <a:solidFill>
              <a:srgbClr val="0060A8"/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lIns="68555" tIns="34277" rIns="68555" bIns="34277" rtlCol="0" anchor="ctr"/>
            <a:lstStyle/>
            <a:p>
              <a:endParaRPr lang="zh-CN" altLang="en-US" sz="135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1871518" y="3745377"/>
              <a:ext cx="1846455" cy="114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endParaRPr lang="en-US" altLang="zh-CN" sz="3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26"/>
            <p:cNvSpPr/>
            <p:nvPr/>
          </p:nvSpPr>
          <p:spPr>
            <a:xfrm>
              <a:off x="1264747" y="2922181"/>
              <a:ext cx="3059998" cy="597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spc="45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</a:t>
              </a:r>
              <a:endParaRPr lang="zh-CN" altLang="en-US" sz="1600" b="1" spc="4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4"/>
          <p:cNvSpPr txBox="1"/>
          <p:nvPr/>
        </p:nvSpPr>
        <p:spPr>
          <a:xfrm>
            <a:off x="4385227" y="2048383"/>
            <a:ext cx="7613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Definition of Radiometric Calibration and Performance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: 圆角 18"/>
          <p:cNvSpPr>
            <a:spLocks noChangeAspect="1"/>
          </p:cNvSpPr>
          <p:nvPr/>
        </p:nvSpPr>
        <p:spPr>
          <a:xfrm>
            <a:off x="3382270" y="1986279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60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: 圆角 18"/>
          <p:cNvSpPr>
            <a:spLocks noChangeAspect="1"/>
          </p:cNvSpPr>
          <p:nvPr/>
        </p:nvSpPr>
        <p:spPr>
          <a:xfrm>
            <a:off x="3373476" y="2948427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: 圆角 18"/>
          <p:cNvSpPr>
            <a:spLocks noChangeAspect="1"/>
          </p:cNvSpPr>
          <p:nvPr/>
        </p:nvSpPr>
        <p:spPr>
          <a:xfrm>
            <a:off x="3382270" y="3910577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4385310" y="3000375"/>
            <a:ext cx="768794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Our idea</a:t>
            </a: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about</a:t>
            </a: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Radiometric</a:t>
            </a: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Calibration using AI</a:t>
            </a:r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1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: 圆角 18"/>
          <p:cNvSpPr>
            <a:spLocks noChangeAspect="1"/>
          </p:cNvSpPr>
          <p:nvPr/>
        </p:nvSpPr>
        <p:spPr>
          <a:xfrm>
            <a:off x="3373476" y="4872725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15"/>
          <p:cNvSpPr txBox="1"/>
          <p:nvPr/>
        </p:nvSpPr>
        <p:spPr>
          <a:xfrm>
            <a:off x="4385228" y="3983562"/>
            <a:ext cx="5330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Performance and analysis to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AIRC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4385228" y="4935653"/>
            <a:ext cx="3715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Discussion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2.1 Unstable temperatures of  Radiant Cooler of AGRI on FY-4A</a:t>
            </a:r>
            <a:endParaRPr lang="zh-CN" altLang="en-US" sz="2000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" y="3694613"/>
            <a:ext cx="2778988" cy="2045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38" y="3709022"/>
            <a:ext cx="2622162" cy="1963116"/>
          </a:xfrm>
          <a:prstGeom prst="rect">
            <a:avLst/>
          </a:prstGeom>
        </p:spPr>
      </p:pic>
      <p:pic>
        <p:nvPicPr>
          <p:cNvPr id="29" name="图片 28" descr="二级冷块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01" y="1069660"/>
            <a:ext cx="2434863" cy="144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5" y="3694613"/>
            <a:ext cx="28781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635" y="2126615"/>
            <a:ext cx="3049270" cy="4307205"/>
          </a:xfrm>
          <a:prstGeom prst="rect">
            <a:avLst/>
          </a:prstGeom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8308182" y="1000779"/>
            <a:ext cx="38838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zh-CN" sz="1600" dirty="0" err="1">
                <a:latin typeface="Arial" panose="020B0604020202020204" pitchFamily="34" charset="0"/>
              </a:rPr>
              <a:t>Analyse</a:t>
            </a:r>
            <a:r>
              <a:rPr lang="en-US" altLang="zh-CN" sz="1600" dirty="0">
                <a:latin typeface="Arial" panose="020B0604020202020204" pitchFamily="34" charset="0"/>
              </a:rPr>
              <a:t> the unstable temperatures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1600" dirty="0">
                <a:latin typeface="Arial" panose="020B0604020202020204" pitchFamily="34" charset="0"/>
              </a:rPr>
              <a:t>——supported by National Natural Science Foundation of China </a:t>
            </a:r>
            <a:endParaRPr kumimoji="0" lang="zh-CN" altLang="zh-CN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5" y="1095661"/>
            <a:ext cx="3115348" cy="1512069"/>
          </a:xfrm>
          <a:prstGeom prst="rect">
            <a:avLst/>
          </a:prstGeom>
        </p:spPr>
      </p:pic>
      <p:sp>
        <p:nvSpPr>
          <p:cNvPr id="38" name="Rectangle 12"/>
          <p:cNvSpPr>
            <a:spLocks noChangeArrowheads="1"/>
          </p:cNvSpPr>
          <p:nvPr/>
        </p:nvSpPr>
        <p:spPr bwMode="auto">
          <a:xfrm>
            <a:off x="-42852" y="5966414"/>
            <a:ext cx="289529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Sensitivity of FY-4A/AGRI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2704493" y="5989228"/>
            <a:ext cx="289529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slope of FY-4A/AGRI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69641" y="2607730"/>
            <a:ext cx="394670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temperatures of Radiant Cooler of FY-2</a:t>
            </a: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Stable</a:t>
            </a: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599788" y="5966414"/>
            <a:ext cx="329093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slope of Channel 10.3 um of FY-4A/AGRI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695914" y="2629314"/>
            <a:ext cx="394670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temperatures of Radiant Cooler of FY-4A/AGRI</a:t>
            </a: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Unstable</a:t>
            </a: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875480" y="2627147"/>
            <a:ext cx="394670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Similar</a:t>
            </a: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！</a:t>
            </a:r>
            <a:endParaRPr kumimoji="0" lang="en-US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But Not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Same</a:t>
            </a:r>
            <a:endParaRPr lang="zh-CN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107" y="1749894"/>
            <a:ext cx="4825439" cy="26592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1378" y="4556266"/>
            <a:ext cx="11709243" cy="17030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</a:rPr>
              <a:t>More details</a:t>
            </a:r>
            <a:r>
              <a:rPr lang="zh-CN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 ： （</a:t>
            </a:r>
            <a:r>
              <a:rPr lang="en-US" altLang="zh-CN" dirty="0" err="1">
                <a:solidFill>
                  <a:srgbClr val="000000"/>
                </a:solidFill>
                <a:sym typeface="Wingdings" panose="05000000000000000000" pitchFamily="2" charset="2"/>
              </a:rPr>
              <a:t>Boyang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 Chen, et al</a:t>
            </a:r>
            <a:r>
              <a:rPr lang="zh-CN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）</a:t>
            </a:r>
            <a:r>
              <a:rPr lang="en-US" altLang="zh-CN" dirty="0"/>
              <a:t>IEEE TGRS, vol. 63, pp. 1-16, 2025</a:t>
            </a:r>
            <a:endParaRPr lang="en-US" altLang="zh-CN" dirty="0">
              <a:solidFill>
                <a:srgbClr val="00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</a:rPr>
              <a:t>Radiometric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Calibration using Artificial Intelligence: Constituting Uniform Observing System for Infrared Satellites</a:t>
            </a:r>
            <a:endParaRPr lang="en-US" altLang="zh-CN" dirty="0">
              <a:solidFill>
                <a:srgbClr val="00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</a:rPr>
              <a:t>DOI: 10.1109/TGRS.2025.3534794</a:t>
            </a:r>
            <a:endParaRPr lang="en-US" altLang="zh-CN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</a:rPr>
              <a:t>Download : https://ieeexplore.ieee.org/document/10855605</a:t>
            </a:r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04" y="1366379"/>
            <a:ext cx="2975757" cy="2600498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7014168" y="2160168"/>
          <a:ext cx="473670" cy="7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3" imgW="3657600" imgH="5486400" progId="Equation.DSMT4">
                  <p:embed/>
                </p:oleObj>
              </mc:Choice>
              <mc:Fallback>
                <p:oleObj name="Equation" r:id="rId3" imgW="3657600" imgH="5486400" progId="Equation.DSMT4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14168" y="2160168"/>
                        <a:ext cx="473670" cy="71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11030223" y="2164435"/>
          <a:ext cx="473670" cy="71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5" imgW="3657600" imgH="5486400" progId="Equation.DSMT4">
                  <p:embed/>
                </p:oleObj>
              </mc:Choice>
              <mc:Fallback>
                <p:oleObj name="Equation" r:id="rId5" imgW="3657600" imgH="5486400" progId="Equation.DSMT4">
                  <p:embed/>
                  <p:pic>
                    <p:nvPicPr>
                      <p:cNvPr id="0" name="对象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30223" y="2164435"/>
                        <a:ext cx="473670" cy="710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7030355" y="3675977"/>
            <a:ext cx="3821906" cy="785343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</a:rPr>
              <a:t>Radiometric Calibration Neural Network</a:t>
            </a:r>
            <a:endParaRPr lang="en-US" altLang="zh-CN" sz="1600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rgbClr val="000000"/>
                </a:solidFill>
              </a:rPr>
              <a:t> (RCNN)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44159" y="1115039"/>
            <a:ext cx="1515412" cy="224536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rgbClr val="000000"/>
                </a:solidFill>
              </a:rPr>
              <a:t>Inputs:</a:t>
            </a:r>
            <a:endParaRPr lang="en-US" altLang="zh-CN" sz="16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rgbClr val="000000"/>
                </a:solidFill>
              </a:rPr>
              <a:t>Temperatures from all the components in the optical paht of the sensor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24113" y="1115039"/>
            <a:ext cx="2391145" cy="985398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rgbClr val="000000"/>
                </a:solidFill>
              </a:rPr>
              <a:t>Outputs:</a:t>
            </a:r>
            <a:endParaRPr lang="en-US" altLang="zh-CN" sz="16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rgbClr val="000000"/>
                </a:solidFill>
              </a:rPr>
              <a:t>Radiometric Calibration Coefficients</a:t>
            </a:r>
            <a:endParaRPr lang="en-US" altLang="zh-CN" sz="1600" dirty="0">
              <a:solidFill>
                <a:srgbClr val="000000"/>
              </a:solidFill>
            </a:endParaRPr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1165731" y="0"/>
            <a:ext cx="11026269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2.2 Find the relation between RC coefficients and the states of sensor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9727" y="939975"/>
            <a:ext cx="555184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dirty="0"/>
              <a:t>We have derived that:</a:t>
            </a:r>
            <a:endParaRPr lang="en-US" altLang="zh-CN" dirty="0"/>
          </a:p>
          <a:p>
            <a:pPr algn="ctr"/>
            <a:r>
              <a:rPr lang="en-US" altLang="zh-CN" dirty="0"/>
              <a:t>the RC coefficients are the function of sensor states 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112895" y="2391410"/>
            <a:ext cx="1310640" cy="42164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noAutofit/>
          </a:bodyPr>
          <a:p>
            <a:pPr>
              <a:lnSpc>
                <a:spcPct val="125000"/>
              </a:lnSpc>
            </a:pPr>
            <a:r>
              <a:rPr lang="en-US" altLang="zh-CN" sz="900" dirty="0">
                <a:solidFill>
                  <a:srgbClr val="000000"/>
                </a:solidFill>
              </a:rPr>
              <a:t>pc:</a:t>
            </a:r>
            <a:r>
              <a:rPr lang="en-US" altLang="zh-CN" sz="900">
                <a:sym typeface="+mn-ea"/>
              </a:rPr>
              <a:t> photoconductance</a:t>
            </a:r>
            <a:endParaRPr lang="en-US" altLang="zh-CN" sz="900"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900">
                <a:sym typeface="+mn-ea"/>
              </a:rPr>
              <a:t>pv:</a:t>
            </a:r>
            <a:r>
              <a:rPr lang="en-US" altLang="zh-CN" sz="900" dirty="0">
                <a:solidFill>
                  <a:srgbClr val="000000"/>
                </a:solidFill>
              </a:rPr>
              <a:t> </a:t>
            </a:r>
            <a:r>
              <a:rPr lang="en-US" altLang="zh-CN" sz="900">
                <a:sym typeface="+mn-ea"/>
              </a:rPr>
              <a:t>photovoltaic</a:t>
            </a:r>
            <a:endParaRPr lang="en-US" altLang="zh-CN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2.31</a:t>
            </a:r>
            <a:r>
              <a:rPr lang="zh-CN" altLang="en-US" dirty="0"/>
              <a:t> </a:t>
            </a:r>
            <a:r>
              <a:rPr lang="en-US" altLang="zh-CN" dirty="0">
                <a:sym typeface="+mn-ea"/>
              </a:rPr>
              <a:t>Work Models of AIRC</a:t>
            </a:r>
            <a:r>
              <a:rPr lang="en-US" altLang="zh-CN" dirty="0"/>
              <a:t> 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528720" y="3010240"/>
          <a:ext cx="2578065" cy="25012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8295"/>
                <a:gridCol w="368295"/>
                <a:gridCol w="368295"/>
                <a:gridCol w="368295"/>
                <a:gridCol w="368295"/>
                <a:gridCol w="368295"/>
                <a:gridCol w="368295"/>
              </a:tblGrid>
              <a:tr h="443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外壳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温度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CN" sz="900" kern="100">
                          <a:effectLst/>
                        </a:rPr>
                        <a:t>℃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太阳屏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温度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CN" sz="900" kern="100">
                          <a:effectLst/>
                        </a:rPr>
                        <a:t>℃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辐射板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温度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(</a:t>
                      </a:r>
                      <a:r>
                        <a:rPr lang="zh-CN" sz="900" kern="100" dirty="0">
                          <a:effectLst/>
                        </a:rPr>
                        <a:t>℃</a:t>
                      </a:r>
                      <a:r>
                        <a:rPr lang="en-US" sz="900" kern="100" dirty="0">
                          <a:effectLst/>
                        </a:rPr>
                        <a:t>)</a:t>
                      </a:r>
                      <a:endParaRPr lang="zh-CN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一级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温度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(K)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二级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温度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(K)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二级制冷余量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(</a:t>
                      </a:r>
                      <a:r>
                        <a:rPr lang="en-US" sz="900" kern="100" dirty="0" err="1">
                          <a:effectLst/>
                        </a:rPr>
                        <a:t>mW</a:t>
                      </a:r>
                      <a:r>
                        <a:rPr lang="en-US" sz="900" kern="100" dirty="0">
                          <a:effectLst/>
                        </a:rPr>
                        <a:t>)</a:t>
                      </a:r>
                      <a:endParaRPr lang="zh-CN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辐冷筒温度</a:t>
                      </a:r>
                      <a:r>
                        <a:rPr lang="en-US" sz="900" kern="100">
                          <a:effectLst/>
                        </a:rPr>
                        <a:t>(</a:t>
                      </a:r>
                      <a:r>
                        <a:rPr lang="zh-CN" sz="900" kern="100">
                          <a:effectLst/>
                        </a:rPr>
                        <a:t>℃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54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-107.04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-109.93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-112.55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109.25</a:t>
                      </a:r>
                      <a:endParaRPr lang="zh-CN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80.17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20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探测器通电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-18.56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-107.14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-109.93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-112.67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108.98</a:t>
                      </a:r>
                      <a:endParaRPr lang="zh-CN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78.22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探测器通电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-18.93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-100.89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-104.11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-108.45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112.19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83.45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40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探测器通电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-10.07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84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-99.60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-102.84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-107.53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113.17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88.30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92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探测器通电</a:t>
                      </a:r>
                      <a:endParaRPr lang="zh-CN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-4.74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-99.68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-102.92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-107.53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113.22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88.29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100</a:t>
                      </a:r>
                      <a:endParaRPr lang="zh-CN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探测器未通电</a:t>
                      </a:r>
                      <a:endParaRPr lang="zh-CN" sz="1200" kern="10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-4.08</a:t>
                      </a:r>
                      <a:endParaRPr lang="zh-CN" sz="1200" kern="100" dirty="0"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8781415" y="5502910"/>
            <a:ext cx="341058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b="1" dirty="0">
                <a:latin typeface="+mn-ea"/>
              </a:rPr>
              <a:t>Typical work mode:</a:t>
            </a:r>
            <a:endParaRPr lang="en-US" altLang="zh-CN" sz="1400" b="1" dirty="0">
              <a:latin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>
                <a:highlight>
                  <a:srgbClr val="00FF00"/>
                </a:highlight>
                <a:latin typeface="+mn-ea"/>
              </a:rPr>
              <a:t>Using pre-launch Calibration Result To </a:t>
            </a:r>
            <a:endParaRPr lang="en-US" altLang="zh-CN" sz="1400" b="1" dirty="0">
              <a:highlight>
                <a:srgbClr val="00FF00"/>
              </a:highlight>
              <a:latin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400" b="1" dirty="0">
                <a:highlight>
                  <a:srgbClr val="00FF00"/>
                </a:highlight>
                <a:latin typeface="+mn-ea"/>
              </a:rPr>
              <a:t>train the RCNN</a:t>
            </a:r>
            <a:endParaRPr lang="en-US" altLang="zh-CN" sz="1400" b="1" dirty="0">
              <a:latin typeface="+mn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8597536" y="917727"/>
            <a:ext cx="3509245" cy="3436955"/>
            <a:chOff x="8626111" y="870102"/>
            <a:chExt cx="3509245" cy="3454247"/>
          </a:xfrm>
        </p:grpSpPr>
        <p:pic>
          <p:nvPicPr>
            <p:cNvPr id="8" name="图片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7295" y="870102"/>
              <a:ext cx="2578061" cy="198275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直接箭头连接符 11"/>
            <p:cNvCxnSpPr/>
            <p:nvPr/>
          </p:nvCxnSpPr>
          <p:spPr>
            <a:xfrm flipH="1">
              <a:off x="8626111" y="2265769"/>
              <a:ext cx="896508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连接符: 肘形 35"/>
            <p:cNvCxnSpPr/>
            <p:nvPr/>
          </p:nvCxnSpPr>
          <p:spPr>
            <a:xfrm rot="16200000" flipH="1">
              <a:off x="8232292" y="3107841"/>
              <a:ext cx="2058583" cy="374434"/>
            </a:xfrm>
            <a:prstGeom prst="bentConnector3">
              <a:avLst>
                <a:gd name="adj1" fmla="val 101359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8" y="1403720"/>
            <a:ext cx="8474458" cy="4167717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794306" y="5881480"/>
            <a:ext cx="5793061" cy="337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b="1" dirty="0">
                <a:highlight>
                  <a:srgbClr val="FFFF00"/>
                </a:highlight>
                <a:latin typeface="+mn-ea"/>
              </a:rPr>
              <a:t>RCNN</a:t>
            </a:r>
            <a:r>
              <a:rPr lang="zh-CN" altLang="en-US" sz="1400" b="1" dirty="0">
                <a:highlight>
                  <a:srgbClr val="FFFF00"/>
                </a:highlight>
                <a:latin typeface="+mn-ea"/>
              </a:rPr>
              <a:t>：</a:t>
            </a:r>
            <a:r>
              <a:rPr lang="en-US" altLang="zh-CN" sz="1400" b="1" dirty="0">
                <a:highlight>
                  <a:srgbClr val="FFFF00"/>
                </a:highlight>
                <a:latin typeface="+mn-ea"/>
              </a:rPr>
              <a:t>The relation between RC coefficients and work station</a:t>
            </a:r>
            <a:endParaRPr lang="en-US" altLang="zh-CN" sz="1400" b="1" dirty="0">
              <a:highlight>
                <a:srgbClr val="FFFF00"/>
              </a:highlight>
              <a:latin typeface="+mn-ea"/>
            </a:endParaRPr>
          </a:p>
        </p:txBody>
      </p:sp>
      <p:sp>
        <p:nvSpPr>
          <p:cNvPr id="6" name="箭头: 左右 5"/>
          <p:cNvSpPr/>
          <p:nvPr/>
        </p:nvSpPr>
        <p:spPr>
          <a:xfrm>
            <a:off x="7677095" y="5967143"/>
            <a:ext cx="960910" cy="248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7" grpId="0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" y="951543"/>
            <a:ext cx="5296540" cy="24910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" y="3618781"/>
            <a:ext cx="5296541" cy="2491029"/>
          </a:xfrm>
          <a:prstGeom prst="rect">
            <a:avLst/>
          </a:prstGeom>
        </p:spPr>
      </p:pic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1165731" y="0"/>
            <a:ext cx="10969625" cy="706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2.32</a:t>
            </a:r>
            <a:r>
              <a:rPr lang="zh-CN" altLang="en-US" dirty="0"/>
              <a:t> </a:t>
            </a:r>
            <a:r>
              <a:rPr lang="en-US" altLang="zh-CN" dirty="0"/>
              <a:t>Work Models: </a:t>
            </a:r>
            <a:r>
              <a:rPr lang="en-US" altLang="zh-CN" sz="2400" dirty="0"/>
              <a:t>On-orbit RC &amp;&amp; AIRC, GSICS &amp;&amp; AIRC, et al…</a:t>
            </a:r>
            <a:r>
              <a:rPr lang="en-US" altLang="zh-CN" dirty="0"/>
              <a:t> </a:t>
            </a:r>
            <a:endParaRPr lang="en-US" altLang="zh-CN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5557842" y="771525"/>
            <a:ext cx="0" cy="58769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164009" y="3406140"/>
            <a:ext cx="394670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On-Orbit 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RC &amp;&amp; AIRC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792381" y="796415"/>
            <a:ext cx="1601152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1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On-Orbit </a:t>
            </a:r>
            <a:r>
              <a:rPr kumimoji="0" lang="en-US" altLang="zh-CN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RC-15 mins</a:t>
            </a:r>
            <a:endParaRPr kumimoji="0" lang="zh-CN" altLang="zh-CN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流程图: 接点 10"/>
          <p:cNvSpPr/>
          <p:nvPr/>
        </p:nvSpPr>
        <p:spPr>
          <a:xfrm>
            <a:off x="3607598" y="922962"/>
            <a:ext cx="85724" cy="82159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接点 11"/>
          <p:cNvSpPr/>
          <p:nvPr/>
        </p:nvSpPr>
        <p:spPr>
          <a:xfrm>
            <a:off x="3607598" y="1136209"/>
            <a:ext cx="85724" cy="8215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79045" y="1033702"/>
            <a:ext cx="1068297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AIRC- 1 mins</a:t>
            </a:r>
            <a:endParaRPr kumimoji="0" lang="zh-CN" altLang="zh-CN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13868" y="6109810"/>
            <a:ext cx="3046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+mn-ea"/>
                <a:cs typeface="Times New Roman" panose="02020603050405020304" pitchFamily="18" charset="0"/>
              </a:rPr>
              <a:t>Magnified view of up fig</a:t>
            </a:r>
            <a:endParaRPr lang="zh-CN" altLang="en-US" b="1" dirty="0"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059" y="976909"/>
            <a:ext cx="3041492" cy="296802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393" y="4245716"/>
            <a:ext cx="3396209" cy="22563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337" y="1177288"/>
            <a:ext cx="3041494" cy="3035435"/>
          </a:xfrm>
          <a:prstGeom prst="rect">
            <a:avLst/>
          </a:prstGeom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9557024" y="5189233"/>
            <a:ext cx="247951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GSICS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&amp;&amp; AIRC</a:t>
            </a:r>
            <a:endParaRPr kumimoji="0" lang="zh-CN" altLang="zh-CN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93120" y="73025"/>
            <a:ext cx="139382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 defTabSz="266700">
              <a:spcAft>
                <a:spcPct val="0"/>
              </a:spcAft>
            </a:pPr>
            <a:r>
              <a:rPr lang="en-US" altLang="zh-CN" sz="1600" b="1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encrypting</a:t>
            </a:r>
            <a:endParaRPr lang="en-US" altLang="zh-CN" sz="1600" b="1"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1"/>
          <p:cNvGrpSpPr/>
          <p:nvPr/>
        </p:nvGrpSpPr>
        <p:grpSpPr>
          <a:xfrm>
            <a:off x="971944" y="2844552"/>
            <a:ext cx="1836205" cy="1734592"/>
            <a:chOff x="1264747" y="2051525"/>
            <a:chExt cx="3060001" cy="3060000"/>
          </a:xfrm>
        </p:grpSpPr>
        <p:sp>
          <p:nvSpPr>
            <p:cNvPr id="13" name="任意多边形: 形状 6"/>
            <p:cNvSpPr>
              <a:spLocks noChangeAspect="1"/>
            </p:cNvSpPr>
            <p:nvPr/>
          </p:nvSpPr>
          <p:spPr>
            <a:xfrm rot="5400000">
              <a:off x="1264748" y="2051525"/>
              <a:ext cx="3060000" cy="3060000"/>
            </a:xfrm>
            <a:prstGeom prst="roundRect">
              <a:avLst/>
            </a:prstGeom>
            <a:solidFill>
              <a:srgbClr val="0060A8"/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lIns="68555" tIns="34277" rIns="68555" bIns="34277" rtlCol="0" anchor="ctr"/>
            <a:lstStyle/>
            <a:p>
              <a:endParaRPr lang="zh-CN" altLang="en-US" sz="135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1871518" y="3745377"/>
              <a:ext cx="1846455" cy="1140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endParaRPr lang="en-US" altLang="zh-CN" sz="3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26"/>
            <p:cNvSpPr/>
            <p:nvPr/>
          </p:nvSpPr>
          <p:spPr>
            <a:xfrm>
              <a:off x="1264747" y="2922181"/>
              <a:ext cx="3059998" cy="597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spc="45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</a:t>
              </a:r>
              <a:endParaRPr lang="zh-CN" altLang="en-US" sz="1600" b="1" spc="4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4"/>
          <p:cNvSpPr txBox="1"/>
          <p:nvPr/>
        </p:nvSpPr>
        <p:spPr>
          <a:xfrm>
            <a:off x="4385227" y="2048383"/>
            <a:ext cx="7613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Definition of Radiometric Calibration and Performance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: 圆角 18"/>
          <p:cNvSpPr>
            <a:spLocks noChangeAspect="1"/>
          </p:cNvSpPr>
          <p:nvPr/>
        </p:nvSpPr>
        <p:spPr>
          <a:xfrm>
            <a:off x="3382270" y="1986279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60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: 圆角 18"/>
          <p:cNvSpPr>
            <a:spLocks noChangeAspect="1"/>
          </p:cNvSpPr>
          <p:nvPr/>
        </p:nvSpPr>
        <p:spPr>
          <a:xfrm>
            <a:off x="3373476" y="2948427"/>
            <a:ext cx="539636" cy="53970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: 圆角 18"/>
          <p:cNvSpPr>
            <a:spLocks noChangeAspect="1"/>
          </p:cNvSpPr>
          <p:nvPr/>
        </p:nvSpPr>
        <p:spPr>
          <a:xfrm>
            <a:off x="3382270" y="3910577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15"/>
          <p:cNvSpPr txBox="1"/>
          <p:nvPr/>
        </p:nvSpPr>
        <p:spPr>
          <a:xfrm>
            <a:off x="4385310" y="3000375"/>
            <a:ext cx="73774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Our idea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about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Radiometric</a:t>
            </a:r>
            <a:r>
              <a:rPr lang="zh-CN" altLang="en-US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Calibration using AI</a:t>
            </a:r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: 圆角 18"/>
          <p:cNvSpPr>
            <a:spLocks noChangeAspect="1"/>
          </p:cNvSpPr>
          <p:nvPr/>
        </p:nvSpPr>
        <p:spPr>
          <a:xfrm>
            <a:off x="3373476" y="4872725"/>
            <a:ext cx="541286" cy="54135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15"/>
          <p:cNvSpPr txBox="1"/>
          <p:nvPr/>
        </p:nvSpPr>
        <p:spPr>
          <a:xfrm>
            <a:off x="4385228" y="3983562"/>
            <a:ext cx="5330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Performance and analysis to</a:t>
            </a: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AIRC</a:t>
            </a:r>
            <a:endParaRPr lang="zh-CN" altLang="en-US" sz="21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4385228" y="4935653"/>
            <a:ext cx="3715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微软雅黑" panose="020B0503020204020204" charset="-122"/>
                <a:ea typeface="微软雅黑" panose="020B0503020204020204" charset="-122"/>
              </a:rPr>
              <a:t>Discussion</a:t>
            </a:r>
            <a:endParaRPr lang="zh-CN" altLang="en-US" sz="21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COMMONDATA" val="eyJoZGlkIjoiZThkNzliMTExNmJkZmM5ZTE0NDljNjcyZTY4ZDM2YjU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5BA3EB"/>
      </a:accent1>
      <a:accent2>
        <a:srgbClr val="1B7ADA"/>
      </a:accent2>
      <a:accent3>
        <a:srgbClr val="0053A7"/>
      </a:accent3>
      <a:accent4>
        <a:srgbClr val="A6A6A6"/>
      </a:accent4>
      <a:accent5>
        <a:srgbClr val="767676"/>
      </a:accent5>
      <a:accent6>
        <a:srgbClr val="151515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eaVert" wrap="square" rtlCol="0">
        <a:spAutoFit/>
      </a:bodyPr>
      <a:lstStyle>
        <a:defPPr algn="l">
          <a:defRPr sz="1400" dirty="0" smtClean="0">
            <a:solidFill>
              <a:schemeClr val="bg1">
                <a:alpha val="40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5137</Words>
  <Application>WPS 演示</Application>
  <PresentationFormat>宽屏</PresentationFormat>
  <Paragraphs>385</Paragraphs>
  <Slides>19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Calibri</vt:lpstr>
      <vt:lpstr>Calibri</vt:lpstr>
      <vt:lpstr>Verdana</vt:lpstr>
      <vt:lpstr>黑体</vt:lpstr>
      <vt:lpstr>微软雅黑</vt:lpstr>
      <vt:lpstr>Times New Roman</vt:lpstr>
      <vt:lpstr>华文细黑</vt:lpstr>
      <vt:lpstr>方正清刻本悦宋简体</vt:lpstr>
      <vt:lpstr>Arial Unicode MS</vt:lpstr>
      <vt:lpstr>等线</vt:lpstr>
      <vt:lpstr>Bahnschrift SemiLight Condensed</vt:lpstr>
      <vt:lpstr>Constantia</vt:lpstr>
      <vt:lpstr>Gabriola</vt:lpstr>
      <vt:lpstr>Lucida Console</vt:lpstr>
      <vt:lpstr>1_Designed by iSlide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2022.10</dc:title>
  <dc:creator>DELL</dc:creator>
  <cp:lastModifiedBy>博洋</cp:lastModifiedBy>
  <cp:revision>448</cp:revision>
  <dcterms:created xsi:type="dcterms:W3CDTF">2022-10-16T16:22:00Z</dcterms:created>
  <dcterms:modified xsi:type="dcterms:W3CDTF">2025-03-16T00:44:20Z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7ba27a8a62eb40f384a8f60e3a7dc925</vt:lpwstr>
  </property>
  <property fmtid="{D5CDD505-2E9C-101B-9397-08002B2CF9AE}" pid="3" name="KSOProductBuildVer">
    <vt:lpwstr>2052-12.1.0.17827</vt:lpwstr>
  </property>
</Properties>
</file>