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4"/>
  </p:sldMasterIdLst>
  <p:notesMasterIdLst>
    <p:notesMasterId r:id="rId31"/>
  </p:notesMasterIdLst>
  <p:handoutMasterIdLst>
    <p:handoutMasterId r:id="rId32"/>
  </p:handoutMasterIdLst>
  <p:sldIdLst>
    <p:sldId id="687" r:id="rId5"/>
    <p:sldId id="606" r:id="rId6"/>
    <p:sldId id="846" r:id="rId7"/>
    <p:sldId id="850" r:id="rId8"/>
    <p:sldId id="627" r:id="rId9"/>
    <p:sldId id="686" r:id="rId10"/>
    <p:sldId id="703" r:id="rId11"/>
    <p:sldId id="704" r:id="rId12"/>
    <p:sldId id="845" r:id="rId13"/>
    <p:sldId id="623" r:id="rId14"/>
    <p:sldId id="735" r:id="rId15"/>
    <p:sldId id="841" r:id="rId16"/>
    <p:sldId id="854" r:id="rId17"/>
    <p:sldId id="851" r:id="rId18"/>
    <p:sldId id="663" r:id="rId19"/>
    <p:sldId id="848" r:id="rId20"/>
    <p:sldId id="852" r:id="rId21"/>
    <p:sldId id="662" r:id="rId22"/>
    <p:sldId id="843" r:id="rId23"/>
    <p:sldId id="830" r:id="rId24"/>
    <p:sldId id="822" r:id="rId25"/>
    <p:sldId id="853" r:id="rId26"/>
    <p:sldId id="720" r:id="rId27"/>
    <p:sldId id="660" r:id="rId28"/>
    <p:sldId id="738" r:id="rId29"/>
    <p:sldId id="737" r:id="rId3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98DB"/>
    <a:srgbClr val="FE5000"/>
    <a:srgbClr val="00205B"/>
    <a:srgbClr val="C5B9AC"/>
    <a:srgbClr val="D6D2C4"/>
    <a:srgbClr val="E8E8E8"/>
    <a:srgbClr val="E0E0E0"/>
    <a:srgbClr val="F1F1F1"/>
    <a:srgbClr val="00B5E2"/>
    <a:srgbClr val="FED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A8A636-6914-7015-91F9-1D04BBE6F606}" v="2" dt="2025-03-31T07:28:18.7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83" autoAdjust="0"/>
  </p:normalViewPr>
  <p:slideViewPr>
    <p:cSldViewPr snapToGrid="0">
      <p:cViewPr varScale="1">
        <p:scale>
          <a:sx n="63" d="100"/>
          <a:sy n="63" d="100"/>
        </p:scale>
        <p:origin x="762" y="72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来宾用户" userId="S::urn:spo:anon#e4c10f3ec560c50dbb100debf6327a6884b9cd482424ec980e340784948f01a7::" providerId="AD" clId="Web-{A2A0E63B-2C5D-9AE6-A8B4-CF3C3911588A}"/>
    <pc:docChg chg="modSld">
      <pc:chgData name="来宾用户" userId="S::urn:spo:anon#e4c10f3ec560c50dbb100debf6327a6884b9cd482424ec980e340784948f01a7::" providerId="AD" clId="Web-{A2A0E63B-2C5D-9AE6-A8B4-CF3C3911588A}" dt="2025-03-24T12:20:24.736" v="2" actId="1076"/>
      <pc:docMkLst>
        <pc:docMk/>
      </pc:docMkLst>
      <pc:sldChg chg="modSp">
        <pc:chgData name="来宾用户" userId="S::urn:spo:anon#e4c10f3ec560c50dbb100debf6327a6884b9cd482424ec980e340784948f01a7::" providerId="AD" clId="Web-{A2A0E63B-2C5D-9AE6-A8B4-CF3C3911588A}" dt="2025-03-24T12:20:24.736" v="2" actId="1076"/>
        <pc:sldMkLst>
          <pc:docMk/>
          <pc:sldMk cId="877664265" sldId="735"/>
        </pc:sldMkLst>
        <pc:spChg chg="mod">
          <ac:chgData name="来宾用户" userId="S::urn:spo:anon#e4c10f3ec560c50dbb100debf6327a6884b9cd482424ec980e340784948f01a7::" providerId="AD" clId="Web-{A2A0E63B-2C5D-9AE6-A8B4-CF3C3911588A}" dt="2025-03-24T12:20:24.736" v="2" actId="1076"/>
          <ac:spMkLst>
            <pc:docMk/>
            <pc:sldMk cId="877664265" sldId="735"/>
            <ac:spMk id="75" creationId="{1AC29281-C350-B183-7FC6-D15F74246630}"/>
          </ac:spMkLst>
        </pc:spChg>
      </pc:sldChg>
    </pc:docChg>
  </pc:docChgLst>
  <pc:docChgLst>
    <pc:chgData name="来宾用户" userId="S::urn:spo:anon#e4c10f3ec560c50dbb100debf6327a6884b9cd482424ec980e340784948f01a7::" providerId="AD" clId="Web-{A5A8A636-6914-7015-91F9-1D04BBE6F606}"/>
    <pc:docChg chg="modSld">
      <pc:chgData name="来宾用户" userId="S::urn:spo:anon#e4c10f3ec560c50dbb100debf6327a6884b9cd482424ec980e340784948f01a7::" providerId="AD" clId="Web-{A5A8A636-6914-7015-91F9-1D04BBE6F606}" dt="2025-03-31T07:28:18.745" v="1" actId="1076"/>
      <pc:docMkLst>
        <pc:docMk/>
      </pc:docMkLst>
      <pc:sldChg chg="modSp">
        <pc:chgData name="来宾用户" userId="S::urn:spo:anon#e4c10f3ec560c50dbb100debf6327a6884b9cd482424ec980e340784948f01a7::" providerId="AD" clId="Web-{A5A8A636-6914-7015-91F9-1D04BBE6F606}" dt="2025-03-31T07:28:18.745" v="1" actId="1076"/>
        <pc:sldMkLst>
          <pc:docMk/>
          <pc:sldMk cId="1227030770" sldId="627"/>
        </pc:sldMkLst>
        <pc:picChg chg="mod">
          <ac:chgData name="来宾用户" userId="S::urn:spo:anon#e4c10f3ec560c50dbb100debf6327a6884b9cd482424ec980e340784948f01a7::" providerId="AD" clId="Web-{A5A8A636-6914-7015-91F9-1D04BBE6F606}" dt="2025-03-31T07:28:18.745" v="1" actId="1076"/>
          <ac:picMkLst>
            <pc:docMk/>
            <pc:sldMk cId="1227030770" sldId="627"/>
            <ac:picMk id="7" creationId="{00000000-0000-0000-0000-000000000000}"/>
          </ac:picMkLst>
        </pc:picChg>
      </pc:sldChg>
      <pc:sldChg chg="modSp">
        <pc:chgData name="来宾用户" userId="S::urn:spo:anon#e4c10f3ec560c50dbb100debf6327a6884b9cd482424ec980e340784948f01a7::" providerId="AD" clId="Web-{A5A8A636-6914-7015-91F9-1D04BBE6F606}" dt="2025-03-31T07:24:53.740" v="0" actId="1076"/>
        <pc:sldMkLst>
          <pc:docMk/>
          <pc:sldMk cId="2085031167" sldId="850"/>
        </pc:sldMkLst>
        <pc:spChg chg="mod">
          <ac:chgData name="来宾用户" userId="S::urn:spo:anon#e4c10f3ec560c50dbb100debf6327a6884b9cd482424ec980e340784948f01a7::" providerId="AD" clId="Web-{A5A8A636-6914-7015-91F9-1D04BBE6F606}" dt="2025-03-31T07:24:53.740" v="0" actId="1076"/>
          <ac:spMkLst>
            <pc:docMk/>
            <pc:sldMk cId="2085031167" sldId="850"/>
            <ac:spMk id="5" creationId="{DF78C43E-ACBA-12CA-4F08-D570EC7EC14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1370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086465-F76C-2729-AF55-921612FB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2FBBB9-29B3-D12E-D232-E0A1E0D576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1F6D9-7097-E4F7-9B2E-30C27F2B0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FA5F7-D513-99E5-2717-DC5BDB431B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8923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63592-CA27-90CE-739F-300C9557E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37A9C6-9799-C561-73C3-3F751DDEF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6B119A-3455-7AF9-A9E2-48C91E5713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C5E5AB-A966-66C3-CDC9-C458AF5715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4479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NIR1.3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37120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D0167-1B5D-F02E-96C8-FED6B1EC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4044AD-B629-56E8-B1ED-496F5F318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7E54F1-0E33-60BA-D240-FE0DED699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NIR1.3</a:t>
            </a:r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17A97B-3B7C-7689-02FE-89FF249CA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64882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088CC-2402-3F84-B76D-F995344E7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F7898E-41FB-D3D0-5903-CCB46BE8DD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E56C86-EB31-37B8-3B30-1995BA44CE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AC03B-8346-DAA5-08F7-8CD2B5CC30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50150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15-day in </a:t>
            </a:r>
            <a:r>
              <a:rPr lang="en-GB" dirty="0" err="1"/>
              <a:t>feb</a:t>
            </a:r>
            <a:r>
              <a:rPr lang="en-GB" dirty="0"/>
              <a:t> 2025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1028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EC9BD-1ECB-2CF0-EFBA-9FF4A303F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D2AFF6-1083-AB6B-23B6-D2DF9FA4F0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A41AF-99A0-4D26-5C6E-94093A0E7A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VIS0.4, VIS0.5, VIS0.6, and VIS0.8 demonstrate relatively stable performance, with little to no degradation.</a:t>
            </a:r>
          </a:p>
          <a:p>
            <a:r>
              <a:rPr lang="en-US" sz="1200" dirty="0"/>
              <a:t>VIS0.9 appears to be stable, although using desert results may not be </a:t>
            </a:r>
            <a:r>
              <a:rPr lang="en-US" sz="1200" dirty="0">
                <a:latin typeface="Arial" panose="020B0604020202020204" pitchFamily="34" charset="0"/>
              </a:rPr>
              <a:t>suitable approach for monitoring this channel due to water vapor absorption.</a:t>
            </a:r>
          </a:p>
          <a:p>
            <a:r>
              <a:rPr lang="en-US" sz="1200" dirty="0"/>
              <a:t>NIR1.3 is excluded due to strong absorption.</a:t>
            </a:r>
            <a:endParaRPr lang="en-IE" sz="1200" dirty="0"/>
          </a:p>
          <a:p>
            <a:r>
              <a:rPr lang="en-IE" sz="1200" dirty="0">
                <a:latin typeface="Arial" panose="020B0604020202020204" pitchFamily="34" charset="0"/>
              </a:rPr>
              <a:t>NIR1.6 </a:t>
            </a:r>
            <a:r>
              <a:rPr lang="en-US" sz="1200" dirty="0">
                <a:latin typeface="Arial" panose="020B0604020202020204" pitchFamily="34" charset="0"/>
              </a:rPr>
              <a:t>shows significant degradation (under investigation).</a:t>
            </a:r>
          </a:p>
          <a:p>
            <a:r>
              <a:rPr lang="en-IE" sz="1200" dirty="0">
                <a:latin typeface="Arial" panose="020B0604020202020204" pitchFamily="34" charset="0"/>
              </a:rPr>
              <a:t>NIR2.2 </a:t>
            </a:r>
            <a:r>
              <a:rPr lang="en-US" sz="1200" dirty="0">
                <a:latin typeface="Arial" panose="020B0604020202020204" pitchFamily="34" charset="0"/>
              </a:rPr>
              <a:t>exhibits similar behavior to NIR1.6, though less pronounced. However, it is observed to have a bias of 7–10%.</a:t>
            </a:r>
          </a:p>
          <a:p>
            <a:r>
              <a:rPr lang="en-US" sz="1200" dirty="0"/>
              <a:t>Note: PICS often show strong seasonality that has to be taken into account after one full cycle.</a:t>
            </a:r>
          </a:p>
          <a:p>
            <a:endParaRPr lang="en-I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8B529-3205-8159-224F-16F137DD27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949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1361AC-EB04-1655-FD47-794FBA0B1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2C32D2-F195-7080-9DA0-B3965B076C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0BEA64-D6B5-DECD-5628-692B056655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F31E4-4474-286D-9EE2-6C31B690DF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2529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7AED8-CF9B-668C-8630-785823CD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DE4305A-F8BB-523D-A3D8-0273C4F723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CD28B2-EEA6-F964-F557-172016851C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EAABF-3A86-EFC1-B0C8-5C9B296752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41261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077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73959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4244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D4185-E443-D1DE-4993-1685D3617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46F7D9-5F74-9340-45C1-C043DA011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A48043-6054-42FB-24EF-641740D0A0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9AC42C-2892-F8BC-AB7E-195B9F0C5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69500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1152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02029-9BE2-4139-82E8-7E205433FD51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689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tor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398" y="1191201"/>
            <a:ext cx="9421602" cy="533890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335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1199"/>
            <a:ext cx="9436548" cy="534737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957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Atmosphe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58" y="1199921"/>
            <a:ext cx="9406214" cy="5330187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6231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Ocean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9921"/>
            <a:ext cx="9421156" cy="533865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5101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610" y="1115816"/>
            <a:ext cx="9572000" cy="542413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26713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8913" y="1199921"/>
            <a:ext cx="9463265" cy="5362516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597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LEO MC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878" y="1178260"/>
            <a:ext cx="9505713" cy="538657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3822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61236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77795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386105" cy="53187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013831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885859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yellow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635449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80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324715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 - 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 baseline="0"/>
            </a:lvl1pPr>
            <a:lvl2pPr marL="562722" indent="0">
              <a:buNone/>
              <a:defRPr sz="2800" baseline="0"/>
            </a:lvl2pPr>
            <a:lvl3pPr marL="1125443" indent="0">
              <a:buNone/>
              <a:defRPr sz="2400" baseline="0"/>
            </a:lvl3pPr>
            <a:lvl4pPr marL="1688165" indent="0">
              <a:buNone/>
              <a:defRPr sz="2000" baseline="0"/>
            </a:lvl4pPr>
            <a:lvl5pPr marL="2250887" indent="0">
              <a:buNone/>
              <a:defRPr sz="18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53998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 spc="-100" baseline="0"/>
            </a:lvl1pPr>
            <a:lvl2pPr>
              <a:defRPr sz="2800" spc="-100" baseline="0"/>
            </a:lvl2pPr>
            <a:lvl3pPr>
              <a:defRPr sz="2400" spc="-100" baseline="0"/>
            </a:lvl3pPr>
            <a:lvl4pPr>
              <a:defRPr sz="2000" spc="-100" baseline="0"/>
            </a:lvl4pPr>
            <a:lvl5pPr>
              <a:defRPr sz="1800" spc="-100" baseline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883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lue background">
    <p:bg>
      <p:bgPr>
        <a:solidFill>
          <a:srgbClr val="2539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1200" cap="none" spc="0" normalizeH="0" baseline="0" noProof="0">
              <a:ln>
                <a:noFill/>
              </a:ln>
              <a:solidFill>
                <a:srgbClr val="00205B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79" y="-8719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www.eumetsat.int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2" y="1139428"/>
            <a:ext cx="11822493" cy="52626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620150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ured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12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Glob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102" y="1254582"/>
            <a:ext cx="9335283" cy="5289993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5530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72168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 Europ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" y="1240115"/>
            <a:ext cx="9335286" cy="528999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etop/EP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124" y="1210440"/>
            <a:ext cx="9465846" cy="5324538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626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PS-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4"/>
          <a:stretch/>
        </p:blipFill>
        <p:spPr>
          <a:xfrm>
            <a:off x="125175" y="1249142"/>
            <a:ext cx="10281095" cy="532062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5958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S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06" y="1122694"/>
            <a:ext cx="9619897" cy="5451274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463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MT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54" y="1145464"/>
            <a:ext cx="9616414" cy="544930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49540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CO2M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32" y="1238226"/>
            <a:ext cx="9480125" cy="5334150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287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>
                <a:solidFill>
                  <a:schemeClr val="bg1"/>
                </a:solidFill>
                <a:latin typeface="Bahnschrift SemiLight" panose="020B0502040204020203" pitchFamily="34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pt-BR" sz="1000" b="0" baseline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t>EUM/RSP/VWG/24/1420585, v2 Draft, 16 July 2024</a:t>
            </a:r>
            <a:endParaRPr lang="de-DE" sz="1000" b="0" baseline="0" dirty="0">
              <a:solidFill>
                <a:srgbClr val="00B5E2"/>
              </a:solidFill>
              <a:latin typeface="Bahnschrift Light" panose="020B0502040204020203" pitchFamily="34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721" r:id="rId5"/>
    <p:sldLayoutId id="2147487722" r:id="rId6"/>
    <p:sldLayoutId id="2147487723" r:id="rId7"/>
    <p:sldLayoutId id="2147487724" r:id="rId8"/>
    <p:sldLayoutId id="2147487726" r:id="rId9"/>
    <p:sldLayoutId id="2147487727" r:id="rId10"/>
    <p:sldLayoutId id="2147487728" r:id="rId11"/>
    <p:sldLayoutId id="2147487729" r:id="rId12"/>
    <p:sldLayoutId id="2147487730" r:id="rId13"/>
    <p:sldLayoutId id="2147487725" r:id="rId14"/>
    <p:sldLayoutId id="2147487731" r:id="rId15"/>
    <p:sldLayoutId id="2147487732" r:id="rId16"/>
    <p:sldLayoutId id="2147487678" r:id="rId17"/>
    <p:sldLayoutId id="2147487733" r:id="rId18"/>
    <p:sldLayoutId id="2147487735" r:id="rId19"/>
    <p:sldLayoutId id="2147487737" r:id="rId20"/>
    <p:sldLayoutId id="2147487739" r:id="rId21"/>
    <p:sldLayoutId id="2147487679" r:id="rId22"/>
    <p:sldLayoutId id="2147487734" r:id="rId23"/>
    <p:sldLayoutId id="2147487736" r:id="rId24"/>
    <p:sldLayoutId id="2147487738" r:id="rId25"/>
    <p:sldLayoutId id="2147487740" r:id="rId26"/>
    <p:sldLayoutId id="2147487717" r:id="rId27"/>
    <p:sldLayoutId id="2147487720" r:id="rId28"/>
    <p:sldLayoutId id="2147487718" r:id="rId29"/>
    <p:sldLayoutId id="2147487741" r:id="rId30"/>
    <p:sldLayoutId id="2147487742" r:id="rId31"/>
  </p:sldLayoutIdLst>
  <p:transition/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1" spc="-100" baseline="0">
          <a:solidFill>
            <a:schemeClr val="bg1"/>
          </a:solidFill>
          <a:latin typeface="Arial" panose="020B0604020202020204" pitchFamily="34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 spc="-100" baseline="0">
          <a:solidFill>
            <a:schemeClr val="tx2"/>
          </a:solidFill>
          <a:latin typeface="Arial" panose="020B0604020202020204" pitchFamily="34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12" Type="http://schemas.openxmlformats.org/officeDocument/2006/relationships/image" Target="../media/image6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7.jpeg"/><Relationship Id="rId11" Type="http://schemas.openxmlformats.org/officeDocument/2006/relationships/image" Target="../media/image60.emf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17" Type="http://schemas.openxmlformats.org/officeDocument/2006/relationships/image" Target="../media/image45.jpe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6.png"/><Relationship Id="rId5" Type="http://schemas.openxmlformats.org/officeDocument/2006/relationships/image" Target="../media/image47.png"/><Relationship Id="rId4" Type="http://schemas.openxmlformats.org/officeDocument/2006/relationships/image" Target="../media/image51.png"/><Relationship Id="rId9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 title="[DM_DOCNAME]"/>
          <p:cNvSpPr txBox="1"/>
          <p:nvPr/>
        </p:nvSpPr>
        <p:spPr>
          <a:xfrm>
            <a:off x="0" y="1884153"/>
            <a:ext cx="5310909" cy="3872168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US" sz="2800" b="0" spc="-100" dirty="0">
                <a:solidFill>
                  <a:schemeClr val="tx1"/>
                </a:solidFill>
                <a:latin typeface="Bahnschrift SemiLight" panose="020B0502040204020203" pitchFamily="34" charset="0"/>
                <a:cs typeface="Calibri" panose="020F0502020204030204" pitchFamily="34" charset="0"/>
              </a:rPr>
              <a:t>Monitoring the FCI VIS-NIR and LI Radiometric Performance Using Vicarious Calibration and Inter-Calibration</a:t>
            </a:r>
          </a:p>
          <a:p>
            <a:pPr>
              <a:defRPr/>
            </a:pPr>
            <a:endParaRPr lang="en-GB" sz="1800" b="0" kern="0" dirty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Ali Mousivand, Sebastian Wagner, Vincent Debaecker, Rakshith Shanbhag, Romain </a:t>
            </a:r>
            <a:r>
              <a:rPr lang="en-GB" sz="1400" b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Degoul, </a:t>
            </a:r>
            <a:r>
              <a:rPr lang="en-GB" sz="1400" b="0" dirty="0">
                <a:solidFill>
                  <a:schemeClr val="tx1"/>
                </a:solidFill>
                <a:latin typeface="Bahnschrift SemiBold" panose="020B0502040204020203" pitchFamily="34" charset="0"/>
                <a:ea typeface="Roboto Medium" panose="02000000000000000000" pitchFamily="2" charset="0"/>
                <a:cs typeface="Calibri" panose="020F0502020204030204" pitchFamily="34" charset="0"/>
              </a:rPr>
              <a:t>Alessandro Burini, Bartolomeo Viticchie and Mounir Lekouara </a:t>
            </a:r>
          </a:p>
          <a:p>
            <a:pPr>
              <a:defRPr/>
            </a:pPr>
            <a:endParaRPr lang="en-GB" sz="14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EUMETSAT/ RSP/INRC</a:t>
            </a:r>
          </a:p>
          <a:p>
            <a:pPr>
              <a:defRPr/>
            </a:pPr>
            <a:r>
              <a:rPr lang="en-US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GSICS Annual Meeting, </a:t>
            </a:r>
          </a:p>
          <a:p>
            <a:pPr>
              <a:defRPr/>
            </a:pPr>
            <a:r>
              <a:rPr lang="en-US" sz="1400" b="0" i="1" dirty="0">
                <a:solidFill>
                  <a:schemeClr val="tx1"/>
                </a:solidFill>
                <a:latin typeface="Bahnschrift Light" panose="020B0502040204020203" pitchFamily="34" charset="0"/>
                <a:ea typeface="Roboto Light" panose="02000000000000000000" pitchFamily="2" charset="0"/>
                <a:cs typeface="Calibri Light" panose="020F0302020204030204" pitchFamily="34" charset="0"/>
              </a:rPr>
              <a:t>17 – 21 March 2025, Changchun, China</a:t>
            </a:r>
            <a:endParaRPr lang="en-GB" sz="1400" b="0" i="1" dirty="0">
              <a:solidFill>
                <a:schemeClr val="tx1"/>
              </a:solidFill>
              <a:latin typeface="Bahnschrift Light" panose="020B0502040204020203" pitchFamily="34" charset="0"/>
              <a:ea typeface="Roboto Light" panose="02000000000000000000" pitchFamily="2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8056494" y="1227636"/>
            <a:ext cx="3977102" cy="5480052"/>
            <a:chOff x="8056494" y="1227636"/>
            <a:chExt cx="3977102" cy="5480052"/>
          </a:xfrm>
        </p:grpSpPr>
        <p:pic>
          <p:nvPicPr>
            <p:cNvPr id="34" name="Picture 3" descr="H:\MY DOCUMENTS\plots\plot_rad_srf_ieee.png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056494" y="4196262"/>
              <a:ext cx="3977102" cy="2511426"/>
            </a:xfrm>
            <a:prstGeom prst="rect">
              <a:avLst/>
            </a:prstGeom>
            <a:noFill/>
          </p:spPr>
        </p:pic>
        <p:pic>
          <p:nvPicPr>
            <p:cNvPr id="35" name="Picture 3" descr="H:\MY DOCUMENTS\plots\plot_rad_srf_ieee.png"/>
            <p:cNvPicPr>
              <a:picLocks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494" y="1227636"/>
              <a:ext cx="3977102" cy="2511426"/>
            </a:xfrm>
            <a:prstGeom prst="rect">
              <a:avLst/>
            </a:prstGeom>
            <a:noFill/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11557591" y="3379062"/>
              <a:ext cx="0" cy="2405050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7" name="Straight Arrow Connector 36"/>
            <p:cNvCxnSpPr/>
            <p:nvPr/>
          </p:nvCxnSpPr>
          <p:spPr>
            <a:xfrm flipH="1">
              <a:off x="8793126" y="3379062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Arrow Connector 37"/>
            <p:cNvCxnSpPr/>
            <p:nvPr/>
          </p:nvCxnSpPr>
          <p:spPr>
            <a:xfrm flipH="1">
              <a:off x="8934893" y="3381045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H="1">
              <a:off x="9073116" y="3394911"/>
              <a:ext cx="3544" cy="1050518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0" name="Straight Arrow Connector 39"/>
            <p:cNvCxnSpPr/>
            <p:nvPr/>
          </p:nvCxnSpPr>
          <p:spPr>
            <a:xfrm flipH="1">
              <a:off x="9211339" y="3408203"/>
              <a:ext cx="3544" cy="1173384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9391186" y="3401591"/>
              <a:ext cx="7089" cy="1179996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9705712" y="3408203"/>
              <a:ext cx="7089" cy="1461509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3" name="Straight Arrow Connector 42"/>
            <p:cNvCxnSpPr/>
            <p:nvPr/>
          </p:nvCxnSpPr>
          <p:spPr>
            <a:xfrm flipH="1">
              <a:off x="10045045" y="3392586"/>
              <a:ext cx="28910" cy="1817367"/>
            </a:xfrm>
            <a:prstGeom prst="straightConnector1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4" name="TextBox 43"/>
            <p:cNvSpPr txBox="1"/>
            <p:nvPr/>
          </p:nvSpPr>
          <p:spPr>
            <a:xfrm>
              <a:off x="8793126" y="3739062"/>
              <a:ext cx="2764465" cy="276997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6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Spectral Band Adjustment Factors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211339" y="4506100"/>
              <a:ext cx="27644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FCI SRFs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9211339" y="1630278"/>
              <a:ext cx="2764465" cy="2769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GB" sz="1200" i="0" u="none" strike="noStrike" cap="none" spc="0" normalizeH="0" baseline="0" dirty="0">
                  <a:ln>
                    <a:noFill/>
                  </a:ln>
                  <a:solidFill>
                    <a:srgbClr val="002569"/>
                  </a:solidFill>
                  <a:effectLst/>
                  <a:uFillTx/>
                  <a:latin typeface="Tahoma Bold"/>
                  <a:ea typeface="Tahoma Bold"/>
                  <a:cs typeface="Tahoma Bold"/>
                  <a:sym typeface="Tahoma Bold"/>
                </a:rPr>
                <a:t>SEVIRI SRFs</a:t>
              </a:r>
            </a:p>
          </p:txBody>
        </p:sp>
      </p:grpSp>
      <p:sp>
        <p:nvSpPr>
          <p:cNvPr id="3" name="Rectangle 2"/>
          <p:cNvSpPr/>
          <p:nvPr/>
        </p:nvSpPr>
        <p:spPr bwMode="auto">
          <a:xfrm>
            <a:off x="8050834" y="993531"/>
            <a:ext cx="4141166" cy="2745531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Raymatching</a:t>
            </a:r>
            <a:r>
              <a:rPr lang="en-GB" dirty="0"/>
              <a:t> algorithm: FCI-OLCI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187584" y="1351320"/>
            <a:ext cx="3095625" cy="2381250"/>
            <a:chOff x="5687512" y="1513102"/>
            <a:chExt cx="6219349" cy="4762500"/>
          </a:xfrm>
        </p:grpSpPr>
        <p:pic>
          <p:nvPicPr>
            <p:cNvPr id="5" name="Picture 2" descr="Full eisc Earth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366" y="1513102"/>
              <a:ext cx="4762500" cy="47625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3"/>
            <p:cNvSpPr/>
            <p:nvPr/>
          </p:nvSpPr>
          <p:spPr>
            <a:xfrm>
              <a:off x="5687512" y="3566258"/>
              <a:ext cx="6219349" cy="874941"/>
            </a:xfrm>
            <a:custGeom>
              <a:avLst/>
              <a:gdLst>
                <a:gd name="connsiteX0" fmla="*/ 0 w 5940611"/>
                <a:gd name="connsiteY0" fmla="*/ 546847 h 1093694"/>
                <a:gd name="connsiteX1" fmla="*/ 2970306 w 5940611"/>
                <a:gd name="connsiteY1" fmla="*/ 0 h 1093694"/>
                <a:gd name="connsiteX2" fmla="*/ 5940612 w 5940611"/>
                <a:gd name="connsiteY2" fmla="*/ 546847 h 1093694"/>
                <a:gd name="connsiteX3" fmla="*/ 2970306 w 5940611"/>
                <a:gd name="connsiteY3" fmla="*/ 1093694 h 1093694"/>
                <a:gd name="connsiteX4" fmla="*/ 0 w 5940611"/>
                <a:gd name="connsiteY4" fmla="*/ 546847 h 1093694"/>
                <a:gd name="connsiteX0" fmla="*/ 138800 w 6079412"/>
                <a:gd name="connsiteY0" fmla="*/ 556886 h 1103733"/>
                <a:gd name="connsiteX1" fmla="*/ 755297 w 6079412"/>
                <a:gd name="connsiteY1" fmla="*/ 228792 h 1103733"/>
                <a:gd name="connsiteX2" fmla="*/ 3109106 w 6079412"/>
                <a:gd name="connsiteY2" fmla="*/ 10039 h 1103733"/>
                <a:gd name="connsiteX3" fmla="*/ 6079412 w 6079412"/>
                <a:gd name="connsiteY3" fmla="*/ 556886 h 1103733"/>
                <a:gd name="connsiteX4" fmla="*/ 3109106 w 6079412"/>
                <a:gd name="connsiteY4" fmla="*/ 1103733 h 1103733"/>
                <a:gd name="connsiteX5" fmla="*/ 138800 w 6079412"/>
                <a:gd name="connsiteY5" fmla="*/ 556886 h 1103733"/>
                <a:gd name="connsiteX0" fmla="*/ 138800 w 6079412"/>
                <a:gd name="connsiteY0" fmla="*/ 556886 h 1103733"/>
                <a:gd name="connsiteX1" fmla="*/ 755297 w 6079412"/>
                <a:gd name="connsiteY1" fmla="*/ 228792 h 1103733"/>
                <a:gd name="connsiteX2" fmla="*/ 3109106 w 6079412"/>
                <a:gd name="connsiteY2" fmla="*/ 10039 h 1103733"/>
                <a:gd name="connsiteX3" fmla="*/ 6079412 w 6079412"/>
                <a:gd name="connsiteY3" fmla="*/ 556886 h 1103733"/>
                <a:gd name="connsiteX4" fmla="*/ 3109106 w 6079412"/>
                <a:gd name="connsiteY4" fmla="*/ 1103733 h 1103733"/>
                <a:gd name="connsiteX5" fmla="*/ 138800 w 6079412"/>
                <a:gd name="connsiteY5" fmla="*/ 556886 h 1103733"/>
                <a:gd name="connsiteX0" fmla="*/ 138800 w 6219349"/>
                <a:gd name="connsiteY0" fmla="*/ 547341 h 1094188"/>
                <a:gd name="connsiteX1" fmla="*/ 755297 w 6219349"/>
                <a:gd name="connsiteY1" fmla="*/ 219247 h 1094188"/>
                <a:gd name="connsiteX2" fmla="*/ 3109106 w 6219349"/>
                <a:gd name="connsiteY2" fmla="*/ 494 h 1094188"/>
                <a:gd name="connsiteX3" fmla="*/ 5467973 w 6219349"/>
                <a:gd name="connsiteY3" fmla="*/ 277863 h 1094188"/>
                <a:gd name="connsiteX4" fmla="*/ 6079412 w 6219349"/>
                <a:gd name="connsiteY4" fmla="*/ 547341 h 1094188"/>
                <a:gd name="connsiteX5" fmla="*/ 3109106 w 6219349"/>
                <a:gd name="connsiteY5" fmla="*/ 1094188 h 1094188"/>
                <a:gd name="connsiteX6" fmla="*/ 138800 w 6219349"/>
                <a:gd name="connsiteY6" fmla="*/ 547341 h 1094188"/>
                <a:gd name="connsiteX0" fmla="*/ 3109106 w 6219349"/>
                <a:gd name="connsiteY0" fmla="*/ 0 h 1093694"/>
                <a:gd name="connsiteX1" fmla="*/ 5467973 w 6219349"/>
                <a:gd name="connsiteY1" fmla="*/ 277369 h 1093694"/>
                <a:gd name="connsiteX2" fmla="*/ 6079412 w 6219349"/>
                <a:gd name="connsiteY2" fmla="*/ 546847 h 1093694"/>
                <a:gd name="connsiteX3" fmla="*/ 3109106 w 6219349"/>
                <a:gd name="connsiteY3" fmla="*/ 1093694 h 1093694"/>
                <a:gd name="connsiteX4" fmla="*/ 138800 w 6219349"/>
                <a:gd name="connsiteY4" fmla="*/ 546847 h 1093694"/>
                <a:gd name="connsiteX5" fmla="*/ 755297 w 6219349"/>
                <a:gd name="connsiteY5" fmla="*/ 218753 h 1093694"/>
                <a:gd name="connsiteX6" fmla="*/ 3200546 w 6219349"/>
                <a:gd name="connsiteY6" fmla="*/ 91440 h 1093694"/>
                <a:gd name="connsiteX0" fmla="*/ 3109106 w 6219349"/>
                <a:gd name="connsiteY0" fmla="*/ 20300 h 1113994"/>
                <a:gd name="connsiteX1" fmla="*/ 5467973 w 6219349"/>
                <a:gd name="connsiteY1" fmla="*/ 297669 h 1113994"/>
                <a:gd name="connsiteX2" fmla="*/ 6079412 w 6219349"/>
                <a:gd name="connsiteY2" fmla="*/ 567147 h 1113994"/>
                <a:gd name="connsiteX3" fmla="*/ 3109106 w 6219349"/>
                <a:gd name="connsiteY3" fmla="*/ 1113994 h 1113994"/>
                <a:gd name="connsiteX4" fmla="*/ 138800 w 6219349"/>
                <a:gd name="connsiteY4" fmla="*/ 567147 h 1113994"/>
                <a:gd name="connsiteX5" fmla="*/ 755297 w 6219349"/>
                <a:gd name="connsiteY5" fmla="*/ 239053 h 1113994"/>
                <a:gd name="connsiteX6" fmla="*/ 3106761 w 6219349"/>
                <a:gd name="connsiteY6" fmla="*/ 25771 h 1113994"/>
                <a:gd name="connsiteX0" fmla="*/ 3109106 w 6219349"/>
                <a:gd name="connsiteY0" fmla="*/ 0 h 1093694"/>
                <a:gd name="connsiteX1" fmla="*/ 5467973 w 6219349"/>
                <a:gd name="connsiteY1" fmla="*/ 277369 h 1093694"/>
                <a:gd name="connsiteX2" fmla="*/ 6079412 w 6219349"/>
                <a:gd name="connsiteY2" fmla="*/ 546847 h 1093694"/>
                <a:gd name="connsiteX3" fmla="*/ 3109106 w 6219349"/>
                <a:gd name="connsiteY3" fmla="*/ 1093694 h 1093694"/>
                <a:gd name="connsiteX4" fmla="*/ 138800 w 6219349"/>
                <a:gd name="connsiteY4" fmla="*/ 546847 h 1093694"/>
                <a:gd name="connsiteX5" fmla="*/ 755297 w 6219349"/>
                <a:gd name="connsiteY5" fmla="*/ 218753 h 1093694"/>
                <a:gd name="connsiteX6" fmla="*/ 3556146 w 6219349"/>
                <a:gd name="connsiteY6" fmla="*/ 423594 h 1093694"/>
                <a:gd name="connsiteX0" fmla="*/ 3343568 w 6219349"/>
                <a:gd name="connsiteY0" fmla="*/ 0 h 1625140"/>
                <a:gd name="connsiteX1" fmla="*/ 5467973 w 6219349"/>
                <a:gd name="connsiteY1" fmla="*/ 808815 h 1625140"/>
                <a:gd name="connsiteX2" fmla="*/ 6079412 w 6219349"/>
                <a:gd name="connsiteY2" fmla="*/ 1078293 h 1625140"/>
                <a:gd name="connsiteX3" fmla="*/ 3109106 w 6219349"/>
                <a:gd name="connsiteY3" fmla="*/ 1625140 h 1625140"/>
                <a:gd name="connsiteX4" fmla="*/ 138800 w 6219349"/>
                <a:gd name="connsiteY4" fmla="*/ 1078293 h 1625140"/>
                <a:gd name="connsiteX5" fmla="*/ 755297 w 6219349"/>
                <a:gd name="connsiteY5" fmla="*/ 750199 h 1625140"/>
                <a:gd name="connsiteX6" fmla="*/ 3556146 w 6219349"/>
                <a:gd name="connsiteY6" fmla="*/ 955040 h 1625140"/>
                <a:gd name="connsiteX0" fmla="*/ 3343568 w 6219349"/>
                <a:gd name="connsiteY0" fmla="*/ 0 h 1625140"/>
                <a:gd name="connsiteX1" fmla="*/ 5467973 w 6219349"/>
                <a:gd name="connsiteY1" fmla="*/ 808815 h 1625140"/>
                <a:gd name="connsiteX2" fmla="*/ 6079412 w 6219349"/>
                <a:gd name="connsiteY2" fmla="*/ 1078293 h 1625140"/>
                <a:gd name="connsiteX3" fmla="*/ 3109106 w 6219349"/>
                <a:gd name="connsiteY3" fmla="*/ 1625140 h 1625140"/>
                <a:gd name="connsiteX4" fmla="*/ 138800 w 6219349"/>
                <a:gd name="connsiteY4" fmla="*/ 1078293 h 1625140"/>
                <a:gd name="connsiteX5" fmla="*/ 755297 w 6219349"/>
                <a:gd name="connsiteY5" fmla="*/ 750199 h 1625140"/>
                <a:gd name="connsiteX6" fmla="*/ 3556146 w 6219349"/>
                <a:gd name="connsiteY6" fmla="*/ 955040 h 1625140"/>
                <a:gd name="connsiteX0" fmla="*/ 3656183 w 6219349"/>
                <a:gd name="connsiteY0" fmla="*/ 0 h 1242186"/>
                <a:gd name="connsiteX1" fmla="*/ 5467973 w 6219349"/>
                <a:gd name="connsiteY1" fmla="*/ 425861 h 1242186"/>
                <a:gd name="connsiteX2" fmla="*/ 6079412 w 6219349"/>
                <a:gd name="connsiteY2" fmla="*/ 695339 h 1242186"/>
                <a:gd name="connsiteX3" fmla="*/ 3109106 w 6219349"/>
                <a:gd name="connsiteY3" fmla="*/ 1242186 h 1242186"/>
                <a:gd name="connsiteX4" fmla="*/ 138800 w 6219349"/>
                <a:gd name="connsiteY4" fmla="*/ 695339 h 1242186"/>
                <a:gd name="connsiteX5" fmla="*/ 755297 w 6219349"/>
                <a:gd name="connsiteY5" fmla="*/ 367245 h 1242186"/>
                <a:gd name="connsiteX6" fmla="*/ 3556146 w 6219349"/>
                <a:gd name="connsiteY6" fmla="*/ 572086 h 1242186"/>
                <a:gd name="connsiteX0" fmla="*/ 3656183 w 6219349"/>
                <a:gd name="connsiteY0" fmla="*/ 8 h 1242194"/>
                <a:gd name="connsiteX1" fmla="*/ 5467973 w 6219349"/>
                <a:gd name="connsiteY1" fmla="*/ 425869 h 1242194"/>
                <a:gd name="connsiteX2" fmla="*/ 6079412 w 6219349"/>
                <a:gd name="connsiteY2" fmla="*/ 695347 h 1242194"/>
                <a:gd name="connsiteX3" fmla="*/ 3109106 w 6219349"/>
                <a:gd name="connsiteY3" fmla="*/ 1242194 h 1242194"/>
                <a:gd name="connsiteX4" fmla="*/ 138800 w 6219349"/>
                <a:gd name="connsiteY4" fmla="*/ 695347 h 1242194"/>
                <a:gd name="connsiteX5" fmla="*/ 755297 w 6219349"/>
                <a:gd name="connsiteY5" fmla="*/ 367253 h 1242194"/>
                <a:gd name="connsiteX6" fmla="*/ 3556146 w 6219349"/>
                <a:gd name="connsiteY6" fmla="*/ 572094 h 1242194"/>
                <a:gd name="connsiteX0" fmla="*/ 5309137 w 6219349"/>
                <a:gd name="connsiteY0" fmla="*/ 43256 h 898581"/>
                <a:gd name="connsiteX1" fmla="*/ 5467973 w 6219349"/>
                <a:gd name="connsiteY1" fmla="*/ 82256 h 898581"/>
                <a:gd name="connsiteX2" fmla="*/ 6079412 w 6219349"/>
                <a:gd name="connsiteY2" fmla="*/ 351734 h 898581"/>
                <a:gd name="connsiteX3" fmla="*/ 3109106 w 6219349"/>
                <a:gd name="connsiteY3" fmla="*/ 898581 h 898581"/>
                <a:gd name="connsiteX4" fmla="*/ 138800 w 6219349"/>
                <a:gd name="connsiteY4" fmla="*/ 351734 h 898581"/>
                <a:gd name="connsiteX5" fmla="*/ 755297 w 6219349"/>
                <a:gd name="connsiteY5" fmla="*/ 23640 h 898581"/>
                <a:gd name="connsiteX6" fmla="*/ 3556146 w 6219349"/>
                <a:gd name="connsiteY6" fmla="*/ 228481 h 898581"/>
                <a:gd name="connsiteX0" fmla="*/ 5445906 w 6219349"/>
                <a:gd name="connsiteY0" fmla="*/ 148763 h 898581"/>
                <a:gd name="connsiteX1" fmla="*/ 5467973 w 6219349"/>
                <a:gd name="connsiteY1" fmla="*/ 82256 h 898581"/>
                <a:gd name="connsiteX2" fmla="*/ 6079412 w 6219349"/>
                <a:gd name="connsiteY2" fmla="*/ 351734 h 898581"/>
                <a:gd name="connsiteX3" fmla="*/ 3109106 w 6219349"/>
                <a:gd name="connsiteY3" fmla="*/ 898581 h 898581"/>
                <a:gd name="connsiteX4" fmla="*/ 138800 w 6219349"/>
                <a:gd name="connsiteY4" fmla="*/ 351734 h 898581"/>
                <a:gd name="connsiteX5" fmla="*/ 755297 w 6219349"/>
                <a:gd name="connsiteY5" fmla="*/ 23640 h 898581"/>
                <a:gd name="connsiteX6" fmla="*/ 3556146 w 6219349"/>
                <a:gd name="connsiteY6" fmla="*/ 228481 h 898581"/>
                <a:gd name="connsiteX0" fmla="*/ 5467973 w 6219349"/>
                <a:gd name="connsiteY0" fmla="*/ 82256 h 898581"/>
                <a:gd name="connsiteX1" fmla="*/ 6079412 w 6219349"/>
                <a:gd name="connsiteY1" fmla="*/ 351734 h 898581"/>
                <a:gd name="connsiteX2" fmla="*/ 3109106 w 6219349"/>
                <a:gd name="connsiteY2" fmla="*/ 898581 h 898581"/>
                <a:gd name="connsiteX3" fmla="*/ 138800 w 6219349"/>
                <a:gd name="connsiteY3" fmla="*/ 351734 h 898581"/>
                <a:gd name="connsiteX4" fmla="*/ 755297 w 6219349"/>
                <a:gd name="connsiteY4" fmla="*/ 23640 h 898581"/>
                <a:gd name="connsiteX5" fmla="*/ 3556146 w 6219349"/>
                <a:gd name="connsiteY5" fmla="*/ 228481 h 898581"/>
                <a:gd name="connsiteX0" fmla="*/ 5467973 w 6219349"/>
                <a:gd name="connsiteY0" fmla="*/ 290527 h 1106852"/>
                <a:gd name="connsiteX1" fmla="*/ 6079412 w 6219349"/>
                <a:gd name="connsiteY1" fmla="*/ 560005 h 1106852"/>
                <a:gd name="connsiteX2" fmla="*/ 3109106 w 6219349"/>
                <a:gd name="connsiteY2" fmla="*/ 1106852 h 1106852"/>
                <a:gd name="connsiteX3" fmla="*/ 138800 w 6219349"/>
                <a:gd name="connsiteY3" fmla="*/ 560005 h 1106852"/>
                <a:gd name="connsiteX4" fmla="*/ 755297 w 6219349"/>
                <a:gd name="connsiteY4" fmla="*/ 231911 h 1106852"/>
                <a:gd name="connsiteX5" fmla="*/ 1367838 w 6219349"/>
                <a:gd name="connsiteY5" fmla="*/ 26445 h 1106852"/>
                <a:gd name="connsiteX0" fmla="*/ 5467973 w 6219349"/>
                <a:gd name="connsiteY0" fmla="*/ 294093 h 1110418"/>
                <a:gd name="connsiteX1" fmla="*/ 6079412 w 6219349"/>
                <a:gd name="connsiteY1" fmla="*/ 563571 h 1110418"/>
                <a:gd name="connsiteX2" fmla="*/ 3109106 w 6219349"/>
                <a:gd name="connsiteY2" fmla="*/ 1110418 h 1110418"/>
                <a:gd name="connsiteX3" fmla="*/ 138800 w 6219349"/>
                <a:gd name="connsiteY3" fmla="*/ 563571 h 1110418"/>
                <a:gd name="connsiteX4" fmla="*/ 755297 w 6219349"/>
                <a:gd name="connsiteY4" fmla="*/ 235477 h 1110418"/>
                <a:gd name="connsiteX5" fmla="*/ 2598761 w 6219349"/>
                <a:gd name="connsiteY5" fmla="*/ 26104 h 1110418"/>
                <a:gd name="connsiteX0" fmla="*/ 5467973 w 6219349"/>
                <a:gd name="connsiteY0" fmla="*/ 268064 h 1084389"/>
                <a:gd name="connsiteX1" fmla="*/ 6079412 w 6219349"/>
                <a:gd name="connsiteY1" fmla="*/ 537542 h 1084389"/>
                <a:gd name="connsiteX2" fmla="*/ 3109106 w 6219349"/>
                <a:gd name="connsiteY2" fmla="*/ 1084389 h 1084389"/>
                <a:gd name="connsiteX3" fmla="*/ 138800 w 6219349"/>
                <a:gd name="connsiteY3" fmla="*/ 537542 h 1084389"/>
                <a:gd name="connsiteX4" fmla="*/ 755297 w 6219349"/>
                <a:gd name="connsiteY4" fmla="*/ 209448 h 1084389"/>
                <a:gd name="connsiteX5" fmla="*/ 2598761 w 6219349"/>
                <a:gd name="connsiteY5" fmla="*/ 75 h 1084389"/>
                <a:gd name="connsiteX0" fmla="*/ 5467973 w 6219349"/>
                <a:gd name="connsiteY0" fmla="*/ 58616 h 874941"/>
                <a:gd name="connsiteX1" fmla="*/ 6079412 w 6219349"/>
                <a:gd name="connsiteY1" fmla="*/ 328094 h 874941"/>
                <a:gd name="connsiteX2" fmla="*/ 3109106 w 6219349"/>
                <a:gd name="connsiteY2" fmla="*/ 874941 h 874941"/>
                <a:gd name="connsiteX3" fmla="*/ 138800 w 6219349"/>
                <a:gd name="connsiteY3" fmla="*/ 328094 h 874941"/>
                <a:gd name="connsiteX4" fmla="*/ 755297 w 6219349"/>
                <a:gd name="connsiteY4" fmla="*/ 0 h 874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19349" h="874941">
                  <a:moveTo>
                    <a:pt x="5467973" y="58616"/>
                  </a:moveTo>
                  <a:cubicBezTo>
                    <a:pt x="5963024" y="149757"/>
                    <a:pt x="6472556" y="192040"/>
                    <a:pt x="6079412" y="328094"/>
                  </a:cubicBezTo>
                  <a:cubicBezTo>
                    <a:pt x="5686268" y="464148"/>
                    <a:pt x="4749561" y="874941"/>
                    <a:pt x="3109106" y="874941"/>
                  </a:cubicBezTo>
                  <a:cubicBezTo>
                    <a:pt x="1468651" y="874941"/>
                    <a:pt x="531101" y="473917"/>
                    <a:pt x="138800" y="328094"/>
                  </a:cubicBezTo>
                  <a:cubicBezTo>
                    <a:pt x="-253501" y="182271"/>
                    <a:pt x="260246" y="91141"/>
                    <a:pt x="755297" y="0"/>
                  </a:cubicBezTo>
                </a:path>
              </a:pathLst>
            </a:custGeom>
            <a:noFill/>
            <a:ln w="38100" cap="flat">
              <a:solidFill>
                <a:schemeClr val="accent6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" tIns="36000" rIns="36000" bIns="3600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pic>
          <p:nvPicPr>
            <p:cNvPr id="7" name="Picture 8" descr="MSG Satellite Illustration"/>
            <p:cNvPicPr>
              <a:picLocks noChangeAspect="1" noChangeArrowheads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5" t="17336" r="18658" b="14922"/>
            <a:stretch/>
          </p:blipFill>
          <p:spPr bwMode="auto">
            <a:xfrm>
              <a:off x="11256613" y="3686228"/>
              <a:ext cx="571500" cy="6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6" descr="MTG-I satellite illustration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60" t="13556" r="21031" b="13283"/>
            <a:stretch/>
          </p:blipFill>
          <p:spPr bwMode="auto">
            <a:xfrm>
              <a:off x="5799415" y="3660828"/>
              <a:ext cx="615951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8258181" y="2957678"/>
              <a:ext cx="1440000" cy="2160000"/>
            </a:xfrm>
            <a:prstGeom prst="ellipse">
              <a:avLst/>
            </a:prstGeom>
            <a:noFill/>
            <a:ln w="254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6000" tIns="36000" rIns="36000" bIns="3600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GB" sz="900" b="0" i="0" u="none" strike="noStrike" cap="none" spc="0" normalizeH="0" baseline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endParaRPr>
            </a:p>
          </p:txBody>
        </p:sp>
        <p:cxnSp>
          <p:nvCxnSpPr>
            <p:cNvPr id="10" name="Straight Connector 9"/>
            <p:cNvCxnSpPr>
              <a:stCxn id="9" idx="0"/>
            </p:cNvCxnSpPr>
            <p:nvPr/>
          </p:nvCxnSpPr>
          <p:spPr>
            <a:xfrm flipH="1">
              <a:off x="6200389" y="2957678"/>
              <a:ext cx="2777792" cy="106187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9" idx="4"/>
            </p:cNvCxnSpPr>
            <p:nvPr/>
          </p:nvCxnSpPr>
          <p:spPr>
            <a:xfrm flipH="1" flipV="1">
              <a:off x="6200389" y="4019550"/>
              <a:ext cx="2777792" cy="109812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003339" y="2957678"/>
              <a:ext cx="2389504" cy="1061872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9003339" y="4019550"/>
              <a:ext cx="2389504" cy="1098128"/>
            </a:xfrm>
            <a:prstGeom prst="line">
              <a:avLst/>
            </a:prstGeom>
            <a:ln w="9525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54898" y="1409551"/>
            <a:ext cx="684878" cy="720000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7321197" y="2759460"/>
            <a:ext cx="720000" cy="720000"/>
          </a:xfrm>
          <a:prstGeom prst="rect">
            <a:avLst/>
          </a:prstGeom>
        </p:spPr>
      </p:pic>
      <p:pic>
        <p:nvPicPr>
          <p:cNvPr id="18" name="Picture 17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11312168" y="2752346"/>
            <a:ext cx="720000" cy="720000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20608" y="2755181"/>
            <a:ext cx="720000" cy="720000"/>
          </a:xfrm>
          <a:prstGeom prst="rect">
            <a:avLst/>
          </a:prstGeom>
        </p:spPr>
      </p:pic>
      <p:pic>
        <p:nvPicPr>
          <p:cNvPr id="20" name="Picture 19"/>
          <p:cNvPicPr>
            <a:picLocks/>
          </p:cNvPicPr>
          <p:nvPr/>
        </p:nvPicPr>
        <p:blipFill>
          <a:blip r:embed="rId12"/>
          <a:stretch>
            <a:fillRect/>
          </a:stretch>
        </p:blipFill>
        <p:spPr>
          <a:xfrm>
            <a:off x="9738568" y="2768046"/>
            <a:ext cx="720000" cy="720000"/>
          </a:xfrm>
          <a:prstGeom prst="rect">
            <a:avLst/>
          </a:prstGeom>
        </p:spPr>
      </p:pic>
      <p:pic>
        <p:nvPicPr>
          <p:cNvPr id="21" name="Picture 20"/>
          <p:cNvPicPr>
            <a:picLocks/>
          </p:cNvPicPr>
          <p:nvPr/>
        </p:nvPicPr>
        <p:blipFill rotWithShape="1">
          <a:blip r:embed="rId12"/>
          <a:srcRect l="-1" r="-12108"/>
          <a:stretch/>
        </p:blipFill>
        <p:spPr>
          <a:xfrm>
            <a:off x="8936883" y="2761943"/>
            <a:ext cx="807191" cy="720000"/>
          </a:xfrm>
          <a:prstGeom prst="rect">
            <a:avLst/>
          </a:prstGeom>
        </p:spPr>
      </p:pic>
      <p:pic>
        <p:nvPicPr>
          <p:cNvPr id="22" name="Picture 21"/>
          <p:cNvPicPr>
            <a:picLocks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 l="-1574" r="1"/>
          <a:stretch/>
        </p:blipFill>
        <p:spPr>
          <a:xfrm>
            <a:off x="8115301" y="2759460"/>
            <a:ext cx="731332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18714" y="1402174"/>
            <a:ext cx="684878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17918" y="1419415"/>
            <a:ext cx="684878" cy="72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17122" y="1419415"/>
            <a:ext cx="684878" cy="7200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5838007" y="2209831"/>
            <a:ext cx="76851" cy="85060"/>
          </a:xfrm>
          <a:prstGeom prst="rect">
            <a:avLst/>
          </a:prstGeom>
          <a:solidFill>
            <a:schemeClr val="accent3">
              <a:lumOff val="44000"/>
            </a:schemeClr>
          </a:solidFill>
          <a:ln w="25400" cap="flat">
            <a:solidFill>
              <a:schemeClr val="accent6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48" name="Straight Connector 47"/>
          <p:cNvCxnSpPr>
            <a:stCxn id="47" idx="0"/>
          </p:cNvCxnSpPr>
          <p:nvPr/>
        </p:nvCxnSpPr>
        <p:spPr>
          <a:xfrm flipV="1">
            <a:off x="5876433" y="1419415"/>
            <a:ext cx="1481484" cy="790416"/>
          </a:xfrm>
          <a:prstGeom prst="line">
            <a:avLst/>
          </a:prstGeom>
          <a:noFill/>
          <a:ln w="12700" cap="flat">
            <a:solidFill>
              <a:srgbClr val="FFFF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9" name="Straight Connector 48"/>
          <p:cNvCxnSpPr>
            <a:stCxn id="47" idx="3"/>
          </p:cNvCxnSpPr>
          <p:nvPr/>
        </p:nvCxnSpPr>
        <p:spPr>
          <a:xfrm flipV="1">
            <a:off x="5914858" y="2105849"/>
            <a:ext cx="1437399" cy="146512"/>
          </a:xfrm>
          <a:prstGeom prst="line">
            <a:avLst/>
          </a:prstGeom>
          <a:noFill/>
          <a:ln w="12700" cap="flat">
            <a:solidFill>
              <a:srgbClr val="FFFF0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0" name="Straight Connector 49"/>
          <p:cNvCxnSpPr/>
          <p:nvPr/>
        </p:nvCxnSpPr>
        <p:spPr>
          <a:xfrm>
            <a:off x="5914858" y="2222880"/>
            <a:ext cx="1406119" cy="536580"/>
          </a:xfrm>
          <a:prstGeom prst="line">
            <a:avLst/>
          </a:prstGeom>
          <a:noFill/>
          <a:ln w="12700" cap="flat">
            <a:solidFill>
              <a:srgbClr val="00B05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1" name="Straight Connector 50"/>
          <p:cNvCxnSpPr>
            <a:stCxn id="47" idx="3"/>
          </p:cNvCxnSpPr>
          <p:nvPr/>
        </p:nvCxnSpPr>
        <p:spPr>
          <a:xfrm>
            <a:off x="5914858" y="2252361"/>
            <a:ext cx="1419427" cy="1218339"/>
          </a:xfrm>
          <a:prstGeom prst="line">
            <a:avLst/>
          </a:prstGeom>
          <a:noFill/>
          <a:ln w="12700" cap="flat">
            <a:solidFill>
              <a:srgbClr val="00B050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3" name="TextBox 52"/>
          <p:cNvSpPr txBox="1"/>
          <p:nvPr/>
        </p:nvSpPr>
        <p:spPr>
          <a:xfrm>
            <a:off x="8672508" y="832440"/>
            <a:ext cx="180242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Time (1 hour)</a:t>
            </a:r>
          </a:p>
        </p:txBody>
      </p:sp>
      <p:sp>
        <p:nvSpPr>
          <p:cNvPr id="54" name="Content Placeholder 2"/>
          <p:cNvSpPr txBox="1">
            <a:spLocks/>
          </p:cNvSpPr>
          <p:nvPr/>
        </p:nvSpPr>
        <p:spPr>
          <a:xfrm>
            <a:off x="300037" y="826288"/>
            <a:ext cx="5963106" cy="5940271"/>
          </a:xfrm>
          <a:prstGeom prst="rect">
            <a:avLst/>
          </a:prstGeom>
        </p:spPr>
        <p:txBody>
          <a:bodyPr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 spc="-100" baseline="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Pre-collocation:</a:t>
            </a:r>
          </a:p>
          <a:p>
            <a:pPr>
              <a:defRPr/>
            </a:pPr>
            <a:r>
              <a:rPr lang="en-GB" sz="1600" b="0" dirty="0">
                <a:latin typeface="Arial" panose="020B0604020202020204" pitchFamily="34" charset="0"/>
              </a:rPr>
              <a:t>ROI -15/15° longitude -10/10° latitude</a:t>
            </a:r>
          </a:p>
          <a:p>
            <a:pPr>
              <a:defRPr/>
            </a:pPr>
            <a:r>
              <a:rPr lang="en-GB" sz="1600" b="0" dirty="0">
                <a:latin typeface="Arial" panose="020B0604020202020204" pitchFamily="34" charset="0"/>
              </a:rPr>
              <a:t>Time difference: |dt|&lt; 900s</a:t>
            </a:r>
          </a:p>
          <a:p>
            <a:pPr marL="0" marR="0" lvl="0" indent="0" defTabSz="914400" latinLnBrk="0">
              <a:lnSpc>
                <a:spcPct val="100000"/>
              </a:lnSpc>
              <a:buClrTx/>
              <a:buSzTx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Collocate in Space, Time, Angle: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Pre-</a:t>
            </a:r>
            <a:r>
              <a:rPr lang="en-GB" sz="1600" b="0" dirty="0" err="1">
                <a:latin typeface="Arial" panose="020B0604020202020204" pitchFamily="34" charset="0"/>
              </a:rPr>
              <a:t>downsampling</a:t>
            </a:r>
            <a:r>
              <a:rPr lang="en-GB" sz="1600" b="0" dirty="0">
                <a:latin typeface="Arial" panose="020B0604020202020204" pitchFamily="34" charset="0"/>
              </a:rPr>
              <a:t> of ref image to 900m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600" b="0" dirty="0">
                <a:latin typeface="Arial" panose="020B0604020202020204" pitchFamily="34" charset="0"/>
              </a:rPr>
              <a:t>Re-grid </a:t>
            </a:r>
            <a:r>
              <a:rPr lang="en-GB" sz="1600" b="0" dirty="0" err="1">
                <a:latin typeface="Arial" panose="020B0604020202020204" pitchFamily="34" charset="0"/>
              </a:rPr>
              <a:t>mon</a:t>
            </a:r>
            <a:r>
              <a:rPr lang="en-GB" sz="1600" b="0" dirty="0">
                <a:latin typeface="Arial" panose="020B0604020202020204" pitchFamily="34" charset="0"/>
              </a:rPr>
              <a:t> and ref images to 8x8 km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Maximum VZA &lt; 30°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Maximum difference in |</a:t>
            </a:r>
            <a:r>
              <a:rPr lang="en-GB" sz="1600" b="0" dirty="0" err="1">
                <a:latin typeface="Arial" panose="020B0604020202020204" pitchFamily="34" charset="0"/>
              </a:rPr>
              <a:t>dsec</a:t>
            </a:r>
            <a:r>
              <a:rPr lang="en-GB" sz="1600" b="0" dirty="0">
                <a:latin typeface="Arial" panose="020B0604020202020204" pitchFamily="34" charset="0"/>
              </a:rPr>
              <a:t>(VZA)| &lt; 0.03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Pixels’ max time difference |dt| &lt; 900s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Calculate Mean &amp; Variance</a:t>
            </a:r>
          </a:p>
          <a:p>
            <a:pPr marL="0" indent="0">
              <a:buNone/>
              <a:defRPr/>
            </a:pP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Account for Spectral differences: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600" b="0" dirty="0">
                <a:latin typeface="Arial" panose="020B0604020202020204" pitchFamily="34" charset="0"/>
              </a:rPr>
              <a:t>Apply Spectral Band Adjustment Factors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Filter: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Apply Sun-Glint mask to solar channels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Combine: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Collocations within a predefined windows</a:t>
            </a:r>
          </a:p>
          <a:p>
            <a:pPr marL="266700" lvl="1" indent="-266700">
              <a:defRPr/>
            </a:pPr>
            <a:r>
              <a:rPr lang="en-GB" sz="1600" b="0" dirty="0">
                <a:latin typeface="Arial" panose="020B0604020202020204" pitchFamily="34" charset="0"/>
              </a:rPr>
              <a:t>Tag land/sea/day/night for analysis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GB" sz="1600" dirty="0">
                <a:solidFill>
                  <a:srgbClr val="0070C0"/>
                </a:solidFill>
                <a:latin typeface="Arial" panose="020B0604020202020204" pitchFamily="34" charset="0"/>
              </a:rPr>
              <a:t>Compare</a:t>
            </a:r>
            <a:r>
              <a:rPr lang="en-GB" sz="1600" b="0" dirty="0">
                <a:latin typeface="Arial" panose="020B0604020202020204" pitchFamily="34" charset="0"/>
              </a:rPr>
              <a:t>: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600" b="0" dirty="0">
                <a:latin typeface="Arial" panose="020B0604020202020204" pitchFamily="34" charset="0"/>
              </a:rPr>
              <a:t>Weighted regression of radiances</a:t>
            </a:r>
          </a:p>
          <a:p>
            <a:pPr marL="266700" marR="0" lvl="1" indent="-2667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sz="1600" b="0" dirty="0">
                <a:latin typeface="Arial" panose="020B0604020202020204" pitchFamily="34" charset="0"/>
              </a:rPr>
              <a:t>Evaluate uncertainties</a:t>
            </a:r>
          </a:p>
        </p:txBody>
      </p:sp>
      <p:sp>
        <p:nvSpPr>
          <p:cNvPr id="55" name="Chord 54"/>
          <p:cNvSpPr/>
          <p:nvPr/>
        </p:nvSpPr>
        <p:spPr>
          <a:xfrm rot="17558460">
            <a:off x="5602261" y="2395451"/>
            <a:ext cx="358924" cy="343018"/>
          </a:xfrm>
          <a:prstGeom prst="chord">
            <a:avLst/>
          </a:prstGeom>
          <a:solidFill>
            <a:srgbClr val="0000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6000" tIns="36000" rIns="36000" bIns="3600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spc="0" normalizeH="0" baseline="0">
              <a:ln>
                <a:noFill/>
              </a:ln>
              <a:solidFill>
                <a:srgbClr val="002569"/>
              </a:solidFill>
              <a:effectLst/>
              <a:uFillTx/>
              <a:latin typeface="Tahoma Bold"/>
              <a:ea typeface="Tahoma Bold"/>
              <a:cs typeface="Tahoma Bold"/>
              <a:sym typeface="Tahoma Bold"/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>
            <a:off x="7362166" y="1167424"/>
            <a:ext cx="4603222" cy="31640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olid"/>
            <a:round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Straight Arrow Connector 62"/>
          <p:cNvCxnSpPr/>
          <p:nvPr/>
        </p:nvCxnSpPr>
        <p:spPr>
          <a:xfrm flipH="1">
            <a:off x="9073116" y="2116858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4" name="Straight Arrow Connector 63"/>
          <p:cNvCxnSpPr/>
          <p:nvPr/>
        </p:nvCxnSpPr>
        <p:spPr>
          <a:xfrm flipH="1">
            <a:off x="11423931" y="2156549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Straight Arrow Connector 67"/>
          <p:cNvCxnSpPr/>
          <p:nvPr/>
        </p:nvCxnSpPr>
        <p:spPr>
          <a:xfrm flipH="1">
            <a:off x="10059500" y="2145932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Straight Arrow Connector 68"/>
          <p:cNvCxnSpPr/>
          <p:nvPr/>
        </p:nvCxnSpPr>
        <p:spPr>
          <a:xfrm flipH="1">
            <a:off x="7694964" y="2122412"/>
            <a:ext cx="2105" cy="550925"/>
          </a:xfrm>
          <a:prstGeom prst="straightConnector1">
            <a:avLst/>
          </a:prstGeom>
          <a:noFill/>
          <a:ln w="25400" cap="flat">
            <a:solidFill>
              <a:schemeClr val="accent6"/>
            </a:solidFill>
            <a:prstDash val="sysDash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1" name="TextBox 60"/>
          <p:cNvSpPr txBox="1"/>
          <p:nvPr/>
        </p:nvSpPr>
        <p:spPr>
          <a:xfrm>
            <a:off x="7456890" y="2129551"/>
            <a:ext cx="48926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ahoma Bold"/>
                <a:ea typeface="Tahoma Bold"/>
                <a:cs typeface="Tahoma Bold"/>
                <a:sym typeface="Tahoma Bold"/>
              </a:rPr>
              <a:t>(µ, </a:t>
            </a:r>
            <a:r>
              <a:rPr kumimoji="0" lang="el-GR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σ</a:t>
            </a:r>
            <a:r>
              <a:rPr kumimoji="0" lang="en-GB" sz="120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) </a:t>
            </a:r>
          </a:p>
          <a:p>
            <a:pPr marL="0" marR="0" indent="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dirty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     |    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GB" sz="1200" dirty="0">
                <a:solidFill>
                  <a:srgbClr val="002569"/>
                </a:solidFill>
                <a:latin typeface="Tahoma Bold"/>
                <a:ea typeface="Tahoma Bold"/>
                <a:cs typeface="Tahoma Bold"/>
                <a:sym typeface="Tahoma Bold"/>
              </a:rPr>
              <a:t>(µ, </a:t>
            </a:r>
            <a:r>
              <a:rPr lang="el-GR" sz="1200" dirty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σ</a:t>
            </a:r>
            <a:r>
              <a:rPr lang="en-GB" sz="1200" dirty="0">
                <a:solidFill>
                  <a:srgbClr val="002569"/>
                </a:solidFill>
                <a:latin typeface="Times New Roman" panose="02020603050405020304" pitchFamily="18" charset="0"/>
                <a:ea typeface="Tahoma Bold"/>
                <a:cs typeface="Times New Roman" panose="02020603050405020304" pitchFamily="18" charset="0"/>
                <a:sym typeface="Tahoma Bold"/>
              </a:rPr>
              <a:t>)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BC2022-EF46-0307-5F9C-EB94DABA1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170" y="4022235"/>
            <a:ext cx="3549476" cy="258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68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3" grpId="0" uiExpand="1"/>
      <p:bldP spid="54" grpId="0" uiExpand="1" build="p"/>
      <p:bldP spid="55" grpId="0" uiExpan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Convective Clouds Inter-Calibration System (DCCICS) 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514" y="706740"/>
            <a:ext cx="7009806" cy="5756829"/>
          </a:xfrm>
        </p:spPr>
        <p:txBody>
          <a:bodyPr>
            <a:normAutofit fontScale="62500" lnSpcReduction="20000"/>
          </a:bodyPr>
          <a:lstStyle/>
          <a:p>
            <a:pPr marL="327660" indent="-327660"/>
            <a:r>
              <a:rPr lang="en-US" dirty="0"/>
              <a:t>Uses Deep Convective Clouds (DCC)  to transfer the calibration from a reference instrument (NOAA-20 VIIRS as provided by NASA) to the monitored instrument;</a:t>
            </a:r>
            <a:endParaRPr lang="zh-CN" altLang="en-US"/>
          </a:p>
          <a:p>
            <a:pPr marL="0" indent="0">
              <a:buNone/>
            </a:pPr>
            <a:endParaRPr lang="en-US" sz="2600" dirty="0"/>
          </a:p>
          <a:p>
            <a:pPr marL="327660" indent="-327660"/>
            <a:r>
              <a:rPr lang="en-GB" sz="3100" b="1" kern="1200" dirty="0">
                <a:solidFill>
                  <a:srgbClr val="0070C0"/>
                </a:solidFill>
              </a:rPr>
              <a:t>DCC extraction: </a:t>
            </a:r>
          </a:p>
          <a:p>
            <a:pPr marL="914400" lvl="1" indent="-351155"/>
            <a:r>
              <a:rPr lang="en-US" sz="2900" kern="1200" dirty="0"/>
              <a:t>Subsets of L1C products over ROI;</a:t>
            </a:r>
          </a:p>
          <a:p>
            <a:pPr marL="914400" lvl="1" indent="-351155"/>
            <a:r>
              <a:rPr lang="en-GB" altLang="en-US" sz="2900" kern="1200" dirty="0"/>
              <a:t>Use FCI </a:t>
            </a:r>
            <a:r>
              <a:rPr lang="en-GB" sz="2900" kern="1200" dirty="0"/>
              <a:t>10.5</a:t>
            </a:r>
            <a:r>
              <a:rPr lang="en-GB" sz="2900" kern="1200" dirty="0">
                <a:sym typeface="Symbol" panose="05050102010706020507" pitchFamily="18" charset="2"/>
              </a:rPr>
              <a:t>m band to extract DCC</a:t>
            </a:r>
            <a:endParaRPr lang="en-GB" sz="2900" kern="1200" dirty="0"/>
          </a:p>
          <a:p>
            <a:pPr marL="0" indent="0">
              <a:buNone/>
            </a:pPr>
            <a:endParaRPr lang="en-GB" sz="2900" dirty="0"/>
          </a:p>
          <a:p>
            <a:pPr marL="327660" indent="-327660"/>
            <a:r>
              <a:rPr lang="en-GB" sz="3000" b="1" kern="1200" dirty="0">
                <a:solidFill>
                  <a:srgbClr val="0070C0"/>
                </a:solidFill>
              </a:rPr>
              <a:t>Statistical approach: </a:t>
            </a:r>
          </a:p>
          <a:p>
            <a:pPr marL="914400" lvl="1" indent="-351155"/>
            <a:r>
              <a:rPr lang="en-GB" sz="2900" kern="1200" dirty="0"/>
              <a:t>DCC observations accumulated over about 30 days (sliding windows), extract PDFs;</a:t>
            </a:r>
          </a:p>
          <a:p>
            <a:pPr marL="914400" lvl="1" indent="-351155"/>
            <a:r>
              <a:rPr lang="en-GB" sz="2900" kern="1200" dirty="0"/>
              <a:t>PDF parameter defining the typical observed DCC signal = MODE (Mean + Median also tested);</a:t>
            </a:r>
          </a:p>
          <a:p>
            <a:pPr marL="914400" lvl="1" indent="-351155"/>
            <a:r>
              <a:rPr lang="en-GB" sz="2900" kern="1200" dirty="0"/>
              <a:t>The metric to define the measurements to be taken from the target instrument is still under evaluation;</a:t>
            </a:r>
          </a:p>
          <a:p>
            <a:pPr marL="327660" indent="-327660"/>
            <a:endParaRPr lang="en-GB" sz="2600" dirty="0"/>
          </a:p>
          <a:p>
            <a:pPr marL="327660" indent="-327660"/>
            <a:r>
              <a:rPr lang="en-US" sz="3000" b="1" kern="1200" dirty="0">
                <a:solidFill>
                  <a:srgbClr val="0070C0"/>
                </a:solidFill>
              </a:rPr>
              <a:t>Spectral band adjustment factors provided by NASA (SBAF)</a:t>
            </a:r>
          </a:p>
          <a:p>
            <a:pPr marL="914400" lvl="1" indent="-351155"/>
            <a:r>
              <a:rPr lang="en-GB" sz="2900" kern="1200" dirty="0"/>
              <a:t>To account for the SRF difference between the reference and target instruments;</a:t>
            </a:r>
          </a:p>
          <a:p>
            <a:pPr marL="914400" lvl="1" indent="-351155"/>
            <a:r>
              <a:rPr lang="en-GB" sz="2900" kern="1200" dirty="0"/>
              <a:t>If no corresponding channel available on the reference instrument, we make assumptions and use the closest channel.</a:t>
            </a:r>
            <a:endParaRPr lang="en-US" sz="2900" kern="1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C70220-39D9-6BEF-9F4E-7925F6E686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754" y="1290952"/>
            <a:ext cx="4300192" cy="4602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EBA7D6-230A-57F0-096B-58731E4C2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6917" y="1323610"/>
            <a:ext cx="4300191" cy="44688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4F5EF-BC6F-F6CF-55D4-B15A4D1EEB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268" y="1330644"/>
            <a:ext cx="4366941" cy="446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642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Lunar calibration system (LCS)</a:t>
            </a:r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1019355"/>
            <a:ext cx="7935958" cy="5644335"/>
          </a:xfrm>
        </p:spPr>
        <p:txBody>
          <a:bodyPr>
            <a:normAutofit fontScale="85000" lnSpcReduction="20000"/>
          </a:bodyPr>
          <a:lstStyle/>
          <a:p>
            <a:r>
              <a:rPr lang="en-US" sz="2900" dirty="0"/>
              <a:t>Use the Moon to transfer the calibration from a reference Lunar irradiance model to the monitored instrument;</a:t>
            </a:r>
          </a:p>
          <a:p>
            <a:endParaRPr lang="en-US" sz="2600" dirty="0"/>
          </a:p>
          <a:p>
            <a:r>
              <a:rPr lang="en-GB" sz="2500" b="1" kern="1200" dirty="0">
                <a:solidFill>
                  <a:srgbClr val="0070C0"/>
                </a:solidFill>
              </a:rPr>
              <a:t>MICMICS Lunar Calibration:</a:t>
            </a:r>
            <a:r>
              <a:rPr lang="en-IE" sz="2500" b="1" kern="1200" dirty="0">
                <a:solidFill>
                  <a:srgbClr val="0070C0"/>
                </a:solidFill>
                <a:sym typeface="Wingdings" panose="05000000000000000000" pitchFamily="2" charset="2"/>
              </a:rPr>
              <a:t> 2 components</a:t>
            </a:r>
          </a:p>
          <a:p>
            <a:pPr marL="719138" lvl="1" indent="-350838"/>
            <a:r>
              <a:rPr lang="en-IE" sz="2200" b="1" kern="1200" dirty="0">
                <a:solidFill>
                  <a:srgbClr val="0070C0"/>
                </a:solidFill>
                <a:sym typeface="Wingdings" panose="05000000000000000000" pitchFamily="2" charset="2"/>
              </a:rPr>
              <a:t>LXTRM</a:t>
            </a:r>
            <a:r>
              <a:rPr lang="en-IE" sz="2300" kern="1200" dirty="0">
                <a:sym typeface="Wingdings" panose="05000000000000000000" pitchFamily="2" charset="2"/>
              </a:rPr>
              <a:t>: </a:t>
            </a:r>
            <a:r>
              <a:rPr lang="en-IE" sz="2100" kern="1200" dirty="0">
                <a:sym typeface="Wingdings" panose="05000000000000000000" pitchFamily="2" charset="2"/>
              </a:rPr>
              <a:t>Extraction of the lunar imagery from L1 data and input preparation for LCS</a:t>
            </a:r>
          </a:p>
          <a:p>
            <a:pPr marL="1074738" lvl="2" indent="-280988"/>
            <a:r>
              <a:rPr lang="en-IE" sz="2100" kern="1200" dirty="0">
                <a:sym typeface="Wingdings" panose="05000000000000000000" pitchFamily="2" charset="2"/>
              </a:rPr>
              <a:t>Extraction process specific to each mission</a:t>
            </a:r>
          </a:p>
          <a:p>
            <a:pPr marL="1074738" lvl="2" indent="-280988"/>
            <a:r>
              <a:rPr lang="en-IE" sz="2100" kern="1200" dirty="0">
                <a:sym typeface="Wingdings" panose="05000000000000000000" pitchFamily="2" charset="2"/>
              </a:rPr>
              <a:t>Standardisation of the output to ingest into the Lunar Calibration System</a:t>
            </a:r>
          </a:p>
          <a:p>
            <a:pPr marL="719138" lvl="1" indent="-350838"/>
            <a:r>
              <a:rPr lang="en-IE" sz="2200" b="1" kern="1200" dirty="0">
                <a:solidFill>
                  <a:srgbClr val="0070C0"/>
                </a:solidFill>
                <a:sym typeface="Wingdings" panose="05000000000000000000" pitchFamily="2" charset="2"/>
              </a:rPr>
              <a:t>LCS (two models) </a:t>
            </a:r>
          </a:p>
          <a:p>
            <a:pPr marL="1339850" lvl="3" indent="-280988"/>
            <a:r>
              <a:rPr lang="en-IE" sz="2200" b="1" kern="1200" dirty="0">
                <a:solidFill>
                  <a:srgbClr val="0070C0"/>
                </a:solidFill>
                <a:sym typeface="Wingdings" panose="05000000000000000000" pitchFamily="2" charset="2"/>
              </a:rPr>
              <a:t>GSICS Implementation of the ROLO model (GIRO) </a:t>
            </a:r>
            <a:endParaRPr lang="en-IE" sz="2100" kern="1200" dirty="0">
              <a:sym typeface="Wingdings" panose="05000000000000000000" pitchFamily="2" charset="2"/>
            </a:endParaRPr>
          </a:p>
          <a:p>
            <a:pPr marL="1902572" lvl="4" indent="-280988"/>
            <a:r>
              <a:rPr lang="en-IE" sz="1900" kern="1200" dirty="0">
                <a:sym typeface="Wingdings" panose="05000000000000000000" pitchFamily="2" charset="2"/>
              </a:rPr>
              <a:t>current reference but will be replaced soon</a:t>
            </a:r>
          </a:p>
          <a:p>
            <a:pPr marL="1902572" lvl="4" indent="-280988"/>
            <a:r>
              <a:rPr lang="en-IE" sz="2100" kern="1200" dirty="0">
                <a:sym typeface="Wingdings" panose="05000000000000000000" pitchFamily="2" charset="2"/>
              </a:rPr>
              <a:t>Lunar phase angles = [-92, +92]</a:t>
            </a:r>
          </a:p>
          <a:p>
            <a:pPr marL="1902572" lvl="4" indent="-280988"/>
            <a:r>
              <a:rPr lang="en-IE" sz="2100" kern="1200" dirty="0">
                <a:sym typeface="Wingdings" panose="05000000000000000000" pitchFamily="2" charset="2"/>
              </a:rPr>
              <a:t>Uncertainties between 5 and 10% in absolute but less than 1% for drift monitoring after characterisation of the phase dependence</a:t>
            </a:r>
          </a:p>
          <a:p>
            <a:pPr marL="1339850" lvl="3" indent="-280988"/>
            <a:r>
              <a:rPr lang="en-IE" sz="2100" kern="1200" dirty="0">
                <a:sym typeface="Wingdings" panose="05000000000000000000" pitchFamily="2" charset="2"/>
              </a:rPr>
              <a:t> </a:t>
            </a:r>
            <a:r>
              <a:rPr lang="en-GB" sz="2200" b="1" kern="1200" dirty="0">
                <a:solidFill>
                  <a:srgbClr val="0070C0"/>
                </a:solidFill>
              </a:rPr>
              <a:t>Lunar Extended Satellite Reflectance Model (LESSR) </a:t>
            </a:r>
            <a:r>
              <a:rPr lang="en-GB" sz="2100" kern="1200" dirty="0"/>
              <a:t> </a:t>
            </a:r>
          </a:p>
          <a:p>
            <a:pPr marL="1902572" lvl="4" indent="-280988"/>
            <a:r>
              <a:rPr lang="en-GB" sz="1900" kern="1200" dirty="0"/>
              <a:t>based on SCIAMACHY + RELAB data</a:t>
            </a:r>
          </a:p>
          <a:p>
            <a:pPr marL="1902572" lvl="4" indent="-280988"/>
            <a:r>
              <a:rPr lang="en-IE" sz="2100" kern="1200" dirty="0">
                <a:sym typeface="Wingdings" panose="05000000000000000000" pitchFamily="2" charset="2"/>
              </a:rPr>
              <a:t>Lunar phase angles = [-80, +20]</a:t>
            </a:r>
          </a:p>
          <a:p>
            <a:pPr marL="1902572" lvl="4" indent="-280988"/>
            <a:r>
              <a:rPr lang="en-IE" sz="2100" kern="1200" dirty="0">
                <a:sym typeface="Wingdings" panose="05000000000000000000" pitchFamily="2" charset="2"/>
              </a:rPr>
              <a:t>Uncertainties less 2-3% in absolute in that range. Increases for phases &gt; 20 degrees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52210A-B7C2-546A-24C1-2F898DF8F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0909" y="667340"/>
            <a:ext cx="3422001" cy="59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970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3159D-A9E4-3CE8-64EB-217EB4BAE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BB6E75-4029-C852-C934-AB6EE21C8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350" y="1150518"/>
            <a:ext cx="11292470" cy="52679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D725DB-9846-65C8-2E0C-A054B8C9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DESert</a:t>
            </a:r>
            <a:r>
              <a:rPr lang="en-GB" dirty="0"/>
              <a:t> Calibration System (DESCS) LI results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4BA2E6-3CAC-0F77-7789-83ADE95E84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151" y="640080"/>
            <a:ext cx="11627339" cy="5262675"/>
          </a:xfrm>
        </p:spPr>
        <p:txBody>
          <a:bodyPr>
            <a:normAutofit/>
          </a:bodyPr>
          <a:lstStyle/>
          <a:p>
            <a:r>
              <a:rPr lang="en-US" sz="2000" dirty="0"/>
              <a:t>Hourly average desert results over PICS for all cameras (absolute calibration)</a:t>
            </a:r>
          </a:p>
          <a:p>
            <a:endParaRPr lang="en-IE" sz="28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389D7E1-5238-DBFB-DB52-408C881B306A}"/>
              </a:ext>
            </a:extLst>
          </p:cNvPr>
          <p:cNvGrpSpPr/>
          <p:nvPr/>
        </p:nvGrpSpPr>
        <p:grpSpPr>
          <a:xfrm>
            <a:off x="11296792" y="5841734"/>
            <a:ext cx="688379" cy="761073"/>
            <a:chOff x="7799581" y="5546560"/>
            <a:chExt cx="999338" cy="9834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7440878-AA2B-B037-CC6B-AFA026DE58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7799581" y="5546560"/>
              <a:ext cx="993064" cy="7452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E3EC4C-F102-382A-B917-1B3A739F4D8A}"/>
                </a:ext>
              </a:extLst>
            </p:cNvPr>
            <p:cNvSpPr txBox="1"/>
            <p:nvPr/>
          </p:nvSpPr>
          <p:spPr>
            <a:xfrm>
              <a:off x="7799581" y="6222271"/>
              <a:ext cx="9993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DESCS</a:t>
              </a:r>
              <a:endParaRPr lang="en-I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534054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ADD7A-5041-6DEE-71B5-8954FC77F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7021-2C03-07BB-3145-6E17C74DF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DESert</a:t>
            </a:r>
            <a:r>
              <a:rPr lang="en-GB" dirty="0"/>
              <a:t> Calibration System (DESCS)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9DCC12-1AB0-12CF-5CD6-D4ED7EE0F3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151" y="640080"/>
            <a:ext cx="11627339" cy="5262675"/>
          </a:xfrm>
        </p:spPr>
        <p:txBody>
          <a:bodyPr>
            <a:normAutofit/>
          </a:bodyPr>
          <a:lstStyle/>
          <a:p>
            <a:r>
              <a:rPr lang="en-US" sz="2000" dirty="0"/>
              <a:t>7-day average over Egypt1 and Libya4 PICS (absolute calibration)</a:t>
            </a:r>
          </a:p>
          <a:p>
            <a:endParaRPr lang="en-IE" sz="2800" dirty="0"/>
          </a:p>
        </p:txBody>
      </p:sp>
      <p:pic>
        <p:nvPicPr>
          <p:cNvPr id="9" name="Picture 8" descr="A group of graphs with numbers&#10;&#10;AI-generated content may be incorrect.">
            <a:extLst>
              <a:ext uri="{FF2B5EF4-FFF2-40B4-BE49-F238E27FC236}">
                <a16:creationId xmlns:a16="http://schemas.microsoft.com/office/drawing/2014/main" id="{B7645AF0-6F09-C3D4-FCAB-A4102C675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10" y="1076473"/>
            <a:ext cx="11484980" cy="523050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DCF5A06-3E85-39DB-736B-F1674041C9BB}"/>
              </a:ext>
            </a:extLst>
          </p:cNvPr>
          <p:cNvGrpSpPr/>
          <p:nvPr/>
        </p:nvGrpSpPr>
        <p:grpSpPr>
          <a:xfrm>
            <a:off x="11296792" y="5841734"/>
            <a:ext cx="688379" cy="761073"/>
            <a:chOff x="7799581" y="5546560"/>
            <a:chExt cx="999338" cy="98348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794A847-5832-8C88-10C3-5B9D4F0B3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7799581" y="5546560"/>
              <a:ext cx="993064" cy="74526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97BC59-9FE0-C2F2-C69C-EDBA9885FE8B}"/>
                </a:ext>
              </a:extLst>
            </p:cNvPr>
            <p:cNvSpPr txBox="1"/>
            <p:nvPr/>
          </p:nvSpPr>
          <p:spPr>
            <a:xfrm>
              <a:off x="7799581" y="6222271"/>
              <a:ext cx="9993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DESCS</a:t>
              </a:r>
              <a:endParaRPr lang="en-I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69173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459AD-4E51-A145-9D4A-A5C42808D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DESert</a:t>
            </a:r>
            <a:r>
              <a:rPr lang="en-GB" dirty="0"/>
              <a:t> Inter-Calibration System (DESICS) (ref: S3A+OLCI)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14D7E-45A0-4309-69E1-BF116F2125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341" y="797662"/>
            <a:ext cx="11627339" cy="5262675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</a:rPr>
              <a:t>Like DESCS, VIS0.4, VIS0.5, VIS0.6, and VIS0.8 show stable performance.</a:t>
            </a:r>
          </a:p>
          <a:p>
            <a:r>
              <a:rPr lang="en-US" sz="1800" dirty="0">
                <a:latin typeface="Arial" panose="020B0604020202020204" pitchFamily="34" charset="0"/>
              </a:rPr>
              <a:t>VIS0.9 also appears stable, but desert inter-calibration may be unsuitable due to water vapor absorption.</a:t>
            </a:r>
          </a:p>
          <a:p>
            <a:r>
              <a:rPr lang="en-US" sz="1800" dirty="0">
                <a:latin typeface="Arial" panose="020B0604020202020204" pitchFamily="34" charset="0"/>
              </a:rPr>
              <a:t>When using OLCI as a reference, only VIS channels are considered valid.</a:t>
            </a:r>
            <a:endParaRPr lang="en-I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959BA6-3F6D-8E00-4060-0DA53FFDC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341" y="1948668"/>
            <a:ext cx="11873497" cy="433839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32DC5BF-A0D0-F0FA-6A9E-B5E77C242493}"/>
              </a:ext>
            </a:extLst>
          </p:cNvPr>
          <p:cNvGrpSpPr/>
          <p:nvPr/>
        </p:nvGrpSpPr>
        <p:grpSpPr>
          <a:xfrm>
            <a:off x="10960446" y="5342943"/>
            <a:ext cx="830234" cy="695461"/>
            <a:chOff x="5302080" y="618990"/>
            <a:chExt cx="1190160" cy="10606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192C951-4966-4CD4-1C51-42C6BAFD4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41448" r="5527" b="18356"/>
            <a:stretch/>
          </p:blipFill>
          <p:spPr>
            <a:xfrm>
              <a:off x="5359918" y="972996"/>
              <a:ext cx="1114269" cy="502269"/>
            </a:xfrm>
            <a:prstGeom prst="rect">
              <a:avLst/>
            </a:prstGeom>
          </p:spPr>
        </p:pic>
        <p:pic>
          <p:nvPicPr>
            <p:cNvPr id="7" name="Picture 6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A784E027-F4F9-AA01-143F-F63ABD253AC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1079353">
              <a:off x="6047220" y="618990"/>
              <a:ext cx="415633" cy="42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2993953C-B1D1-8DCE-D04E-E9455CA6A5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5306598" y="648323"/>
              <a:ext cx="416844" cy="4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31E3A0-F125-ED10-578A-68168206113D}"/>
                </a:ext>
              </a:extLst>
            </p:cNvPr>
            <p:cNvSpPr txBox="1"/>
            <p:nvPr/>
          </p:nvSpPr>
          <p:spPr>
            <a:xfrm>
              <a:off x="5359918" y="1402601"/>
              <a:ext cx="11323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DESICS</a:t>
              </a:r>
              <a:endParaRPr lang="en-I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221761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1C0F8-C391-BBD0-144F-8DB62AF16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4CFC16-93A3-00F5-1DE0-22B89C03B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979" y="1900050"/>
            <a:ext cx="11790680" cy="4417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7764F4-0A2B-1878-0F1B-5DF0D127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/>
              <a:t>DESert</a:t>
            </a:r>
            <a:r>
              <a:rPr lang="en-GB" dirty="0"/>
              <a:t> Inter-Calibration System (DESICS) (ref: S3B+OLCI)</a:t>
            </a:r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C54763-53D4-41E8-E5FC-7B4943768A0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3341" y="797662"/>
            <a:ext cx="11627339" cy="5262675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</a:rPr>
              <a:t>Like DESCS, VIS0.4, VIS0.5, VIS0.6, and VIS0.8 show stable performance.</a:t>
            </a:r>
          </a:p>
          <a:p>
            <a:r>
              <a:rPr lang="en-US" sz="1800" dirty="0">
                <a:latin typeface="Arial" panose="020B0604020202020204" pitchFamily="34" charset="0"/>
              </a:rPr>
              <a:t>VIS0.9 also appears stable, but desert inter-calibration may be unsuitable due to water vapor absorption.</a:t>
            </a:r>
          </a:p>
          <a:p>
            <a:r>
              <a:rPr lang="en-US" sz="1800" dirty="0"/>
              <a:t>The ~ 2% bias between OLCI-A and OLCI-B is seen in the results</a:t>
            </a:r>
            <a:endParaRPr lang="en-US" sz="1800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2FCD8E5-BB64-5893-CAA8-508D7AF7D598}"/>
              </a:ext>
            </a:extLst>
          </p:cNvPr>
          <p:cNvGrpSpPr/>
          <p:nvPr/>
        </p:nvGrpSpPr>
        <p:grpSpPr>
          <a:xfrm>
            <a:off x="10960445" y="5712606"/>
            <a:ext cx="830234" cy="695461"/>
            <a:chOff x="5302080" y="618990"/>
            <a:chExt cx="1190160" cy="106061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09CFF25-E84F-406B-7CFF-6424F81753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41448" r="5527" b="18356"/>
            <a:stretch/>
          </p:blipFill>
          <p:spPr>
            <a:xfrm>
              <a:off x="5359918" y="972996"/>
              <a:ext cx="1114269" cy="502269"/>
            </a:xfrm>
            <a:prstGeom prst="rect">
              <a:avLst/>
            </a:prstGeom>
          </p:spPr>
        </p:pic>
        <p:pic>
          <p:nvPicPr>
            <p:cNvPr id="7" name="Picture 6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192F9269-367E-A584-0342-6E91385C2F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1079353">
              <a:off x="6047220" y="618990"/>
              <a:ext cx="415633" cy="42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7966ACB6-ED87-FA56-CD60-9603B5EFCD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5306598" y="648323"/>
              <a:ext cx="416844" cy="4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6AEFC2-9956-EF03-D841-2F572B565DC5}"/>
                </a:ext>
              </a:extLst>
            </p:cNvPr>
            <p:cNvSpPr txBox="1"/>
            <p:nvPr/>
          </p:nvSpPr>
          <p:spPr>
            <a:xfrm>
              <a:off x="5359918" y="1402601"/>
              <a:ext cx="11323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DESICS</a:t>
              </a:r>
              <a:endParaRPr lang="en-IE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13928182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4420B-4991-48FD-18D9-C18EACAA6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BBE9-AF59-25BC-AA30-FAFF4AC67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DESert</a:t>
            </a:r>
            <a:r>
              <a:rPr lang="en-GB" dirty="0"/>
              <a:t> Inter-Calibration System (DESICS) (ref: S3A/B+SLSTR)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B63DEAA-3545-49FD-8F30-6CACD0C0B3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1151" y="640080"/>
            <a:ext cx="11627339" cy="5262675"/>
          </a:xfrm>
        </p:spPr>
        <p:txBody>
          <a:bodyPr>
            <a:normAutofit/>
          </a:bodyPr>
          <a:lstStyle/>
          <a:p>
            <a:r>
              <a:rPr lang="en-US" sz="2000" dirty="0"/>
              <a:t>7-day average over Egypt1 and Libya4 PICS (SLSTR-A and SLSTR-B)</a:t>
            </a:r>
          </a:p>
          <a:p>
            <a:endParaRPr lang="en-IE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319EA2-3F0B-F665-1878-4A9706172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013" y="1079120"/>
            <a:ext cx="9082088" cy="44710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68F69C4-E0CB-68F4-163F-DCA8728C95CC}"/>
              </a:ext>
            </a:extLst>
          </p:cNvPr>
          <p:cNvGrpSpPr/>
          <p:nvPr/>
        </p:nvGrpSpPr>
        <p:grpSpPr>
          <a:xfrm>
            <a:off x="10960445" y="5712606"/>
            <a:ext cx="830234" cy="695461"/>
            <a:chOff x="5302080" y="618990"/>
            <a:chExt cx="1190160" cy="1060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586E3C4-B999-001F-6CC7-6F73D996E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41448" r="5527" b="18356"/>
            <a:stretch/>
          </p:blipFill>
          <p:spPr>
            <a:xfrm>
              <a:off x="5359918" y="972996"/>
              <a:ext cx="1114269" cy="502269"/>
            </a:xfrm>
            <a:prstGeom prst="rect">
              <a:avLst/>
            </a:prstGeom>
          </p:spPr>
        </p:pic>
        <p:pic>
          <p:nvPicPr>
            <p:cNvPr id="9" name="Picture 8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F612CAF1-DBB7-1E1A-47B4-B9AE05E71D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1079353">
              <a:off x="6047220" y="618990"/>
              <a:ext cx="415633" cy="421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29A30D06-3068-2848-A3B9-4D28C354CF9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5306598" y="648323"/>
              <a:ext cx="416844" cy="425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B4041E-34FB-68E0-0F59-7ECCE4C51F1D}"/>
                </a:ext>
              </a:extLst>
            </p:cNvPr>
            <p:cNvSpPr txBox="1"/>
            <p:nvPr/>
          </p:nvSpPr>
          <p:spPr>
            <a:xfrm>
              <a:off x="5359918" y="1402601"/>
              <a:ext cx="1132322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DESICS</a:t>
              </a:r>
              <a:endParaRPr lang="en-IE" sz="1800" dirty="0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023B8CE1-7155-353E-B630-DC76736187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1175" y="5279170"/>
            <a:ext cx="4800600" cy="13525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D44F41F-DCAE-E183-53BF-EE44E1AE618A}"/>
              </a:ext>
            </a:extLst>
          </p:cNvPr>
          <p:cNvSpPr txBox="1"/>
          <p:nvPr/>
        </p:nvSpPr>
        <p:spPr>
          <a:xfrm>
            <a:off x="536405" y="5550136"/>
            <a:ext cx="1590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From the Sentinel-3 MPC report</a:t>
            </a:r>
            <a:endParaRPr lang="en-IE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F24FEA-81E0-3FFA-CCEE-F0AF34D71CBD}"/>
              </a:ext>
            </a:extLst>
          </p:cNvPr>
          <p:cNvSpPr txBox="1"/>
          <p:nvPr/>
        </p:nvSpPr>
        <p:spPr>
          <a:xfrm>
            <a:off x="7320446" y="5463076"/>
            <a:ext cx="26925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Not suitable for Absolute calibration, need to apply the corrections before processing)</a:t>
            </a:r>
            <a:endParaRPr lang="en-IE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116676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1BD3A-EE9A-8C83-6BC7-EDF27F13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GEO-GEO analysis, MSG3-SEVIRI vs MTGI1-FCI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FA3AFD-C00F-4B35-FBDF-D48E9780DF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913" y="884999"/>
            <a:ext cx="11627339" cy="5262675"/>
          </a:xfrm>
        </p:spPr>
        <p:txBody>
          <a:bodyPr/>
          <a:lstStyle/>
          <a:p>
            <a:r>
              <a:rPr lang="en-US" sz="1800" dirty="0"/>
              <a:t>Inter-comparison with SEVIRI performed for five time slots (hours) during the day.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FCBF55-513B-C13A-987B-7277A29C7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27" y="1274122"/>
            <a:ext cx="10532745" cy="53674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CCB1B4-39FD-4F90-0722-2E3E96550EF4}"/>
              </a:ext>
            </a:extLst>
          </p:cNvPr>
          <p:cNvGrpSpPr/>
          <p:nvPr/>
        </p:nvGrpSpPr>
        <p:grpSpPr>
          <a:xfrm>
            <a:off x="792480" y="1400175"/>
            <a:ext cx="3408045" cy="4992418"/>
            <a:chOff x="792480" y="1400175"/>
            <a:chExt cx="3408045" cy="499241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3FFD5F3-923D-EAFE-50A5-9734D10A47E9}"/>
                </a:ext>
              </a:extLst>
            </p:cNvPr>
            <p:cNvSpPr/>
            <p:nvPr/>
          </p:nvSpPr>
          <p:spPr bwMode="auto">
            <a:xfrm>
              <a:off x="792480" y="1400175"/>
              <a:ext cx="3408045" cy="4992418"/>
            </a:xfrm>
            <a:prstGeom prst="roundRect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IE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8B991E-8C09-1CFB-53EC-B7A3D36E0A41}"/>
                </a:ext>
              </a:extLst>
            </p:cNvPr>
            <p:cNvSpPr txBox="1"/>
            <p:nvPr/>
          </p:nvSpPr>
          <p:spPr>
            <a:xfrm>
              <a:off x="1163002" y="2417122"/>
              <a:ext cx="30375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First part is impacted by conversion inaccuracies</a:t>
              </a:r>
              <a:endParaRPr lang="en-IE" sz="12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7653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3ECC5A-8C0F-103E-4AEE-B3CCACF7EB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1A68F-3081-E419-61B1-6A8F5D6FD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Raymatching</a:t>
            </a:r>
            <a:r>
              <a:rPr lang="en-GB" dirty="0"/>
              <a:t> MTG-I1- FCI vs Sentinel-3A OLCI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A4225-E0FB-8F73-7197-3B19A284A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7913" y="884999"/>
            <a:ext cx="11627339" cy="5262675"/>
          </a:xfrm>
        </p:spPr>
        <p:txBody>
          <a:bodyPr/>
          <a:lstStyle/>
          <a:p>
            <a:r>
              <a:rPr lang="en-US" sz="1800" dirty="0"/>
              <a:t>15-day collocations, sea mask +  </a:t>
            </a:r>
            <a:r>
              <a:rPr lang="en-US" sz="1800" dirty="0" err="1"/>
              <a:t>incidence_angle</a:t>
            </a:r>
            <a:r>
              <a:rPr lang="en-US" sz="1800" dirty="0"/>
              <a:t> &lt; 15, </a:t>
            </a:r>
            <a:r>
              <a:rPr lang="en-IE" sz="18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IE" sz="18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zen_diff_sec</a:t>
            </a:r>
            <a:r>
              <a:rPr lang="en-IE" sz="18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 &lt; 0.03</a:t>
            </a:r>
          </a:p>
          <a:p>
            <a:endParaRPr lang="en-IE" sz="1800" dirty="0"/>
          </a:p>
          <a:p>
            <a:endParaRPr lang="en-IE" sz="1800" dirty="0"/>
          </a:p>
          <a:p>
            <a:endParaRPr lang="en-IE" sz="1800" dirty="0"/>
          </a:p>
          <a:p>
            <a:endParaRPr lang="en-IE" sz="1800" dirty="0"/>
          </a:p>
          <a:p>
            <a:endParaRPr lang="en-IE" sz="1800" dirty="0"/>
          </a:p>
          <a:p>
            <a:endParaRPr lang="en-IE" sz="1800" dirty="0"/>
          </a:p>
          <a:p>
            <a:endParaRPr lang="en-IE" sz="1800" dirty="0"/>
          </a:p>
          <a:p>
            <a:endParaRPr lang="en-IE" sz="1800" dirty="0"/>
          </a:p>
          <a:p>
            <a:r>
              <a:rPr lang="en-US" sz="1800" dirty="0"/>
              <a:t>15-day collocations, sea mask +  </a:t>
            </a:r>
            <a:r>
              <a:rPr lang="en-US" sz="1800" dirty="0" err="1"/>
              <a:t>incidence_angle</a:t>
            </a:r>
            <a:r>
              <a:rPr lang="en-US" sz="1800" dirty="0"/>
              <a:t> &lt; 15, </a:t>
            </a:r>
            <a:r>
              <a:rPr lang="en-IE" sz="18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 </a:t>
            </a:r>
            <a:r>
              <a:rPr lang="en-IE" sz="1800" spc="-100" dirty="0" err="1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zen_diff_sec</a:t>
            </a:r>
            <a:r>
              <a:rPr lang="en-IE" sz="180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 &lt; 0.01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.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C0F4517-7469-EE81-6958-79C8FD9B4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5" y="1307499"/>
            <a:ext cx="11795252" cy="24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4193F51-BC9D-E7EB-51EA-CABACAFA1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35" y="4272567"/>
            <a:ext cx="11795252" cy="240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768F6D-5AAC-F476-9AE3-F5EB2B19C196}"/>
              </a:ext>
            </a:extLst>
          </p:cNvPr>
          <p:cNvSpPr txBox="1"/>
          <p:nvPr/>
        </p:nvSpPr>
        <p:spPr>
          <a:xfrm>
            <a:off x="9569642" y="3801447"/>
            <a:ext cx="25461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Preliminary results</a:t>
            </a:r>
            <a:endParaRPr lang="en-IE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105536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MTG-I1 FCI and LI – Overview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MICMICS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Vicarious calibration and Inter-Calibration</a:t>
            </a:r>
          </a:p>
          <a:p>
            <a:pPr marL="586169" lvl="1" indent="0">
              <a:buNone/>
            </a:pP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Desert calibration</a:t>
            </a:r>
          </a:p>
          <a:p>
            <a:pPr marL="586169" lvl="1" indent="0">
              <a:buNone/>
            </a:pP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Desert inter-calibration</a:t>
            </a:r>
          </a:p>
          <a:p>
            <a:pPr marL="586169" lvl="1" indent="0">
              <a:buNone/>
            </a:pPr>
            <a:r>
              <a:rPr lang="en-GB" sz="1600" dirty="0" err="1">
                <a:latin typeface="Roboto Light" panose="02000000000000000000" pitchFamily="2" charset="0"/>
                <a:ea typeface="Roboto Light" panose="02000000000000000000" pitchFamily="2" charset="0"/>
              </a:rPr>
              <a:t>Raymatching</a:t>
            </a: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 inter-calibration</a:t>
            </a:r>
          </a:p>
          <a:p>
            <a:pPr marL="586169" lvl="1" indent="0">
              <a:buNone/>
            </a:pP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DCC inter-calibration</a:t>
            </a:r>
          </a:p>
          <a:p>
            <a:pPr marL="586169" lvl="1" indent="0">
              <a:buNone/>
            </a:pP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GEO-GEO inter-comparison</a:t>
            </a:r>
          </a:p>
          <a:p>
            <a:pPr marL="586169" lvl="1" indent="0">
              <a:buNone/>
            </a:pPr>
            <a:r>
              <a:rPr lang="en-GB" sz="1600" dirty="0">
                <a:latin typeface="Roboto Light" panose="02000000000000000000" pitchFamily="2" charset="0"/>
                <a:ea typeface="Roboto Light" panose="02000000000000000000" pitchFamily="2" charset="0"/>
              </a:rPr>
              <a:t>Lunar calibration</a:t>
            </a:r>
          </a:p>
          <a:p>
            <a:pPr marL="586169" lvl="1" indent="0">
              <a:buNone/>
            </a:pPr>
            <a:endParaRPr lang="en-GB" sz="16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400" dirty="0"/>
              <a:t>Insights and Conclusions</a:t>
            </a: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6BA2E6-179F-2838-E96C-61D24B136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6E9E5F-DAEC-5647-1E31-732584DE0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Deep Convective Clouds Inter-Calibration (DCCICS)</a:t>
            </a:r>
            <a:endParaRPr lang="en-IE"/>
          </a:p>
        </p:txBody>
      </p:sp>
      <p:pic>
        <p:nvPicPr>
          <p:cNvPr id="4" name="Picture 3" descr="A graph with different colored lines&#10;&#10;AI-generated content may be incorrect.">
            <a:extLst>
              <a:ext uri="{FF2B5EF4-FFF2-40B4-BE49-F238E27FC236}">
                <a16:creationId xmlns:a16="http://schemas.microsoft.com/office/drawing/2014/main" id="{3692243C-4A57-D796-00F7-222D0A70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0" y="640080"/>
            <a:ext cx="10058420" cy="6035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B7737F-0CD4-B527-7958-0C6FC3363D82}"/>
              </a:ext>
            </a:extLst>
          </p:cNvPr>
          <p:cNvSpPr txBox="1"/>
          <p:nvPr/>
        </p:nvSpPr>
        <p:spPr>
          <a:xfrm>
            <a:off x="6956385" y="6017865"/>
            <a:ext cx="5235615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Mode = more stable than mean for VIS channels</a:t>
            </a:r>
            <a:endParaRPr lang="en-IE" sz="20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65A7C5-1D33-9D17-32C6-D636AED40EA1}"/>
              </a:ext>
            </a:extLst>
          </p:cNvPr>
          <p:cNvSpPr txBox="1"/>
          <p:nvPr/>
        </p:nvSpPr>
        <p:spPr>
          <a:xfrm>
            <a:off x="3738623" y="3429000"/>
            <a:ext cx="6134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V03</a:t>
            </a:r>
            <a:endParaRPr lang="en-IE" sz="16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B57BB1-7F8C-5326-4371-B84A73AB3695}"/>
              </a:ext>
            </a:extLst>
          </p:cNvPr>
          <p:cNvSpPr txBox="1"/>
          <p:nvPr/>
        </p:nvSpPr>
        <p:spPr>
          <a:xfrm>
            <a:off x="8069483" y="3429000"/>
            <a:ext cx="613458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V02</a:t>
            </a:r>
            <a:endParaRPr lang="en-IE" sz="16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ACC545-1E14-5165-60E2-2D4C51235EA9}"/>
              </a:ext>
            </a:extLst>
          </p:cNvPr>
          <p:cNvSpPr txBox="1"/>
          <p:nvPr/>
        </p:nvSpPr>
        <p:spPr>
          <a:xfrm>
            <a:off x="3500076" y="4876800"/>
            <a:ext cx="109055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Period 1</a:t>
            </a:r>
            <a:endParaRPr lang="en-IE" sz="16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4553A-457A-74DC-CC75-1AEB492CC678}"/>
              </a:ext>
            </a:extLst>
          </p:cNvPr>
          <p:cNvSpPr txBox="1"/>
          <p:nvPr/>
        </p:nvSpPr>
        <p:spPr>
          <a:xfrm>
            <a:off x="7830936" y="4876800"/>
            <a:ext cx="109055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0" kern="100" spc="-100">
                <a:solidFill>
                  <a:schemeClr val="tx2"/>
                </a:solidFill>
                <a:latin typeface="Bahnschrift Light" panose="020B0502040204020203" pitchFamily="34" charset="0"/>
                <a:ea typeface="Roboto" panose="02000000000000000000" pitchFamily="2" charset="0"/>
              </a:rPr>
              <a:t>Period 2</a:t>
            </a:r>
            <a:endParaRPr lang="en-IE" sz="1600" b="0" kern="100" spc="-100" err="1">
              <a:solidFill>
                <a:schemeClr val="tx2"/>
              </a:solidFill>
              <a:latin typeface="Bahnschrift Light" panose="020B0502040204020203" pitchFamily="34" charset="0"/>
              <a:ea typeface="Roboto" panose="02000000000000000000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C5C65-EA77-CD11-60AE-152C3A2BC8D2}"/>
              </a:ext>
            </a:extLst>
          </p:cNvPr>
          <p:cNvGrpSpPr/>
          <p:nvPr/>
        </p:nvGrpSpPr>
        <p:grpSpPr>
          <a:xfrm>
            <a:off x="11271388" y="4876800"/>
            <a:ext cx="774433" cy="902736"/>
            <a:chOff x="8513427" y="1781541"/>
            <a:chExt cx="1123774" cy="1471596"/>
          </a:xfrm>
        </p:grpSpPr>
        <p:sp>
          <p:nvSpPr>
            <p:cNvPr id="10" name="Google Shape;5645;p48">
              <a:extLst>
                <a:ext uri="{FF2B5EF4-FFF2-40B4-BE49-F238E27FC236}">
                  <a16:creationId xmlns:a16="http://schemas.microsoft.com/office/drawing/2014/main" id="{B704E9EA-8A5F-7CD1-6FAA-172666EFA5D5}"/>
                </a:ext>
              </a:extLst>
            </p:cNvPr>
            <p:cNvSpPr/>
            <p:nvPr/>
          </p:nvSpPr>
          <p:spPr>
            <a:xfrm>
              <a:off x="8529041" y="2301966"/>
              <a:ext cx="1037514" cy="59202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300"/>
            </a:p>
          </p:txBody>
        </p:sp>
        <p:pic>
          <p:nvPicPr>
            <p:cNvPr id="11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3A639AFC-E7D4-DDB8-34BC-340F4CB4BE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440384">
              <a:off x="9046436" y="1781541"/>
              <a:ext cx="441355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EF8F2A-EC30-CCF0-C8DA-3ECD5FBF6365}"/>
                </a:ext>
              </a:extLst>
            </p:cNvPr>
            <p:cNvSpPr txBox="1"/>
            <p:nvPr/>
          </p:nvSpPr>
          <p:spPr>
            <a:xfrm>
              <a:off x="8513427" y="2801587"/>
              <a:ext cx="1123774" cy="451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DCCICS</a:t>
              </a:r>
              <a:endParaRPr lang="en-IE" sz="1200" dirty="0"/>
            </a:p>
          </p:txBody>
        </p:sp>
        <p:pic>
          <p:nvPicPr>
            <p:cNvPr id="13" name="Picture 4" descr="Templat Design Vector Hd PNG Images, Satellite Icon Design Template Vector  Isolated, Template Icons, Satellite Icons, Icon PNG Image For Free Download  | Disenos de unas, Arte en lienzo de bricolaje, Iconos">
              <a:extLst>
                <a:ext uri="{FF2B5EF4-FFF2-40B4-BE49-F238E27FC236}">
                  <a16:creationId xmlns:a16="http://schemas.microsoft.com/office/drawing/2014/main" id="{F3483656-9A67-A188-00FA-1DB7548883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16200000">
              <a:off x="8526750" y="1841550"/>
              <a:ext cx="441355" cy="46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4134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A7983-7E34-EF30-2A0E-D11C02617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0"/>
              <a:t>Spectral behaviour of the relative bias for MTI1/FCI VIS/NIR channels</a:t>
            </a:r>
            <a:endParaRPr lang="en-IE" b="0"/>
          </a:p>
        </p:txBody>
      </p:sp>
      <p:pic>
        <p:nvPicPr>
          <p:cNvPr id="4" name="Picture 3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3819D1C6-1B86-9B46-DB68-C32A79F46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209" y="640080"/>
            <a:ext cx="10211582" cy="6076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B0D8A5-D137-56FC-22DA-B2EA1F2E77E3}"/>
              </a:ext>
            </a:extLst>
          </p:cNvPr>
          <p:cNvGrpSpPr/>
          <p:nvPr/>
        </p:nvGrpSpPr>
        <p:grpSpPr>
          <a:xfrm>
            <a:off x="11253256" y="5779208"/>
            <a:ext cx="887279" cy="788407"/>
            <a:chOff x="7893673" y="5685432"/>
            <a:chExt cx="1333150" cy="1255379"/>
          </a:xfrm>
        </p:grpSpPr>
        <p:pic>
          <p:nvPicPr>
            <p:cNvPr id="5" name="Picture 10" descr="Transparent Moon And Stars Clipart Black And White - Full Moon And Stars  Icon, HD Png Download , Transparent Png Image | PNG.ToolXoX.com">
              <a:extLst>
                <a:ext uri="{FF2B5EF4-FFF2-40B4-BE49-F238E27FC236}">
                  <a16:creationId xmlns:a16="http://schemas.microsoft.com/office/drawing/2014/main" id="{745BF01B-5DD4-EAF8-C901-D35550E1C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3673" y="5685432"/>
              <a:ext cx="993064" cy="874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6300B0A-CE89-C805-81D4-0C39817B1D14}"/>
                </a:ext>
              </a:extLst>
            </p:cNvPr>
            <p:cNvSpPr txBox="1"/>
            <p:nvPr/>
          </p:nvSpPr>
          <p:spPr>
            <a:xfrm>
              <a:off x="8040748" y="6499746"/>
              <a:ext cx="1186075" cy="4410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/>
                <a:t>LCS</a:t>
              </a:r>
              <a:endParaRPr lang="en-IE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518734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DD032C-C000-FCDD-DF5A-80C992864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C6005-4824-8E4A-00EF-A80EB6CC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8C0D0-4223-A7C4-8190-84F7C8F3519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902971"/>
            <a:ext cx="11856448" cy="549913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LI: </a:t>
            </a:r>
            <a:r>
              <a:rPr lang="en-US" sz="2000" dirty="0"/>
              <a:t>VIS0.7 radiometric calibration shows a bias of 8-10%, within user requirement.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FCI: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Stable VIS-NIR gains mitigates the impact of missing on-board calibration for FCI in the short-term.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Current VIS-NIR radiometric calibration is based on Autumn 2023 in-flight data.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VIS0.4, VIS0.5, VIS0.6, and VIS0.8 remain stable with no or minimal degradation.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VIS0.9 appears to be stable but exhibiting a bias (up to 4%), under investigation.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FCI NIR 1.6 shows significant degradation (up to 4%), while NIR 2.2 degrades more slowly.</a:t>
            </a:r>
          </a:p>
          <a:p>
            <a:pPr lvl="1">
              <a:lnSpc>
                <a:spcPct val="150000"/>
              </a:lnSpc>
            </a:pPr>
            <a:r>
              <a:rPr lang="en-IE" sz="1800" dirty="0">
                <a:latin typeface="Arial" panose="020B0604020202020204" pitchFamily="34" charset="0"/>
              </a:rPr>
              <a:t>NIR2.2 </a:t>
            </a:r>
            <a:r>
              <a:rPr lang="en-US" sz="1800" dirty="0">
                <a:latin typeface="Arial" panose="020B0604020202020204" pitchFamily="34" charset="0"/>
              </a:rPr>
              <a:t>exhibits significant bias (5-10%), </a:t>
            </a:r>
            <a:r>
              <a:rPr lang="en-US" sz="1800" dirty="0"/>
              <a:t>under investigation.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Seasonality must be considered for drift estimation, requiring a full annual cycle.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MICMICS will eventually serves as the calibration source for both the FCI IR and VIS-NIR channels.</a:t>
            </a:r>
          </a:p>
          <a:p>
            <a:pPr lvl="1">
              <a:lnSpc>
                <a:spcPct val="150000"/>
              </a:lnSpc>
            </a:pPr>
            <a:r>
              <a:rPr lang="en-US" sz="1800" dirty="0"/>
              <a:t>Continuous feedback collection and system improvements are ongoing.</a:t>
            </a:r>
            <a:endParaRPr lang="en-IE" sz="1800" dirty="0"/>
          </a:p>
          <a:p>
            <a:pPr>
              <a:lnSpc>
                <a:spcPct val="150000"/>
              </a:lnSpc>
            </a:pP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1607635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marL="0" indent="0">
              <a:buNone/>
            </a:pPr>
            <a:r>
              <a:rPr lang="en-GB" sz="2400" b="1" spc="0" dirty="0"/>
              <a:t>Thank you!</a:t>
            </a:r>
          </a:p>
          <a:p>
            <a:pPr marL="0" indent="0">
              <a:buNone/>
            </a:pPr>
            <a:r>
              <a:rPr lang="en-GB" sz="2000" spc="0" dirty="0"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545619010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770BD-F5F5-3D47-F6FE-DFB53548F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Level-2 cloud micro-physical properties</a:t>
            </a:r>
            <a:endParaRPr lang="en-I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8BA833-0E61-F247-EF39-BAAED27D0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41" y="904619"/>
            <a:ext cx="11364463" cy="572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46819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4CBA4-204B-B259-0F06-26DB58993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41D29-5204-15BF-4286-2FD9C4E2A2B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BF0156-3774-F091-C3EF-1BC589CC1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1436"/>
            <a:ext cx="12192000" cy="537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937079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BB23D-6DC4-0E6A-5B19-E03CBA35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06369-1FF3-9CA2-66B6-0BCA99F950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6715B-1DD2-7FCD-6184-894C953E3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980"/>
            <a:ext cx="12192000" cy="648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4495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BB6FA-90A7-57F2-D2B9-E91DF6DD8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06988-5973-5AD8-C6C7-F7EFB3465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MTG-I1 FCI and LI –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7C78BD-402F-B37A-7481-E73FA4C4D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00" y="820657"/>
            <a:ext cx="11374793" cy="2852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9686FF-B7F6-CC3B-759C-C14CF3A5C594}"/>
              </a:ext>
            </a:extLst>
          </p:cNvPr>
          <p:cNvSpPr txBox="1"/>
          <p:nvPr/>
        </p:nvSpPr>
        <p:spPr>
          <a:xfrm>
            <a:off x="9506091" y="1171806"/>
            <a:ext cx="2320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1200" dirty="0">
                <a:latin typeface="+mn-lt"/>
              </a:rPr>
              <a:t>FCI and LI VNIR channels</a:t>
            </a:r>
            <a:endParaRPr lang="en-IE" sz="1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A73F227-FC53-E638-80E4-C3630916CF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64" y="3765752"/>
            <a:ext cx="11345840" cy="29504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9F3429-78F9-8C04-59B3-F9452C00106B}"/>
              </a:ext>
            </a:extLst>
          </p:cNvPr>
          <p:cNvSpPr txBox="1"/>
          <p:nvPr/>
        </p:nvSpPr>
        <p:spPr>
          <a:xfrm>
            <a:off x="9817509" y="4063491"/>
            <a:ext cx="23204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kern="1200" dirty="0">
                <a:latin typeface="+mn-lt"/>
              </a:rPr>
              <a:t>FCI IR channels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1294310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A20AB-93B0-DD99-0665-8698465BE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B8297-AF4F-ACFF-FD17-8888005E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MTG-I1 FCI and LI – Overview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F78C43E-ACBA-12CA-4F08-D570EC7EC1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5217" y="497631"/>
            <a:ext cx="7927233" cy="5565303"/>
          </a:xfrm>
        </p:spPr>
        <p:txBody>
          <a:bodyPr>
            <a:normAutofit fontScale="70000" lnSpcReduction="20000"/>
          </a:bodyPr>
          <a:lstStyle/>
          <a:p>
            <a:r>
              <a:rPr lang="en-US" sz="2100" kern="1200" dirty="0">
                <a:solidFill>
                  <a:srgbClr val="0070C0"/>
                </a:solidFill>
                <a:latin typeface="+mj-lt"/>
              </a:rPr>
              <a:t>LI Background Radiance Image: </a:t>
            </a:r>
          </a:p>
          <a:p>
            <a:pPr lvl="1"/>
            <a:r>
              <a:rPr lang="en-US" sz="2000" kern="1200" dirty="0">
                <a:latin typeface="+mn-lt"/>
              </a:rPr>
              <a:t>A single-channel image centered </a:t>
            </a:r>
            <a:r>
              <a:rPr lang="en-US" sz="2000" kern="1200">
                <a:latin typeface="+mn-lt"/>
              </a:rPr>
              <a:t>at 777.4 </a:t>
            </a:r>
            <a:r>
              <a:rPr lang="en-US" sz="2000" kern="1200" dirty="0">
                <a:latin typeface="+mn-lt"/>
              </a:rPr>
              <a:t>nm, with no onboard calibration device.</a:t>
            </a:r>
          </a:p>
          <a:p>
            <a:pPr lvl="1"/>
            <a:r>
              <a:rPr lang="en-US" sz="2000" kern="1200" dirty="0">
                <a:latin typeface="+mn-lt"/>
              </a:rPr>
              <a:t>Absolute user requirement accuracy of 10%</a:t>
            </a:r>
          </a:p>
          <a:p>
            <a:r>
              <a:rPr lang="en-US" sz="2100" kern="1200" dirty="0">
                <a:solidFill>
                  <a:srgbClr val="0070C0"/>
                </a:solidFill>
                <a:latin typeface="+mj-lt"/>
              </a:rPr>
              <a:t>FCI VNIR Onboard Calibration: </a:t>
            </a:r>
          </a:p>
          <a:p>
            <a:pPr lvl="1"/>
            <a:r>
              <a:rPr lang="en-US" sz="2000" kern="1200" dirty="0">
                <a:latin typeface="+mn-lt"/>
              </a:rPr>
              <a:t>Uses two MND filters mounted on the COM, operated twice a year.</a:t>
            </a:r>
          </a:p>
          <a:p>
            <a:pPr lvl="1"/>
            <a:r>
              <a:rPr lang="en-US" sz="2000" kern="1200" dirty="0">
                <a:latin typeface="+mn-lt"/>
              </a:rPr>
              <a:t>Absolute user requirement accuracy of 5% (10% for High Resolution VIS0.6 &amp; NIR2.2)</a:t>
            </a:r>
          </a:p>
          <a:p>
            <a:pPr marL="0" indent="0">
              <a:buNone/>
            </a:pPr>
            <a:endParaRPr lang="en-US" sz="2100" kern="1200" dirty="0">
              <a:solidFill>
                <a:srgbClr val="0070C0"/>
              </a:solidFill>
              <a:latin typeface="+mj-lt"/>
            </a:endParaRPr>
          </a:p>
          <a:p>
            <a:r>
              <a:rPr lang="en-US" sz="2100" kern="1200" dirty="0">
                <a:solidFill>
                  <a:srgbClr val="0070C0"/>
                </a:solidFill>
                <a:latin typeface="+mj-lt"/>
              </a:rPr>
              <a:t>On DOY 013 2024, FCI suffered a major anomaly and automatically switched to SURVIVAL mode. The initial investigations identified the root cause in an electrical failure in the COM mechanism.</a:t>
            </a:r>
          </a:p>
          <a:p>
            <a:endParaRPr lang="en-US" sz="2100" kern="1200" dirty="0">
              <a:solidFill>
                <a:srgbClr val="0070C0"/>
              </a:solidFill>
              <a:latin typeface="+mj-lt"/>
            </a:endParaRPr>
          </a:p>
          <a:p>
            <a:r>
              <a:rPr lang="en-US" sz="2000" kern="1200" dirty="0">
                <a:solidFill>
                  <a:srgbClr val="0070C0"/>
                </a:solidFill>
                <a:latin typeface="+mj-lt"/>
              </a:rPr>
              <a:t>The Calibration and Obturation Mechanism for the FCI instrument (COM-I):</a:t>
            </a:r>
          </a:p>
          <a:p>
            <a:pPr lvl="1"/>
            <a:r>
              <a:rPr lang="en-US" sz="2000" kern="1200" dirty="0">
                <a:latin typeface="+mn-lt"/>
              </a:rPr>
              <a:t>Provides optical source selection for observation, calibration (IR by a black-body and VNIR by MND filters) and obturation tasks by inserting the appropriate optical elements in the light path;</a:t>
            </a:r>
          </a:p>
          <a:p>
            <a:pPr lvl="1"/>
            <a:r>
              <a:rPr lang="en-US" sz="2000" kern="1200" dirty="0">
                <a:latin typeface="+mn-lt"/>
              </a:rPr>
              <a:t>IR calibration uses a black-body in the light path, providing controlled radiance and precise temperature control for accurate calibration;</a:t>
            </a:r>
          </a:p>
          <a:p>
            <a:pPr lvl="1"/>
            <a:r>
              <a:rPr lang="en-US" sz="2000" dirty="0">
                <a:latin typeface="+mn-lt"/>
              </a:rPr>
              <a:t>The VNIR calibration function is provided by MND filters</a:t>
            </a:r>
            <a:r>
              <a:rPr lang="en-US" sz="2000" kern="1200" dirty="0">
                <a:latin typeface="+mn-lt"/>
              </a:rPr>
              <a:t>.</a:t>
            </a:r>
          </a:p>
          <a:p>
            <a:pPr lvl="1"/>
            <a:endParaRPr lang="en-US" sz="2000" kern="1200" dirty="0">
              <a:latin typeface="+mn-lt"/>
            </a:endParaRPr>
          </a:p>
          <a:p>
            <a:r>
              <a:rPr lang="en-US" sz="2000" kern="1200" dirty="0">
                <a:solidFill>
                  <a:srgbClr val="0070C0"/>
                </a:solidFill>
                <a:latin typeface="+mj-lt"/>
              </a:rPr>
              <a:t>By not operating the COM anymore:</a:t>
            </a:r>
          </a:p>
          <a:p>
            <a:pPr lvl="1"/>
            <a:r>
              <a:rPr lang="en-US" sz="2000" kern="1200" dirty="0">
                <a:latin typeface="+mn-lt"/>
              </a:rPr>
              <a:t>FCI is losing its main on-board calibration sources for the </a:t>
            </a:r>
            <a:r>
              <a:rPr lang="en-US" sz="2000" dirty="0">
                <a:latin typeface="+mn-lt"/>
              </a:rPr>
              <a:t>VNIR</a:t>
            </a:r>
            <a:r>
              <a:rPr lang="en-US" sz="2000" kern="1200" dirty="0">
                <a:latin typeface="+mn-lt"/>
              </a:rPr>
              <a:t> and IR channels;</a:t>
            </a:r>
          </a:p>
          <a:p>
            <a:pPr lvl="1"/>
            <a:r>
              <a:rPr lang="en-US" sz="2000" kern="1200" dirty="0">
                <a:latin typeface="+mn-lt"/>
              </a:rPr>
              <a:t>IR Channels are more at risk of degradation (stripes in the images, loss of absolute radiometric accuracy, loss of radiometric stability) due to the sensor technology. </a:t>
            </a:r>
            <a:r>
              <a:rPr lang="en-US" sz="2000" kern="1200" dirty="0">
                <a:solidFill>
                  <a:srgbClr val="FF0000"/>
                </a:solidFill>
                <a:latin typeface="+mn-lt"/>
              </a:rPr>
              <a:t>(SHORT TERM PROBLEM);</a:t>
            </a:r>
          </a:p>
          <a:p>
            <a:pPr lvl="1"/>
            <a:r>
              <a:rPr lang="en-US" sz="2000" kern="1200" dirty="0">
                <a:latin typeface="+mn-lt"/>
              </a:rPr>
              <a:t>VNIR on-board </a:t>
            </a:r>
            <a:r>
              <a:rPr lang="en-US" sz="2000" kern="1200" dirty="0" err="1">
                <a:latin typeface="+mn-lt"/>
              </a:rPr>
              <a:t>characterisation</a:t>
            </a:r>
            <a:r>
              <a:rPr lang="en-US" sz="2000" kern="1200" dirty="0">
                <a:latin typeface="+mn-lt"/>
              </a:rPr>
              <a:t> is still considered to be valid and thanks to the slow degradation of VIS channels, it can be considered still valid for the next short/medium term. </a:t>
            </a:r>
            <a:r>
              <a:rPr lang="en-US" sz="2000" kern="1200" dirty="0">
                <a:solidFill>
                  <a:srgbClr val="FF0000"/>
                </a:solidFill>
                <a:latin typeface="+mn-lt"/>
              </a:rPr>
              <a:t>(LONG TERM PROBLEM).</a:t>
            </a:r>
          </a:p>
          <a:p>
            <a:pPr lvl="1"/>
            <a:endParaRPr lang="en-US" sz="2000" kern="1200" dirty="0">
              <a:solidFill>
                <a:srgbClr val="FF0000"/>
              </a:solidFill>
              <a:latin typeface="+mn-lt"/>
            </a:endParaRPr>
          </a:p>
          <a:p>
            <a:r>
              <a:rPr lang="en-US" sz="2100" kern="1200" dirty="0">
                <a:solidFill>
                  <a:srgbClr val="0070C0"/>
                </a:solidFill>
                <a:latin typeface="+mj-lt"/>
              </a:rPr>
              <a:t>Radiometric calibration for VIS-NIR channels is based on Autumn 2023 in-flight calibration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48E23-CB8C-9AAB-EC76-AB61FDC901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43" r="8872"/>
          <a:stretch/>
        </p:blipFill>
        <p:spPr>
          <a:xfrm>
            <a:off x="7736834" y="1151635"/>
            <a:ext cx="4295775" cy="2412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22990B-7D5D-7A8B-D107-38CF210FC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79" r="8576"/>
          <a:stretch/>
        </p:blipFill>
        <p:spPr>
          <a:xfrm>
            <a:off x="7896579" y="3784402"/>
            <a:ext cx="3990975" cy="26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03116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MICMICS </a:t>
            </a:r>
            <a:r>
              <a:rPr lang="en-GB" sz="2700" dirty="0"/>
              <a:t>(Mission Integrated Calibration Monitoring and Inter-Calibration System)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128954" y="809297"/>
            <a:ext cx="119083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GB" sz="2200" spc="-100" dirty="0">
                <a:solidFill>
                  <a:srgbClr val="0070C0"/>
                </a:solidFill>
                <a:latin typeface="+mn-lt"/>
                <a:ea typeface="Roboto" panose="02000000000000000000" pitchFamily="2" charset="0"/>
                <a:cs typeface="Arial" pitchFamily="34" charset="0"/>
              </a:rPr>
              <a:t>EUMETSAT’s MICMICS is an agile system dedicated to the near-real time monitoring of radiometric performances and inter-calibration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07" y="1894486"/>
            <a:ext cx="5849167" cy="4524826"/>
          </a:xfrm>
          <a:prstGeom prst="rect">
            <a:avLst/>
          </a:prstGeom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62033B4-EF97-1408-08D0-5AC99190FAEE}"/>
              </a:ext>
            </a:extLst>
          </p:cNvPr>
          <p:cNvSpPr txBox="1">
            <a:spLocks/>
          </p:cNvSpPr>
          <p:nvPr/>
        </p:nvSpPr>
        <p:spPr>
          <a:xfrm>
            <a:off x="5984063" y="1506354"/>
            <a:ext cx="6096148" cy="5303746"/>
          </a:xfrm>
          <a:prstGeom prst="rect">
            <a:avLst/>
          </a:prstGeom>
        </p:spPr>
        <p:txBody>
          <a:bodyPr>
            <a:no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GB" sz="2200" spc="-100" dirty="0">
                <a:solidFill>
                  <a:srgbClr val="0070C0"/>
                </a:solidFill>
                <a:latin typeface="+mn-lt"/>
              </a:rPr>
              <a:t>Main assets:</a:t>
            </a:r>
          </a:p>
          <a:p>
            <a:pPr lvl="1"/>
            <a:r>
              <a:rPr lang="en-GB" sz="1700" b="0" spc="-100" dirty="0">
                <a:latin typeface="+mn-lt"/>
              </a:rPr>
              <a:t>Easy integration of new missions</a:t>
            </a:r>
          </a:p>
          <a:p>
            <a:pPr lvl="1"/>
            <a:r>
              <a:rPr lang="en-GB" sz="1700" b="0" spc="-100" dirty="0">
                <a:latin typeface="+mn-lt"/>
              </a:rPr>
              <a:t>Easy integration of updated/new calibration methods and interoperability of the processing modules</a:t>
            </a:r>
          </a:p>
          <a:p>
            <a:pPr lvl="1"/>
            <a:r>
              <a:rPr lang="en-GB" sz="1700" b="0" spc="-100" dirty="0">
                <a:latin typeface="+mn-lt"/>
              </a:rPr>
              <a:t>Rationalisation of resources and efforts (including for the  maintenance)</a:t>
            </a:r>
          </a:p>
          <a:p>
            <a:pPr lvl="1"/>
            <a:r>
              <a:rPr lang="en-GB" sz="1700" b="0" spc="-100" dirty="0">
                <a:latin typeface="+mn-lt"/>
              </a:rPr>
              <a:t>Support the operational generation of GSICS products (and intermediate products such as collocations) and the generation of Climate Data Records</a:t>
            </a:r>
          </a:p>
          <a:p>
            <a:pPr lvl="1"/>
            <a:endParaRPr lang="en-GB" sz="1708" spc="-100" dirty="0">
              <a:solidFill>
                <a:srgbClr val="0070C0"/>
              </a:solidFill>
              <a:latin typeface="+mn-lt"/>
            </a:endParaRPr>
          </a:p>
          <a:p>
            <a:pPr marL="0" indent="0">
              <a:buNone/>
            </a:pPr>
            <a:r>
              <a:rPr lang="en-GB" sz="2200" spc="-100" dirty="0">
                <a:solidFill>
                  <a:srgbClr val="0070C0"/>
                </a:solidFill>
                <a:latin typeface="+mn-lt"/>
              </a:rPr>
              <a:t>Status:</a:t>
            </a:r>
          </a:p>
          <a:p>
            <a:pPr lvl="1"/>
            <a:r>
              <a:rPr lang="en-GB" sz="1700" b="0" spc="-100" dirty="0">
                <a:latin typeface="+mn-lt"/>
              </a:rPr>
              <a:t>The prototype has been extensively tested and validated</a:t>
            </a:r>
          </a:p>
          <a:p>
            <a:pPr lvl="1"/>
            <a:r>
              <a:rPr lang="en-GB" sz="1700" b="0" spc="-100" dirty="0">
                <a:latin typeface="+mn-lt"/>
              </a:rPr>
              <a:t>Already supporting the EUMETSAT diagnostics on SEVIRI, AVHRR, OLCI &amp; SLSTR, FCI &amp; LI</a:t>
            </a:r>
          </a:p>
          <a:p>
            <a:pPr lvl="1"/>
            <a:r>
              <a:rPr lang="en-GB" sz="1700" b="0" spc="-100" dirty="0">
                <a:latin typeface="+mn-lt"/>
              </a:rPr>
              <a:t>Developments are on-going for EPS-SG and CO2M</a:t>
            </a:r>
          </a:p>
          <a:p>
            <a:pPr marL="562722" lvl="1" indent="0">
              <a:buNone/>
            </a:pPr>
            <a:endParaRPr lang="en-GB" sz="1700" b="0" spc="-1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70307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MICMICS workflows</a:t>
            </a:r>
          </a:p>
        </p:txBody>
      </p:sp>
      <p:grpSp>
        <p:nvGrpSpPr>
          <p:cNvPr id="218" name="Group 217"/>
          <p:cNvGrpSpPr/>
          <p:nvPr/>
        </p:nvGrpSpPr>
        <p:grpSpPr>
          <a:xfrm>
            <a:off x="1928903" y="639565"/>
            <a:ext cx="8335354" cy="6161907"/>
            <a:chOff x="1490148" y="211809"/>
            <a:chExt cx="6374159" cy="4734125"/>
          </a:xfrm>
        </p:grpSpPr>
        <p:grpSp>
          <p:nvGrpSpPr>
            <p:cNvPr id="219" name="Group 218"/>
            <p:cNvGrpSpPr/>
            <p:nvPr/>
          </p:nvGrpSpPr>
          <p:grpSpPr>
            <a:xfrm>
              <a:off x="2484686" y="419422"/>
              <a:ext cx="4236677" cy="4313501"/>
              <a:chOff x="2165324" y="482491"/>
              <a:chExt cx="4579801" cy="4590582"/>
            </a:xfrm>
          </p:grpSpPr>
          <p:sp>
            <p:nvSpPr>
              <p:cNvPr id="342" name="Google Shape;242;p24"/>
              <p:cNvSpPr/>
              <p:nvPr/>
            </p:nvSpPr>
            <p:spPr>
              <a:xfrm rot="508489">
                <a:off x="4471144" y="1461006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234;p24"/>
              <p:cNvSpPr/>
              <p:nvPr/>
            </p:nvSpPr>
            <p:spPr>
              <a:xfrm rot="408888">
                <a:off x="4444894" y="483111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242;p24"/>
              <p:cNvSpPr/>
              <p:nvPr/>
            </p:nvSpPr>
            <p:spPr>
              <a:xfrm rot="21262260">
                <a:off x="4189877" y="146409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7FB3D5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234;p24"/>
              <p:cNvSpPr/>
              <p:nvPr/>
            </p:nvSpPr>
            <p:spPr>
              <a:xfrm rot="21193508">
                <a:off x="3952573" y="482491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242;p24"/>
              <p:cNvSpPr/>
              <p:nvPr/>
            </p:nvSpPr>
            <p:spPr>
              <a:xfrm rot="20296239">
                <a:off x="3931664" y="1533450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9CC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234;p24"/>
              <p:cNvSpPr/>
              <p:nvPr/>
            </p:nvSpPr>
            <p:spPr>
              <a:xfrm rot="20119787">
                <a:off x="3465103" y="607478"/>
                <a:ext cx="525599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242;p24"/>
              <p:cNvSpPr/>
              <p:nvPr/>
            </p:nvSpPr>
            <p:spPr>
              <a:xfrm rot="1293399">
                <a:off x="4728053" y="15307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234;p24"/>
              <p:cNvSpPr/>
              <p:nvPr/>
            </p:nvSpPr>
            <p:spPr>
              <a:xfrm rot="1430964">
                <a:off x="4911034" y="60958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499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242;p24"/>
              <p:cNvSpPr/>
              <p:nvPr/>
            </p:nvSpPr>
            <p:spPr>
              <a:xfrm rot="2282900">
                <a:off x="4959209" y="166230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234;p24"/>
              <p:cNvSpPr/>
              <p:nvPr/>
            </p:nvSpPr>
            <p:spPr>
              <a:xfrm rot="2351663">
                <a:off x="5341312" y="827635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471A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242;p24"/>
              <p:cNvSpPr/>
              <p:nvPr/>
            </p:nvSpPr>
            <p:spPr>
              <a:xfrm rot="4862293">
                <a:off x="5362015" y="2344501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234;p24"/>
              <p:cNvSpPr/>
              <p:nvPr/>
            </p:nvSpPr>
            <p:spPr>
              <a:xfrm rot="4956884">
                <a:off x="6041142" y="2070349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242;p24"/>
              <p:cNvSpPr/>
              <p:nvPr/>
            </p:nvSpPr>
            <p:spPr>
              <a:xfrm rot="4105851">
                <a:off x="5291390" y="2094338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3498DB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234;p24"/>
              <p:cNvSpPr/>
              <p:nvPr/>
            </p:nvSpPr>
            <p:spPr>
              <a:xfrm rot="3988951">
                <a:off x="5915019" y="160986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242;p24"/>
              <p:cNvSpPr/>
              <p:nvPr/>
            </p:nvSpPr>
            <p:spPr>
              <a:xfrm rot="3280148">
                <a:off x="5159921" y="1854638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2E86C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234;p24"/>
              <p:cNvSpPr/>
              <p:nvPr/>
            </p:nvSpPr>
            <p:spPr>
              <a:xfrm rot="3087361">
                <a:off x="5670175" y="118615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2874A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242;p24"/>
              <p:cNvSpPr/>
              <p:nvPr/>
            </p:nvSpPr>
            <p:spPr>
              <a:xfrm rot="5945707">
                <a:off x="5363223" y="2604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234;p24"/>
              <p:cNvSpPr/>
              <p:nvPr/>
            </p:nvSpPr>
            <p:spPr>
              <a:xfrm rot="5888082">
                <a:off x="6050325" y="255821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5DADE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242;p24"/>
              <p:cNvSpPr/>
              <p:nvPr/>
            </p:nvSpPr>
            <p:spPr>
              <a:xfrm rot="6819081">
                <a:off x="5302587" y="2881706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234;p24"/>
              <p:cNvSpPr/>
              <p:nvPr/>
            </p:nvSpPr>
            <p:spPr>
              <a:xfrm rot="6706654">
                <a:off x="5947936" y="3033634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85C1E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242;p24"/>
              <p:cNvSpPr/>
              <p:nvPr/>
            </p:nvSpPr>
            <p:spPr>
              <a:xfrm rot="13148576">
                <a:off x="3674269" y="3302553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234;p24"/>
              <p:cNvSpPr/>
              <p:nvPr/>
            </p:nvSpPr>
            <p:spPr>
              <a:xfrm rot="12938197">
                <a:off x="3039147" y="38130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242;p24"/>
              <p:cNvSpPr/>
              <p:nvPr/>
            </p:nvSpPr>
            <p:spPr>
              <a:xfrm rot="12138269">
                <a:off x="3922691" y="3451824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7DC6F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234;p24"/>
              <p:cNvSpPr/>
              <p:nvPr/>
            </p:nvSpPr>
            <p:spPr>
              <a:xfrm rot="12161020">
                <a:off x="3469429" y="406447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242;p24"/>
              <p:cNvSpPr/>
              <p:nvPr/>
            </p:nvSpPr>
            <p:spPr>
              <a:xfrm rot="11154913">
                <a:off x="4182322" y="3537085"/>
                <a:ext cx="248400" cy="5256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9E79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234;p24"/>
              <p:cNvSpPr/>
              <p:nvPr/>
            </p:nvSpPr>
            <p:spPr>
              <a:xfrm rot="11261769">
                <a:off x="3938085" y="4191226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242;p24"/>
              <p:cNvSpPr/>
              <p:nvPr/>
            </p:nvSpPr>
            <p:spPr>
              <a:xfrm rot="13886946">
                <a:off x="3497816" y="3123553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234;p24"/>
              <p:cNvSpPr/>
              <p:nvPr/>
            </p:nvSpPr>
            <p:spPr>
              <a:xfrm rot="13983230">
                <a:off x="2692169" y="3448724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4CE3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242;p24"/>
              <p:cNvSpPr/>
              <p:nvPr/>
            </p:nvSpPr>
            <p:spPr>
              <a:xfrm rot="14851522">
                <a:off x="3360237" y="288267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234;p24"/>
              <p:cNvSpPr/>
              <p:nvPr/>
            </p:nvSpPr>
            <p:spPr>
              <a:xfrm rot="14883411">
                <a:off x="2453595" y="3025089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C4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242;p24"/>
              <p:cNvSpPr/>
              <p:nvPr/>
            </p:nvSpPr>
            <p:spPr>
              <a:xfrm rot="17481641">
                <a:off x="3373585" y="2088838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234;p24"/>
              <p:cNvSpPr/>
              <p:nvPr/>
            </p:nvSpPr>
            <p:spPr>
              <a:xfrm rot="17589277">
                <a:off x="2467405" y="1609615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242;p24"/>
              <p:cNvSpPr/>
              <p:nvPr/>
            </p:nvSpPr>
            <p:spPr>
              <a:xfrm rot="16656345">
                <a:off x="3308599" y="233057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74C3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234;p24"/>
              <p:cNvSpPr/>
              <p:nvPr/>
            </p:nvSpPr>
            <p:spPr>
              <a:xfrm rot="16620189">
                <a:off x="2340218" y="20716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242;p24"/>
              <p:cNvSpPr/>
              <p:nvPr/>
            </p:nvSpPr>
            <p:spPr>
              <a:xfrm rot="15769318">
                <a:off x="3293833" y="2619530"/>
                <a:ext cx="248400" cy="525599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C706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234;p24"/>
              <p:cNvSpPr/>
              <p:nvPr/>
            </p:nvSpPr>
            <p:spPr>
              <a:xfrm rot="15758942">
                <a:off x="2334524" y="2557437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1948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242;p24"/>
              <p:cNvSpPr/>
              <p:nvPr/>
            </p:nvSpPr>
            <p:spPr>
              <a:xfrm rot="18484708">
                <a:off x="3502306" y="1856757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234;p24"/>
              <p:cNvSpPr/>
              <p:nvPr/>
            </p:nvSpPr>
            <p:spPr>
              <a:xfrm rot="18498129">
                <a:off x="2715654" y="119273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CB433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242;p24"/>
              <p:cNvSpPr/>
              <p:nvPr/>
            </p:nvSpPr>
            <p:spPr>
              <a:xfrm rot="19396391">
                <a:off x="3697424" y="1665452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4E6F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234;p24"/>
              <p:cNvSpPr/>
              <p:nvPr/>
            </p:nvSpPr>
            <p:spPr>
              <a:xfrm rot="19333649">
                <a:off x="3063980" y="832576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AF2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242;p24"/>
              <p:cNvSpPr/>
              <p:nvPr/>
            </p:nvSpPr>
            <p:spPr>
              <a:xfrm rot="7553442">
                <a:off x="5165033" y="3117769"/>
                <a:ext cx="249312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234;p24"/>
              <p:cNvSpPr/>
              <p:nvPr/>
            </p:nvSpPr>
            <p:spPr>
              <a:xfrm rot="7641095">
                <a:off x="5683932" y="3463306"/>
                <a:ext cx="526005" cy="862812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AED6F1"/>
              </a:solidFill>
              <a:ln w="38100" cap="flat" cmpd="sng">
                <a:noFill/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242;p24"/>
              <p:cNvSpPr/>
              <p:nvPr/>
            </p:nvSpPr>
            <p:spPr>
              <a:xfrm rot="9240329">
                <a:off x="4714035" y="3454301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234;p24"/>
              <p:cNvSpPr/>
              <p:nvPr/>
            </p:nvSpPr>
            <p:spPr>
              <a:xfrm rot="9430872">
                <a:off x="4919201" y="4060988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242;p24"/>
              <p:cNvSpPr/>
              <p:nvPr/>
            </p:nvSpPr>
            <p:spPr>
              <a:xfrm rot="10246986">
                <a:off x="4473661" y="352881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FCF3C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234;p24"/>
              <p:cNvSpPr/>
              <p:nvPr/>
            </p:nvSpPr>
            <p:spPr>
              <a:xfrm rot="10393191">
                <a:off x="4451361" y="4187473"/>
                <a:ext cx="504000" cy="8856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FEF9E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242;p24"/>
              <p:cNvSpPr/>
              <p:nvPr/>
            </p:nvSpPr>
            <p:spPr>
              <a:xfrm rot="8313265">
                <a:off x="4955132" y="3318899"/>
                <a:ext cx="248400" cy="540000"/>
              </a:xfrm>
              <a:custGeom>
                <a:avLst/>
                <a:gdLst/>
                <a:ahLst/>
                <a:cxnLst/>
                <a:rect l="l" t="t" r="r" b="b"/>
                <a:pathLst>
                  <a:path w="680963" h="663906" extrusionOk="0">
                    <a:moveTo>
                      <a:pt x="8059" y="87644"/>
                    </a:moveTo>
                    <a:lnTo>
                      <a:pt x="340482" y="663906"/>
                    </a:lnTo>
                    <a:lnTo>
                      <a:pt x="672904" y="87644"/>
                    </a:lnTo>
                    <a:cubicBezTo>
                      <a:pt x="695764" y="48591"/>
                      <a:pt x="667189" y="14"/>
                      <a:pt x="622422" y="14"/>
                    </a:cubicBezTo>
                    <a:lnTo>
                      <a:pt x="58542" y="14"/>
                    </a:lnTo>
                    <a:cubicBezTo>
                      <a:pt x="13774" y="-939"/>
                      <a:pt x="-14801" y="48591"/>
                      <a:pt x="8059" y="87644"/>
                    </a:cubicBezTo>
                    <a:close/>
                  </a:path>
                </a:pathLst>
              </a:custGeom>
              <a:solidFill>
                <a:srgbClr val="EBF5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234;p24"/>
              <p:cNvSpPr/>
              <p:nvPr/>
            </p:nvSpPr>
            <p:spPr>
              <a:xfrm rot="8555093">
                <a:off x="5343496" y="3813811"/>
                <a:ext cx="525600" cy="864000"/>
              </a:xfrm>
              <a:custGeom>
                <a:avLst/>
                <a:gdLst/>
                <a:ahLst/>
                <a:cxnLst/>
                <a:rect l="l" t="t" r="r" b="b"/>
                <a:pathLst>
                  <a:path w="1651635" h="880110" extrusionOk="0">
                    <a:moveTo>
                      <a:pt x="1277302" y="850583"/>
                    </a:moveTo>
                    <a:lnTo>
                      <a:pt x="1651635" y="201930"/>
                    </a:lnTo>
                    <a:cubicBezTo>
                      <a:pt x="1404937" y="72390"/>
                      <a:pt x="1123950" y="0"/>
                      <a:pt x="825818" y="0"/>
                    </a:cubicBezTo>
                    <a:cubicBezTo>
                      <a:pt x="527685" y="0"/>
                      <a:pt x="246697" y="73343"/>
                      <a:pt x="0" y="201930"/>
                    </a:cubicBezTo>
                    <a:lnTo>
                      <a:pt x="374333" y="850583"/>
                    </a:lnTo>
                    <a:cubicBezTo>
                      <a:pt x="384810" y="868680"/>
                      <a:pt x="403860" y="880110"/>
                      <a:pt x="424815" y="880110"/>
                    </a:cubicBezTo>
                    <a:lnTo>
                      <a:pt x="1225868" y="880110"/>
                    </a:lnTo>
                    <a:cubicBezTo>
                      <a:pt x="1247775" y="879158"/>
                      <a:pt x="1266825" y="868680"/>
                      <a:pt x="1277302" y="850583"/>
                    </a:cubicBezTo>
                    <a:close/>
                  </a:path>
                </a:pathLst>
              </a:custGeom>
              <a:solidFill>
                <a:srgbClr val="D6EAF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244;p24"/>
              <p:cNvSpPr/>
              <p:nvPr/>
            </p:nvSpPr>
            <p:spPr>
              <a:xfrm>
                <a:off x="3294023" y="1589289"/>
                <a:ext cx="2340000" cy="2340000"/>
              </a:xfrm>
              <a:prstGeom prst="donut">
                <a:avLst>
                  <a:gd name="adj" fmla="val 10848"/>
                </a:avLst>
              </a:prstGeom>
              <a:solidFill>
                <a:srgbClr val="FFFFFF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244;p24"/>
              <p:cNvSpPr/>
              <p:nvPr/>
            </p:nvSpPr>
            <p:spPr>
              <a:xfrm>
                <a:off x="3730789" y="2033907"/>
                <a:ext cx="1440000" cy="1440000"/>
              </a:xfrm>
              <a:custGeom>
                <a:avLst/>
                <a:gdLst/>
                <a:ahLst/>
                <a:cxnLst/>
                <a:rect l="l" t="t" r="r" b="b"/>
                <a:pathLst>
                  <a:path w="1030605" h="1030605" extrusionOk="0">
                    <a:moveTo>
                      <a:pt x="1030605" y="515303"/>
                    </a:moveTo>
                    <a:cubicBezTo>
                      <a:pt x="1030605" y="799896"/>
                      <a:pt x="799896" y="1030605"/>
                      <a:pt x="515303" y="1030605"/>
                    </a:cubicBezTo>
                    <a:cubicBezTo>
                      <a:pt x="230709" y="1030605"/>
                      <a:pt x="0" y="799896"/>
                      <a:pt x="0" y="515303"/>
                    </a:cubicBezTo>
                    <a:cubicBezTo>
                      <a:pt x="0" y="230709"/>
                      <a:pt x="230709" y="0"/>
                      <a:pt x="515303" y="0"/>
                    </a:cubicBezTo>
                    <a:cubicBezTo>
                      <a:pt x="799896" y="0"/>
                      <a:pt x="1030605" y="230709"/>
                      <a:pt x="1030605" y="515303"/>
                    </a:cubicBezTo>
                    <a:close/>
                  </a:path>
                </a:pathLst>
              </a:custGeom>
              <a:solidFill>
                <a:schemeClr val="tx1">
                  <a:lumMod val="95000"/>
                </a:schemeClr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392" name="Picture 2" descr="https://confluence.eumetsat.int/download/attachments/67744371/MICMICS%20Logo2.png?version=1&amp;modificationDate=1576750929000&amp;api=v2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3986" y="2483463"/>
                <a:ext cx="1115626" cy="5578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3" name="Google Shape;244;p24"/>
              <p:cNvSpPr/>
              <p:nvPr/>
            </p:nvSpPr>
            <p:spPr>
              <a:xfrm>
                <a:off x="3015202" y="1322217"/>
                <a:ext cx="2880000" cy="2880000"/>
              </a:xfrm>
              <a:prstGeom prst="donut">
                <a:avLst>
                  <a:gd name="adj" fmla="val 4518"/>
                </a:avLst>
              </a:prstGeom>
              <a:solidFill>
                <a:srgbClr val="FFFFFF"/>
              </a:solidFill>
              <a:ln>
                <a:solidFill>
                  <a:schemeClr val="tx1"/>
                </a:solidFill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7150" dist="19050" dir="5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0" name="Google Shape;1452;p40"/>
            <p:cNvSpPr txBox="1"/>
            <p:nvPr/>
          </p:nvSpPr>
          <p:spPr>
            <a:xfrm>
              <a:off x="6408786" y="4404805"/>
              <a:ext cx="820759" cy="2181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700">
                  <a:solidFill>
                    <a:srgbClr val="FFFFFF"/>
                  </a:solidFill>
                </a:rPr>
                <a:t>#9ba9ea</a:t>
              </a:r>
              <a:endParaRPr sz="700">
                <a:solidFill>
                  <a:srgbClr val="FFFFFF"/>
                </a:solidFill>
              </a:endParaRPr>
            </a:p>
          </p:txBody>
        </p:sp>
        <p:sp>
          <p:nvSpPr>
            <p:cNvPr id="221" name="Google Shape;311;p25"/>
            <p:cNvSpPr txBox="1"/>
            <p:nvPr/>
          </p:nvSpPr>
          <p:spPr>
            <a:xfrm>
              <a:off x="2489315" y="714216"/>
              <a:ext cx="87477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Calibration</a:t>
              </a:r>
            </a:p>
          </p:txBody>
        </p:sp>
        <p:sp>
          <p:nvSpPr>
            <p:cNvPr id="222" name="Google Shape;311;p25"/>
            <p:cNvSpPr txBox="1"/>
            <p:nvPr/>
          </p:nvSpPr>
          <p:spPr>
            <a:xfrm>
              <a:off x="2753778" y="428365"/>
              <a:ext cx="110048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Inter-Calibration</a:t>
              </a:r>
            </a:p>
          </p:txBody>
        </p:sp>
        <p:sp>
          <p:nvSpPr>
            <p:cNvPr id="223" name="Google Shape;311;p25"/>
            <p:cNvSpPr txBox="1"/>
            <p:nvPr/>
          </p:nvSpPr>
          <p:spPr>
            <a:xfrm>
              <a:off x="3537985" y="244437"/>
              <a:ext cx="96768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Calibration</a:t>
              </a:r>
            </a:p>
          </p:txBody>
        </p:sp>
        <p:sp>
          <p:nvSpPr>
            <p:cNvPr id="224" name="Google Shape;311;p25"/>
            <p:cNvSpPr txBox="1"/>
            <p:nvPr/>
          </p:nvSpPr>
          <p:spPr>
            <a:xfrm>
              <a:off x="4822333" y="211809"/>
              <a:ext cx="1136104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Desert Inter-Calibration</a:t>
              </a:r>
            </a:p>
          </p:txBody>
        </p:sp>
        <p:sp>
          <p:nvSpPr>
            <p:cNvPr id="225" name="Google Shape;311;p25"/>
            <p:cNvSpPr txBox="1"/>
            <p:nvPr/>
          </p:nvSpPr>
          <p:spPr>
            <a:xfrm>
              <a:off x="5442888" y="442642"/>
              <a:ext cx="90373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Calibration</a:t>
              </a:r>
            </a:p>
          </p:txBody>
        </p:sp>
        <p:sp>
          <p:nvSpPr>
            <p:cNvPr id="226" name="Google Shape;311;p25"/>
            <p:cNvSpPr txBox="1"/>
            <p:nvPr/>
          </p:nvSpPr>
          <p:spPr>
            <a:xfrm>
              <a:off x="1921081" y="1111251"/>
              <a:ext cx="1299900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Imager-Hyperspectral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227" name="Google Shape;311;p25"/>
            <p:cNvSpPr txBox="1"/>
            <p:nvPr/>
          </p:nvSpPr>
          <p:spPr>
            <a:xfrm>
              <a:off x="5918509" y="744396"/>
              <a:ext cx="1102701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Lunar Inter-Calibration</a:t>
              </a:r>
            </a:p>
          </p:txBody>
        </p:sp>
        <p:sp>
          <p:nvSpPr>
            <p:cNvPr id="228" name="Google Shape;311;p25"/>
            <p:cNvSpPr txBox="1"/>
            <p:nvPr/>
          </p:nvSpPr>
          <p:spPr>
            <a:xfrm>
              <a:off x="6260410" y="1121310"/>
              <a:ext cx="106382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Calibration</a:t>
              </a:r>
            </a:p>
          </p:txBody>
        </p:sp>
        <p:sp>
          <p:nvSpPr>
            <p:cNvPr id="229" name="Google Shape;311;p25"/>
            <p:cNvSpPr txBox="1"/>
            <p:nvPr/>
          </p:nvSpPr>
          <p:spPr>
            <a:xfrm>
              <a:off x="6527085" y="1617616"/>
              <a:ext cx="12682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Rayleigh Inter-Calibration</a:t>
              </a:r>
            </a:p>
          </p:txBody>
        </p:sp>
        <p:sp>
          <p:nvSpPr>
            <p:cNvPr id="230" name="Google Shape;311;p25"/>
            <p:cNvSpPr txBox="1"/>
            <p:nvPr/>
          </p:nvSpPr>
          <p:spPr>
            <a:xfrm>
              <a:off x="1873971" y="1558995"/>
              <a:ext cx="890977" cy="3898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Imager-Imager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sp>
          <p:nvSpPr>
            <p:cNvPr id="231" name="Google Shape;311;p25"/>
            <p:cNvSpPr txBox="1"/>
            <p:nvPr/>
          </p:nvSpPr>
          <p:spPr>
            <a:xfrm>
              <a:off x="1711583" y="2132548"/>
              <a:ext cx="85866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Calibration</a:t>
              </a:r>
            </a:p>
          </p:txBody>
        </p:sp>
        <p:sp>
          <p:nvSpPr>
            <p:cNvPr id="232" name="Google Shape;311;p25"/>
            <p:cNvSpPr txBox="1"/>
            <p:nvPr/>
          </p:nvSpPr>
          <p:spPr>
            <a:xfrm>
              <a:off x="1490148" y="2663055"/>
              <a:ext cx="1094862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NWP Inter-Calibration</a:t>
              </a:r>
            </a:p>
          </p:txBody>
        </p:sp>
        <p:sp>
          <p:nvSpPr>
            <p:cNvPr id="233" name="Google Shape;311;p25"/>
            <p:cNvSpPr txBox="1"/>
            <p:nvPr/>
          </p:nvSpPr>
          <p:spPr>
            <a:xfrm>
              <a:off x="1534450" y="3208638"/>
              <a:ext cx="1124368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DCC Extraction Module</a:t>
              </a:r>
            </a:p>
          </p:txBody>
        </p:sp>
        <p:sp>
          <p:nvSpPr>
            <p:cNvPr id="234" name="Google Shape;311;p25"/>
            <p:cNvSpPr txBox="1"/>
            <p:nvPr/>
          </p:nvSpPr>
          <p:spPr>
            <a:xfrm>
              <a:off x="1766562" y="3712725"/>
              <a:ext cx="116791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Lunar Extraction Module</a:t>
              </a:r>
            </a:p>
          </p:txBody>
        </p:sp>
        <p:sp>
          <p:nvSpPr>
            <p:cNvPr id="235" name="Google Shape;311;p25"/>
            <p:cNvSpPr txBox="1"/>
            <p:nvPr/>
          </p:nvSpPr>
          <p:spPr>
            <a:xfrm>
              <a:off x="2555710" y="4146678"/>
              <a:ext cx="7890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Subsetter Tool</a:t>
              </a:r>
            </a:p>
          </p:txBody>
        </p:sp>
        <p:sp>
          <p:nvSpPr>
            <p:cNvPr id="236" name="Google Shape;311;p25"/>
            <p:cNvSpPr txBox="1"/>
            <p:nvPr/>
          </p:nvSpPr>
          <p:spPr>
            <a:xfrm>
              <a:off x="2931793" y="4459443"/>
              <a:ext cx="85382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Data-Fusion Tool</a:t>
              </a:r>
            </a:p>
          </p:txBody>
        </p:sp>
        <p:sp>
          <p:nvSpPr>
            <p:cNvPr id="237" name="Google Shape;311;p25"/>
            <p:cNvSpPr txBox="1"/>
            <p:nvPr/>
          </p:nvSpPr>
          <p:spPr>
            <a:xfrm>
              <a:off x="4769489" y="4675454"/>
              <a:ext cx="992893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Pre-Collocation Tool</a:t>
              </a:r>
            </a:p>
          </p:txBody>
        </p:sp>
        <p:sp>
          <p:nvSpPr>
            <p:cNvPr id="238" name="Google Shape;311;p25"/>
            <p:cNvSpPr txBox="1"/>
            <p:nvPr/>
          </p:nvSpPr>
          <p:spPr>
            <a:xfrm>
              <a:off x="3590521" y="4647999"/>
              <a:ext cx="1009797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lvl="0">
                <a:buSzPts val="1100"/>
              </a:pP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Collocation</a:t>
              </a:r>
              <a:r>
                <a:rPr lang="en-GB" sz="10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 </a:t>
              </a:r>
              <a:r>
                <a:rPr lang="en-GB" sz="900" dirty="0">
                  <a:solidFill>
                    <a:srgbClr val="0070C0"/>
                  </a:solidFill>
                  <a:latin typeface="Oxygen"/>
                  <a:ea typeface="Oxygen"/>
                  <a:cs typeface="Oxygen"/>
                  <a:sym typeface="Oxygen"/>
                </a:rPr>
                <a:t>Tool</a:t>
              </a:r>
            </a:p>
          </p:txBody>
        </p:sp>
        <p:sp>
          <p:nvSpPr>
            <p:cNvPr id="239" name="Google Shape;311;p25"/>
            <p:cNvSpPr txBox="1"/>
            <p:nvPr/>
          </p:nvSpPr>
          <p:spPr>
            <a:xfrm>
              <a:off x="6679538" y="2674439"/>
              <a:ext cx="1184769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 Blender</a:t>
              </a:r>
            </a:p>
          </p:txBody>
        </p:sp>
        <p:sp>
          <p:nvSpPr>
            <p:cNvPr id="240" name="Google Shape;311;p25"/>
            <p:cNvSpPr txBox="1"/>
            <p:nvPr/>
          </p:nvSpPr>
          <p:spPr>
            <a:xfrm>
              <a:off x="6550996" y="3228870"/>
              <a:ext cx="123757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Sun Glint Inter-Calibration</a:t>
              </a:r>
            </a:p>
          </p:txBody>
        </p:sp>
        <p:sp>
          <p:nvSpPr>
            <p:cNvPr id="241" name="Google Shape;311;p25"/>
            <p:cNvSpPr txBox="1"/>
            <p:nvPr/>
          </p:nvSpPr>
          <p:spPr>
            <a:xfrm>
              <a:off x="5914668" y="4119163"/>
              <a:ext cx="1296630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Radiative Transfer Module</a:t>
              </a:r>
            </a:p>
          </p:txBody>
        </p:sp>
        <p:sp>
          <p:nvSpPr>
            <p:cNvPr id="242" name="Google Shape;311;p25"/>
            <p:cNvSpPr txBox="1"/>
            <p:nvPr/>
          </p:nvSpPr>
          <p:spPr>
            <a:xfrm>
              <a:off x="6276612" y="3698517"/>
              <a:ext cx="1416695" cy="2704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chemeClr val="accent6">
                      <a:lumMod val="10000"/>
                    </a:schemeClr>
                  </a:solidFill>
                  <a:sym typeface="Oxygen"/>
                </a:rPr>
                <a:t>Snow and Ice Inter-Calibration</a:t>
              </a:r>
            </a:p>
          </p:txBody>
        </p:sp>
        <p:grpSp>
          <p:nvGrpSpPr>
            <p:cNvPr id="243" name="Google Shape;6794;p51"/>
            <p:cNvGrpSpPr/>
            <p:nvPr/>
          </p:nvGrpSpPr>
          <p:grpSpPr>
            <a:xfrm>
              <a:off x="4718833" y="4287766"/>
              <a:ext cx="220892" cy="209815"/>
              <a:chOff x="-31817400" y="3910025"/>
              <a:chExt cx="301675" cy="294075"/>
            </a:xfrm>
          </p:grpSpPr>
          <p:sp>
            <p:nvSpPr>
              <p:cNvPr id="339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0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41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4" name="Google Shape;8461;p54"/>
            <p:cNvGrpSpPr/>
            <p:nvPr/>
          </p:nvGrpSpPr>
          <p:grpSpPr>
            <a:xfrm>
              <a:off x="2855297" y="3152914"/>
              <a:ext cx="231621" cy="210319"/>
              <a:chOff x="-1592325" y="3957400"/>
              <a:chExt cx="293025" cy="277275"/>
            </a:xfrm>
          </p:grpSpPr>
          <p:sp>
            <p:nvSpPr>
              <p:cNvPr id="335" name="Google Shape;8462;p54"/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6" name="Google Shape;8463;p54"/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7" name="Google Shape;8464;p54"/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8" name="Google Shape;8465;p54"/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5" name="Google Shape;8461;p54"/>
            <p:cNvGrpSpPr/>
            <p:nvPr/>
          </p:nvGrpSpPr>
          <p:grpSpPr>
            <a:xfrm>
              <a:off x="3060920" y="3535572"/>
              <a:ext cx="231621" cy="210319"/>
              <a:chOff x="-1592325" y="3957400"/>
              <a:chExt cx="293025" cy="277275"/>
            </a:xfrm>
          </p:grpSpPr>
          <p:sp>
            <p:nvSpPr>
              <p:cNvPr id="331" name="Google Shape;8462;p54"/>
              <p:cNvSpPr/>
              <p:nvPr/>
            </p:nvSpPr>
            <p:spPr>
              <a:xfrm>
                <a:off x="-1591550" y="3957400"/>
                <a:ext cx="292250" cy="68550"/>
              </a:xfrm>
              <a:custGeom>
                <a:avLst/>
                <a:gdLst/>
                <a:ahLst/>
                <a:cxnLst/>
                <a:rect l="l" t="t" r="r" b="b"/>
                <a:pathLst>
                  <a:path w="11690" h="2742" extrusionOk="0">
                    <a:moveTo>
                      <a:pt x="9894" y="1355"/>
                    </a:moveTo>
                    <a:cubicBezTo>
                      <a:pt x="10335" y="1355"/>
                      <a:pt x="10366" y="2017"/>
                      <a:pt x="9894" y="2017"/>
                    </a:cubicBezTo>
                    <a:lnTo>
                      <a:pt x="5798" y="2017"/>
                    </a:lnTo>
                    <a:cubicBezTo>
                      <a:pt x="5778" y="2019"/>
                      <a:pt x="5759" y="2021"/>
                      <a:pt x="5741" y="2021"/>
                    </a:cubicBezTo>
                    <a:cubicBezTo>
                      <a:pt x="5326" y="2021"/>
                      <a:pt x="5345" y="1355"/>
                      <a:pt x="5798" y="1355"/>
                    </a:cubicBezTo>
                    <a:close/>
                    <a:moveTo>
                      <a:pt x="1671" y="1355"/>
                    </a:moveTo>
                    <a:cubicBezTo>
                      <a:pt x="1860" y="1355"/>
                      <a:pt x="2017" y="1513"/>
                      <a:pt x="2017" y="1702"/>
                    </a:cubicBezTo>
                    <a:cubicBezTo>
                      <a:pt x="2017" y="1891"/>
                      <a:pt x="1860" y="2048"/>
                      <a:pt x="1671" y="2048"/>
                    </a:cubicBezTo>
                    <a:cubicBezTo>
                      <a:pt x="1482" y="2048"/>
                      <a:pt x="1324" y="1891"/>
                      <a:pt x="1324" y="1702"/>
                    </a:cubicBezTo>
                    <a:cubicBezTo>
                      <a:pt x="1356" y="1513"/>
                      <a:pt x="1513" y="1355"/>
                      <a:pt x="1671" y="1355"/>
                    </a:cubicBezTo>
                    <a:close/>
                    <a:moveTo>
                      <a:pt x="3057" y="1355"/>
                    </a:moveTo>
                    <a:cubicBezTo>
                      <a:pt x="3246" y="1355"/>
                      <a:pt x="3404" y="1513"/>
                      <a:pt x="3404" y="1702"/>
                    </a:cubicBezTo>
                    <a:cubicBezTo>
                      <a:pt x="3404" y="1891"/>
                      <a:pt x="3246" y="2048"/>
                      <a:pt x="3057" y="2048"/>
                    </a:cubicBezTo>
                    <a:cubicBezTo>
                      <a:pt x="2836" y="2048"/>
                      <a:pt x="2679" y="1891"/>
                      <a:pt x="2679" y="1702"/>
                    </a:cubicBezTo>
                    <a:cubicBezTo>
                      <a:pt x="2679" y="1513"/>
                      <a:pt x="2836" y="1355"/>
                      <a:pt x="3057" y="1355"/>
                    </a:cubicBezTo>
                    <a:close/>
                    <a:moveTo>
                      <a:pt x="4412" y="1355"/>
                    </a:moveTo>
                    <a:cubicBezTo>
                      <a:pt x="4632" y="1355"/>
                      <a:pt x="4790" y="1513"/>
                      <a:pt x="4790" y="1702"/>
                    </a:cubicBezTo>
                    <a:cubicBezTo>
                      <a:pt x="4790" y="1891"/>
                      <a:pt x="4632" y="2048"/>
                      <a:pt x="4412" y="2048"/>
                    </a:cubicBezTo>
                    <a:cubicBezTo>
                      <a:pt x="4223" y="2048"/>
                      <a:pt x="4065" y="1891"/>
                      <a:pt x="4065" y="1702"/>
                    </a:cubicBezTo>
                    <a:cubicBezTo>
                      <a:pt x="4065" y="1513"/>
                      <a:pt x="4223" y="1355"/>
                      <a:pt x="4412" y="1355"/>
                    </a:cubicBezTo>
                    <a:close/>
                    <a:moveTo>
                      <a:pt x="1041" y="0"/>
                    </a:moveTo>
                    <a:cubicBezTo>
                      <a:pt x="474" y="0"/>
                      <a:pt x="1" y="473"/>
                      <a:pt x="1" y="1040"/>
                    </a:cubicBezTo>
                    <a:lnTo>
                      <a:pt x="1" y="2741"/>
                    </a:lnTo>
                    <a:lnTo>
                      <a:pt x="11689" y="2741"/>
                    </a:lnTo>
                    <a:lnTo>
                      <a:pt x="11689" y="1040"/>
                    </a:lnTo>
                    <a:cubicBezTo>
                      <a:pt x="11689" y="505"/>
                      <a:pt x="11154" y="0"/>
                      <a:pt x="1061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2" name="Google Shape;8463;p54"/>
              <p:cNvSpPr/>
              <p:nvPr/>
            </p:nvSpPr>
            <p:spPr>
              <a:xfrm>
                <a:off x="-1592325" y="4043250"/>
                <a:ext cx="291450" cy="171725"/>
              </a:xfrm>
              <a:custGeom>
                <a:avLst/>
                <a:gdLst/>
                <a:ahLst/>
                <a:cxnLst/>
                <a:rect l="l" t="t" r="r" b="b"/>
                <a:pathLst>
                  <a:path w="11658" h="6869" extrusionOk="0">
                    <a:moveTo>
                      <a:pt x="0" y="0"/>
                    </a:moveTo>
                    <a:lnTo>
                      <a:pt x="0" y="5829"/>
                    </a:lnTo>
                    <a:cubicBezTo>
                      <a:pt x="0" y="6396"/>
                      <a:pt x="473" y="6869"/>
                      <a:pt x="1040" y="6869"/>
                    </a:cubicBezTo>
                    <a:lnTo>
                      <a:pt x="2867" y="6869"/>
                    </a:lnTo>
                    <a:lnTo>
                      <a:pt x="2647" y="6616"/>
                    </a:lnTo>
                    <a:cubicBezTo>
                      <a:pt x="2521" y="6522"/>
                      <a:pt x="2521" y="6270"/>
                      <a:pt x="2647" y="6144"/>
                    </a:cubicBezTo>
                    <a:lnTo>
                      <a:pt x="2993" y="5797"/>
                    </a:lnTo>
                    <a:cubicBezTo>
                      <a:pt x="2962" y="5734"/>
                      <a:pt x="2930" y="5608"/>
                      <a:pt x="2867" y="5482"/>
                    </a:cubicBezTo>
                    <a:lnTo>
                      <a:pt x="2363" y="5482"/>
                    </a:lnTo>
                    <a:cubicBezTo>
                      <a:pt x="2174" y="5482"/>
                      <a:pt x="2017" y="5325"/>
                      <a:pt x="2017" y="5136"/>
                    </a:cubicBezTo>
                    <a:lnTo>
                      <a:pt x="2017" y="3750"/>
                    </a:lnTo>
                    <a:cubicBezTo>
                      <a:pt x="2017" y="3561"/>
                      <a:pt x="2174" y="3403"/>
                      <a:pt x="2363" y="3403"/>
                    </a:cubicBezTo>
                    <a:lnTo>
                      <a:pt x="2867" y="3403"/>
                    </a:lnTo>
                    <a:cubicBezTo>
                      <a:pt x="2930" y="3277"/>
                      <a:pt x="2962" y="3214"/>
                      <a:pt x="2993" y="3088"/>
                    </a:cubicBezTo>
                    <a:lnTo>
                      <a:pt x="2647" y="2741"/>
                    </a:lnTo>
                    <a:cubicBezTo>
                      <a:pt x="2521" y="2615"/>
                      <a:pt x="2521" y="2363"/>
                      <a:pt x="2647" y="2269"/>
                    </a:cubicBezTo>
                    <a:lnTo>
                      <a:pt x="3624" y="1261"/>
                    </a:lnTo>
                    <a:cubicBezTo>
                      <a:pt x="3687" y="1213"/>
                      <a:pt x="3773" y="1190"/>
                      <a:pt x="3860" y="1190"/>
                    </a:cubicBezTo>
                    <a:cubicBezTo>
                      <a:pt x="3946" y="1190"/>
                      <a:pt x="4033" y="1213"/>
                      <a:pt x="4096" y="1261"/>
                    </a:cubicBezTo>
                    <a:lnTo>
                      <a:pt x="4443" y="1639"/>
                    </a:lnTo>
                    <a:cubicBezTo>
                      <a:pt x="4537" y="1576"/>
                      <a:pt x="4663" y="1544"/>
                      <a:pt x="4758" y="1513"/>
                    </a:cubicBezTo>
                    <a:lnTo>
                      <a:pt x="4758" y="1009"/>
                    </a:lnTo>
                    <a:cubicBezTo>
                      <a:pt x="4758" y="788"/>
                      <a:pt x="4915" y="631"/>
                      <a:pt x="5136" y="631"/>
                    </a:cubicBezTo>
                    <a:lnTo>
                      <a:pt x="6490" y="631"/>
                    </a:lnTo>
                    <a:cubicBezTo>
                      <a:pt x="6711" y="631"/>
                      <a:pt x="6869" y="788"/>
                      <a:pt x="6869" y="1009"/>
                    </a:cubicBezTo>
                    <a:lnTo>
                      <a:pt x="6869" y="1513"/>
                    </a:lnTo>
                    <a:cubicBezTo>
                      <a:pt x="6963" y="1544"/>
                      <a:pt x="7058" y="1576"/>
                      <a:pt x="7184" y="1639"/>
                    </a:cubicBezTo>
                    <a:lnTo>
                      <a:pt x="7530" y="1261"/>
                    </a:lnTo>
                    <a:cubicBezTo>
                      <a:pt x="7593" y="1213"/>
                      <a:pt x="7680" y="1190"/>
                      <a:pt x="7766" y="1190"/>
                    </a:cubicBezTo>
                    <a:cubicBezTo>
                      <a:pt x="7853" y="1190"/>
                      <a:pt x="7940" y="1213"/>
                      <a:pt x="8003" y="1261"/>
                    </a:cubicBezTo>
                    <a:lnTo>
                      <a:pt x="8979" y="2269"/>
                    </a:lnTo>
                    <a:cubicBezTo>
                      <a:pt x="9105" y="2363"/>
                      <a:pt x="9105" y="2615"/>
                      <a:pt x="8979" y="2741"/>
                    </a:cubicBezTo>
                    <a:lnTo>
                      <a:pt x="8633" y="3088"/>
                    </a:lnTo>
                    <a:cubicBezTo>
                      <a:pt x="8664" y="3151"/>
                      <a:pt x="8696" y="3277"/>
                      <a:pt x="8759" y="3403"/>
                    </a:cubicBezTo>
                    <a:lnTo>
                      <a:pt x="9263" y="3403"/>
                    </a:lnTo>
                    <a:cubicBezTo>
                      <a:pt x="9452" y="3403"/>
                      <a:pt x="9609" y="3561"/>
                      <a:pt x="9609" y="3750"/>
                    </a:cubicBezTo>
                    <a:lnTo>
                      <a:pt x="9609" y="5136"/>
                    </a:lnTo>
                    <a:cubicBezTo>
                      <a:pt x="9609" y="5325"/>
                      <a:pt x="9452" y="5482"/>
                      <a:pt x="9263" y="5482"/>
                    </a:cubicBezTo>
                    <a:lnTo>
                      <a:pt x="8759" y="5482"/>
                    </a:lnTo>
                    <a:cubicBezTo>
                      <a:pt x="8727" y="5608"/>
                      <a:pt x="8664" y="5671"/>
                      <a:pt x="8633" y="5797"/>
                    </a:cubicBezTo>
                    <a:lnTo>
                      <a:pt x="8979" y="6144"/>
                    </a:lnTo>
                    <a:cubicBezTo>
                      <a:pt x="9105" y="6270"/>
                      <a:pt x="9105" y="6522"/>
                      <a:pt x="8979" y="6616"/>
                    </a:cubicBezTo>
                    <a:lnTo>
                      <a:pt x="8759" y="6869"/>
                    </a:lnTo>
                    <a:lnTo>
                      <a:pt x="10586" y="6869"/>
                    </a:lnTo>
                    <a:cubicBezTo>
                      <a:pt x="11153" y="6869"/>
                      <a:pt x="11657" y="6396"/>
                      <a:pt x="11657" y="5829"/>
                    </a:cubicBezTo>
                    <a:lnTo>
                      <a:pt x="11657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3" name="Google Shape;8464;p54"/>
              <p:cNvSpPr/>
              <p:nvPr/>
            </p:nvSpPr>
            <p:spPr>
              <a:xfrm>
                <a:off x="-1471825" y="4129100"/>
                <a:ext cx="5122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049" extrusionOk="0">
                    <a:moveTo>
                      <a:pt x="1009" y="1"/>
                    </a:moveTo>
                    <a:cubicBezTo>
                      <a:pt x="442" y="1"/>
                      <a:pt x="1" y="473"/>
                      <a:pt x="1" y="1009"/>
                    </a:cubicBezTo>
                    <a:cubicBezTo>
                      <a:pt x="1" y="1576"/>
                      <a:pt x="442" y="2048"/>
                      <a:pt x="1009" y="2048"/>
                    </a:cubicBezTo>
                    <a:cubicBezTo>
                      <a:pt x="1576" y="2048"/>
                      <a:pt x="2049" y="1576"/>
                      <a:pt x="2049" y="1009"/>
                    </a:cubicBezTo>
                    <a:cubicBezTo>
                      <a:pt x="2049" y="473"/>
                      <a:pt x="1576" y="1"/>
                      <a:pt x="100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4" name="Google Shape;8465;p54"/>
              <p:cNvSpPr/>
              <p:nvPr/>
            </p:nvSpPr>
            <p:spPr>
              <a:xfrm>
                <a:off x="-1526175" y="4077900"/>
                <a:ext cx="156775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6271" h="6271" extrusionOk="0">
                    <a:moveTo>
                      <a:pt x="3183" y="1418"/>
                    </a:moveTo>
                    <a:cubicBezTo>
                      <a:pt x="4128" y="1418"/>
                      <a:pt x="4884" y="2175"/>
                      <a:pt x="4884" y="3120"/>
                    </a:cubicBezTo>
                    <a:cubicBezTo>
                      <a:pt x="4884" y="4033"/>
                      <a:pt x="4128" y="4821"/>
                      <a:pt x="3183" y="4821"/>
                    </a:cubicBezTo>
                    <a:cubicBezTo>
                      <a:pt x="2238" y="4821"/>
                      <a:pt x="1482" y="4065"/>
                      <a:pt x="1482" y="3120"/>
                    </a:cubicBezTo>
                    <a:cubicBezTo>
                      <a:pt x="1482" y="2175"/>
                      <a:pt x="2238" y="1418"/>
                      <a:pt x="3183" y="1418"/>
                    </a:cubicBezTo>
                    <a:close/>
                    <a:moveTo>
                      <a:pt x="2805" y="1"/>
                    </a:moveTo>
                    <a:lnTo>
                      <a:pt x="2805" y="442"/>
                    </a:lnTo>
                    <a:cubicBezTo>
                      <a:pt x="2805" y="599"/>
                      <a:pt x="2679" y="725"/>
                      <a:pt x="2521" y="757"/>
                    </a:cubicBezTo>
                    <a:cubicBezTo>
                      <a:pt x="2332" y="788"/>
                      <a:pt x="2080" y="914"/>
                      <a:pt x="1891" y="1040"/>
                    </a:cubicBezTo>
                    <a:cubicBezTo>
                      <a:pt x="1847" y="1063"/>
                      <a:pt x="1794" y="1073"/>
                      <a:pt x="1739" y="1073"/>
                    </a:cubicBezTo>
                    <a:cubicBezTo>
                      <a:pt x="1639" y="1073"/>
                      <a:pt x="1531" y="1038"/>
                      <a:pt x="1450" y="977"/>
                    </a:cubicBezTo>
                    <a:lnTo>
                      <a:pt x="1135" y="662"/>
                    </a:lnTo>
                    <a:lnTo>
                      <a:pt x="662" y="1135"/>
                    </a:lnTo>
                    <a:lnTo>
                      <a:pt x="978" y="1450"/>
                    </a:lnTo>
                    <a:cubicBezTo>
                      <a:pt x="1104" y="1576"/>
                      <a:pt x="1104" y="1733"/>
                      <a:pt x="1041" y="1891"/>
                    </a:cubicBezTo>
                    <a:cubicBezTo>
                      <a:pt x="915" y="2080"/>
                      <a:pt x="820" y="2301"/>
                      <a:pt x="757" y="2521"/>
                    </a:cubicBezTo>
                    <a:cubicBezTo>
                      <a:pt x="726" y="2679"/>
                      <a:pt x="599" y="2805"/>
                      <a:pt x="442" y="2805"/>
                    </a:cubicBezTo>
                    <a:lnTo>
                      <a:pt x="1" y="2805"/>
                    </a:lnTo>
                    <a:lnTo>
                      <a:pt x="1" y="3466"/>
                    </a:lnTo>
                    <a:lnTo>
                      <a:pt x="442" y="3466"/>
                    </a:lnTo>
                    <a:cubicBezTo>
                      <a:pt x="599" y="3466"/>
                      <a:pt x="726" y="3592"/>
                      <a:pt x="757" y="3750"/>
                    </a:cubicBezTo>
                    <a:cubicBezTo>
                      <a:pt x="789" y="3939"/>
                      <a:pt x="915" y="4191"/>
                      <a:pt x="1041" y="4380"/>
                    </a:cubicBezTo>
                    <a:cubicBezTo>
                      <a:pt x="1104" y="4506"/>
                      <a:pt x="1072" y="4695"/>
                      <a:pt x="978" y="4821"/>
                    </a:cubicBezTo>
                    <a:lnTo>
                      <a:pt x="662" y="5136"/>
                    </a:lnTo>
                    <a:lnTo>
                      <a:pt x="1135" y="5609"/>
                    </a:lnTo>
                    <a:lnTo>
                      <a:pt x="1450" y="5294"/>
                    </a:lnTo>
                    <a:cubicBezTo>
                      <a:pt x="1524" y="5220"/>
                      <a:pt x="1609" y="5189"/>
                      <a:pt x="1698" y="5189"/>
                    </a:cubicBezTo>
                    <a:cubicBezTo>
                      <a:pt x="1761" y="5189"/>
                      <a:pt x="1826" y="5204"/>
                      <a:pt x="1891" y="5230"/>
                    </a:cubicBezTo>
                    <a:cubicBezTo>
                      <a:pt x="2080" y="5357"/>
                      <a:pt x="2301" y="5451"/>
                      <a:pt x="2521" y="5514"/>
                    </a:cubicBezTo>
                    <a:cubicBezTo>
                      <a:pt x="2679" y="5546"/>
                      <a:pt x="2805" y="5672"/>
                      <a:pt x="2805" y="5829"/>
                    </a:cubicBezTo>
                    <a:lnTo>
                      <a:pt x="2805" y="6270"/>
                    </a:lnTo>
                    <a:lnTo>
                      <a:pt x="3466" y="6270"/>
                    </a:lnTo>
                    <a:lnTo>
                      <a:pt x="3466" y="5829"/>
                    </a:lnTo>
                    <a:cubicBezTo>
                      <a:pt x="3466" y="5672"/>
                      <a:pt x="3592" y="5546"/>
                      <a:pt x="3750" y="5514"/>
                    </a:cubicBezTo>
                    <a:cubicBezTo>
                      <a:pt x="3939" y="5483"/>
                      <a:pt x="4160" y="5357"/>
                      <a:pt x="4380" y="5230"/>
                    </a:cubicBezTo>
                    <a:cubicBezTo>
                      <a:pt x="4414" y="5208"/>
                      <a:pt x="4463" y="5198"/>
                      <a:pt x="4517" y="5198"/>
                    </a:cubicBezTo>
                    <a:cubicBezTo>
                      <a:pt x="4615" y="5198"/>
                      <a:pt x="4729" y="5232"/>
                      <a:pt x="4790" y="5294"/>
                    </a:cubicBezTo>
                    <a:lnTo>
                      <a:pt x="5105" y="5609"/>
                    </a:lnTo>
                    <a:lnTo>
                      <a:pt x="5577" y="5136"/>
                    </a:lnTo>
                    <a:lnTo>
                      <a:pt x="5262" y="4821"/>
                    </a:lnTo>
                    <a:cubicBezTo>
                      <a:pt x="5168" y="4695"/>
                      <a:pt x="5168" y="4537"/>
                      <a:pt x="5231" y="4380"/>
                    </a:cubicBezTo>
                    <a:cubicBezTo>
                      <a:pt x="5357" y="4191"/>
                      <a:pt x="5420" y="3970"/>
                      <a:pt x="5514" y="3750"/>
                    </a:cubicBezTo>
                    <a:cubicBezTo>
                      <a:pt x="5546" y="3592"/>
                      <a:pt x="5672" y="3466"/>
                      <a:pt x="5829" y="3466"/>
                    </a:cubicBezTo>
                    <a:lnTo>
                      <a:pt x="6270" y="3466"/>
                    </a:lnTo>
                    <a:lnTo>
                      <a:pt x="6270" y="2773"/>
                    </a:lnTo>
                    <a:lnTo>
                      <a:pt x="5829" y="2773"/>
                    </a:lnTo>
                    <a:cubicBezTo>
                      <a:pt x="5672" y="2773"/>
                      <a:pt x="5546" y="2647"/>
                      <a:pt x="5514" y="2490"/>
                    </a:cubicBezTo>
                    <a:cubicBezTo>
                      <a:pt x="5483" y="2301"/>
                      <a:pt x="5357" y="2049"/>
                      <a:pt x="5231" y="1859"/>
                    </a:cubicBezTo>
                    <a:cubicBezTo>
                      <a:pt x="5168" y="1733"/>
                      <a:pt x="5199" y="1544"/>
                      <a:pt x="5262" y="1418"/>
                    </a:cubicBezTo>
                    <a:lnTo>
                      <a:pt x="5577" y="1103"/>
                    </a:lnTo>
                    <a:lnTo>
                      <a:pt x="5105" y="631"/>
                    </a:lnTo>
                    <a:lnTo>
                      <a:pt x="4790" y="946"/>
                    </a:lnTo>
                    <a:cubicBezTo>
                      <a:pt x="4739" y="1013"/>
                      <a:pt x="4670" y="1045"/>
                      <a:pt x="4593" y="1045"/>
                    </a:cubicBezTo>
                    <a:cubicBezTo>
                      <a:pt x="4526" y="1045"/>
                      <a:pt x="4453" y="1021"/>
                      <a:pt x="4380" y="977"/>
                    </a:cubicBezTo>
                    <a:cubicBezTo>
                      <a:pt x="4160" y="883"/>
                      <a:pt x="3971" y="788"/>
                      <a:pt x="3750" y="725"/>
                    </a:cubicBezTo>
                    <a:cubicBezTo>
                      <a:pt x="3592" y="662"/>
                      <a:pt x="3466" y="568"/>
                      <a:pt x="3466" y="410"/>
                    </a:cubicBezTo>
                    <a:lnTo>
                      <a:pt x="3466" y="1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6" name="Google Shape;6794;p51"/>
            <p:cNvGrpSpPr/>
            <p:nvPr/>
          </p:nvGrpSpPr>
          <p:grpSpPr>
            <a:xfrm>
              <a:off x="4240462" y="4264525"/>
              <a:ext cx="220892" cy="209815"/>
              <a:chOff x="-31817400" y="3910025"/>
              <a:chExt cx="301675" cy="294075"/>
            </a:xfrm>
          </p:grpSpPr>
          <p:sp>
            <p:nvSpPr>
              <p:cNvPr id="328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9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30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7" name="Google Shape;6794;p51"/>
            <p:cNvGrpSpPr/>
            <p:nvPr/>
          </p:nvGrpSpPr>
          <p:grpSpPr>
            <a:xfrm>
              <a:off x="3801176" y="4151543"/>
              <a:ext cx="220892" cy="209815"/>
              <a:chOff x="-31817400" y="3910025"/>
              <a:chExt cx="301675" cy="294075"/>
            </a:xfrm>
          </p:grpSpPr>
          <p:sp>
            <p:nvSpPr>
              <p:cNvPr id="325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6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7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8" name="Google Shape;6794;p51"/>
            <p:cNvGrpSpPr/>
            <p:nvPr/>
          </p:nvGrpSpPr>
          <p:grpSpPr>
            <a:xfrm>
              <a:off x="3378430" y="3888632"/>
              <a:ext cx="220892" cy="209815"/>
              <a:chOff x="-31817400" y="3910025"/>
              <a:chExt cx="301675" cy="294075"/>
            </a:xfrm>
          </p:grpSpPr>
          <p:sp>
            <p:nvSpPr>
              <p:cNvPr id="322" name="Google Shape;6795;p51"/>
              <p:cNvSpPr/>
              <p:nvPr/>
            </p:nvSpPr>
            <p:spPr>
              <a:xfrm>
                <a:off x="-31817400" y="3911550"/>
                <a:ext cx="301675" cy="292550"/>
              </a:xfrm>
              <a:custGeom>
                <a:avLst/>
                <a:gdLst/>
                <a:ahLst/>
                <a:cxnLst/>
                <a:rect l="l" t="t" r="r" b="b"/>
                <a:pathLst>
                  <a:path w="12067" h="11702" extrusionOk="0">
                    <a:moveTo>
                      <a:pt x="2558" y="0"/>
                    </a:moveTo>
                    <a:cubicBezTo>
                      <a:pt x="2357" y="0"/>
                      <a:pt x="2155" y="24"/>
                      <a:pt x="1954" y="70"/>
                    </a:cubicBezTo>
                    <a:cubicBezTo>
                      <a:pt x="1828" y="102"/>
                      <a:pt x="1733" y="196"/>
                      <a:pt x="1702" y="322"/>
                    </a:cubicBezTo>
                    <a:cubicBezTo>
                      <a:pt x="1670" y="448"/>
                      <a:pt x="1702" y="543"/>
                      <a:pt x="1796" y="637"/>
                    </a:cubicBezTo>
                    <a:lnTo>
                      <a:pt x="2679" y="1551"/>
                    </a:lnTo>
                    <a:cubicBezTo>
                      <a:pt x="2962" y="1803"/>
                      <a:pt x="2962" y="2244"/>
                      <a:pt x="2679" y="2528"/>
                    </a:cubicBezTo>
                    <a:cubicBezTo>
                      <a:pt x="2553" y="2669"/>
                      <a:pt x="2379" y="2740"/>
                      <a:pt x="2202" y="2740"/>
                    </a:cubicBezTo>
                    <a:cubicBezTo>
                      <a:pt x="2025" y="2740"/>
                      <a:pt x="1844" y="2669"/>
                      <a:pt x="1702" y="2528"/>
                    </a:cubicBezTo>
                    <a:lnTo>
                      <a:pt x="788" y="1614"/>
                    </a:lnTo>
                    <a:cubicBezTo>
                      <a:pt x="744" y="1569"/>
                      <a:pt x="668" y="1525"/>
                      <a:pt x="582" y="1525"/>
                    </a:cubicBezTo>
                    <a:cubicBezTo>
                      <a:pt x="547" y="1525"/>
                      <a:pt x="510" y="1532"/>
                      <a:pt x="473" y="1551"/>
                    </a:cubicBezTo>
                    <a:cubicBezTo>
                      <a:pt x="347" y="1582"/>
                      <a:pt x="284" y="1645"/>
                      <a:pt x="253" y="1771"/>
                    </a:cubicBezTo>
                    <a:cubicBezTo>
                      <a:pt x="1" y="2591"/>
                      <a:pt x="253" y="3473"/>
                      <a:pt x="883" y="4103"/>
                    </a:cubicBezTo>
                    <a:cubicBezTo>
                      <a:pt x="1366" y="4494"/>
                      <a:pt x="1932" y="4750"/>
                      <a:pt x="2619" y="4750"/>
                    </a:cubicBezTo>
                    <a:cubicBezTo>
                      <a:pt x="2874" y="4750"/>
                      <a:pt x="3145" y="4715"/>
                      <a:pt x="3435" y="4638"/>
                    </a:cubicBezTo>
                    <a:lnTo>
                      <a:pt x="7247" y="8482"/>
                    </a:lnTo>
                    <a:cubicBezTo>
                      <a:pt x="6963" y="9522"/>
                      <a:pt x="7215" y="10372"/>
                      <a:pt x="7814" y="10971"/>
                    </a:cubicBezTo>
                    <a:cubicBezTo>
                      <a:pt x="8291" y="11472"/>
                      <a:pt x="8895" y="11702"/>
                      <a:pt x="9516" y="11702"/>
                    </a:cubicBezTo>
                    <a:cubicBezTo>
                      <a:pt x="9714" y="11702"/>
                      <a:pt x="9915" y="11678"/>
                      <a:pt x="10114" y="11632"/>
                    </a:cubicBezTo>
                    <a:cubicBezTo>
                      <a:pt x="10240" y="11569"/>
                      <a:pt x="10334" y="11506"/>
                      <a:pt x="10366" y="11380"/>
                    </a:cubicBezTo>
                    <a:cubicBezTo>
                      <a:pt x="10397" y="11254"/>
                      <a:pt x="10366" y="11128"/>
                      <a:pt x="10271" y="11065"/>
                    </a:cubicBezTo>
                    <a:lnTo>
                      <a:pt x="9389" y="10152"/>
                    </a:lnTo>
                    <a:cubicBezTo>
                      <a:pt x="9106" y="9868"/>
                      <a:pt x="9106" y="9459"/>
                      <a:pt x="9389" y="9175"/>
                    </a:cubicBezTo>
                    <a:cubicBezTo>
                      <a:pt x="9515" y="9033"/>
                      <a:pt x="9688" y="8962"/>
                      <a:pt x="9866" y="8962"/>
                    </a:cubicBezTo>
                    <a:cubicBezTo>
                      <a:pt x="10043" y="8962"/>
                      <a:pt x="10224" y="9033"/>
                      <a:pt x="10366" y="9175"/>
                    </a:cubicBezTo>
                    <a:lnTo>
                      <a:pt x="11279" y="10089"/>
                    </a:lnTo>
                    <a:cubicBezTo>
                      <a:pt x="11326" y="10135"/>
                      <a:pt x="11405" y="10164"/>
                      <a:pt x="11494" y="10164"/>
                    </a:cubicBezTo>
                    <a:cubicBezTo>
                      <a:pt x="11527" y="10164"/>
                      <a:pt x="11561" y="10160"/>
                      <a:pt x="11594" y="10152"/>
                    </a:cubicBezTo>
                    <a:cubicBezTo>
                      <a:pt x="11720" y="10120"/>
                      <a:pt x="11783" y="10026"/>
                      <a:pt x="11815" y="9931"/>
                    </a:cubicBezTo>
                    <a:cubicBezTo>
                      <a:pt x="12067" y="9081"/>
                      <a:pt x="11815" y="8230"/>
                      <a:pt x="11185" y="7600"/>
                    </a:cubicBezTo>
                    <a:cubicBezTo>
                      <a:pt x="10778" y="7170"/>
                      <a:pt x="10224" y="6903"/>
                      <a:pt x="9537" y="6903"/>
                    </a:cubicBezTo>
                    <a:cubicBezTo>
                      <a:pt x="9266" y="6903"/>
                      <a:pt x="8975" y="6944"/>
                      <a:pt x="8665" y="7033"/>
                    </a:cubicBezTo>
                    <a:lnTo>
                      <a:pt x="4852" y="3221"/>
                    </a:lnTo>
                    <a:lnTo>
                      <a:pt x="4884" y="3032"/>
                    </a:lnTo>
                    <a:cubicBezTo>
                      <a:pt x="5136" y="2213"/>
                      <a:pt x="4884" y="1330"/>
                      <a:pt x="4254" y="700"/>
                    </a:cubicBezTo>
                    <a:cubicBezTo>
                      <a:pt x="3778" y="225"/>
                      <a:pt x="3177" y="0"/>
                      <a:pt x="2558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3" name="Google Shape;6796;p51"/>
              <p:cNvSpPr/>
              <p:nvPr/>
            </p:nvSpPr>
            <p:spPr>
              <a:xfrm>
                <a:off x="-31816600" y="4062950"/>
                <a:ext cx="144150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5624" extrusionOk="0">
                    <a:moveTo>
                      <a:pt x="4080" y="1504"/>
                    </a:moveTo>
                    <a:cubicBezTo>
                      <a:pt x="4167" y="1504"/>
                      <a:pt x="4253" y="1528"/>
                      <a:pt x="4316" y="1575"/>
                    </a:cubicBezTo>
                    <a:cubicBezTo>
                      <a:pt x="4442" y="1701"/>
                      <a:pt x="4442" y="1953"/>
                      <a:pt x="4316" y="2048"/>
                    </a:cubicBezTo>
                    <a:lnTo>
                      <a:pt x="2205" y="4159"/>
                    </a:lnTo>
                    <a:cubicBezTo>
                      <a:pt x="2158" y="4206"/>
                      <a:pt x="2072" y="4230"/>
                      <a:pt x="1985" y="4230"/>
                    </a:cubicBezTo>
                    <a:cubicBezTo>
                      <a:pt x="1898" y="4230"/>
                      <a:pt x="1812" y="4206"/>
                      <a:pt x="1764" y="4159"/>
                    </a:cubicBezTo>
                    <a:cubicBezTo>
                      <a:pt x="1638" y="4033"/>
                      <a:pt x="1638" y="3781"/>
                      <a:pt x="1764" y="3686"/>
                    </a:cubicBezTo>
                    <a:lnTo>
                      <a:pt x="3844" y="1575"/>
                    </a:lnTo>
                    <a:cubicBezTo>
                      <a:pt x="3907" y="1528"/>
                      <a:pt x="3993" y="1504"/>
                      <a:pt x="4080" y="1504"/>
                    </a:cubicBezTo>
                    <a:close/>
                    <a:moveTo>
                      <a:pt x="3844" y="0"/>
                    </a:moveTo>
                    <a:lnTo>
                      <a:pt x="567" y="3277"/>
                    </a:lnTo>
                    <a:cubicBezTo>
                      <a:pt x="0" y="3844"/>
                      <a:pt x="0" y="4694"/>
                      <a:pt x="567" y="5198"/>
                    </a:cubicBezTo>
                    <a:cubicBezTo>
                      <a:pt x="835" y="5482"/>
                      <a:pt x="1189" y="5624"/>
                      <a:pt x="1540" y="5624"/>
                    </a:cubicBezTo>
                    <a:cubicBezTo>
                      <a:pt x="1890" y="5624"/>
                      <a:pt x="2237" y="5482"/>
                      <a:pt x="2489" y="5198"/>
                    </a:cubicBezTo>
                    <a:lnTo>
                      <a:pt x="5766" y="1953"/>
                    </a:lnTo>
                    <a:lnTo>
                      <a:pt x="3844" y="0"/>
                    </a:ln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324" name="Google Shape;6797;p51"/>
              <p:cNvSpPr/>
              <p:nvPr/>
            </p:nvSpPr>
            <p:spPr>
              <a:xfrm>
                <a:off x="-31648050" y="3910025"/>
                <a:ext cx="129175" cy="127725"/>
              </a:xfrm>
              <a:custGeom>
                <a:avLst/>
                <a:gdLst/>
                <a:ahLst/>
                <a:cxnLst/>
                <a:rect l="l" t="t" r="r" b="b"/>
                <a:pathLst>
                  <a:path w="5167" h="5109" extrusionOk="0">
                    <a:moveTo>
                      <a:pt x="4249" y="1"/>
                    </a:moveTo>
                    <a:cubicBezTo>
                      <a:pt x="4179" y="1"/>
                      <a:pt x="4106" y="24"/>
                      <a:pt x="4033" y="68"/>
                    </a:cubicBezTo>
                    <a:lnTo>
                      <a:pt x="2206" y="1171"/>
                    </a:lnTo>
                    <a:cubicBezTo>
                      <a:pt x="2017" y="1265"/>
                      <a:pt x="1985" y="1549"/>
                      <a:pt x="2143" y="1706"/>
                    </a:cubicBezTo>
                    <a:lnTo>
                      <a:pt x="2300" y="1864"/>
                    </a:lnTo>
                    <a:lnTo>
                      <a:pt x="0" y="4164"/>
                    </a:lnTo>
                    <a:lnTo>
                      <a:pt x="945" y="5109"/>
                    </a:lnTo>
                    <a:lnTo>
                      <a:pt x="3245" y="2809"/>
                    </a:lnTo>
                    <a:lnTo>
                      <a:pt x="3434" y="2998"/>
                    </a:lnTo>
                    <a:cubicBezTo>
                      <a:pt x="3502" y="3066"/>
                      <a:pt x="3594" y="3099"/>
                      <a:pt x="3684" y="3099"/>
                    </a:cubicBezTo>
                    <a:cubicBezTo>
                      <a:pt x="3802" y="3099"/>
                      <a:pt x="3916" y="3042"/>
                      <a:pt x="3970" y="2935"/>
                    </a:cubicBezTo>
                    <a:lnTo>
                      <a:pt x="5073" y="1108"/>
                    </a:lnTo>
                    <a:cubicBezTo>
                      <a:pt x="5167" y="1013"/>
                      <a:pt x="5167" y="793"/>
                      <a:pt x="5041" y="698"/>
                    </a:cubicBezTo>
                    <a:lnTo>
                      <a:pt x="4474" y="100"/>
                    </a:lnTo>
                    <a:cubicBezTo>
                      <a:pt x="4406" y="32"/>
                      <a:pt x="4330" y="1"/>
                      <a:pt x="4249" y="1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  <p:grpSp>
          <p:nvGrpSpPr>
            <p:cNvPr id="249" name="Group 248"/>
            <p:cNvGrpSpPr/>
            <p:nvPr/>
          </p:nvGrpSpPr>
          <p:grpSpPr>
            <a:xfrm>
              <a:off x="3738706" y="715815"/>
              <a:ext cx="351294" cy="310532"/>
              <a:chOff x="3263562" y="628231"/>
              <a:chExt cx="379745" cy="330479"/>
            </a:xfrm>
          </p:grpSpPr>
          <p:sp>
            <p:nvSpPr>
              <p:cNvPr id="319" name="Google Shape;5645;p48"/>
              <p:cNvSpPr/>
              <p:nvPr/>
            </p:nvSpPr>
            <p:spPr>
              <a:xfrm>
                <a:off x="3350961" y="812728"/>
                <a:ext cx="268967" cy="145982"/>
              </a:xfrm>
              <a:custGeom>
                <a:avLst/>
                <a:gdLst/>
                <a:ahLst/>
                <a:cxnLst/>
                <a:rect l="l" t="t" r="r" b="b"/>
                <a:pathLst>
                  <a:path w="19273" h="11606" extrusionOk="0">
                    <a:moveTo>
                      <a:pt x="8589" y="0"/>
                    </a:moveTo>
                    <a:cubicBezTo>
                      <a:pt x="7469" y="3"/>
                      <a:pt x="6385" y="407"/>
                      <a:pt x="5536" y="1138"/>
                    </a:cubicBezTo>
                    <a:cubicBezTo>
                      <a:pt x="4819" y="1759"/>
                      <a:pt x="4289" y="2566"/>
                      <a:pt x="4006" y="3469"/>
                    </a:cubicBezTo>
                    <a:lnTo>
                      <a:pt x="3891" y="3469"/>
                    </a:lnTo>
                    <a:cubicBezTo>
                      <a:pt x="1747" y="3469"/>
                      <a:pt x="1" y="5294"/>
                      <a:pt x="1" y="7537"/>
                    </a:cubicBezTo>
                    <a:cubicBezTo>
                      <a:pt x="1" y="9781"/>
                      <a:pt x="1744" y="11605"/>
                      <a:pt x="3891" y="11605"/>
                    </a:cubicBezTo>
                    <a:lnTo>
                      <a:pt x="14798" y="11605"/>
                    </a:lnTo>
                    <a:cubicBezTo>
                      <a:pt x="17264" y="11605"/>
                      <a:pt x="19273" y="9507"/>
                      <a:pt x="19273" y="6923"/>
                    </a:cubicBezTo>
                    <a:cubicBezTo>
                      <a:pt x="19273" y="6044"/>
                      <a:pt x="19035" y="5182"/>
                      <a:pt x="18583" y="4430"/>
                    </a:cubicBezTo>
                    <a:cubicBezTo>
                      <a:pt x="18153" y="3707"/>
                      <a:pt x="17529" y="3117"/>
                      <a:pt x="16783" y="2728"/>
                    </a:cubicBezTo>
                    <a:cubicBezTo>
                      <a:pt x="16161" y="2404"/>
                      <a:pt x="15479" y="2243"/>
                      <a:pt x="14797" y="2243"/>
                    </a:cubicBezTo>
                    <a:cubicBezTo>
                      <a:pt x="14134" y="2243"/>
                      <a:pt x="13470" y="2395"/>
                      <a:pt x="12862" y="2701"/>
                    </a:cubicBezTo>
                    <a:cubicBezTo>
                      <a:pt x="12233" y="1442"/>
                      <a:pt x="11118" y="512"/>
                      <a:pt x="9784" y="157"/>
                    </a:cubicBezTo>
                    <a:cubicBezTo>
                      <a:pt x="9393" y="54"/>
                      <a:pt x="8992" y="0"/>
                      <a:pt x="8589" y="0"/>
                    </a:cubicBezTo>
                    <a:close/>
                  </a:path>
                </a:pathLst>
              </a:custGeom>
              <a:solidFill>
                <a:schemeClr val="accent6">
                  <a:lumMod val="1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pic>
            <p:nvPicPr>
              <p:cNvPr id="320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3501768" y="628231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3264792" y="65785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0" name="Picture 249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673" t="15645" r="5527" b="18356"/>
            <a:stretch/>
          </p:blipFill>
          <p:spPr>
            <a:xfrm>
              <a:off x="4284036" y="773635"/>
              <a:ext cx="214202" cy="161710"/>
            </a:xfrm>
            <a:prstGeom prst="rect">
              <a:avLst/>
            </a:prstGeom>
          </p:spPr>
        </p:pic>
        <p:grpSp>
          <p:nvGrpSpPr>
            <p:cNvPr id="251" name="Group 250"/>
            <p:cNvGrpSpPr/>
            <p:nvPr/>
          </p:nvGrpSpPr>
          <p:grpSpPr>
            <a:xfrm>
              <a:off x="4671995" y="674790"/>
              <a:ext cx="311013" cy="262153"/>
              <a:chOff x="4288062" y="575620"/>
              <a:chExt cx="336202" cy="278993"/>
            </a:xfrm>
          </p:grpSpPr>
          <p:pic>
            <p:nvPicPr>
              <p:cNvPr id="316" name="Picture 315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5673" t="41448" r="5527" b="18356"/>
              <a:stretch/>
            </p:blipFill>
            <p:spPr>
              <a:xfrm>
                <a:off x="4339968" y="749799"/>
                <a:ext cx="231550" cy="104814"/>
              </a:xfrm>
              <a:prstGeom prst="rect">
                <a:avLst/>
              </a:prstGeom>
            </p:spPr>
          </p:pic>
          <p:pic>
            <p:nvPicPr>
              <p:cNvPr id="317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1079353">
                <a:off x="4482725" y="57562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8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4289292" y="578440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2" name="Picture 10" descr="Transparent Moon And Stars Clipart Black And White - Full Moon And Stars  Icon, HD Png Download , Transparent Png Image | PNG.ToolXoX.com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033" y="854491"/>
              <a:ext cx="209559" cy="1854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3" name="Group 252"/>
            <p:cNvGrpSpPr/>
            <p:nvPr/>
          </p:nvGrpSpPr>
          <p:grpSpPr>
            <a:xfrm>
              <a:off x="5558965" y="916206"/>
              <a:ext cx="341554" cy="328234"/>
              <a:chOff x="5231241" y="841495"/>
              <a:chExt cx="369216" cy="349318"/>
            </a:xfrm>
          </p:grpSpPr>
          <p:pic>
            <p:nvPicPr>
              <p:cNvPr id="313" name="Picture 10" descr="Transparent Moon And Stars Clipart Black And White - Full Moon And Stars  Icon, HD Png Download , Transparent Png Image | PNG.ToolXoX.com"/>
              <p:cNvPicPr>
                <a:picLocks noChangeAspect="1" noChangeArrowheads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31241" y="993421"/>
                <a:ext cx="226531" cy="1973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349485">
                <a:off x="5458918" y="9626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5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8144797">
                <a:off x="5255289" y="8402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4" name="Picture 253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2209" b="22069"/>
            <a:stretch/>
          </p:blipFill>
          <p:spPr>
            <a:xfrm rot="21264185">
              <a:off x="5871558" y="1394308"/>
              <a:ext cx="248223" cy="140492"/>
            </a:xfrm>
            <a:prstGeom prst="rect">
              <a:avLst/>
            </a:prstGeom>
          </p:spPr>
        </p:pic>
        <p:grpSp>
          <p:nvGrpSpPr>
            <p:cNvPr id="255" name="Group 254"/>
            <p:cNvGrpSpPr/>
            <p:nvPr/>
          </p:nvGrpSpPr>
          <p:grpSpPr>
            <a:xfrm>
              <a:off x="6044264" y="1680134"/>
              <a:ext cx="321143" cy="331646"/>
              <a:chOff x="5755844" y="1654494"/>
              <a:chExt cx="347152" cy="352949"/>
            </a:xfrm>
          </p:grpSpPr>
          <p:pic>
            <p:nvPicPr>
              <p:cNvPr id="310" name="Picture 309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22209" b="22069"/>
              <a:stretch/>
            </p:blipFill>
            <p:spPr>
              <a:xfrm rot="21264185">
                <a:off x="5826809" y="1857926"/>
                <a:ext cx="268326" cy="149517"/>
              </a:xfrm>
              <a:prstGeom prst="rect">
                <a:avLst/>
              </a:prstGeom>
            </p:spPr>
          </p:pic>
          <p:pic>
            <p:nvPicPr>
              <p:cNvPr id="31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1457" y="165449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2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757074" y="1686858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6" name="Google Shape;5645;p48"/>
            <p:cNvSpPr/>
            <p:nvPr/>
          </p:nvSpPr>
          <p:spPr>
            <a:xfrm>
              <a:off x="3407527" y="1110243"/>
              <a:ext cx="248816" cy="137171"/>
            </a:xfrm>
            <a:custGeom>
              <a:avLst/>
              <a:gdLst/>
              <a:ahLst/>
              <a:cxnLst/>
              <a:rect l="l" t="t" r="r" b="b"/>
              <a:pathLst>
                <a:path w="19273" h="11606" extrusionOk="0">
                  <a:moveTo>
                    <a:pt x="8589" y="0"/>
                  </a:moveTo>
                  <a:cubicBezTo>
                    <a:pt x="7469" y="3"/>
                    <a:pt x="6385" y="407"/>
                    <a:pt x="5536" y="1138"/>
                  </a:cubicBezTo>
                  <a:cubicBezTo>
                    <a:pt x="4819" y="1759"/>
                    <a:pt x="4289" y="2566"/>
                    <a:pt x="4006" y="3469"/>
                  </a:cubicBezTo>
                  <a:lnTo>
                    <a:pt x="3891" y="3469"/>
                  </a:lnTo>
                  <a:cubicBezTo>
                    <a:pt x="1747" y="3469"/>
                    <a:pt x="1" y="5294"/>
                    <a:pt x="1" y="7537"/>
                  </a:cubicBezTo>
                  <a:cubicBezTo>
                    <a:pt x="1" y="9781"/>
                    <a:pt x="1744" y="11605"/>
                    <a:pt x="3891" y="11605"/>
                  </a:cubicBezTo>
                  <a:lnTo>
                    <a:pt x="14798" y="11605"/>
                  </a:lnTo>
                  <a:cubicBezTo>
                    <a:pt x="17264" y="11605"/>
                    <a:pt x="19273" y="9507"/>
                    <a:pt x="19273" y="6923"/>
                  </a:cubicBezTo>
                  <a:cubicBezTo>
                    <a:pt x="19273" y="6044"/>
                    <a:pt x="19035" y="5182"/>
                    <a:pt x="18583" y="4430"/>
                  </a:cubicBezTo>
                  <a:cubicBezTo>
                    <a:pt x="18153" y="3707"/>
                    <a:pt x="17529" y="3117"/>
                    <a:pt x="16783" y="2728"/>
                  </a:cubicBezTo>
                  <a:cubicBezTo>
                    <a:pt x="16161" y="2404"/>
                    <a:pt x="15479" y="2243"/>
                    <a:pt x="14797" y="2243"/>
                  </a:cubicBezTo>
                  <a:cubicBezTo>
                    <a:pt x="14134" y="2243"/>
                    <a:pt x="13470" y="2395"/>
                    <a:pt x="12862" y="2701"/>
                  </a:cubicBezTo>
                  <a:cubicBezTo>
                    <a:pt x="12233" y="1442"/>
                    <a:pt x="11118" y="512"/>
                    <a:pt x="9784" y="157"/>
                  </a:cubicBezTo>
                  <a:cubicBezTo>
                    <a:pt x="9393" y="54"/>
                    <a:pt x="8992" y="0"/>
                    <a:pt x="8589" y="0"/>
                  </a:cubicBezTo>
                  <a:close/>
                </a:path>
              </a:pathLst>
            </a:custGeom>
            <a:solidFill>
              <a:schemeClr val="accent6">
                <a:lumMod val="1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grpSp>
          <p:nvGrpSpPr>
            <p:cNvPr id="257" name="Group 256"/>
            <p:cNvGrpSpPr/>
            <p:nvPr/>
          </p:nvGrpSpPr>
          <p:grpSpPr>
            <a:xfrm>
              <a:off x="5764026" y="3418774"/>
              <a:ext cx="344604" cy="340134"/>
              <a:chOff x="5452910" y="3504817"/>
              <a:chExt cx="372513" cy="361983"/>
            </a:xfrm>
          </p:grpSpPr>
          <p:pic>
            <p:nvPicPr>
              <p:cNvPr id="307" name="Picture 18" descr="Antarctica Icons - Free SVG &amp; PNG Antarctica Images - Noun Project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6" t="26912" r="24638" b="26649"/>
              <a:stretch/>
            </p:blipFill>
            <p:spPr bwMode="auto">
              <a:xfrm>
                <a:off x="5554402" y="3651791"/>
                <a:ext cx="242457" cy="215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8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683884" y="3504817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5781844">
                <a:off x="5454140" y="3547436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8" name="Picture 20" descr="forecast Icon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750" y="2198201"/>
              <a:ext cx="226549" cy="230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59" name="Group 258"/>
            <p:cNvGrpSpPr/>
            <p:nvPr/>
          </p:nvGrpSpPr>
          <p:grpSpPr>
            <a:xfrm>
              <a:off x="2985387" y="1297990"/>
              <a:ext cx="462258" cy="320503"/>
              <a:chOff x="7931209" y="3385290"/>
              <a:chExt cx="1029911" cy="577478"/>
            </a:xfrm>
          </p:grpSpPr>
          <p:pic>
            <p:nvPicPr>
              <p:cNvPr id="30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675708">
                <a:off x="8257902" y="3384277"/>
                <a:ext cx="116477" cy="1185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5" name="Picture 24" descr="Satellite Orbiting the Earth Icon or Logo Stock Vector - Illustration of  flat, graphic: 138217795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7931209" y="3492749"/>
                <a:ext cx="1029911" cy="397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6" name="Oval 305"/>
              <p:cNvSpPr/>
              <p:nvPr/>
            </p:nvSpPr>
            <p:spPr>
              <a:xfrm rot="20111990">
                <a:off x="8353368" y="3398952"/>
                <a:ext cx="205491" cy="563816"/>
              </a:xfrm>
              <a:prstGeom prst="ellipse">
                <a:avLst/>
              </a:prstGeom>
              <a:noFill/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accent6">
                      <a:lumMod val="10000"/>
                    </a:schemeClr>
                  </a:solidFill>
                </a:endParaRPr>
              </a:p>
            </p:txBody>
          </p:sp>
        </p:grpSp>
        <p:grpSp>
          <p:nvGrpSpPr>
            <p:cNvPr id="260" name="Group 259"/>
            <p:cNvGrpSpPr/>
            <p:nvPr/>
          </p:nvGrpSpPr>
          <p:grpSpPr>
            <a:xfrm>
              <a:off x="2756306" y="1749977"/>
              <a:ext cx="484044" cy="246870"/>
              <a:chOff x="6612480" y="880368"/>
              <a:chExt cx="1991069" cy="812857"/>
            </a:xfrm>
          </p:grpSpPr>
          <p:pic>
            <p:nvPicPr>
              <p:cNvPr id="302" name="Picture 24" descr="Satellite Orbiting the Earth Icon or Logo Stock Vector - Illustration of  flat, graphic: 138217795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87" t="31784" r="6567" b="31729"/>
              <a:stretch/>
            </p:blipFill>
            <p:spPr bwMode="auto">
              <a:xfrm>
                <a:off x="6612480" y="880368"/>
                <a:ext cx="1991069" cy="8128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3" name="Picture 302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rot="11257158">
                <a:off x="7979890" y="1098541"/>
                <a:ext cx="318660" cy="548385"/>
              </a:xfrm>
              <a:prstGeom prst="rect">
                <a:avLst/>
              </a:prstGeom>
            </p:spPr>
          </p:pic>
        </p:grpSp>
        <p:grpSp>
          <p:nvGrpSpPr>
            <p:cNvPr id="261" name="Group 260"/>
            <p:cNvGrpSpPr/>
            <p:nvPr/>
          </p:nvGrpSpPr>
          <p:grpSpPr>
            <a:xfrm>
              <a:off x="2674254" y="2585357"/>
              <a:ext cx="350184" cy="322117"/>
              <a:chOff x="2112901" y="2617865"/>
              <a:chExt cx="378545" cy="342808"/>
            </a:xfrm>
          </p:grpSpPr>
          <p:pic>
            <p:nvPicPr>
              <p:cNvPr id="299" name="Picture 20" descr="forecast Icon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83734" y="2715776"/>
                <a:ext cx="244897" cy="2448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0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440384">
                <a:off x="2349907" y="2617865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1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2114131" y="2631762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62" name="Group 261"/>
            <p:cNvGrpSpPr/>
            <p:nvPr/>
          </p:nvGrpSpPr>
          <p:grpSpPr>
            <a:xfrm>
              <a:off x="6065569" y="3097346"/>
              <a:ext cx="387380" cy="297418"/>
              <a:chOff x="5691141" y="3124964"/>
              <a:chExt cx="418754" cy="316523"/>
            </a:xfrm>
          </p:grpSpPr>
          <p:pic>
            <p:nvPicPr>
              <p:cNvPr id="284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20385204">
                <a:off x="5968356" y="312496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5" name="Picture 4" descr="Templat Design Vector Hd PNG Images, Satellite Icon Design Template Vector  Isolated, Template Icons, Satellite Icons, Icon PNG Image For Free Download  | Disenos de unas, Arte en lienzo de bricolaje, Iconos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699" t="23648" r="23929" b="24087"/>
              <a:stretch/>
            </p:blipFill>
            <p:spPr bwMode="auto">
              <a:xfrm rot="16200000">
                <a:off x="5692371" y="3139324"/>
                <a:ext cx="141539" cy="1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86" name="Google Shape;7912;p53"/>
              <p:cNvGrpSpPr/>
              <p:nvPr/>
            </p:nvGrpSpPr>
            <p:grpSpPr>
              <a:xfrm>
                <a:off x="5820157" y="3277109"/>
                <a:ext cx="185434" cy="164378"/>
                <a:chOff x="-21322300" y="4077125"/>
                <a:chExt cx="307200" cy="285925"/>
              </a:xfrm>
              <a:solidFill>
                <a:schemeClr val="accent6">
                  <a:lumMod val="10000"/>
                </a:schemeClr>
              </a:solidFill>
            </p:grpSpPr>
            <p:sp>
              <p:nvSpPr>
                <p:cNvPr id="287" name="Google Shape;7913;p53"/>
                <p:cNvSpPr/>
                <p:nvPr/>
              </p:nvSpPr>
              <p:spPr>
                <a:xfrm>
                  <a:off x="-21177375" y="4077125"/>
                  <a:ext cx="17350" cy="5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2112" extrusionOk="0">
                      <a:moveTo>
                        <a:pt x="347" y="0"/>
                      </a:moveTo>
                      <a:cubicBezTo>
                        <a:pt x="158" y="0"/>
                        <a:pt x="0" y="158"/>
                        <a:pt x="0" y="347"/>
                      </a:cubicBezTo>
                      <a:lnTo>
                        <a:pt x="0" y="1764"/>
                      </a:lnTo>
                      <a:cubicBezTo>
                        <a:pt x="0" y="1953"/>
                        <a:pt x="158" y="2111"/>
                        <a:pt x="347" y="2111"/>
                      </a:cubicBezTo>
                      <a:cubicBezTo>
                        <a:pt x="536" y="2111"/>
                        <a:pt x="693" y="1953"/>
                        <a:pt x="693" y="1764"/>
                      </a:cubicBezTo>
                      <a:lnTo>
                        <a:pt x="693" y="347"/>
                      </a:lnTo>
                      <a:cubicBezTo>
                        <a:pt x="693" y="158"/>
                        <a:pt x="536" y="0"/>
                        <a:pt x="34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8" name="Google Shape;7914;p53"/>
                <p:cNvSpPr/>
                <p:nvPr/>
              </p:nvSpPr>
              <p:spPr>
                <a:xfrm>
                  <a:off x="-21279775" y="4117475"/>
                  <a:ext cx="465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0" h="1781" extrusionOk="0">
                      <a:moveTo>
                        <a:pt x="410" y="1"/>
                      </a:moveTo>
                      <a:cubicBezTo>
                        <a:pt x="323" y="1"/>
                        <a:pt x="237" y="40"/>
                        <a:pt x="158" y="119"/>
                      </a:cubicBezTo>
                      <a:cubicBezTo>
                        <a:pt x="0" y="276"/>
                        <a:pt x="0" y="466"/>
                        <a:pt x="158" y="623"/>
                      </a:cubicBezTo>
                      <a:lnTo>
                        <a:pt x="1166" y="1663"/>
                      </a:lnTo>
                      <a:cubicBezTo>
                        <a:pt x="1261" y="1741"/>
                        <a:pt x="1355" y="1781"/>
                        <a:pt x="1446" y="1781"/>
                      </a:cubicBezTo>
                      <a:cubicBezTo>
                        <a:pt x="1536" y="1781"/>
                        <a:pt x="1623" y="1741"/>
                        <a:pt x="1702" y="1663"/>
                      </a:cubicBezTo>
                      <a:cubicBezTo>
                        <a:pt x="1859" y="1505"/>
                        <a:pt x="1859" y="1285"/>
                        <a:pt x="1702" y="1127"/>
                      </a:cubicBezTo>
                      <a:lnTo>
                        <a:pt x="662" y="119"/>
                      </a:lnTo>
                      <a:cubicBezTo>
                        <a:pt x="583" y="40"/>
                        <a:pt x="497" y="1"/>
                        <a:pt x="4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9" name="Google Shape;7915;p53"/>
                <p:cNvSpPr/>
                <p:nvPr/>
              </p:nvSpPr>
              <p:spPr>
                <a:xfrm>
                  <a:off x="-21103350" y="4117475"/>
                  <a:ext cx="45700" cy="4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8" h="1781" extrusionOk="0">
                      <a:moveTo>
                        <a:pt x="1418" y="1"/>
                      </a:moveTo>
                      <a:cubicBezTo>
                        <a:pt x="1332" y="1"/>
                        <a:pt x="1245" y="40"/>
                        <a:pt x="1166" y="119"/>
                      </a:cubicBezTo>
                      <a:lnTo>
                        <a:pt x="158" y="1127"/>
                      </a:lnTo>
                      <a:cubicBezTo>
                        <a:pt x="1" y="1285"/>
                        <a:pt x="1" y="1474"/>
                        <a:pt x="158" y="1663"/>
                      </a:cubicBezTo>
                      <a:cubicBezTo>
                        <a:pt x="237" y="1741"/>
                        <a:pt x="331" y="1781"/>
                        <a:pt x="422" y="1781"/>
                      </a:cubicBezTo>
                      <a:cubicBezTo>
                        <a:pt x="513" y="1781"/>
                        <a:pt x="599" y="1741"/>
                        <a:pt x="662" y="1663"/>
                      </a:cubicBezTo>
                      <a:lnTo>
                        <a:pt x="1670" y="623"/>
                      </a:lnTo>
                      <a:cubicBezTo>
                        <a:pt x="1828" y="466"/>
                        <a:pt x="1828" y="276"/>
                        <a:pt x="1670" y="119"/>
                      </a:cubicBezTo>
                      <a:cubicBezTo>
                        <a:pt x="1592" y="40"/>
                        <a:pt x="1505" y="1"/>
                        <a:pt x="14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0" name="Google Shape;7916;p53"/>
                <p:cNvSpPr/>
                <p:nvPr/>
              </p:nvSpPr>
              <p:spPr>
                <a:xfrm>
                  <a:off x="-21137225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670" y="1"/>
                      </a:moveTo>
                      <a:cubicBezTo>
                        <a:pt x="536" y="1"/>
                        <a:pt x="417" y="89"/>
                        <a:pt x="347" y="227"/>
                      </a:cubicBezTo>
                      <a:lnTo>
                        <a:pt x="95" y="888"/>
                      </a:lnTo>
                      <a:cubicBezTo>
                        <a:pt x="1" y="1109"/>
                        <a:pt x="127" y="1298"/>
                        <a:pt x="284" y="1361"/>
                      </a:cubicBezTo>
                      <a:cubicBezTo>
                        <a:pt x="335" y="1386"/>
                        <a:pt x="386" y="1398"/>
                        <a:pt x="435" y="1398"/>
                      </a:cubicBezTo>
                      <a:cubicBezTo>
                        <a:pt x="568" y="1398"/>
                        <a:pt x="688" y="1310"/>
                        <a:pt x="757" y="1172"/>
                      </a:cubicBezTo>
                      <a:lnTo>
                        <a:pt x="1041" y="510"/>
                      </a:lnTo>
                      <a:cubicBezTo>
                        <a:pt x="1104" y="321"/>
                        <a:pt x="1041" y="101"/>
                        <a:pt x="820" y="38"/>
                      </a:cubicBezTo>
                      <a:cubicBezTo>
                        <a:pt x="769" y="13"/>
                        <a:pt x="719" y="1"/>
                        <a:pt x="67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1" name="Google Shape;7917;p53"/>
                <p:cNvSpPr/>
                <p:nvPr/>
              </p:nvSpPr>
              <p:spPr>
                <a:xfrm>
                  <a:off x="-21227800" y="4103750"/>
                  <a:ext cx="27600" cy="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" h="1399" extrusionOk="0">
                      <a:moveTo>
                        <a:pt x="434" y="1"/>
                      </a:moveTo>
                      <a:cubicBezTo>
                        <a:pt x="386" y="1"/>
                        <a:pt x="335" y="13"/>
                        <a:pt x="284" y="38"/>
                      </a:cubicBezTo>
                      <a:cubicBezTo>
                        <a:pt x="95" y="101"/>
                        <a:pt x="1" y="321"/>
                        <a:pt x="95" y="510"/>
                      </a:cubicBezTo>
                      <a:lnTo>
                        <a:pt x="347" y="1172"/>
                      </a:lnTo>
                      <a:cubicBezTo>
                        <a:pt x="417" y="1310"/>
                        <a:pt x="536" y="1398"/>
                        <a:pt x="670" y="1398"/>
                      </a:cubicBezTo>
                      <a:cubicBezTo>
                        <a:pt x="719" y="1398"/>
                        <a:pt x="769" y="1386"/>
                        <a:pt x="820" y="1361"/>
                      </a:cubicBezTo>
                      <a:cubicBezTo>
                        <a:pt x="1040" y="1298"/>
                        <a:pt x="1103" y="1109"/>
                        <a:pt x="1040" y="888"/>
                      </a:cubicBezTo>
                      <a:lnTo>
                        <a:pt x="757" y="227"/>
                      </a:lnTo>
                      <a:cubicBezTo>
                        <a:pt x="688" y="89"/>
                        <a:pt x="568" y="1"/>
                        <a:pt x="43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2" name="Google Shape;7918;p53"/>
                <p:cNvSpPr/>
                <p:nvPr/>
              </p:nvSpPr>
              <p:spPr>
                <a:xfrm>
                  <a:off x="-21319950" y="4219675"/>
                  <a:ext cx="53600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797" y="725"/>
                      </a:lnTo>
                      <a:cubicBezTo>
                        <a:pt x="1986" y="725"/>
                        <a:pt x="2143" y="568"/>
                        <a:pt x="2143" y="347"/>
                      </a:cubicBezTo>
                      <a:cubicBezTo>
                        <a:pt x="2143" y="158"/>
                        <a:pt x="1986" y="1"/>
                        <a:pt x="179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3" name="Google Shape;7919;p53"/>
                <p:cNvSpPr/>
                <p:nvPr/>
              </p:nvSpPr>
              <p:spPr>
                <a:xfrm>
                  <a:off x="-21070275" y="4219675"/>
                  <a:ext cx="54375" cy="1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5" h="726" extrusionOk="0">
                      <a:moveTo>
                        <a:pt x="347" y="1"/>
                      </a:moveTo>
                      <a:cubicBezTo>
                        <a:pt x="158" y="1"/>
                        <a:pt x="1" y="158"/>
                        <a:pt x="1" y="347"/>
                      </a:cubicBezTo>
                      <a:cubicBezTo>
                        <a:pt x="1" y="568"/>
                        <a:pt x="158" y="725"/>
                        <a:pt x="347" y="725"/>
                      </a:cubicBezTo>
                      <a:lnTo>
                        <a:pt x="1828" y="725"/>
                      </a:lnTo>
                      <a:cubicBezTo>
                        <a:pt x="2017" y="725"/>
                        <a:pt x="2175" y="568"/>
                        <a:pt x="2175" y="347"/>
                      </a:cubicBezTo>
                      <a:cubicBezTo>
                        <a:pt x="2175" y="158"/>
                        <a:pt x="2017" y="1"/>
                        <a:pt x="182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4" name="Google Shape;7920;p53"/>
                <p:cNvSpPr/>
                <p:nvPr/>
              </p:nvSpPr>
              <p:spPr>
                <a:xfrm>
                  <a:off x="-21078925" y="4171825"/>
                  <a:ext cx="37025" cy="2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1" h="1007" extrusionOk="0">
                      <a:moveTo>
                        <a:pt x="1086" y="1"/>
                      </a:moveTo>
                      <a:cubicBezTo>
                        <a:pt x="1040" y="1"/>
                        <a:pt x="993" y="9"/>
                        <a:pt x="945" y="24"/>
                      </a:cubicBezTo>
                      <a:lnTo>
                        <a:pt x="284" y="308"/>
                      </a:lnTo>
                      <a:cubicBezTo>
                        <a:pt x="63" y="371"/>
                        <a:pt x="0" y="623"/>
                        <a:pt x="63" y="780"/>
                      </a:cubicBezTo>
                      <a:cubicBezTo>
                        <a:pt x="132" y="919"/>
                        <a:pt x="252" y="1006"/>
                        <a:pt x="386" y="1006"/>
                      </a:cubicBezTo>
                      <a:cubicBezTo>
                        <a:pt x="435" y="1006"/>
                        <a:pt x="485" y="995"/>
                        <a:pt x="536" y="969"/>
                      </a:cubicBezTo>
                      <a:lnTo>
                        <a:pt x="1229" y="686"/>
                      </a:lnTo>
                      <a:cubicBezTo>
                        <a:pt x="1418" y="623"/>
                        <a:pt x="1481" y="434"/>
                        <a:pt x="1418" y="213"/>
                      </a:cubicBezTo>
                      <a:cubicBezTo>
                        <a:pt x="1347" y="72"/>
                        <a:pt x="1223" y="1"/>
                        <a:pt x="108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5" name="Google Shape;7921;p53"/>
                <p:cNvSpPr/>
                <p:nvPr/>
              </p:nvSpPr>
              <p:spPr>
                <a:xfrm>
                  <a:off x="-21294750" y="4172625"/>
                  <a:ext cx="37850" cy="25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" h="1006" extrusionOk="0">
                      <a:moveTo>
                        <a:pt x="414" y="1"/>
                      </a:moveTo>
                      <a:cubicBezTo>
                        <a:pt x="263" y="1"/>
                        <a:pt x="143" y="77"/>
                        <a:pt x="95" y="244"/>
                      </a:cubicBezTo>
                      <a:cubicBezTo>
                        <a:pt x="1" y="402"/>
                        <a:pt x="127" y="622"/>
                        <a:pt x="284" y="717"/>
                      </a:cubicBezTo>
                      <a:lnTo>
                        <a:pt x="946" y="969"/>
                      </a:lnTo>
                      <a:cubicBezTo>
                        <a:pt x="997" y="994"/>
                        <a:pt x="1050" y="1006"/>
                        <a:pt x="1101" y="1006"/>
                      </a:cubicBezTo>
                      <a:cubicBezTo>
                        <a:pt x="1242" y="1006"/>
                        <a:pt x="1372" y="918"/>
                        <a:pt x="1419" y="780"/>
                      </a:cubicBezTo>
                      <a:cubicBezTo>
                        <a:pt x="1513" y="591"/>
                        <a:pt x="1419" y="402"/>
                        <a:pt x="1230" y="307"/>
                      </a:cubicBezTo>
                      <a:lnTo>
                        <a:pt x="568" y="24"/>
                      </a:lnTo>
                      <a:cubicBezTo>
                        <a:pt x="514" y="8"/>
                        <a:pt x="463" y="1"/>
                        <a:pt x="41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6" name="Google Shape;7922;p53"/>
                <p:cNvSpPr/>
                <p:nvPr/>
              </p:nvSpPr>
              <p:spPr>
                <a:xfrm>
                  <a:off x="-21321525" y="4328375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630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103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103"/>
                        <a:pt x="11563" y="1166"/>
                        <a:pt x="11721" y="1260"/>
                      </a:cubicBezTo>
                      <a:cubicBezTo>
                        <a:pt x="11766" y="1276"/>
                        <a:pt x="11812" y="1284"/>
                        <a:pt x="11857" y="1284"/>
                      </a:cubicBezTo>
                      <a:cubicBezTo>
                        <a:pt x="11996" y="1284"/>
                        <a:pt x="12122" y="1207"/>
                        <a:pt x="12193" y="1040"/>
                      </a:cubicBezTo>
                      <a:cubicBezTo>
                        <a:pt x="12256" y="819"/>
                        <a:pt x="12193" y="567"/>
                        <a:pt x="11973" y="536"/>
                      </a:cubicBezTo>
                      <a:cubicBezTo>
                        <a:pt x="11878" y="504"/>
                        <a:pt x="11784" y="473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2"/>
                        <a:pt x="8546" y="638"/>
                        <a:pt x="8239" y="638"/>
                      </a:cubicBezTo>
                      <a:cubicBezTo>
                        <a:pt x="7932" y="638"/>
                        <a:pt x="7625" y="552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2"/>
                        <a:pt x="4293" y="638"/>
                        <a:pt x="3986" y="638"/>
                      </a:cubicBezTo>
                      <a:cubicBezTo>
                        <a:pt x="3679" y="638"/>
                        <a:pt x="3372" y="552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7" name="Google Shape;7923;p53"/>
                <p:cNvSpPr/>
                <p:nvPr/>
              </p:nvSpPr>
              <p:spPr>
                <a:xfrm>
                  <a:off x="-21321525" y="4292150"/>
                  <a:ext cx="306425" cy="3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7" h="1387" extrusionOk="0">
                      <a:moveTo>
                        <a:pt x="1844" y="0"/>
                      </a:moveTo>
                      <a:cubicBezTo>
                        <a:pt x="1403" y="0"/>
                        <a:pt x="962" y="126"/>
                        <a:pt x="568" y="378"/>
                      </a:cubicBezTo>
                      <a:cubicBezTo>
                        <a:pt x="473" y="410"/>
                        <a:pt x="379" y="504"/>
                        <a:pt x="284" y="536"/>
                      </a:cubicBezTo>
                      <a:cubicBezTo>
                        <a:pt x="95" y="599"/>
                        <a:pt x="1" y="819"/>
                        <a:pt x="95" y="1008"/>
                      </a:cubicBezTo>
                      <a:cubicBezTo>
                        <a:pt x="141" y="1147"/>
                        <a:pt x="272" y="1234"/>
                        <a:pt x="413" y="1234"/>
                      </a:cubicBezTo>
                      <a:cubicBezTo>
                        <a:pt x="464" y="1234"/>
                        <a:pt x="517" y="1223"/>
                        <a:pt x="568" y="1197"/>
                      </a:cubicBezTo>
                      <a:cubicBezTo>
                        <a:pt x="725" y="1166"/>
                        <a:pt x="883" y="1071"/>
                        <a:pt x="1009" y="1008"/>
                      </a:cubicBezTo>
                      <a:cubicBezTo>
                        <a:pt x="1261" y="835"/>
                        <a:pt x="1560" y="748"/>
                        <a:pt x="1863" y="748"/>
                      </a:cubicBezTo>
                      <a:cubicBezTo>
                        <a:pt x="2167" y="748"/>
                        <a:pt x="2474" y="835"/>
                        <a:pt x="2742" y="1008"/>
                      </a:cubicBezTo>
                      <a:cubicBezTo>
                        <a:pt x="3135" y="1260"/>
                        <a:pt x="3577" y="1386"/>
                        <a:pt x="4014" y="1386"/>
                      </a:cubicBezTo>
                      <a:cubicBezTo>
                        <a:pt x="4451" y="1386"/>
                        <a:pt x="4884" y="1260"/>
                        <a:pt x="5262" y="1008"/>
                      </a:cubicBezTo>
                      <a:cubicBezTo>
                        <a:pt x="5514" y="835"/>
                        <a:pt x="5813" y="748"/>
                        <a:pt x="6117" y="748"/>
                      </a:cubicBezTo>
                      <a:cubicBezTo>
                        <a:pt x="6420" y="748"/>
                        <a:pt x="6727" y="835"/>
                        <a:pt x="6995" y="1008"/>
                      </a:cubicBezTo>
                      <a:cubicBezTo>
                        <a:pt x="7389" y="1260"/>
                        <a:pt x="7830" y="1386"/>
                        <a:pt x="8267" y="1386"/>
                      </a:cubicBezTo>
                      <a:cubicBezTo>
                        <a:pt x="8704" y="1386"/>
                        <a:pt x="9137" y="1260"/>
                        <a:pt x="9515" y="1008"/>
                      </a:cubicBezTo>
                      <a:cubicBezTo>
                        <a:pt x="9767" y="835"/>
                        <a:pt x="10067" y="748"/>
                        <a:pt x="10374" y="748"/>
                      </a:cubicBezTo>
                      <a:cubicBezTo>
                        <a:pt x="10681" y="748"/>
                        <a:pt x="10996" y="835"/>
                        <a:pt x="11279" y="1008"/>
                      </a:cubicBezTo>
                      <a:cubicBezTo>
                        <a:pt x="11437" y="1071"/>
                        <a:pt x="11563" y="1166"/>
                        <a:pt x="11721" y="1229"/>
                      </a:cubicBezTo>
                      <a:cubicBezTo>
                        <a:pt x="11771" y="1254"/>
                        <a:pt x="11822" y="1266"/>
                        <a:pt x="11871" y="1266"/>
                      </a:cubicBezTo>
                      <a:cubicBezTo>
                        <a:pt x="12004" y="1266"/>
                        <a:pt x="12124" y="1178"/>
                        <a:pt x="12193" y="1040"/>
                      </a:cubicBezTo>
                      <a:cubicBezTo>
                        <a:pt x="12256" y="819"/>
                        <a:pt x="12193" y="599"/>
                        <a:pt x="11973" y="536"/>
                      </a:cubicBezTo>
                      <a:cubicBezTo>
                        <a:pt x="11878" y="504"/>
                        <a:pt x="11784" y="441"/>
                        <a:pt x="11658" y="378"/>
                      </a:cubicBezTo>
                      <a:cubicBezTo>
                        <a:pt x="11264" y="126"/>
                        <a:pt x="10823" y="0"/>
                        <a:pt x="10382" y="0"/>
                      </a:cubicBezTo>
                      <a:cubicBezTo>
                        <a:pt x="9941" y="0"/>
                        <a:pt x="9499" y="126"/>
                        <a:pt x="9106" y="378"/>
                      </a:cubicBezTo>
                      <a:cubicBezTo>
                        <a:pt x="8854" y="551"/>
                        <a:pt x="8546" y="638"/>
                        <a:pt x="8239" y="638"/>
                      </a:cubicBezTo>
                      <a:cubicBezTo>
                        <a:pt x="7932" y="638"/>
                        <a:pt x="7625" y="551"/>
                        <a:pt x="7373" y="378"/>
                      </a:cubicBezTo>
                      <a:cubicBezTo>
                        <a:pt x="6979" y="126"/>
                        <a:pt x="6538" y="0"/>
                        <a:pt x="6101" y="0"/>
                      </a:cubicBezTo>
                      <a:cubicBezTo>
                        <a:pt x="5664" y="0"/>
                        <a:pt x="5231" y="126"/>
                        <a:pt x="4852" y="378"/>
                      </a:cubicBezTo>
                      <a:cubicBezTo>
                        <a:pt x="4600" y="551"/>
                        <a:pt x="4293" y="638"/>
                        <a:pt x="3986" y="638"/>
                      </a:cubicBezTo>
                      <a:cubicBezTo>
                        <a:pt x="3679" y="638"/>
                        <a:pt x="3372" y="551"/>
                        <a:pt x="3120" y="378"/>
                      </a:cubicBezTo>
                      <a:cubicBezTo>
                        <a:pt x="2726" y="126"/>
                        <a:pt x="2285" y="0"/>
                        <a:pt x="18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8" name="Google Shape;7924;p53"/>
                <p:cNvSpPr/>
                <p:nvPr/>
              </p:nvSpPr>
              <p:spPr>
                <a:xfrm>
                  <a:off x="-21322300" y="4148000"/>
                  <a:ext cx="307200" cy="14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5735" extrusionOk="0">
                      <a:moveTo>
                        <a:pt x="6175" y="1"/>
                      </a:moveTo>
                      <a:cubicBezTo>
                        <a:pt x="4411" y="1"/>
                        <a:pt x="2962" y="1450"/>
                        <a:pt x="2962" y="3214"/>
                      </a:cubicBezTo>
                      <a:cubicBezTo>
                        <a:pt x="2962" y="3813"/>
                        <a:pt x="3151" y="4380"/>
                        <a:pt x="3434" y="4884"/>
                      </a:cubicBezTo>
                      <a:cubicBezTo>
                        <a:pt x="3308" y="4852"/>
                        <a:pt x="3245" y="4789"/>
                        <a:pt x="3119" y="4726"/>
                      </a:cubicBezTo>
                      <a:cubicBezTo>
                        <a:pt x="2725" y="4474"/>
                        <a:pt x="2284" y="4348"/>
                        <a:pt x="1843" y="4348"/>
                      </a:cubicBezTo>
                      <a:cubicBezTo>
                        <a:pt x="1402" y="4348"/>
                        <a:pt x="961" y="4474"/>
                        <a:pt x="567" y="4726"/>
                      </a:cubicBezTo>
                      <a:cubicBezTo>
                        <a:pt x="473" y="4758"/>
                        <a:pt x="347" y="4852"/>
                        <a:pt x="284" y="4884"/>
                      </a:cubicBezTo>
                      <a:cubicBezTo>
                        <a:pt x="95" y="4947"/>
                        <a:pt x="0" y="5167"/>
                        <a:pt x="95" y="5356"/>
                      </a:cubicBezTo>
                      <a:cubicBezTo>
                        <a:pt x="141" y="5495"/>
                        <a:pt x="255" y="5583"/>
                        <a:pt x="399" y="5583"/>
                      </a:cubicBezTo>
                      <a:cubicBezTo>
                        <a:pt x="451" y="5583"/>
                        <a:pt x="508" y="5571"/>
                        <a:pt x="567" y="5545"/>
                      </a:cubicBezTo>
                      <a:cubicBezTo>
                        <a:pt x="725" y="5514"/>
                        <a:pt x="882" y="5419"/>
                        <a:pt x="977" y="5356"/>
                      </a:cubicBezTo>
                      <a:cubicBezTo>
                        <a:pt x="1245" y="5183"/>
                        <a:pt x="1552" y="5097"/>
                        <a:pt x="1855" y="5097"/>
                      </a:cubicBezTo>
                      <a:cubicBezTo>
                        <a:pt x="2158" y="5097"/>
                        <a:pt x="2458" y="5183"/>
                        <a:pt x="2710" y="5356"/>
                      </a:cubicBezTo>
                      <a:cubicBezTo>
                        <a:pt x="3103" y="5608"/>
                        <a:pt x="3552" y="5735"/>
                        <a:pt x="3993" y="5735"/>
                      </a:cubicBezTo>
                      <a:cubicBezTo>
                        <a:pt x="4435" y="5735"/>
                        <a:pt x="4868" y="5608"/>
                        <a:pt x="5230" y="5356"/>
                      </a:cubicBezTo>
                      <a:cubicBezTo>
                        <a:pt x="5498" y="5183"/>
                        <a:pt x="5805" y="5097"/>
                        <a:pt x="6108" y="5097"/>
                      </a:cubicBezTo>
                      <a:cubicBezTo>
                        <a:pt x="6411" y="5097"/>
                        <a:pt x="6711" y="5183"/>
                        <a:pt x="6963" y="5356"/>
                      </a:cubicBezTo>
                      <a:cubicBezTo>
                        <a:pt x="7341" y="5608"/>
                        <a:pt x="7790" y="5735"/>
                        <a:pt x="8235" y="5735"/>
                      </a:cubicBezTo>
                      <a:cubicBezTo>
                        <a:pt x="8680" y="5735"/>
                        <a:pt x="9121" y="5608"/>
                        <a:pt x="9483" y="5356"/>
                      </a:cubicBezTo>
                      <a:cubicBezTo>
                        <a:pt x="9751" y="5183"/>
                        <a:pt x="10058" y="5097"/>
                        <a:pt x="10369" y="5097"/>
                      </a:cubicBezTo>
                      <a:cubicBezTo>
                        <a:pt x="10680" y="5097"/>
                        <a:pt x="10995" y="5183"/>
                        <a:pt x="11279" y="5356"/>
                      </a:cubicBezTo>
                      <a:cubicBezTo>
                        <a:pt x="11437" y="5419"/>
                        <a:pt x="11531" y="5514"/>
                        <a:pt x="11689" y="5577"/>
                      </a:cubicBezTo>
                      <a:cubicBezTo>
                        <a:pt x="11748" y="5602"/>
                        <a:pt x="11804" y="5614"/>
                        <a:pt x="11857" y="5614"/>
                      </a:cubicBezTo>
                      <a:cubicBezTo>
                        <a:pt x="12001" y="5614"/>
                        <a:pt x="12115" y="5526"/>
                        <a:pt x="12161" y="5388"/>
                      </a:cubicBezTo>
                      <a:cubicBezTo>
                        <a:pt x="12287" y="5167"/>
                        <a:pt x="12224" y="4947"/>
                        <a:pt x="12004" y="4884"/>
                      </a:cubicBezTo>
                      <a:cubicBezTo>
                        <a:pt x="11909" y="4852"/>
                        <a:pt x="11815" y="4789"/>
                        <a:pt x="11689" y="4726"/>
                      </a:cubicBezTo>
                      <a:cubicBezTo>
                        <a:pt x="11295" y="4474"/>
                        <a:pt x="10854" y="4348"/>
                        <a:pt x="10413" y="4348"/>
                      </a:cubicBezTo>
                      <a:cubicBezTo>
                        <a:pt x="9972" y="4348"/>
                        <a:pt x="9530" y="4474"/>
                        <a:pt x="9137" y="4726"/>
                      </a:cubicBezTo>
                      <a:lnTo>
                        <a:pt x="8916" y="4852"/>
                      </a:lnTo>
                      <a:cubicBezTo>
                        <a:pt x="9168" y="4380"/>
                        <a:pt x="9389" y="3781"/>
                        <a:pt x="9389" y="3214"/>
                      </a:cubicBezTo>
                      <a:cubicBezTo>
                        <a:pt x="9389" y="1450"/>
                        <a:pt x="7971" y="1"/>
                        <a:pt x="617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pic>
          <p:nvPicPr>
            <p:cNvPr id="263" name="Picture 36" descr="Blender Svg Png Icon Free Download (#481521) - OnlineWebFonts.COM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97" t="3556" r="22148" b="2889"/>
            <a:stretch/>
          </p:blipFill>
          <p:spPr bwMode="auto">
            <a:xfrm>
              <a:off x="6266761" y="2651059"/>
              <a:ext cx="159732" cy="27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4" name="Picture 4" descr="Templat Design Vector Hd PNG Images, Satellite Icon Design Template Vector  Isolated, Template Icons, Satellite Icons, Icon PNG Image For Free Download  | Disenos de unas, Arte en lienzo de bricolaje, Iconos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99" t="23648" r="23929" b="24087"/>
            <a:stretch/>
          </p:blipFill>
          <p:spPr bwMode="auto">
            <a:xfrm rot="20385204">
              <a:off x="6281263" y="2622294"/>
              <a:ext cx="130935" cy="135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5" name="Rectangle 264"/>
            <p:cNvSpPr/>
            <p:nvPr/>
          </p:nvSpPr>
          <p:spPr>
            <a:xfrm rot="19461979">
              <a:off x="3821444" y="1652057"/>
              <a:ext cx="483724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 rot="20840411">
              <a:off x="4227720" y="1504686"/>
              <a:ext cx="323570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4469255" y="1477501"/>
              <a:ext cx="250907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LI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 rot="823197">
              <a:off x="4634112" y="1512964"/>
              <a:ext cx="477792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 rot="2353504">
              <a:off x="4998021" y="1666762"/>
              <a:ext cx="393266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OLCI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 rot="3683975">
              <a:off x="5145778" y="2021745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 rot="5608082">
              <a:off x="5309342" y="2524064"/>
              <a:ext cx="510920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AVHRR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 rot="7055292">
              <a:off x="5321466" y="2870781"/>
              <a:ext cx="33468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3MI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 rot="7707375">
              <a:off x="5146983" y="3112984"/>
              <a:ext cx="403976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CLIM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 rot="8829512">
              <a:off x="4958149" y="3299270"/>
              <a:ext cx="376955" cy="20244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MAP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 rot="15839416">
              <a:off x="3412135" y="2570762"/>
              <a:ext cx="491339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SEVIRI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 rot="17051535">
              <a:off x="3498705" y="2266719"/>
              <a:ext cx="32866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FCI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 rot="17675616">
              <a:off x="3514422" y="2000718"/>
              <a:ext cx="485314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SLSTR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 rot="14213557">
              <a:off x="3478078" y="3000712"/>
              <a:ext cx="640457" cy="1993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FF0000"/>
                  </a:solidFill>
                  <a:latin typeface="Oxygen"/>
                  <a:sym typeface="Oxygen"/>
                </a:rPr>
                <a:t>METimage</a:t>
              </a:r>
              <a:endParaRPr lang="en-GB" sz="800" dirty="0">
                <a:solidFill>
                  <a:srgbClr val="FF0000"/>
                </a:solidFill>
              </a:endParaRPr>
            </a:p>
          </p:txBody>
        </p:sp>
        <p:sp>
          <p:nvSpPr>
            <p:cNvPr id="279" name="Google Shape;311;p25"/>
            <p:cNvSpPr txBox="1"/>
            <p:nvPr/>
          </p:nvSpPr>
          <p:spPr>
            <a:xfrm>
              <a:off x="6662673" y="2091238"/>
              <a:ext cx="922013" cy="356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>
                <a:buSzPts val="1100"/>
                <a:defRPr sz="900">
                  <a:solidFill>
                    <a:schemeClr val="dk1"/>
                  </a:solidFill>
                  <a:latin typeface="Oxygen"/>
                  <a:ea typeface="Oxygen"/>
                  <a:cs typeface="Oxygen"/>
                </a:defRPr>
              </a:lvl1pPr>
            </a:lstStyle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Ray-Matching </a:t>
              </a:r>
            </a:p>
            <a:p>
              <a:r>
                <a:rPr lang="en-GB" dirty="0">
                  <a:solidFill>
                    <a:srgbClr val="0070C0"/>
                  </a:solidFill>
                  <a:sym typeface="Oxygen"/>
                </a:rPr>
                <a:t>Inter-Calibration</a:t>
              </a:r>
            </a:p>
          </p:txBody>
        </p:sp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221438" y="2186901"/>
              <a:ext cx="264913" cy="226514"/>
            </a:xfrm>
            <a:prstGeom prst="rect">
              <a:avLst/>
            </a:prstGeom>
          </p:spPr>
        </p:pic>
        <p:pic>
          <p:nvPicPr>
            <p:cNvPr id="281" name="Picture 280"/>
            <p:cNvPicPr>
              <a:picLocks noChangeAspect="1"/>
            </p:cNvPicPr>
            <p:nvPr/>
          </p:nvPicPr>
          <p:blipFill rotWithShape="1"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420"/>
            <a:stretch/>
          </p:blipFill>
          <p:spPr>
            <a:xfrm>
              <a:off x="5543290" y="3893373"/>
              <a:ext cx="354547" cy="197062"/>
            </a:xfrm>
            <a:prstGeom prst="rect">
              <a:avLst/>
            </a:prstGeom>
          </p:spPr>
        </p:pic>
        <p:sp>
          <p:nvSpPr>
            <p:cNvPr id="282" name="Rectangle 281"/>
            <p:cNvSpPr/>
            <p:nvPr/>
          </p:nvSpPr>
          <p:spPr>
            <a:xfrm rot="9811702">
              <a:off x="4698535" y="3404101"/>
              <a:ext cx="4010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 rot="10800000">
              <a:off x="4382747" y="3447569"/>
              <a:ext cx="47000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800" dirty="0">
                  <a:solidFill>
                    <a:srgbClr val="0070C0"/>
                  </a:solidFill>
                  <a:latin typeface="Oxygen"/>
                  <a:sym typeface="Oxygen"/>
                </a:rPr>
                <a:t>UVNS</a:t>
              </a:r>
              <a:endParaRPr lang="en-GB" sz="800" dirty="0">
                <a:solidFill>
                  <a:srgbClr val="0070C0"/>
                </a:solidFill>
              </a:endParaRPr>
            </a:p>
          </p:txBody>
        </p:sp>
      </p:grpSp>
      <p:sp>
        <p:nvSpPr>
          <p:cNvPr id="483" name="Rectangle 482">
            <a:extLst>
              <a:ext uri="{FF2B5EF4-FFF2-40B4-BE49-F238E27FC236}">
                <a16:creationId xmlns:a16="http://schemas.microsoft.com/office/drawing/2014/main" id="{0DAB600F-91BE-C9E9-69F9-A0CA7A1B965C}"/>
              </a:ext>
            </a:extLst>
          </p:cNvPr>
          <p:cNvSpPr/>
          <p:nvPr/>
        </p:nvSpPr>
        <p:spPr>
          <a:xfrm rot="12082336">
            <a:off x="5423391" y="4832952"/>
            <a:ext cx="4491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>
                <a:solidFill>
                  <a:srgbClr val="0070C0"/>
                </a:solidFill>
                <a:latin typeface="Oxygen"/>
                <a:sym typeface="Oxygen"/>
              </a:rPr>
              <a:t>CO2-I</a:t>
            </a:r>
            <a:endParaRPr lang="en-GB" sz="800" dirty="0">
              <a:solidFill>
                <a:srgbClr val="0070C0"/>
              </a:solidFill>
            </a:endParaRPr>
          </a:p>
        </p:txBody>
      </p:sp>
      <p:grpSp>
        <p:nvGrpSpPr>
          <p:cNvPr id="497" name="Group 496">
            <a:extLst>
              <a:ext uri="{FF2B5EF4-FFF2-40B4-BE49-F238E27FC236}">
                <a16:creationId xmlns:a16="http://schemas.microsoft.com/office/drawing/2014/main" id="{1AA8CCBD-134F-C0ED-4E80-E9B0815C523C}"/>
              </a:ext>
            </a:extLst>
          </p:cNvPr>
          <p:cNvGrpSpPr/>
          <p:nvPr/>
        </p:nvGrpSpPr>
        <p:grpSpPr>
          <a:xfrm>
            <a:off x="3321369" y="872252"/>
            <a:ext cx="5508958" cy="5708007"/>
            <a:chOff x="3321369" y="872252"/>
            <a:chExt cx="5508958" cy="5708007"/>
          </a:xfrm>
        </p:grpSpPr>
        <p:pic>
          <p:nvPicPr>
            <p:cNvPr id="1026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271E5B29-6354-75B1-EE81-EC99C2218A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02097" y="903351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26FAD479-49E6-BD90-189C-011F42DAA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075" y="1018427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4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3A2F228C-C6A6-97C0-35B4-53A0F9814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2797" y="872252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5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401F2AFD-08D0-D219-F951-20C90F5D37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2827" y="1046420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6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FA0D4C1F-F29D-54CD-7743-14FDDFF47B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2146" y="3074272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7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5FF36EF7-CB6C-C7B8-11AD-3C3A74BDEB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5250" y="3739857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8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1117CB79-B5A2-93CC-211A-6A7AE12185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9557" y="5540665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9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20960A36-606C-B834-B375-7B527BFF4D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21369" y="4411657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0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62BAF429-3DA7-9949-699E-1E7932924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9043" y="4965274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1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C6F0FE11-0175-0B8A-56B0-11B60B2B37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681" y="5509562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2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C2048796-80CD-FE57-CBE8-E7D8B0C4F5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0287" y="5867232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3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9A8638F7-3989-B17D-21C4-AB5E4338F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83436" y="6025855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4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D67293E2-0DDC-78F4-94E5-5C8AE30893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64569" y="6035182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5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7C87389E-27C0-1C5C-C349-D4E78D5CA9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8689" y="2414911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6" name="Picture 2" descr="Tick Mark PNG Transparent Images Free Download | Vector Files | Pngtree">
              <a:extLst>
                <a:ext uri="{FF2B5EF4-FFF2-40B4-BE49-F238E27FC236}">
                  <a16:creationId xmlns:a16="http://schemas.microsoft.com/office/drawing/2014/main" id="{940CD070-A675-BFAF-BAB5-128B1DC543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7706" y="1839519"/>
              <a:ext cx="545077" cy="545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60605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DESert Calibration System (DESCS)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45053" y="1019356"/>
            <a:ext cx="7009806" cy="5838644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Uses </a:t>
            </a:r>
            <a:r>
              <a:rPr lang="en-US" sz="2400" dirty="0"/>
              <a:t>desert Pseudo Invariant Calibration Sites (PICS) </a:t>
            </a:r>
            <a:r>
              <a:rPr lang="en-US" sz="2200" dirty="0"/>
              <a:t>to transfer the calibration from a reference Radiative Transfer Model (RTM) to </a:t>
            </a:r>
            <a:r>
              <a:rPr lang="en-GB" sz="2400" dirty="0"/>
              <a:t>the monitored instrument</a:t>
            </a:r>
            <a:r>
              <a:rPr lang="en-US" sz="2200" dirty="0"/>
              <a:t>.</a:t>
            </a:r>
          </a:p>
          <a:p>
            <a:endParaRPr lang="en-US" sz="2200" dirty="0"/>
          </a:p>
          <a:p>
            <a:r>
              <a:rPr lang="en-GB" sz="2200" b="1" kern="1200" dirty="0">
                <a:solidFill>
                  <a:srgbClr val="0070C0"/>
                </a:solidFill>
              </a:rPr>
              <a:t>TOA radiance simulation</a:t>
            </a:r>
          </a:p>
          <a:p>
            <a:pPr lvl="1"/>
            <a:r>
              <a:rPr lang="en-GB" sz="2100" b="1" kern="1200" dirty="0">
                <a:solidFill>
                  <a:srgbClr val="0070C0"/>
                </a:solidFill>
              </a:rPr>
              <a:t>RTM</a:t>
            </a:r>
            <a:r>
              <a:rPr lang="en-GB" sz="2100" dirty="0"/>
              <a:t>:  a customised version of the polarized 6SV2.1, DISORT, Monte-Carlo;</a:t>
            </a:r>
          </a:p>
          <a:p>
            <a:pPr lvl="1"/>
            <a:r>
              <a:rPr lang="en-US" sz="2100" b="1" kern="1200" dirty="0">
                <a:solidFill>
                  <a:srgbClr val="0070C0"/>
                </a:solidFill>
              </a:rPr>
              <a:t>Surface</a:t>
            </a:r>
            <a:r>
              <a:rPr lang="en-US" sz="2100" dirty="0"/>
              <a:t>: 4-parameter BRDF RPV model using spectrally resolved BRDF parameters;</a:t>
            </a:r>
          </a:p>
          <a:p>
            <a:pPr lvl="1"/>
            <a:r>
              <a:rPr lang="en-US" sz="2100" b="1" kern="1200" dirty="0">
                <a:solidFill>
                  <a:srgbClr val="0070C0"/>
                </a:solidFill>
              </a:rPr>
              <a:t>Atmosphere</a:t>
            </a:r>
            <a:r>
              <a:rPr lang="en-US" sz="2200" dirty="0"/>
              <a:t>:</a:t>
            </a:r>
          </a:p>
          <a:p>
            <a:pPr lvl="2"/>
            <a:r>
              <a:rPr lang="en-US" sz="2100" dirty="0"/>
              <a:t>Customized Desert Aerosol model over the Sahara and Arabian Peninsula;</a:t>
            </a:r>
          </a:p>
          <a:p>
            <a:pPr lvl="2"/>
            <a:r>
              <a:rPr lang="en-GB" sz="2100" dirty="0"/>
              <a:t>US standard atmosphere, scaled with H2O and O3 column;</a:t>
            </a:r>
          </a:p>
          <a:p>
            <a:pPr lvl="2"/>
            <a:r>
              <a:rPr lang="en-GB" sz="2100" dirty="0"/>
              <a:t>O3, WV, surface pressure from ECMWF, and AOT550 from CAMS;</a:t>
            </a:r>
          </a:p>
          <a:p>
            <a:r>
              <a:rPr lang="en-GB" sz="2200" b="1" kern="1200" dirty="0">
                <a:solidFill>
                  <a:srgbClr val="0070C0"/>
                </a:solidFill>
              </a:rPr>
              <a:t>Evaluate &amp; Monitor bias:</a:t>
            </a:r>
          </a:p>
          <a:p>
            <a:pPr lvl="1"/>
            <a:r>
              <a:rPr lang="en-US" sz="2100" dirty="0"/>
              <a:t>Estimate the absolute calibrations by comparing simulated radiance against actual measurements </a:t>
            </a:r>
          </a:p>
          <a:p>
            <a:pPr lvl="1"/>
            <a:r>
              <a:rPr lang="en-US" sz="2100" dirty="0"/>
              <a:t>Desert vicarious calibration offers an accuracy of approximately 2-3%.</a:t>
            </a:r>
            <a:endParaRPr lang="en-GB" sz="2100" dirty="0"/>
          </a:p>
          <a:p>
            <a:pPr lvl="1"/>
            <a:endParaRPr lang="en-US" sz="1900" dirty="0"/>
          </a:p>
          <a:p>
            <a:endParaRPr lang="en-US" dirty="0"/>
          </a:p>
          <a:p>
            <a:endParaRPr lang="en-GB" dirty="0"/>
          </a:p>
          <a:p>
            <a:pPr marL="492381" lvl="2" indent="0">
              <a:buNone/>
            </a:pPr>
            <a:endParaRPr lang="en-GB" sz="1400" dirty="0">
              <a:solidFill>
                <a:srgbClr val="002569"/>
              </a:solidFill>
            </a:endParaRPr>
          </a:p>
          <a:p>
            <a:pPr marL="0" indent="0">
              <a:buNone/>
            </a:pPr>
            <a:endParaRPr lang="en-GB" sz="2000" dirty="0">
              <a:solidFill>
                <a:srgbClr val="CB333B"/>
              </a:solidFill>
            </a:endParaRPr>
          </a:p>
          <a:p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950" y="1133122"/>
            <a:ext cx="2282383" cy="194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567" y="1129769"/>
            <a:ext cx="2379308" cy="194843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154859" y="3074851"/>
            <a:ext cx="4929552" cy="1941019"/>
            <a:chOff x="7154859" y="3074851"/>
            <a:chExt cx="4929552" cy="1941019"/>
          </a:xfrm>
        </p:grpSpPr>
        <p:pic>
          <p:nvPicPr>
            <p:cNvPr id="19" name="Picture 18">
              <a:hlinkClick r:id="" action="ppaction://noaction"/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859" y="3273765"/>
              <a:ext cx="4929552" cy="1742105"/>
            </a:xfrm>
            <a:prstGeom prst="rect">
              <a:avLst/>
            </a:prstGeom>
          </p:spPr>
        </p:pic>
        <p:cxnSp>
          <p:nvCxnSpPr>
            <p:cNvPr id="21" name="Straight Arrow Connector 20"/>
            <p:cNvCxnSpPr/>
            <p:nvPr/>
          </p:nvCxnSpPr>
          <p:spPr bwMode="auto">
            <a:xfrm flipV="1">
              <a:off x="10120313" y="3081794"/>
              <a:ext cx="759173" cy="818694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 bwMode="auto">
            <a:xfrm flipH="1" flipV="1">
              <a:off x="8345836" y="3074851"/>
              <a:ext cx="1464914" cy="711337"/>
            </a:xfrm>
            <a:prstGeom prst="straightConnector1">
              <a:avLst/>
            </a:prstGeom>
            <a:ln>
              <a:solidFill>
                <a:srgbClr val="FF0000"/>
              </a:solidFill>
              <a:headEnd type="none" w="med" len="med"/>
              <a:tailEnd type="triangle"/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4" name="Oval 3"/>
          <p:cNvSpPr/>
          <p:nvPr/>
        </p:nvSpPr>
        <p:spPr bwMode="auto">
          <a:xfrm>
            <a:off x="10079567" y="4313767"/>
            <a:ext cx="207433" cy="198966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9973732" y="3814235"/>
            <a:ext cx="207433" cy="198966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9743848" y="3707872"/>
            <a:ext cx="207433" cy="198966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8753251" y="4317445"/>
            <a:ext cx="207433" cy="198966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1902833" y="4423279"/>
            <a:ext cx="207433" cy="198966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8088622" y="3470784"/>
            <a:ext cx="207433" cy="198966"/>
          </a:xfrm>
          <a:prstGeom prst="ellipse">
            <a:avLst/>
          </a:prstGeom>
          <a:noFill/>
          <a:ln w="1905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54858" y="5075206"/>
            <a:ext cx="49554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0" spc="-100" dirty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rPr>
              <a:t>Six priority one targets: Libya4, Egypt1, Algeria5, Niger2, Sudan1 and Arabia2</a:t>
            </a:r>
          </a:p>
        </p:txBody>
      </p:sp>
    </p:spTree>
    <p:extLst>
      <p:ext uri="{BB962C8B-B14F-4D97-AF65-F5344CB8AC3E}">
        <p14:creationId xmlns:p14="http://schemas.microsoft.com/office/powerpoint/2010/main" val="134395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DESert</a:t>
            </a:r>
            <a:r>
              <a:rPr lang="en-US" dirty="0"/>
              <a:t> Inter-Calibration System (DESICS) </a:t>
            </a:r>
            <a:endParaRPr lang="en-GB" dirty="0"/>
          </a:p>
        </p:txBody>
      </p:sp>
      <p:sp>
        <p:nvSpPr>
          <p:cNvPr id="75" name="Text Placeholder 2">
            <a:extLst>
              <a:ext uri="{FF2B5EF4-FFF2-40B4-BE49-F238E27FC236}">
                <a16:creationId xmlns:a16="http://schemas.microsoft.com/office/drawing/2014/main" id="{1AC29281-C350-B183-7FC6-D15F742466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053" y="914401"/>
            <a:ext cx="6145737" cy="5861784"/>
          </a:xfrm>
        </p:spPr>
        <p:txBody>
          <a:bodyPr>
            <a:normAutofit fontScale="70000" lnSpcReduction="20000"/>
          </a:bodyPr>
          <a:lstStyle/>
          <a:p>
            <a:r>
              <a:rPr lang="en-US" sz="2900" dirty="0"/>
              <a:t>Uses desert Pseudo Invariant Calibration Sites (PICS) to transfer the calibration from a reference instrument to </a:t>
            </a:r>
            <a:r>
              <a:rPr lang="en-GB" sz="2900" dirty="0"/>
              <a:t>the monitored instrument</a:t>
            </a:r>
            <a:r>
              <a:rPr lang="en-US" sz="2900" dirty="0"/>
              <a:t>.</a:t>
            </a:r>
          </a:p>
          <a:p>
            <a:endParaRPr lang="en-US" sz="2600" dirty="0"/>
          </a:p>
          <a:p>
            <a:r>
              <a:rPr lang="en-GB" sz="2700" b="1" kern="1200" dirty="0">
                <a:solidFill>
                  <a:srgbClr val="0070C0"/>
                </a:solidFill>
              </a:rPr>
              <a:t>BOA reflectance retrieval</a:t>
            </a:r>
          </a:p>
          <a:p>
            <a:pPr lvl="1"/>
            <a:r>
              <a:rPr lang="en-GB" sz="2600" b="1" kern="1200" dirty="0">
                <a:solidFill>
                  <a:srgbClr val="0070C0"/>
                </a:solidFill>
              </a:rPr>
              <a:t>Atmospheric correction</a:t>
            </a:r>
            <a:r>
              <a:rPr lang="en-GB" sz="3200" b="1" kern="1200" dirty="0">
                <a:solidFill>
                  <a:srgbClr val="0070C0"/>
                </a:solidFill>
                <a:latin typeface="+mn-lt"/>
              </a:rPr>
              <a:t>:  </a:t>
            </a:r>
            <a:r>
              <a:rPr lang="en-GB" sz="2900" dirty="0"/>
              <a:t>Customised version of the polarized 6SV2.1, </a:t>
            </a:r>
            <a:endParaRPr lang="en-US" sz="2900" dirty="0"/>
          </a:p>
          <a:p>
            <a:pPr lvl="1"/>
            <a:r>
              <a:rPr lang="en-US" sz="2600" b="1" kern="1200" dirty="0">
                <a:solidFill>
                  <a:srgbClr val="0070C0"/>
                </a:solidFill>
              </a:rPr>
              <a:t>Atmosphere</a:t>
            </a:r>
            <a:r>
              <a:rPr lang="en-US" sz="2600" dirty="0"/>
              <a:t>:</a:t>
            </a:r>
          </a:p>
          <a:p>
            <a:pPr lvl="2"/>
            <a:r>
              <a:rPr lang="en-US" sz="2900" dirty="0"/>
              <a:t>same as those of Desert Calibration system</a:t>
            </a:r>
            <a:r>
              <a:rPr lang="en-GB" sz="2900" dirty="0"/>
              <a:t>;</a:t>
            </a:r>
          </a:p>
          <a:p>
            <a:r>
              <a:rPr lang="en-GB" sz="2700" b="1" kern="1200" dirty="0">
                <a:solidFill>
                  <a:srgbClr val="0070C0"/>
                </a:solidFill>
              </a:rPr>
              <a:t>TOA reflectance simulation</a:t>
            </a:r>
          </a:p>
          <a:p>
            <a:pPr lvl="1"/>
            <a:r>
              <a:rPr lang="en-GB" sz="2600" b="1" kern="1200" dirty="0">
                <a:solidFill>
                  <a:srgbClr val="0070C0"/>
                </a:solidFill>
              </a:rPr>
              <a:t>RTM</a:t>
            </a:r>
            <a:r>
              <a:rPr lang="en-GB" sz="2200" dirty="0"/>
              <a:t>:  </a:t>
            </a:r>
            <a:r>
              <a:rPr lang="en-GB" sz="2900" dirty="0"/>
              <a:t>customised version of the polarized 6SV2.1</a:t>
            </a:r>
            <a:endParaRPr lang="en-GB" sz="2200" dirty="0"/>
          </a:p>
          <a:p>
            <a:pPr lvl="1"/>
            <a:r>
              <a:rPr lang="en-US" sz="2600" b="1" kern="1200" dirty="0">
                <a:solidFill>
                  <a:srgbClr val="0070C0"/>
                </a:solidFill>
              </a:rPr>
              <a:t>Surface</a:t>
            </a:r>
            <a:r>
              <a:rPr lang="en-US" sz="2200" dirty="0"/>
              <a:t>: </a:t>
            </a:r>
            <a:r>
              <a:rPr lang="en-US" sz="2900" dirty="0"/>
              <a:t>simulated spectral surface reflectance for monitored instrument</a:t>
            </a:r>
            <a:endParaRPr lang="en-US" sz="2600" dirty="0"/>
          </a:p>
          <a:p>
            <a:pPr lvl="1"/>
            <a:r>
              <a:rPr lang="en-US" sz="2600" b="1" kern="1200" dirty="0">
                <a:solidFill>
                  <a:srgbClr val="0070C0"/>
                </a:solidFill>
              </a:rPr>
              <a:t>Atmosphere</a:t>
            </a:r>
            <a:r>
              <a:rPr lang="en-US" sz="2600" dirty="0"/>
              <a:t>: </a:t>
            </a:r>
            <a:r>
              <a:rPr lang="en-US" sz="2900" dirty="0"/>
              <a:t>same as those of BOA reflectance retrieval</a:t>
            </a:r>
            <a:endParaRPr lang="en-US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700" b="1" kern="1200" dirty="0">
                <a:solidFill>
                  <a:srgbClr val="0070C0"/>
                </a:solidFill>
              </a:rPr>
              <a:t>Filtering</a:t>
            </a:r>
            <a:r>
              <a:rPr lang="en-IE" b="1" kern="1200" dirty="0">
                <a:solidFill>
                  <a:srgbClr val="0070C0"/>
                </a:solidFill>
                <a:latin typeface="+mn-lt"/>
              </a:rPr>
              <a:t>: </a:t>
            </a:r>
            <a:r>
              <a:rPr lang="en-IE" sz="2900" dirty="0"/>
              <a:t>Apply geometry criteria</a:t>
            </a:r>
          </a:p>
          <a:p>
            <a:r>
              <a:rPr lang="en-GB" sz="2700" b="1" kern="1200" dirty="0">
                <a:solidFill>
                  <a:srgbClr val="0070C0"/>
                </a:solidFill>
              </a:rPr>
              <a:t>Evaluate &amp; Monitor bias</a:t>
            </a:r>
            <a:r>
              <a:rPr lang="en-GB" b="1" kern="1200" dirty="0">
                <a:solidFill>
                  <a:srgbClr val="0070C0"/>
                </a:solidFill>
                <a:latin typeface="+mn-lt"/>
              </a:rPr>
              <a:t>:</a:t>
            </a:r>
          </a:p>
          <a:p>
            <a:pPr lvl="1"/>
            <a:r>
              <a:rPr lang="en-US" sz="2900" dirty="0"/>
              <a:t>Estimate the relative calibrations by comparing TOA simulated reflectance against actual measurements</a:t>
            </a:r>
            <a:endParaRPr lang="en-GB" sz="51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466F4E-8908-3BAE-D654-0388B9FE6D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r="8459"/>
          <a:stretch/>
        </p:blipFill>
        <p:spPr>
          <a:xfrm>
            <a:off x="6287347" y="3974578"/>
            <a:ext cx="5873011" cy="26415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1219D0-115C-087A-D79D-33F945C6A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347" y="1044968"/>
            <a:ext cx="5681663" cy="268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01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2CC3F-A5FF-9F35-7782-ED9866178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4F0B3-E9A3-82A1-24DA-D0DEDC7C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Pseudo Invariant Calibration Sites (PICS)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614D7E-45A0-4309-69E1-BF116F21251B}"/>
              </a:ext>
            </a:extLst>
          </p:cNvPr>
          <p:cNvSpPr txBox="1">
            <a:spLocks/>
          </p:cNvSpPr>
          <p:nvPr/>
        </p:nvSpPr>
        <p:spPr bwMode="auto">
          <a:xfrm>
            <a:off x="153895" y="797662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28254" indent="-328254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spc="-100" baseline="0">
                <a:solidFill>
                  <a:schemeClr val="tx2"/>
                </a:solidFill>
                <a:latin typeface="Arial" panose="020B0604020202020204" pitchFamily="34" charset="0"/>
                <a:ea typeface="Roboto" panose="02000000000000000000" pitchFamily="2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r>
              <a:rPr lang="en-US" sz="1800" b="0" kern="0" dirty="0"/>
              <a:t>All  FCI VIS-NIR channels but NIR1.3 are processed.</a:t>
            </a:r>
          </a:p>
          <a:p>
            <a:r>
              <a:rPr lang="en-US" sz="1800" b="0" kern="0" dirty="0"/>
              <a:t>Results are daily and 7-day average over desert targets</a:t>
            </a:r>
            <a:endParaRPr lang="en-IE" sz="2800" b="0" kern="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E2E6C051-BEAF-D708-6381-EE8B451642DE}"/>
              </a:ext>
            </a:extLst>
          </p:cNvPr>
          <p:cNvGrpSpPr/>
          <p:nvPr/>
        </p:nvGrpSpPr>
        <p:grpSpPr>
          <a:xfrm>
            <a:off x="4146809" y="1574959"/>
            <a:ext cx="7762861" cy="5165795"/>
            <a:chOff x="4146809" y="1574959"/>
            <a:chExt cx="7762861" cy="51657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C1406D-5E0B-05D4-BC86-77507896DE7F}"/>
                </a:ext>
              </a:extLst>
            </p:cNvPr>
            <p:cNvSpPr/>
            <p:nvPr/>
          </p:nvSpPr>
          <p:spPr>
            <a:xfrm>
              <a:off x="4199824" y="5539310"/>
              <a:ext cx="556173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100" b="0" dirty="0"/>
                <a:t>Six priority one targets: Libya4, Egypt1, Algeria5, Niger2, Sudan1 and Arabia2 (skipped for this analysis)</a:t>
              </a:r>
            </a:p>
          </p:txBody>
        </p:sp>
        <p:pic>
          <p:nvPicPr>
            <p:cNvPr id="13" name="Picture 12">
              <a:hlinkClick r:id="" action="ppaction://noaction"/>
              <a:extLst>
                <a:ext uri="{FF2B5EF4-FFF2-40B4-BE49-F238E27FC236}">
                  <a16:creationId xmlns:a16="http://schemas.microsoft.com/office/drawing/2014/main" id="{F08068A8-024A-CA82-57B2-D294C3BAAE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4450" y="3488755"/>
              <a:ext cx="5498964" cy="2013371"/>
            </a:xfrm>
            <a:prstGeom prst="rect">
              <a:avLst/>
            </a:prstGeom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C306953-7245-1F77-6A26-9CD7B4D1A848}"/>
                </a:ext>
              </a:extLst>
            </p:cNvPr>
            <p:cNvGrpSpPr/>
            <p:nvPr/>
          </p:nvGrpSpPr>
          <p:grpSpPr>
            <a:xfrm>
              <a:off x="4146809" y="1601410"/>
              <a:ext cx="2059969" cy="2440246"/>
              <a:chOff x="4052144" y="552125"/>
              <a:chExt cx="2160005" cy="2690559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1F81697-4347-9F84-1160-1DBBF15843F9}"/>
                  </a:ext>
                </a:extLst>
              </p:cNvPr>
              <p:cNvSpPr/>
              <p:nvPr/>
            </p:nvSpPr>
            <p:spPr bwMode="auto">
              <a:xfrm>
                <a:off x="5683832" y="2999033"/>
                <a:ext cx="253079" cy="243651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0A70AA29-54EA-90E5-194B-F510B1D52166}"/>
                  </a:ext>
                </a:extLst>
              </p:cNvPr>
              <p:cNvCxnSpPr>
                <a:cxnSpLocks/>
                <a:stCxn id="42" idx="1"/>
                <a:endCxn id="45" idx="2"/>
              </p:cNvCxnSpPr>
              <p:nvPr/>
            </p:nvCxnSpPr>
            <p:spPr bwMode="auto">
              <a:xfrm flipH="1" flipV="1">
                <a:off x="5132148" y="2352125"/>
                <a:ext cx="588747" cy="68259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lgDashDot"/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59C592E6-09EE-85F6-ED4D-E900FFDD5458}"/>
                  </a:ext>
                </a:extLst>
              </p:cNvPr>
              <p:cNvGrpSpPr/>
              <p:nvPr/>
            </p:nvGrpSpPr>
            <p:grpSpPr>
              <a:xfrm>
                <a:off x="4052144" y="552125"/>
                <a:ext cx="2160005" cy="1800000"/>
                <a:chOff x="3132552" y="4517"/>
                <a:chExt cx="2648093" cy="2202762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A1AC5A3E-AF6B-4CD7-FEE4-E43EDF3D260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32556" y="65735"/>
                  <a:ext cx="2648089" cy="2141544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4B4AE7FE-EF9C-080F-C580-ED07FF3405DA}"/>
                    </a:ext>
                  </a:extLst>
                </p:cNvPr>
                <p:cNvSpPr/>
                <p:nvPr/>
              </p:nvSpPr>
              <p:spPr>
                <a:xfrm>
                  <a:off x="3132552" y="4517"/>
                  <a:ext cx="2648088" cy="8097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dirty="0"/>
                    <a:t>Algeria5</a:t>
                  </a:r>
                  <a:r>
                    <a:rPr lang="en-US" sz="1200" dirty="0"/>
                    <a:t> </a:t>
                  </a:r>
                </a:p>
                <a:p>
                  <a:r>
                    <a:rPr lang="en-US" sz="1100" b="0" dirty="0"/>
                    <a:t>FCI observations: 10,277</a:t>
                  </a:r>
                  <a:endParaRPr lang="en-US" sz="1200" dirty="0"/>
                </a:p>
                <a:p>
                  <a:pPr algn="ctr"/>
                  <a:endParaRPr lang="en-GB" sz="1200" dirty="0"/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00EF067-CC16-32AE-3A03-07E18C4B006A}"/>
                </a:ext>
              </a:extLst>
            </p:cNvPr>
            <p:cNvGrpSpPr/>
            <p:nvPr/>
          </p:nvGrpSpPr>
          <p:grpSpPr>
            <a:xfrm>
              <a:off x="6378676" y="1574959"/>
              <a:ext cx="2059963" cy="2651017"/>
              <a:chOff x="6392401" y="522961"/>
              <a:chExt cx="2160000" cy="2922942"/>
            </a:xfrm>
          </p:grpSpPr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989EE54-C065-9030-4399-03065A52A4A0}"/>
                  </a:ext>
                </a:extLst>
              </p:cNvPr>
              <p:cNvCxnSpPr>
                <a:cxnSpLocks/>
                <a:stCxn id="38" idx="7"/>
                <a:endCxn id="40" idx="2"/>
              </p:cNvCxnSpPr>
              <p:nvPr/>
            </p:nvCxnSpPr>
            <p:spPr bwMode="auto">
              <a:xfrm flipV="1">
                <a:off x="7346069" y="2340012"/>
                <a:ext cx="124652" cy="87366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lgDashDot"/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B16337CF-4554-612C-6EAB-23622ABBBDE3}"/>
                  </a:ext>
                </a:extLst>
              </p:cNvPr>
              <p:cNvSpPr/>
              <p:nvPr/>
            </p:nvSpPr>
            <p:spPr bwMode="auto">
              <a:xfrm>
                <a:off x="7130052" y="3173831"/>
                <a:ext cx="253079" cy="2720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7BA149D2-FB2E-2725-EB9E-9CE4DD5B1C88}"/>
                  </a:ext>
                </a:extLst>
              </p:cNvPr>
              <p:cNvGrpSpPr/>
              <p:nvPr/>
            </p:nvGrpSpPr>
            <p:grpSpPr>
              <a:xfrm>
                <a:off x="6392401" y="522961"/>
                <a:ext cx="2160000" cy="1817050"/>
                <a:chOff x="5904850" y="-10643"/>
                <a:chExt cx="2641791" cy="2243044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08074F3C-BFFE-99D4-688B-D81147173E5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904860" y="72402"/>
                  <a:ext cx="2637659" cy="2159999"/>
                </a:xfrm>
                <a:prstGeom prst="rect">
                  <a:avLst/>
                </a:prstGeom>
              </p:spPr>
            </p:pic>
            <p:sp>
              <p:nvSpPr>
                <p:cNvPr id="41" name="Rectangle 40">
                  <a:extLst>
                    <a:ext uri="{FF2B5EF4-FFF2-40B4-BE49-F238E27FC236}">
                      <a16:creationId xmlns:a16="http://schemas.microsoft.com/office/drawing/2014/main" id="{212EE995-73FE-37D4-7C39-E5C6666C21DE}"/>
                    </a:ext>
                  </a:extLst>
                </p:cNvPr>
                <p:cNvSpPr/>
                <p:nvPr/>
              </p:nvSpPr>
              <p:spPr>
                <a:xfrm>
                  <a:off x="5904850" y="-10643"/>
                  <a:ext cx="2641791" cy="64930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dirty="0"/>
                    <a:t>Libya4</a:t>
                  </a:r>
                </a:p>
                <a:p>
                  <a:r>
                    <a:rPr lang="en-US" sz="1100" b="0" dirty="0"/>
                    <a:t>FCI observations: 11,045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7734218-33A8-BF2A-9865-D81A45573286}"/>
                </a:ext>
              </a:extLst>
            </p:cNvPr>
            <p:cNvGrpSpPr/>
            <p:nvPr/>
          </p:nvGrpSpPr>
          <p:grpSpPr>
            <a:xfrm>
              <a:off x="7327103" y="1605427"/>
              <a:ext cx="3440096" cy="2750372"/>
              <a:chOff x="7386884" y="556554"/>
              <a:chExt cx="3607154" cy="3032490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AA2585C5-801A-574E-C502-75C804E42AA6}"/>
                  </a:ext>
                </a:extLst>
              </p:cNvPr>
              <p:cNvCxnSpPr>
                <a:cxnSpLocks/>
                <a:stCxn id="33" idx="7"/>
                <a:endCxn id="35" idx="2"/>
              </p:cNvCxnSpPr>
              <p:nvPr/>
            </p:nvCxnSpPr>
            <p:spPr bwMode="auto">
              <a:xfrm flipV="1">
                <a:off x="7602900" y="2352205"/>
                <a:ext cx="2200947" cy="10050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lgDashDot"/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AB8649DA-1233-5B45-BD1E-88660CF145DC}"/>
                  </a:ext>
                </a:extLst>
              </p:cNvPr>
              <p:cNvSpPr/>
              <p:nvPr/>
            </p:nvSpPr>
            <p:spPr bwMode="auto">
              <a:xfrm>
                <a:off x="7386884" y="3317479"/>
                <a:ext cx="253079" cy="271565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76BD34A8-F993-2791-4AFF-8B77626545F7}"/>
                  </a:ext>
                </a:extLst>
              </p:cNvPr>
              <p:cNvGrpSpPr/>
              <p:nvPr/>
            </p:nvGrpSpPr>
            <p:grpSpPr>
              <a:xfrm>
                <a:off x="8723849" y="556554"/>
                <a:ext cx="2270189" cy="1795651"/>
                <a:chOff x="9003534" y="133"/>
                <a:chExt cx="2773415" cy="2208868"/>
              </a:xfrm>
            </p:grpSpPr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F0F31E9A-A9E6-EB0C-D807-52B2770CC24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03534" y="42346"/>
                  <a:ext cx="2638797" cy="2166655"/>
                </a:xfrm>
                <a:prstGeom prst="rect">
                  <a:avLst/>
                </a:prstGeom>
              </p:spPr>
            </p:pic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769EF2A-834F-8798-0D4C-1AFBCFF48684}"/>
                    </a:ext>
                  </a:extLst>
                </p:cNvPr>
                <p:cNvSpPr/>
                <p:nvPr/>
              </p:nvSpPr>
              <p:spPr>
                <a:xfrm>
                  <a:off x="9138149" y="133"/>
                  <a:ext cx="2638800" cy="63659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dirty="0"/>
                    <a:t>Egypt1</a:t>
                  </a:r>
                </a:p>
                <a:p>
                  <a:r>
                    <a:rPr lang="en-US" sz="1050" b="0" dirty="0"/>
                    <a:t>FCI observations: 11,001</a:t>
                  </a:r>
                </a:p>
              </p:txBody>
            </p:sp>
          </p:grp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E2D2D31-E22C-DADE-EE22-378D8671324C}"/>
                </a:ext>
              </a:extLst>
            </p:cNvPr>
            <p:cNvGrpSpPr/>
            <p:nvPr/>
          </p:nvGrpSpPr>
          <p:grpSpPr>
            <a:xfrm>
              <a:off x="5974677" y="4731656"/>
              <a:ext cx="5934993" cy="2009098"/>
              <a:chOff x="5968787" y="4003462"/>
              <a:chExt cx="6223212" cy="221518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8478755E-47DC-342F-A852-054809C8D9FC}"/>
                  </a:ext>
                </a:extLst>
              </p:cNvPr>
              <p:cNvSpPr/>
              <p:nvPr/>
            </p:nvSpPr>
            <p:spPr bwMode="auto">
              <a:xfrm>
                <a:off x="5968787" y="4003462"/>
                <a:ext cx="221838" cy="226172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B6617B8-3F46-9822-5A4E-E727CAA94134}"/>
                  </a:ext>
                </a:extLst>
              </p:cNvPr>
              <p:cNvCxnSpPr>
                <a:cxnSpLocks/>
                <a:stCxn id="27" idx="5"/>
                <a:endCxn id="30" idx="1"/>
              </p:cNvCxnSpPr>
              <p:nvPr/>
            </p:nvCxnSpPr>
            <p:spPr bwMode="auto">
              <a:xfrm>
                <a:off x="6158137" y="4196511"/>
                <a:ext cx="3873862" cy="114404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lgDashDot"/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A15E43E6-6C7A-4834-DF8A-FC806EAA89BB}"/>
                  </a:ext>
                </a:extLst>
              </p:cNvPr>
              <p:cNvGrpSpPr/>
              <p:nvPr/>
            </p:nvGrpSpPr>
            <p:grpSpPr>
              <a:xfrm>
                <a:off x="9947890" y="4462467"/>
                <a:ext cx="2244109" cy="1756180"/>
                <a:chOff x="11939883" y="7184488"/>
                <a:chExt cx="2595758" cy="2160000"/>
              </a:xfrm>
            </p:grpSpPr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F71D768B-C960-DEA7-AF79-2857F1FD69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037172" y="7184488"/>
                  <a:ext cx="2498469" cy="2160000"/>
                </a:xfrm>
                <a:prstGeom prst="rect">
                  <a:avLst/>
                </a:prstGeom>
              </p:spPr>
            </p:pic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9DB03C07-7E3B-06FC-CE14-6539C7A76267}"/>
                    </a:ext>
                  </a:extLst>
                </p:cNvPr>
                <p:cNvSpPr/>
                <p:nvPr/>
              </p:nvSpPr>
              <p:spPr>
                <a:xfrm>
                  <a:off x="11939883" y="7217049"/>
                  <a:ext cx="2498469" cy="5867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dirty="0"/>
                    <a:t>Niger2</a:t>
                  </a:r>
                </a:p>
                <a:p>
                  <a:r>
                    <a:rPr lang="en-US" sz="1100" b="0" dirty="0"/>
                    <a:t>FCI observations: 11,303</a:t>
                  </a:r>
                </a:p>
              </p:txBody>
            </p:sp>
          </p:grp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E18F75-B487-2436-E38C-42CBC979701F}"/>
                </a:ext>
              </a:extLst>
            </p:cNvPr>
            <p:cNvGrpSpPr/>
            <p:nvPr/>
          </p:nvGrpSpPr>
          <p:grpSpPr>
            <a:xfrm>
              <a:off x="7465687" y="3462601"/>
              <a:ext cx="4443981" cy="1588660"/>
              <a:chOff x="7532205" y="2604234"/>
              <a:chExt cx="4659793" cy="1751617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6BF2475-AC3B-7629-E14B-8F687E9D248C}"/>
                  </a:ext>
                </a:extLst>
              </p:cNvPr>
              <p:cNvSpPr/>
              <p:nvPr/>
            </p:nvSpPr>
            <p:spPr bwMode="auto">
              <a:xfrm flipV="1">
                <a:off x="7532205" y="3988765"/>
                <a:ext cx="225140" cy="226171"/>
              </a:xfrm>
              <a:prstGeom prst="ellipse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36000" rIns="36000" bIns="36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GB" sz="9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ahoma" pitchFamily="34" charset="0"/>
                </a:endParaRP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6F5280B-DE45-C33C-7FD9-AB41DAE6E915}"/>
                  </a:ext>
                </a:extLst>
              </p:cNvPr>
              <p:cNvCxnSpPr>
                <a:cxnSpLocks/>
                <a:stCxn id="22" idx="6"/>
                <a:endCxn id="25" idx="1"/>
              </p:cNvCxnSpPr>
              <p:nvPr/>
            </p:nvCxnSpPr>
            <p:spPr bwMode="auto">
              <a:xfrm flipV="1">
                <a:off x="7757345" y="3480043"/>
                <a:ext cx="2247987" cy="62180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lgDashDot"/>
                <a:headEnd type="none" w="med" len="med"/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DA1A2CDE-F668-470A-EEBF-98AF56941505}"/>
                  </a:ext>
                </a:extLst>
              </p:cNvPr>
              <p:cNvGrpSpPr/>
              <p:nvPr/>
            </p:nvGrpSpPr>
            <p:grpSpPr>
              <a:xfrm>
                <a:off x="10005333" y="2604234"/>
                <a:ext cx="2186665" cy="1751617"/>
                <a:chOff x="5802280" y="6523077"/>
                <a:chExt cx="2314733" cy="192274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EB0841C3-55CC-CA66-6D48-EDBA9228C28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5802280" y="6523077"/>
                  <a:ext cx="2286505" cy="1922744"/>
                </a:xfrm>
                <a:prstGeom prst="rect">
                  <a:avLst/>
                </a:prstGeom>
              </p:spPr>
            </p:pic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6BA12E7-7237-8AE5-78FE-D08131E3C6AB}"/>
                    </a:ext>
                  </a:extLst>
                </p:cNvPr>
                <p:cNvSpPr/>
                <p:nvPr/>
              </p:nvSpPr>
              <p:spPr>
                <a:xfrm>
                  <a:off x="5830508" y="6540180"/>
                  <a:ext cx="2286505" cy="56806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b="0" dirty="0"/>
                    <a:t>Sudan1</a:t>
                  </a:r>
                </a:p>
                <a:p>
                  <a:r>
                    <a:rPr lang="en-US" sz="1050" b="0" dirty="0"/>
                    <a:t>FCI observations: 10,446</a:t>
                  </a:r>
                </a:p>
              </p:txBody>
            </p:sp>
          </p:grp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10599BC-DEAD-B24F-D18D-CF98CE18C2CB}"/>
                </a:ext>
              </a:extLst>
            </p:cNvPr>
            <p:cNvSpPr/>
            <p:nvPr/>
          </p:nvSpPr>
          <p:spPr>
            <a:xfrm>
              <a:off x="5575315" y="3201973"/>
              <a:ext cx="325505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0" dirty="0"/>
                <a:t>FCI observations over desert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1CE9DB6-CC2F-2FD9-8C34-34FFBFFCA2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700" y="1635974"/>
            <a:ext cx="3982536" cy="3848829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5235F78B-4676-92CF-F111-2169AA5E51CA}"/>
              </a:ext>
            </a:extLst>
          </p:cNvPr>
          <p:cNvSpPr/>
          <p:nvPr/>
        </p:nvSpPr>
        <p:spPr>
          <a:xfrm>
            <a:off x="0" y="5530174"/>
            <a:ext cx="41744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0" dirty="0"/>
              <a:t>MTG-I1 LI four cameras coverage, with a flip maneuver along the horizontal axis every six months.</a:t>
            </a:r>
            <a:endParaRPr lang="en-GB" sz="1100" b="0" dirty="0"/>
          </a:p>
        </p:txBody>
      </p:sp>
    </p:spTree>
    <p:extLst>
      <p:ext uri="{BB962C8B-B14F-4D97-AF65-F5344CB8AC3E}">
        <p14:creationId xmlns:p14="http://schemas.microsoft.com/office/powerpoint/2010/main" val="77016273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&amp; Seperator Slides">
  <a:themeElements>
    <a:clrScheme name="EUMETSAT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EUMETSAT Font">
      <a:majorFont>
        <a:latin typeface="Bahnschrift SemiBold"/>
        <a:ea typeface=""/>
        <a:cs typeface=""/>
      </a:majorFont>
      <a:minorFont>
        <a:latin typeface="Bahnschrif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kern="100" spc="-100" dirty="0" err="1" smtClean="0">
            <a:solidFill>
              <a:schemeClr val="tx2"/>
            </a:solidFill>
            <a:latin typeface="Bahnschrift Light" panose="020B0502040204020203" pitchFamily="34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All Designs).pptx" id="{12443F55-906A-4ACB-9A2F-98B2EB5A6081}" vid="{34CB0787-89DC-4D21-9BBE-BF3E5B2193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0E6A351B58E744BDF5DE913D9738F4" ma:contentTypeVersion="13" ma:contentTypeDescription="Create a new document." ma:contentTypeScope="" ma:versionID="3f7dbbcd3ac9e77d910f14ccc7df6434">
  <xsd:schema xmlns:xsd="http://www.w3.org/2001/XMLSchema" xmlns:xs="http://www.w3.org/2001/XMLSchema" xmlns:p="http://schemas.microsoft.com/office/2006/metadata/properties" xmlns:ns3="3434cde1-f776-4c3f-9525-3f132e87b814" xmlns:ns4="4c0d32b7-afc5-4577-b835-8ee209ff46e1" targetNamespace="http://schemas.microsoft.com/office/2006/metadata/properties" ma:root="true" ma:fieldsID="d10fb32dcf1859980f0078748871d33e" ns3:_="" ns4:_="">
    <xsd:import namespace="3434cde1-f776-4c3f-9525-3f132e87b814"/>
    <xsd:import namespace="4c0d32b7-afc5-4577-b835-8ee209ff46e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_activity" minOccurs="0"/>
                <xsd:element ref="ns4:MediaLengthInSeconds" minOccurs="0"/>
                <xsd:element ref="ns4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34cde1-f776-4c3f-9525-3f132e87b81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d32b7-afc5-4577-b835-8ee209ff46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0d32b7-afc5-4577-b835-8ee209ff46e1" xsi:nil="true"/>
  </documentManagement>
</p:properties>
</file>

<file path=customXml/itemProps1.xml><?xml version="1.0" encoding="utf-8"?>
<ds:datastoreItem xmlns:ds="http://schemas.openxmlformats.org/officeDocument/2006/customXml" ds:itemID="{C0F3EC2B-49BA-4515-A079-BB86439580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434cde1-f776-4c3f-9525-3f132e87b814"/>
    <ds:schemaRef ds:uri="4c0d32b7-afc5-4577-b835-8ee209ff46e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FCFFA2-E922-41DC-860B-821ED93E46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F162B5-2E6E-4C8D-881A-803D0DC84FC9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4c0d32b7-afc5-4577-b835-8ee209ff46e1"/>
    <ds:schemaRef ds:uri="3434cde1-f776-4c3f-9525-3f132e87b814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Landscape Template (All Designs) (1)</Template>
  <TotalTime>2389</TotalTime>
  <Words>1956</Words>
  <Application>Microsoft Office PowerPoint</Application>
  <PresentationFormat>宽屏</PresentationFormat>
  <Paragraphs>297</Paragraphs>
  <Slides>26</Slides>
  <Notes>17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27" baseType="lpstr">
      <vt:lpstr>Title &amp; Seperator Slides</vt:lpstr>
      <vt:lpstr>PowerPoint 演示文稿</vt:lpstr>
      <vt:lpstr>Agenda</vt:lpstr>
      <vt:lpstr>MTG-I1 FCI and LI – Overview</vt:lpstr>
      <vt:lpstr>MTG-I1 FCI and LI – Overview</vt:lpstr>
      <vt:lpstr>MICMICS (Mission Integrated Calibration Monitoring and Inter-Calibration System)</vt:lpstr>
      <vt:lpstr>MICMICS workflows</vt:lpstr>
      <vt:lpstr>DESert Calibration System (DESCS) </vt:lpstr>
      <vt:lpstr>DESert Inter-Calibration System (DESICS) </vt:lpstr>
      <vt:lpstr>Pseudo Invariant Calibration Sites (PICS)</vt:lpstr>
      <vt:lpstr>Raymatching algorithm: FCI-OLCI</vt:lpstr>
      <vt:lpstr>Deep Convective Clouds Inter-Calibration System (DCCICS) </vt:lpstr>
      <vt:lpstr>Lunar calibration system (LCS)</vt:lpstr>
      <vt:lpstr>DESert Calibration System (DESCS) LI results</vt:lpstr>
      <vt:lpstr>DESert Calibration System (DESCS)</vt:lpstr>
      <vt:lpstr>DESert Inter-Calibration System (DESICS) (ref: S3A+OLCI)</vt:lpstr>
      <vt:lpstr>DESert Inter-Calibration System (DESICS) (ref: S3B+OLCI)</vt:lpstr>
      <vt:lpstr>DESert Inter-Calibration System (DESICS) (ref: S3A/B+SLSTR)</vt:lpstr>
      <vt:lpstr>GEO-GEO analysis, MSG3-SEVIRI vs MTGI1-FCI</vt:lpstr>
      <vt:lpstr>Raymatching MTG-I1- FCI vs Sentinel-3A OLCI</vt:lpstr>
      <vt:lpstr>Deep Convective Clouds Inter-Calibration (DCCICS)</vt:lpstr>
      <vt:lpstr>Spectral behaviour of the relative bias for MTI1/FCI VIS/NIR channels</vt:lpstr>
      <vt:lpstr>Conclusions</vt:lpstr>
      <vt:lpstr>PowerPoint 演示文稿</vt:lpstr>
      <vt:lpstr>Level-2 cloud micro-physical properties</vt:lpstr>
      <vt:lpstr>PowerPoint 演示文稿</vt:lpstr>
      <vt:lpstr>PowerPoint 演示文稿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FCI  COM Anomaly – What does it mean?</dc:title>
  <dc:creator>Ali.Mousivand@eumetsat.int</dc:creator>
  <cp:lastModifiedBy>Ali Mousivand</cp:lastModifiedBy>
  <cp:revision>30</cp:revision>
  <cp:lastPrinted>2006-03-06T14:11:17Z</cp:lastPrinted>
  <dcterms:created xsi:type="dcterms:W3CDTF">2024-04-22T12:20:55Z</dcterms:created>
  <dcterms:modified xsi:type="dcterms:W3CDTF">2025-03-31T07:28:18Z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0x010100420E6A351B58E744BDF5DE913D9738F4</vt:lpwstr>
  </property>
  <property fmtid="{D5CDD505-2E9C-101B-9397-08002B2CF9AE}" pid="3" name="DM_DOCNUM">
    <vt:lpwstr>1420585</vt:lpwstr>
  </property>
  <property fmtid="{D5CDD505-2E9C-101B-9397-08002B2CF9AE}" pid="4" name="DM_DOCNAME">
    <vt:lpwstr>FCI WV7.3 nonlinear bias investigations</vt:lpwstr>
  </property>
  <property fmtid="{D5CDD505-2E9C-101B-9397-08002B2CF9AE}" pid="5" name="DM_AUTHOR">
    <vt:lpwstr>Ali Mousivand</vt:lpwstr>
  </property>
  <property fmtid="{D5CDD505-2E9C-101B-9397-08002B2CF9AE}" pid="6" name="DM_E_DOC_NO">
    <vt:lpwstr>EUM/RSP/VWG/24/1420585</vt:lpwstr>
  </property>
  <property fmtid="{D5CDD505-2E9C-101B-9397-08002B2CF9AE}" pid="7" name="DM_E_VER_NO">
    <vt:lpwstr>2 Draft</vt:lpwstr>
  </property>
  <property fmtid="{D5CDD505-2E9C-101B-9397-08002B2CF9AE}" pid="8" name="DM_E_ISS_DATE">
    <vt:lpwstr>16 July 2024</vt:lpwstr>
  </property>
  <property fmtid="{D5CDD505-2E9C-101B-9397-08002B2CF9AE}" pid="9" name="DM_E_FROM_PERS2">
    <vt:lpwstr/>
  </property>
  <property fmtid="{D5CDD505-2E9C-101B-9397-08002B2CF9AE}" pid="10" name="DM_E_CONFID">
    <vt:lpwstr/>
  </property>
  <property fmtid="{D5CDD505-2E9C-101B-9397-08002B2CF9AE}" pid="11" name="DM_E_WBS_CODE">
    <vt:lpwstr/>
  </property>
  <property fmtid="{D5CDD505-2E9C-101B-9397-08002B2CF9AE}" pid="12" name="DM_E_DISTRIB">
    <vt:lpwstr/>
  </property>
  <property fmtid="{D5CDD505-2E9C-101B-9397-08002B2CF9AE}" pid="13" name="DIGITAL_SIGNATURE">
    <vt:lpwstr/>
  </property>
</Properties>
</file>