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Lst>
  <p:notesMasterIdLst>
    <p:notesMasterId r:id="rId24"/>
  </p:notesMasterIdLst>
  <p:sldIdLst>
    <p:sldId id="1042652896" r:id="rId3"/>
    <p:sldId id="1042652906" r:id="rId4"/>
    <p:sldId id="1042652910" r:id="rId5"/>
    <p:sldId id="1042652907" r:id="rId6"/>
    <p:sldId id="1042652908" r:id="rId7"/>
    <p:sldId id="1042652911" r:id="rId8"/>
    <p:sldId id="1042652912" r:id="rId9"/>
    <p:sldId id="1042652913" r:id="rId10"/>
    <p:sldId id="1042652914" r:id="rId11"/>
    <p:sldId id="1042652915" r:id="rId12"/>
    <p:sldId id="1042652917" r:id="rId13"/>
    <p:sldId id="1042652918" r:id="rId14"/>
    <p:sldId id="1042652916" r:id="rId15"/>
    <p:sldId id="1042652919" r:id="rId16"/>
    <p:sldId id="1042652920" r:id="rId17"/>
    <p:sldId id="1042652922" r:id="rId18"/>
    <p:sldId id="1042652921" r:id="rId19"/>
    <p:sldId id="2985" r:id="rId20"/>
    <p:sldId id="1042652925" r:id="rId21"/>
    <p:sldId id="1042652923" r:id="rId22"/>
    <p:sldId id="10426529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B0F1"/>
    <a:srgbClr val="D41D1F"/>
    <a:srgbClr val="0467AB"/>
    <a:srgbClr val="169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06"/>
    <p:restoredTop sz="96966"/>
  </p:normalViewPr>
  <p:slideViewPr>
    <p:cSldViewPr snapToGrid="0" snapToObjects="1">
      <p:cViewPr varScale="1">
        <p:scale>
          <a:sx n="171" d="100"/>
          <a:sy n="171" d="100"/>
        </p:scale>
        <p:origin x="200" y="35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18</a:t>
            </a:fld>
            <a:endParaRPr lang="en-US"/>
          </a:p>
        </p:txBody>
      </p:sp>
    </p:spTree>
    <p:extLst>
      <p:ext uri="{BB962C8B-B14F-4D97-AF65-F5344CB8AC3E}">
        <p14:creationId xmlns:p14="http://schemas.microsoft.com/office/powerpoint/2010/main" val="2037652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image" Target="../media/image4.png"/><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image" Target="../media/image5.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41">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90" r:id="rId10"/>
    <p:sldLayoutId id="2147483791"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4" r:id="rId29"/>
    <p:sldLayoutId id="2147483815" r:id="rId30"/>
    <p:sldLayoutId id="2147483816" r:id="rId31"/>
    <p:sldLayoutId id="2147483817" r:id="rId32"/>
    <p:sldLayoutId id="2147483818" r:id="rId33"/>
    <p:sldLayoutId id="2147483819" r:id="rId34"/>
    <p:sldLayoutId id="2147483821" r:id="rId35"/>
    <p:sldLayoutId id="2147483822" r:id="rId36"/>
    <p:sldLayoutId id="2147483824" r:id="rId37"/>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6" y="6008552"/>
            <a:ext cx="610482" cy="610482"/>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4092472" y="1646608"/>
            <a:ext cx="7688396" cy="502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ts val="3200"/>
              </a:lnSpc>
            </a:pPr>
            <a:r>
              <a:rPr lang="en-US" sz="3000" b="1" dirty="0">
                <a:solidFill>
                  <a:srgbClr val="000090"/>
                </a:solidFill>
                <a:latin typeface="Arial" panose="020B0604020202020204" pitchFamily="34" charset="0"/>
                <a:ea typeface="ヒラギノ角ゴ Pro W3"/>
                <a:cs typeface="Arial" panose="020B0604020202020204" pitchFamily="34" charset="0"/>
              </a:rPr>
              <a:t>TEMPO instrument calibration status</a:t>
            </a:r>
          </a:p>
        </p:txBody>
      </p:sp>
      <p:sp>
        <p:nvSpPr>
          <p:cNvPr id="2" name="TextBox 1">
            <a:extLst>
              <a:ext uri="{FF2B5EF4-FFF2-40B4-BE49-F238E27FC236}">
                <a16:creationId xmlns:a16="http://schemas.microsoft.com/office/drawing/2014/main" id="{977A38E5-F51B-DF57-4D15-09D59CCF6E43}"/>
              </a:ext>
            </a:extLst>
          </p:cNvPr>
          <p:cNvSpPr txBox="1">
            <a:spLocks noChangeArrowheads="1"/>
          </p:cNvSpPr>
          <p:nvPr/>
        </p:nvSpPr>
        <p:spPr bwMode="auto">
          <a:xfrm>
            <a:off x="4255706" y="2399436"/>
            <a:ext cx="7525162" cy="346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ct val="120000"/>
              </a:lnSpc>
              <a:spcBef>
                <a:spcPts val="1200"/>
              </a:spcBef>
              <a:buClr>
                <a:srgbClr val="000000"/>
              </a:buClr>
              <a:defRPr/>
            </a:pPr>
            <a:r>
              <a:rPr lang="en-US" sz="1800" b="1" kern="0" dirty="0">
                <a:solidFill>
                  <a:srgbClr val="002060"/>
                </a:solidFill>
                <a:latin typeface="Arial"/>
                <a:ea typeface="Arial"/>
                <a:cs typeface="Arial"/>
                <a:sym typeface="Arial"/>
              </a:rPr>
              <a:t>Heesung Chong</a:t>
            </a:r>
            <a:r>
              <a:rPr lang="en-US" sz="1800" b="1"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X. Liu</a:t>
            </a:r>
            <a:r>
              <a:rPr lang="en-US" sz="1800" kern="0" baseline="30000" dirty="0">
                <a:solidFill>
                  <a:srgbClr val="002060"/>
                </a:solidFill>
                <a:latin typeface="Arial"/>
                <a:ea typeface="Arial"/>
                <a:cs typeface="Arial"/>
                <a:sym typeface="Arial"/>
              </a:rPr>
              <a:t>1</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 J. Houck</a:t>
            </a:r>
            <a:r>
              <a:rPr kumimoji="0" lang="en-US" sz="18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 D.E. Flittner</a:t>
            </a:r>
            <a:r>
              <a:rPr kumimoji="0" lang="en-US" sz="1800" i="0" u="none" strike="noStrike" kern="0" cap="none" spc="0" normalizeH="0" baseline="30000" noProof="0" dirty="0">
                <a:ln>
                  <a:noFill/>
                </a:ln>
                <a:solidFill>
                  <a:srgbClr val="002060"/>
                </a:solidFill>
                <a:effectLst/>
                <a:uLnTx/>
                <a:uFillTx/>
                <a:latin typeface="Arial"/>
                <a:ea typeface="Arial"/>
                <a:cs typeface="Arial"/>
                <a:sym typeface="Arial"/>
              </a:rPr>
              <a:t>2</a:t>
            </a:r>
            <a:r>
              <a:rPr lang="en-US" sz="1800" kern="0" dirty="0">
                <a:solidFill>
                  <a:srgbClr val="002060"/>
                </a:solidFill>
                <a:latin typeface="Arial"/>
                <a:ea typeface="Arial"/>
                <a:cs typeface="Arial"/>
                <a:sym typeface="Arial"/>
              </a:rPr>
              <a:t>, J. </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Carr</a:t>
            </a:r>
            <a:r>
              <a:rPr kumimoji="0" lang="en-US" sz="1800" i="0" u="none" strike="noStrike" kern="0" cap="none" spc="0" normalizeH="0" baseline="30000" noProof="0" dirty="0">
                <a:ln>
                  <a:noFill/>
                </a:ln>
                <a:solidFill>
                  <a:srgbClr val="002060"/>
                </a:solidFill>
                <a:effectLst/>
                <a:uLnTx/>
                <a:uFillTx/>
                <a:latin typeface="Arial"/>
                <a:ea typeface="Arial"/>
                <a:cs typeface="Arial"/>
                <a:sym typeface="Arial"/>
              </a:rPr>
              <a:t>3</a:t>
            </a:r>
            <a:r>
              <a:rPr lang="en-US" sz="1800" kern="0" dirty="0">
                <a:solidFill>
                  <a:srgbClr val="002060"/>
                </a:solidFill>
                <a:latin typeface="Arial"/>
                <a:ea typeface="Arial"/>
                <a:cs typeface="Arial"/>
                <a:sym typeface="Arial"/>
              </a:rPr>
              <a:t>, </a:t>
            </a:r>
            <a:br>
              <a:rPr lang="en-US" sz="1800" kern="0" dirty="0">
                <a:solidFill>
                  <a:srgbClr val="002060"/>
                </a:solidFill>
                <a:latin typeface="Arial"/>
                <a:ea typeface="Arial"/>
                <a:cs typeface="Arial"/>
                <a:sym typeface="Arial"/>
              </a:rPr>
            </a:br>
            <a:r>
              <a:rPr lang="en-US" sz="1800" kern="0" dirty="0">
                <a:solidFill>
                  <a:srgbClr val="002060"/>
                </a:solidFill>
                <a:latin typeface="Arial"/>
                <a:ea typeface="Arial"/>
                <a:cs typeface="Arial"/>
                <a:sym typeface="Arial"/>
              </a:rPr>
              <a:t>W. Hou</a:t>
            </a:r>
            <a:r>
              <a:rPr lang="en-US" sz="1800" kern="0" baseline="30000" dirty="0">
                <a:solidFill>
                  <a:srgbClr val="002060"/>
                </a:solidFill>
                <a:latin typeface="Arial"/>
                <a:ea typeface="Arial"/>
                <a:cs typeface="Arial"/>
                <a:sym typeface="Arial"/>
              </a:rPr>
              <a:t>1</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 J. E. Davis</a:t>
            </a:r>
            <a:r>
              <a:rPr kumimoji="0" lang="en-US" sz="18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 R. M. Suleiman</a:t>
            </a:r>
            <a:r>
              <a:rPr kumimoji="0" lang="en-US" sz="1800" i="0" u="none" strike="noStrike" kern="0" cap="none" spc="0" normalizeH="0" baseline="30000" noProof="0" dirty="0">
                <a:ln>
                  <a:noFill/>
                </a:ln>
                <a:solidFill>
                  <a:srgbClr val="002060"/>
                </a:solidFill>
                <a:effectLst/>
                <a:uLnTx/>
                <a:uFillTx/>
                <a:latin typeface="Arial"/>
                <a:ea typeface="Arial"/>
                <a:cs typeface="Arial"/>
                <a:sym typeface="Arial"/>
              </a:rPr>
              <a:t>1</a:t>
            </a:r>
            <a:r>
              <a:rPr lang="en-US" sz="1800" kern="0" dirty="0">
                <a:solidFill>
                  <a:srgbClr val="002060"/>
                </a:solidFill>
                <a:latin typeface="Arial"/>
                <a:ea typeface="Arial"/>
                <a:cs typeface="Arial"/>
                <a:sym typeface="Arial"/>
              </a:rPr>
              <a:t>, </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K. Chance</a:t>
            </a:r>
            <a:r>
              <a:rPr kumimoji="0" lang="en-US" sz="18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 N. Mishra</a:t>
            </a:r>
            <a:r>
              <a:rPr kumimoji="0" lang="en-US" sz="18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t>, </a:t>
            </a:r>
            <a:br>
              <a:rPr kumimoji="0" lang="en-US" sz="1800" i="0" u="none" strike="noStrike" kern="0" cap="none" spc="0" normalizeH="0" baseline="0" noProof="0" dirty="0">
                <a:ln>
                  <a:noFill/>
                </a:ln>
                <a:solidFill>
                  <a:srgbClr val="002060"/>
                </a:solidFill>
                <a:effectLst/>
                <a:uLnTx/>
                <a:uFillTx/>
                <a:latin typeface="Arial"/>
                <a:ea typeface="Arial"/>
                <a:cs typeface="Arial"/>
                <a:sym typeface="Arial"/>
              </a:rPr>
            </a:br>
            <a:r>
              <a:rPr lang="en-US" sz="1800" kern="0" dirty="0">
                <a:solidFill>
                  <a:srgbClr val="002060"/>
                </a:solidFill>
                <a:latin typeface="Arial"/>
                <a:ea typeface="Arial"/>
                <a:cs typeface="Arial"/>
                <a:sym typeface="Arial"/>
              </a:rPr>
              <a:t>C. Chan Miller</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G. Gonz</a:t>
            </a:r>
            <a:r>
              <a:rPr lang="en-US" sz="1800" dirty="0"/>
              <a:t>á</a:t>
            </a:r>
            <a:r>
              <a:rPr lang="en-US" sz="1800" kern="0" dirty="0">
                <a:solidFill>
                  <a:srgbClr val="002060"/>
                </a:solidFill>
                <a:latin typeface="Arial"/>
                <a:ea typeface="Arial"/>
                <a:cs typeface="Arial"/>
                <a:sym typeface="Arial"/>
              </a:rPr>
              <a:t>lez Abad</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B. Baker</a:t>
            </a:r>
            <a:r>
              <a:rPr lang="en-US" sz="1800" kern="0" baseline="30000" dirty="0">
                <a:solidFill>
                  <a:srgbClr val="002060"/>
                </a:solidFill>
                <a:latin typeface="Arial"/>
                <a:ea typeface="Arial"/>
                <a:cs typeface="Arial"/>
                <a:sym typeface="Arial"/>
              </a:rPr>
              <a:t>4</a:t>
            </a:r>
            <a:r>
              <a:rPr lang="en-US" sz="1800" kern="0" dirty="0">
                <a:solidFill>
                  <a:srgbClr val="002060"/>
                </a:solidFill>
                <a:latin typeface="Arial"/>
                <a:ea typeface="Arial"/>
                <a:cs typeface="Arial"/>
                <a:sym typeface="Arial"/>
              </a:rPr>
              <a:t>, J. Lasnik</a:t>
            </a:r>
            <a:r>
              <a:rPr lang="en-US" sz="1800" kern="0" baseline="30000" dirty="0">
                <a:solidFill>
                  <a:srgbClr val="002060"/>
                </a:solidFill>
                <a:latin typeface="Arial"/>
                <a:ea typeface="Arial"/>
                <a:cs typeface="Arial"/>
                <a:sym typeface="Arial"/>
              </a:rPr>
              <a:t>4</a:t>
            </a:r>
            <a:r>
              <a:rPr lang="en-US" sz="1800" kern="0" dirty="0">
                <a:solidFill>
                  <a:srgbClr val="002060"/>
                </a:solidFill>
                <a:latin typeface="Arial"/>
                <a:ea typeface="Arial"/>
                <a:cs typeface="Arial"/>
                <a:sym typeface="Arial"/>
              </a:rPr>
              <a:t>, </a:t>
            </a:r>
            <a:br>
              <a:rPr lang="en-US" sz="1800" kern="0" dirty="0">
                <a:solidFill>
                  <a:srgbClr val="002060"/>
                </a:solidFill>
                <a:latin typeface="Arial"/>
                <a:ea typeface="Arial"/>
                <a:cs typeface="Arial"/>
                <a:sym typeface="Arial"/>
              </a:rPr>
            </a:br>
            <a:r>
              <a:rPr lang="en-US" sz="1800" kern="0" dirty="0">
                <a:solidFill>
                  <a:srgbClr val="002060"/>
                </a:solidFill>
                <a:latin typeface="Arial"/>
                <a:ea typeface="Arial"/>
                <a:cs typeface="Arial"/>
                <a:sym typeface="Arial"/>
              </a:rPr>
              <a:t>D. Nicks</a:t>
            </a:r>
            <a:r>
              <a:rPr lang="en-US" sz="1800" kern="0" baseline="30000" dirty="0">
                <a:solidFill>
                  <a:srgbClr val="002060"/>
                </a:solidFill>
                <a:latin typeface="Arial"/>
                <a:ea typeface="Arial"/>
                <a:cs typeface="Arial"/>
                <a:sym typeface="Arial"/>
              </a:rPr>
              <a:t>4</a:t>
            </a:r>
            <a:r>
              <a:rPr lang="en-US" sz="1800" kern="0" dirty="0">
                <a:solidFill>
                  <a:srgbClr val="002060"/>
                </a:solidFill>
                <a:latin typeface="Arial"/>
                <a:ea typeface="Arial"/>
                <a:cs typeface="Arial"/>
                <a:sym typeface="Arial"/>
              </a:rPr>
              <a:t>, J. Park</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J. Bak</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C.R. Nowlan</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H. Wang</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a:t>
            </a:r>
            <a:br>
              <a:rPr lang="en-US" sz="1800" kern="0" dirty="0">
                <a:solidFill>
                  <a:srgbClr val="002060"/>
                </a:solidFill>
                <a:latin typeface="Arial"/>
                <a:ea typeface="Arial"/>
                <a:cs typeface="Arial"/>
                <a:sym typeface="Arial"/>
              </a:rPr>
            </a:br>
            <a:r>
              <a:rPr lang="en-US" sz="1800" kern="0" dirty="0">
                <a:solidFill>
                  <a:srgbClr val="002060"/>
                </a:solidFill>
                <a:latin typeface="Arial"/>
                <a:ea typeface="Arial"/>
                <a:cs typeface="Arial"/>
                <a:sym typeface="Arial"/>
              </a:rPr>
              <a:t>E. O’Sullivan</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J. Fitzmaurice</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L. Carpenter</a:t>
            </a:r>
            <a:r>
              <a:rPr lang="en-US" sz="1800" kern="0" baseline="30000" dirty="0">
                <a:solidFill>
                  <a:srgbClr val="002060"/>
                </a:solidFill>
                <a:latin typeface="Arial"/>
                <a:ea typeface="Arial"/>
                <a:cs typeface="Arial"/>
                <a:sym typeface="Arial"/>
              </a:rPr>
              <a:t>1</a:t>
            </a:r>
            <a:r>
              <a:rPr lang="en-US" sz="1800" kern="0" dirty="0">
                <a:solidFill>
                  <a:srgbClr val="002060"/>
                </a:solidFill>
                <a:latin typeface="Arial"/>
                <a:ea typeface="Arial"/>
                <a:cs typeface="Arial"/>
                <a:sym typeface="Arial"/>
              </a:rPr>
              <a:t>, L. Flynn</a:t>
            </a:r>
            <a:r>
              <a:rPr lang="en-US" sz="1800" kern="0" baseline="30000" dirty="0">
                <a:solidFill>
                  <a:srgbClr val="002060"/>
                </a:solidFill>
                <a:latin typeface="Arial"/>
                <a:ea typeface="Arial"/>
                <a:cs typeface="Arial"/>
                <a:sym typeface="Arial"/>
              </a:rPr>
              <a:t>5</a:t>
            </a:r>
            <a:r>
              <a:rPr lang="en-US" sz="1800" kern="0" dirty="0">
                <a:solidFill>
                  <a:srgbClr val="002060"/>
                </a:solidFill>
                <a:latin typeface="Arial"/>
                <a:ea typeface="Arial"/>
                <a:cs typeface="Arial"/>
                <a:sym typeface="Arial"/>
              </a:rPr>
              <a:t>, </a:t>
            </a:r>
            <a:br>
              <a:rPr lang="en-US" sz="1800" kern="0" dirty="0">
                <a:solidFill>
                  <a:srgbClr val="002060"/>
                </a:solidFill>
                <a:latin typeface="Arial"/>
                <a:ea typeface="Arial"/>
                <a:cs typeface="Arial"/>
                <a:sym typeface="Arial"/>
              </a:rPr>
            </a:br>
            <a:r>
              <a:rPr lang="en-US" sz="1800" kern="0" dirty="0">
                <a:solidFill>
                  <a:srgbClr val="002060"/>
                </a:solidFill>
                <a:latin typeface="Arial"/>
                <a:ea typeface="Arial"/>
                <a:cs typeface="Arial"/>
                <a:sym typeface="Arial"/>
              </a:rPr>
              <a:t>S. Marchenko</a:t>
            </a:r>
            <a:r>
              <a:rPr lang="en-US" sz="1800" kern="0" baseline="30000" dirty="0">
                <a:solidFill>
                  <a:srgbClr val="002060"/>
                </a:solidFill>
                <a:latin typeface="Arial"/>
                <a:ea typeface="Arial"/>
                <a:cs typeface="Arial"/>
                <a:sym typeface="Arial"/>
              </a:rPr>
              <a:t>6</a:t>
            </a:r>
            <a:r>
              <a:rPr lang="en-US" sz="1800" kern="0" dirty="0">
                <a:solidFill>
                  <a:srgbClr val="002060"/>
                </a:solidFill>
                <a:latin typeface="Arial"/>
                <a:ea typeface="Arial"/>
                <a:cs typeface="Arial"/>
                <a:sym typeface="Arial"/>
              </a:rPr>
              <a:t>, J. Joiner</a:t>
            </a:r>
            <a:r>
              <a:rPr lang="en-US" sz="1800" kern="0" baseline="30000" dirty="0">
                <a:solidFill>
                  <a:srgbClr val="002060"/>
                </a:solidFill>
                <a:latin typeface="Arial"/>
                <a:ea typeface="Arial"/>
                <a:cs typeface="Arial"/>
                <a:sym typeface="Arial"/>
              </a:rPr>
              <a:t>6</a:t>
            </a:r>
            <a:r>
              <a:rPr lang="en-US" sz="1800" kern="0" dirty="0">
                <a:solidFill>
                  <a:srgbClr val="002060"/>
                </a:solidFill>
                <a:latin typeface="Arial"/>
                <a:ea typeface="Arial"/>
                <a:cs typeface="Arial"/>
                <a:sym typeface="Arial"/>
              </a:rPr>
              <a:t>, Colin Seftor</a:t>
            </a:r>
            <a:r>
              <a:rPr lang="en-US" sz="1800" kern="0" baseline="30000" dirty="0">
                <a:solidFill>
                  <a:srgbClr val="002060"/>
                </a:solidFill>
                <a:latin typeface="Arial"/>
                <a:ea typeface="Arial"/>
                <a:cs typeface="Arial"/>
                <a:sym typeface="Arial"/>
              </a:rPr>
              <a:t>6</a:t>
            </a:r>
            <a:r>
              <a:rPr lang="en-US" sz="1800" kern="0" dirty="0">
                <a:solidFill>
                  <a:srgbClr val="002060"/>
                </a:solidFill>
                <a:latin typeface="Arial"/>
                <a:ea typeface="Arial"/>
                <a:cs typeface="Arial"/>
                <a:sym typeface="Arial"/>
              </a:rPr>
              <a:t>, and Glen Jaross</a:t>
            </a:r>
            <a:r>
              <a:rPr lang="en-US" sz="1800" kern="0" baseline="30000" dirty="0">
                <a:solidFill>
                  <a:srgbClr val="002060"/>
                </a:solidFill>
                <a:latin typeface="Arial"/>
                <a:ea typeface="Arial"/>
                <a:cs typeface="Arial"/>
                <a:sym typeface="Arial"/>
              </a:rPr>
              <a:t>6</a:t>
            </a:r>
          </a:p>
          <a:p>
            <a:pPr algn="r" eaLnBrk="1" hangingPunct="1">
              <a:lnSpc>
                <a:spcPct val="120000"/>
              </a:lnSpc>
              <a:spcBef>
                <a:spcPts val="600"/>
              </a:spcBef>
              <a:buClr>
                <a:srgbClr val="000000"/>
              </a:buClr>
              <a:defRPr/>
            </a:pPr>
            <a:r>
              <a:rPr lang="en-US" sz="1800" b="1" kern="0" baseline="30000" dirty="0">
                <a:solidFill>
                  <a:srgbClr val="7030A0"/>
                </a:solidFill>
                <a:latin typeface="Arial"/>
                <a:cs typeface="Arial"/>
                <a:sym typeface="Arial"/>
              </a:rPr>
              <a:t>1</a:t>
            </a:r>
            <a:r>
              <a:rPr lang="en-US" sz="1800" b="1" kern="0" dirty="0">
                <a:solidFill>
                  <a:srgbClr val="7030A0"/>
                </a:solidFill>
                <a:latin typeface="Arial"/>
                <a:cs typeface="Arial"/>
                <a:sym typeface="Arial"/>
              </a:rPr>
              <a:t>SAO, </a:t>
            </a:r>
            <a:r>
              <a:rPr lang="en-US" sz="1800" b="1" kern="0" dirty="0" err="1">
                <a:solidFill>
                  <a:srgbClr val="7030A0"/>
                </a:solidFill>
                <a:latin typeface="Arial"/>
                <a:cs typeface="Arial"/>
                <a:sym typeface="Arial"/>
              </a:rPr>
              <a:t>CfA</a:t>
            </a:r>
            <a:r>
              <a:rPr lang="en-US" sz="1800" b="1" kern="0" dirty="0">
                <a:solidFill>
                  <a:srgbClr val="7030A0"/>
                </a:solidFill>
                <a:latin typeface="Arial"/>
                <a:cs typeface="Arial"/>
                <a:sym typeface="Arial"/>
              </a:rPr>
              <a:t> </a:t>
            </a:r>
            <a:r>
              <a:rPr lang="en-US" sz="1800" b="1" kern="0" baseline="30000" dirty="0">
                <a:solidFill>
                  <a:srgbClr val="7030A0"/>
                </a:solidFill>
                <a:latin typeface="Arial"/>
                <a:cs typeface="Arial"/>
                <a:sym typeface="Arial"/>
              </a:rPr>
              <a:t>2</a:t>
            </a:r>
            <a:r>
              <a:rPr lang="en-US" sz="1800" b="1" kern="0" dirty="0">
                <a:solidFill>
                  <a:srgbClr val="7030A0"/>
                </a:solidFill>
                <a:latin typeface="Arial"/>
                <a:cs typeface="Arial"/>
                <a:sym typeface="Arial"/>
              </a:rPr>
              <a:t>NASA </a:t>
            </a:r>
            <a:r>
              <a:rPr lang="en-US" sz="1800" b="1" kern="0" dirty="0" err="1">
                <a:solidFill>
                  <a:srgbClr val="7030A0"/>
                </a:solidFill>
                <a:latin typeface="Arial"/>
                <a:cs typeface="Arial"/>
                <a:sym typeface="Arial"/>
              </a:rPr>
              <a:t>LaRc</a:t>
            </a:r>
            <a:r>
              <a:rPr lang="en-US" sz="1800" b="1" kern="0" dirty="0">
                <a:solidFill>
                  <a:srgbClr val="7030A0"/>
                </a:solidFill>
                <a:latin typeface="Arial"/>
                <a:cs typeface="Arial"/>
                <a:sym typeface="Arial"/>
              </a:rPr>
              <a:t> </a:t>
            </a:r>
            <a:r>
              <a:rPr lang="en-US" sz="1800" b="1" kern="0" baseline="30000" dirty="0">
                <a:solidFill>
                  <a:srgbClr val="7030A0"/>
                </a:solidFill>
                <a:latin typeface="Arial"/>
                <a:cs typeface="Arial"/>
                <a:sym typeface="Arial"/>
              </a:rPr>
              <a:t>3</a:t>
            </a:r>
            <a:r>
              <a:rPr lang="en-US" sz="1800" b="1" kern="0" dirty="0">
                <a:solidFill>
                  <a:srgbClr val="7030A0"/>
                </a:solidFill>
                <a:latin typeface="Arial"/>
                <a:cs typeface="Arial"/>
                <a:sym typeface="Arial"/>
              </a:rPr>
              <a:t>Carr Astro. </a:t>
            </a:r>
            <a:br>
              <a:rPr lang="en-US" sz="1800" b="1" kern="0" dirty="0">
                <a:solidFill>
                  <a:srgbClr val="7030A0"/>
                </a:solidFill>
                <a:latin typeface="Arial"/>
                <a:cs typeface="Arial"/>
                <a:sym typeface="Arial"/>
              </a:rPr>
            </a:br>
            <a:r>
              <a:rPr lang="en-US" sz="1800" b="1" kern="0" baseline="30000" dirty="0">
                <a:solidFill>
                  <a:srgbClr val="7030A0"/>
                </a:solidFill>
                <a:latin typeface="Arial"/>
                <a:cs typeface="Arial"/>
                <a:sym typeface="Arial"/>
              </a:rPr>
              <a:t>4</a:t>
            </a:r>
            <a:r>
              <a:rPr lang="en-US" sz="1800" b="1" kern="0" dirty="0">
                <a:solidFill>
                  <a:srgbClr val="7030A0"/>
                </a:solidFill>
                <a:latin typeface="Arial"/>
                <a:cs typeface="Arial"/>
                <a:sym typeface="Arial"/>
              </a:rPr>
              <a:t>BAE </a:t>
            </a:r>
            <a:r>
              <a:rPr lang="en-US" sz="1800" b="1" kern="0" baseline="30000" dirty="0">
                <a:solidFill>
                  <a:srgbClr val="7030A0"/>
                </a:solidFill>
                <a:latin typeface="Arial"/>
                <a:cs typeface="Arial"/>
                <a:sym typeface="Arial"/>
              </a:rPr>
              <a:t>5</a:t>
            </a:r>
            <a:r>
              <a:rPr lang="en-US" sz="1800" b="1" kern="0" dirty="0">
                <a:solidFill>
                  <a:srgbClr val="7030A0"/>
                </a:solidFill>
                <a:latin typeface="Arial"/>
                <a:cs typeface="Arial"/>
                <a:sym typeface="Arial"/>
              </a:rPr>
              <a:t>NOAA/NESDIS</a:t>
            </a:r>
            <a:r>
              <a:rPr lang="en-US" sz="1800" b="1" kern="0" baseline="30000" dirty="0">
                <a:solidFill>
                  <a:srgbClr val="7030A0"/>
                </a:solidFill>
                <a:latin typeface="Arial"/>
                <a:cs typeface="Arial"/>
                <a:sym typeface="Arial"/>
              </a:rPr>
              <a:t> 6</a:t>
            </a:r>
            <a:r>
              <a:rPr lang="en-US" sz="1800" b="1" kern="0" dirty="0">
                <a:solidFill>
                  <a:srgbClr val="7030A0"/>
                </a:solidFill>
                <a:latin typeface="Arial"/>
                <a:cs typeface="Arial"/>
                <a:sym typeface="Arial"/>
              </a:rPr>
              <a:t>NASA GSFC</a:t>
            </a:r>
          </a:p>
          <a:p>
            <a:pPr marL="0" marR="0" lvl="0" indent="0" algn="r" defTabSz="914400" rtl="0" eaLnBrk="1" fontAlgn="auto" latinLnBrk="0" hangingPunct="1">
              <a:lnSpc>
                <a:spcPct val="120000"/>
              </a:lnSpc>
              <a:spcBef>
                <a:spcPts val="0"/>
              </a:spcBef>
              <a:spcAft>
                <a:spcPts val="0"/>
              </a:spcAft>
              <a:buClr>
                <a:srgbClr val="000000"/>
              </a:buClr>
              <a:buSzTx/>
              <a:buFontTx/>
              <a:buNone/>
              <a:tabLst/>
              <a:defRPr/>
            </a:pPr>
            <a:r>
              <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rPr>
              <a:t>GSICS Annual Meeting</a:t>
            </a:r>
          </a:p>
          <a:p>
            <a:pPr marL="0" marR="0" lvl="0" indent="0" algn="r" defTabSz="914400" rtl="0" eaLnBrk="1" fontAlgn="auto" latinLnBrk="0" hangingPunct="1">
              <a:lnSpc>
                <a:spcPct val="120000"/>
              </a:lnSpc>
              <a:spcBef>
                <a:spcPts val="0"/>
              </a:spcBef>
              <a:spcAft>
                <a:spcPts val="0"/>
              </a:spcAft>
              <a:buClr>
                <a:srgbClr val="000000"/>
              </a:buClr>
              <a:buSzTx/>
              <a:buFontTx/>
              <a:buNone/>
              <a:tabLst/>
              <a:defRPr/>
            </a:pPr>
            <a:r>
              <a:rPr lang="en-US" sz="1800" b="1" dirty="0">
                <a:solidFill>
                  <a:srgbClr val="0070C0"/>
                </a:solidFill>
                <a:cs typeface="Arial" charset="0"/>
              </a:rPr>
              <a:t>March 19</a:t>
            </a:r>
            <a:r>
              <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rPr>
              <a:t>, 2025</a:t>
            </a:r>
          </a:p>
        </p:txBody>
      </p:sp>
      <p:sp>
        <p:nvSpPr>
          <p:cNvPr id="4" name="AutoShape 4" descr="AGU23, , San Francisco">
            <a:extLst>
              <a:ext uri="{FF2B5EF4-FFF2-40B4-BE49-F238E27FC236}">
                <a16:creationId xmlns:a16="http://schemas.microsoft.com/office/drawing/2014/main" id="{B53FE407-700D-9A78-9191-BD33236EAF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13F5CB6C-9972-4F13-FB8A-BDB18CF6FE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E8101-F337-9CB9-0500-105FBAD48C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040A6A-5182-46E2-9C8B-59CB7FE4D4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4" name="Title 2">
            <a:extLst>
              <a:ext uri="{FF2B5EF4-FFF2-40B4-BE49-F238E27FC236}">
                <a16:creationId xmlns:a16="http://schemas.microsoft.com/office/drawing/2014/main" id="{330E8E77-27D5-2585-3D9A-26663A834DA8}"/>
              </a:ext>
            </a:extLst>
          </p:cNvPr>
          <p:cNvSpPr>
            <a:spLocks noGrp="1"/>
          </p:cNvSpPr>
          <p:nvPr>
            <p:ph type="title"/>
          </p:nvPr>
        </p:nvSpPr>
        <p:spPr>
          <a:xfrm>
            <a:off x="0" y="0"/>
            <a:ext cx="12192000" cy="975701"/>
          </a:xfrm>
        </p:spPr>
        <p:txBody>
          <a:bodyPr/>
          <a:lstStyle/>
          <a:p>
            <a:r>
              <a:rPr lang="en-US" dirty="0"/>
              <a:t>GOES-16 ABI vs. VIIRS: 470 nm</a:t>
            </a:r>
          </a:p>
        </p:txBody>
      </p:sp>
      <p:pic>
        <p:nvPicPr>
          <p:cNvPr id="3" name="Picture 2" descr="Validation of GOES-16 ABI VNIR Bands - Op ABI vs. VIIRS - Band 1(0.47um)">
            <a:extLst>
              <a:ext uri="{FF2B5EF4-FFF2-40B4-BE49-F238E27FC236}">
                <a16:creationId xmlns:a16="http://schemas.microsoft.com/office/drawing/2014/main" id="{BCAF2E3D-B764-4BFD-0A03-07A3203D1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95" y="1314945"/>
            <a:ext cx="6049512" cy="50383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F8352E5-AB3C-E261-780E-B37F182F1319}"/>
              </a:ext>
            </a:extLst>
          </p:cNvPr>
          <p:cNvSpPr txBox="1"/>
          <p:nvPr/>
        </p:nvSpPr>
        <p:spPr>
          <a:xfrm>
            <a:off x="456801" y="6347710"/>
            <a:ext cx="6234912" cy="276999"/>
          </a:xfrm>
          <a:prstGeom prst="rect">
            <a:avLst/>
          </a:prstGeom>
          <a:noFill/>
        </p:spPr>
        <p:txBody>
          <a:bodyPr wrap="none" rtlCol="0">
            <a:spAutoFit/>
          </a:bodyPr>
          <a:lstStyle/>
          <a:p>
            <a:pPr algn="ctr"/>
            <a:r>
              <a:rPr lang="en-US" sz="1200" dirty="0"/>
              <a:t>[Source: https://</a:t>
            </a:r>
            <a:r>
              <a:rPr lang="en-US" sz="1200" dirty="0" err="1"/>
              <a:t>www.star.nesdis.noaa.gov</a:t>
            </a:r>
            <a:r>
              <a:rPr lang="en-US" sz="1200" dirty="0"/>
              <a:t>/</a:t>
            </a:r>
            <a:r>
              <a:rPr lang="en-US" sz="1200" dirty="0" err="1"/>
              <a:t>GOESCal</a:t>
            </a:r>
            <a:r>
              <a:rPr lang="en-US" sz="1200" dirty="0"/>
              <a:t>/G19_ABI_RadVal_VNIR_static.php]</a:t>
            </a:r>
          </a:p>
        </p:txBody>
      </p:sp>
      <p:cxnSp>
        <p:nvCxnSpPr>
          <p:cNvPr id="11" name="Straight Connector 10">
            <a:extLst>
              <a:ext uri="{FF2B5EF4-FFF2-40B4-BE49-F238E27FC236}">
                <a16:creationId xmlns:a16="http://schemas.microsoft.com/office/drawing/2014/main" id="{5A81C9F9-6AD8-EB22-809D-8229967879D3}"/>
              </a:ext>
            </a:extLst>
          </p:cNvPr>
          <p:cNvCxnSpPr>
            <a:cxnSpLocks/>
          </p:cNvCxnSpPr>
          <p:nvPr/>
        </p:nvCxnSpPr>
        <p:spPr>
          <a:xfrm>
            <a:off x="914398" y="3624462"/>
            <a:ext cx="5314952" cy="0"/>
          </a:xfrm>
          <a:prstGeom prst="line">
            <a:avLst/>
          </a:prstGeom>
          <a:ln w="38100">
            <a:solidFill>
              <a:srgbClr val="FF40FF"/>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E73000-BFAC-D6B6-5928-97361D0933BC}"/>
              </a:ext>
            </a:extLst>
          </p:cNvPr>
          <p:cNvSpPr txBox="1"/>
          <p:nvPr/>
        </p:nvSpPr>
        <p:spPr>
          <a:xfrm>
            <a:off x="6247394" y="3470573"/>
            <a:ext cx="5868406" cy="584775"/>
          </a:xfrm>
          <a:prstGeom prst="rect">
            <a:avLst/>
          </a:prstGeom>
          <a:noFill/>
        </p:spPr>
        <p:txBody>
          <a:bodyPr wrap="square" rtlCol="0">
            <a:spAutoFit/>
          </a:bodyPr>
          <a:lstStyle/>
          <a:p>
            <a:r>
              <a:rPr lang="en-US" sz="1600" dirty="0">
                <a:solidFill>
                  <a:srgbClr val="FF40FF"/>
                </a:solidFill>
              </a:rPr>
              <a:t>Based on a visual inspection, G16 ABI Band 1 radiances are higher than VIIRS radiances, typically by ~6%.</a:t>
            </a:r>
          </a:p>
        </p:txBody>
      </p:sp>
      <p:sp>
        <p:nvSpPr>
          <p:cNvPr id="13" name="TextBox 12">
            <a:extLst>
              <a:ext uri="{FF2B5EF4-FFF2-40B4-BE49-F238E27FC236}">
                <a16:creationId xmlns:a16="http://schemas.microsoft.com/office/drawing/2014/main" id="{BBB8696D-72C7-888E-B0BF-6AD8C34083FF}"/>
              </a:ext>
            </a:extLst>
          </p:cNvPr>
          <p:cNvSpPr txBox="1"/>
          <p:nvPr/>
        </p:nvSpPr>
        <p:spPr>
          <a:xfrm>
            <a:off x="6229350" y="4068824"/>
            <a:ext cx="6049512" cy="1323439"/>
          </a:xfrm>
          <a:prstGeom prst="rect">
            <a:avLst/>
          </a:prstGeom>
          <a:noFill/>
        </p:spPr>
        <p:txBody>
          <a:bodyPr wrap="square" rtlCol="0">
            <a:spAutoFit/>
          </a:bodyPr>
          <a:lstStyle/>
          <a:p>
            <a:r>
              <a:rPr lang="en-US" sz="1600" dirty="0">
                <a:solidFill>
                  <a:srgbClr val="0015FF"/>
                </a:solidFill>
              </a:rPr>
              <a:t>Therefore, TEMPO radiances are higher than VIIRS radiances by ~10% at 470 nm.</a:t>
            </a:r>
            <a:br>
              <a:rPr lang="en-US" sz="1600" dirty="0">
                <a:solidFill>
                  <a:srgbClr val="0015FF"/>
                </a:solidFill>
              </a:rPr>
            </a:br>
            <a:r>
              <a:rPr lang="en-US" sz="1600" dirty="0">
                <a:solidFill>
                  <a:srgbClr val="0015FF"/>
                </a:solidFill>
                <a:sym typeface="Wingdings" pitchFamily="2" charset="2"/>
              </a:rPr>
              <a:t> A conclusion consistent with that from the G19 Band 1 comparison</a:t>
            </a:r>
            <a:br>
              <a:rPr lang="en-US" sz="1600" dirty="0">
                <a:solidFill>
                  <a:srgbClr val="0015FF"/>
                </a:solidFill>
                <a:sym typeface="Wingdings" pitchFamily="2" charset="2"/>
              </a:rPr>
            </a:br>
            <a:r>
              <a:rPr lang="en-US" sz="1600" dirty="0">
                <a:solidFill>
                  <a:srgbClr val="0015FF"/>
                </a:solidFill>
                <a:sym typeface="Wingdings" pitchFamily="2" charset="2"/>
              </a:rPr>
              <a:t> Note that the G16 and G19 data are from different dates (July and December, respectively).</a:t>
            </a:r>
            <a:endParaRPr lang="en-US" sz="1600" dirty="0">
              <a:solidFill>
                <a:srgbClr val="0015FF"/>
              </a:solidFill>
            </a:endParaRPr>
          </a:p>
        </p:txBody>
      </p:sp>
    </p:spTree>
    <p:extLst>
      <p:ext uri="{BB962C8B-B14F-4D97-AF65-F5344CB8AC3E}">
        <p14:creationId xmlns:p14="http://schemas.microsoft.com/office/powerpoint/2010/main" val="176138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A33CF-00DC-B6CE-D038-77585A7860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056180-A77D-6474-4F76-28C2A433006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4" name="Title 2">
            <a:extLst>
              <a:ext uri="{FF2B5EF4-FFF2-40B4-BE49-F238E27FC236}">
                <a16:creationId xmlns:a16="http://schemas.microsoft.com/office/drawing/2014/main" id="{B9C8503A-CB6D-5E95-031D-DF5C581428E2}"/>
              </a:ext>
            </a:extLst>
          </p:cNvPr>
          <p:cNvSpPr>
            <a:spLocks noGrp="1"/>
          </p:cNvSpPr>
          <p:nvPr>
            <p:ph type="title"/>
          </p:nvPr>
        </p:nvSpPr>
        <p:spPr>
          <a:xfrm>
            <a:off x="0" y="0"/>
            <a:ext cx="12192000" cy="975701"/>
          </a:xfrm>
        </p:spPr>
        <p:txBody>
          <a:bodyPr/>
          <a:lstStyle/>
          <a:p>
            <a:r>
              <a:rPr lang="en-US" dirty="0"/>
              <a:t>TEMPO vs. GOES-19 ABI: 640 nm</a:t>
            </a:r>
          </a:p>
        </p:txBody>
      </p:sp>
      <p:pic>
        <p:nvPicPr>
          <p:cNvPr id="5" name="Picture 4">
            <a:extLst>
              <a:ext uri="{FF2B5EF4-FFF2-40B4-BE49-F238E27FC236}">
                <a16:creationId xmlns:a16="http://schemas.microsoft.com/office/drawing/2014/main" id="{0BDD760B-D3D7-B60D-D1F8-85CA1B5625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725" y="1489400"/>
            <a:ext cx="3209534" cy="2674612"/>
          </a:xfrm>
          <a:prstGeom prst="rect">
            <a:avLst/>
          </a:prstGeom>
        </p:spPr>
      </p:pic>
      <p:pic>
        <p:nvPicPr>
          <p:cNvPr id="6" name="Picture 5">
            <a:extLst>
              <a:ext uri="{FF2B5EF4-FFF2-40B4-BE49-F238E27FC236}">
                <a16:creationId xmlns:a16="http://schemas.microsoft.com/office/drawing/2014/main" id="{3F2E484E-F74F-C38B-8CC0-D70341B050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2700" y="1489400"/>
            <a:ext cx="3209534" cy="2674612"/>
          </a:xfrm>
          <a:prstGeom prst="rect">
            <a:avLst/>
          </a:prstGeom>
        </p:spPr>
      </p:pic>
      <p:pic>
        <p:nvPicPr>
          <p:cNvPr id="7" name="Picture 6">
            <a:extLst>
              <a:ext uri="{FF2B5EF4-FFF2-40B4-BE49-F238E27FC236}">
                <a16:creationId xmlns:a16="http://schemas.microsoft.com/office/drawing/2014/main" id="{DFA9C7BB-CB1C-7E57-37E8-136CDD150F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491" y="4031933"/>
            <a:ext cx="3209534" cy="2674612"/>
          </a:xfrm>
          <a:prstGeom prst="rect">
            <a:avLst/>
          </a:prstGeom>
        </p:spPr>
      </p:pic>
      <p:pic>
        <p:nvPicPr>
          <p:cNvPr id="8" name="Picture 7">
            <a:extLst>
              <a:ext uri="{FF2B5EF4-FFF2-40B4-BE49-F238E27FC236}">
                <a16:creationId xmlns:a16="http://schemas.microsoft.com/office/drawing/2014/main" id="{AB7E789F-F7BE-2713-4BD2-55309B3785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30466" y="4031933"/>
            <a:ext cx="3209534" cy="2674612"/>
          </a:xfrm>
          <a:prstGeom prst="rect">
            <a:avLst/>
          </a:prstGeom>
        </p:spPr>
      </p:pic>
      <p:pic>
        <p:nvPicPr>
          <p:cNvPr id="9" name="Picture 8">
            <a:extLst>
              <a:ext uri="{FF2B5EF4-FFF2-40B4-BE49-F238E27FC236}">
                <a16:creationId xmlns:a16="http://schemas.microsoft.com/office/drawing/2014/main" id="{5A9D8FFC-0951-1164-ED9A-80E9D0557A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8387" y="2236153"/>
            <a:ext cx="4407408" cy="3672840"/>
          </a:xfrm>
          <a:prstGeom prst="rect">
            <a:avLst/>
          </a:prstGeom>
        </p:spPr>
      </p:pic>
      <p:sp>
        <p:nvSpPr>
          <p:cNvPr id="10" name="TextBox 9">
            <a:extLst>
              <a:ext uri="{FF2B5EF4-FFF2-40B4-BE49-F238E27FC236}">
                <a16:creationId xmlns:a16="http://schemas.microsoft.com/office/drawing/2014/main" id="{B8702CE5-80E4-1CD9-9D85-6825F4FB1407}"/>
              </a:ext>
            </a:extLst>
          </p:cNvPr>
          <p:cNvSpPr txBox="1"/>
          <p:nvPr/>
        </p:nvSpPr>
        <p:spPr>
          <a:xfrm>
            <a:off x="729964" y="1264094"/>
            <a:ext cx="5255606" cy="338554"/>
          </a:xfrm>
          <a:prstGeom prst="rect">
            <a:avLst/>
          </a:prstGeom>
          <a:noFill/>
        </p:spPr>
        <p:txBody>
          <a:bodyPr wrap="none" rtlCol="0">
            <a:spAutoFit/>
          </a:bodyPr>
          <a:lstStyle/>
          <a:p>
            <a:pPr algn="ctr"/>
            <a:r>
              <a:rPr lang="en-US" sz="1600" b="1" dirty="0"/>
              <a:t>Daily scatter plot for fully cloudy conditions (</a:t>
            </a:r>
            <a:r>
              <a:rPr lang="en-US" sz="1600" b="1" dirty="0">
                <a:solidFill>
                  <a:srgbClr val="FF0000"/>
                </a:solidFill>
              </a:rPr>
              <a:t>Dec 3–6, 2024</a:t>
            </a:r>
            <a:r>
              <a:rPr lang="en-US" sz="1600" b="1" dirty="0"/>
              <a:t>)</a:t>
            </a:r>
          </a:p>
        </p:txBody>
      </p:sp>
      <p:sp>
        <p:nvSpPr>
          <p:cNvPr id="11" name="TextBox 10">
            <a:extLst>
              <a:ext uri="{FF2B5EF4-FFF2-40B4-BE49-F238E27FC236}">
                <a16:creationId xmlns:a16="http://schemas.microsoft.com/office/drawing/2014/main" id="{1FD0B947-5714-8EEE-994D-B5D3E58F870F}"/>
              </a:ext>
            </a:extLst>
          </p:cNvPr>
          <p:cNvSpPr txBox="1"/>
          <p:nvPr/>
        </p:nvSpPr>
        <p:spPr>
          <a:xfrm>
            <a:off x="7025465" y="2066876"/>
            <a:ext cx="4511171" cy="338554"/>
          </a:xfrm>
          <a:prstGeom prst="rect">
            <a:avLst/>
          </a:prstGeom>
          <a:noFill/>
        </p:spPr>
        <p:txBody>
          <a:bodyPr wrap="none" rtlCol="0">
            <a:spAutoFit/>
          </a:bodyPr>
          <a:lstStyle/>
          <a:p>
            <a:pPr algn="ctr"/>
            <a:r>
              <a:rPr lang="en-US" sz="1600" b="1" dirty="0"/>
              <a:t>4-day scatter plot for fully cloudy conditions</a:t>
            </a:r>
          </a:p>
        </p:txBody>
      </p:sp>
      <p:sp>
        <p:nvSpPr>
          <p:cNvPr id="12" name="TextBox 11">
            <a:extLst>
              <a:ext uri="{FF2B5EF4-FFF2-40B4-BE49-F238E27FC236}">
                <a16:creationId xmlns:a16="http://schemas.microsoft.com/office/drawing/2014/main" id="{9DDCA6E6-F823-DB29-C4AF-4AC83D0DC598}"/>
              </a:ext>
            </a:extLst>
          </p:cNvPr>
          <p:cNvSpPr txBox="1"/>
          <p:nvPr/>
        </p:nvSpPr>
        <p:spPr>
          <a:xfrm>
            <a:off x="7842530" y="5908993"/>
            <a:ext cx="3099448" cy="584775"/>
          </a:xfrm>
          <a:prstGeom prst="rect">
            <a:avLst/>
          </a:prstGeom>
          <a:noFill/>
        </p:spPr>
        <p:txBody>
          <a:bodyPr wrap="square" rtlCol="0">
            <a:spAutoFit/>
          </a:bodyPr>
          <a:lstStyle/>
          <a:p>
            <a:r>
              <a:rPr lang="en-US" sz="1600" dirty="0">
                <a:solidFill>
                  <a:srgbClr val="0015FF"/>
                </a:solidFill>
              </a:rPr>
              <a:t>TEMPO radiances are higher than</a:t>
            </a:r>
          </a:p>
          <a:p>
            <a:r>
              <a:rPr lang="en-US" sz="1600" dirty="0">
                <a:solidFill>
                  <a:srgbClr val="0015FF"/>
                </a:solidFill>
              </a:rPr>
              <a:t>G19 ABI Band 2 radiances by ~2%.</a:t>
            </a:r>
          </a:p>
        </p:txBody>
      </p:sp>
      <p:sp>
        <p:nvSpPr>
          <p:cNvPr id="13" name="TextBox 12">
            <a:extLst>
              <a:ext uri="{FF2B5EF4-FFF2-40B4-BE49-F238E27FC236}">
                <a16:creationId xmlns:a16="http://schemas.microsoft.com/office/drawing/2014/main" id="{9FA13934-94EB-4371-37B0-A841A28F5B04}"/>
              </a:ext>
            </a:extLst>
          </p:cNvPr>
          <p:cNvSpPr txBox="1"/>
          <p:nvPr/>
        </p:nvSpPr>
        <p:spPr>
          <a:xfrm>
            <a:off x="7432537" y="1243574"/>
            <a:ext cx="3635932" cy="769441"/>
          </a:xfrm>
          <a:prstGeom prst="rect">
            <a:avLst/>
          </a:prstGeom>
          <a:noFill/>
          <a:ln>
            <a:solidFill>
              <a:schemeClr val="tx1"/>
            </a:solidFill>
          </a:ln>
        </p:spPr>
        <p:txBody>
          <a:bodyPr wrap="none" rtlCol="0">
            <a:spAutoFit/>
          </a:bodyPr>
          <a:lstStyle/>
          <a:p>
            <a:r>
              <a:rPr lang="en-US" sz="1100" dirty="0"/>
              <a:t>*MRB: median relative bias</a:t>
            </a:r>
          </a:p>
          <a:p>
            <a:r>
              <a:rPr lang="en-US" sz="1100" dirty="0"/>
              <a:t>*Two regression equations</a:t>
            </a:r>
            <a:br>
              <a:rPr lang="en-US" sz="1100" dirty="0"/>
            </a:br>
            <a:r>
              <a:rPr lang="en-US" sz="1100" dirty="0"/>
              <a:t>- </a:t>
            </a:r>
            <a:r>
              <a:rPr lang="en-US" sz="1100" dirty="0">
                <a:solidFill>
                  <a:srgbClr val="8E5EBA"/>
                </a:solidFill>
              </a:rPr>
              <a:t>Purple</a:t>
            </a:r>
            <a:r>
              <a:rPr lang="en-US" sz="1100" dirty="0"/>
              <a:t>: Standard regression with a fixed y-intercept of zero</a:t>
            </a:r>
            <a:br>
              <a:rPr lang="en-US" sz="1100" dirty="0"/>
            </a:br>
            <a:r>
              <a:rPr lang="en-US" sz="1100" dirty="0"/>
              <a:t>- </a:t>
            </a:r>
            <a:r>
              <a:rPr lang="en-US" sz="1100" dirty="0">
                <a:solidFill>
                  <a:srgbClr val="229C23"/>
                </a:solidFill>
              </a:rPr>
              <a:t>Green</a:t>
            </a:r>
            <a:r>
              <a:rPr lang="en-US" sz="1100" dirty="0"/>
              <a:t>: Reduced major axis regression</a:t>
            </a:r>
          </a:p>
        </p:txBody>
      </p:sp>
    </p:spTree>
    <p:extLst>
      <p:ext uri="{BB962C8B-B14F-4D97-AF65-F5344CB8AC3E}">
        <p14:creationId xmlns:p14="http://schemas.microsoft.com/office/powerpoint/2010/main" val="4203920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5D2B3-5B02-BD27-3DFE-8D1DAF4505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610653-AD11-074A-E74D-C5202388A7B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4" name="Title 2">
            <a:extLst>
              <a:ext uri="{FF2B5EF4-FFF2-40B4-BE49-F238E27FC236}">
                <a16:creationId xmlns:a16="http://schemas.microsoft.com/office/drawing/2014/main" id="{22F38436-43AC-9A7E-30F8-66B184F3CDE6}"/>
              </a:ext>
            </a:extLst>
          </p:cNvPr>
          <p:cNvSpPr>
            <a:spLocks noGrp="1"/>
          </p:cNvSpPr>
          <p:nvPr>
            <p:ph type="title"/>
          </p:nvPr>
        </p:nvSpPr>
        <p:spPr>
          <a:xfrm>
            <a:off x="0" y="0"/>
            <a:ext cx="12192000" cy="975701"/>
          </a:xfrm>
        </p:spPr>
        <p:txBody>
          <a:bodyPr/>
          <a:lstStyle/>
          <a:p>
            <a:r>
              <a:rPr lang="en-US" dirty="0"/>
              <a:t>GOES-19 ABI vs. VIIRS: 640 nm</a:t>
            </a:r>
          </a:p>
        </p:txBody>
      </p:sp>
      <p:pic>
        <p:nvPicPr>
          <p:cNvPr id="3" name="Picture 2" descr="Validations for GOES-19 ABI VNIR Bands  - Op ABI vs. VIIRS - Band 2(0.64um)">
            <a:extLst>
              <a:ext uri="{FF2B5EF4-FFF2-40B4-BE49-F238E27FC236}">
                <a16:creationId xmlns:a16="http://schemas.microsoft.com/office/drawing/2014/main" id="{D45C9516-931A-9AFD-8CBD-2A7050F73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10" y="1308408"/>
            <a:ext cx="5756556" cy="50371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A63B8D-D819-77F5-4623-731B83D03814}"/>
              </a:ext>
            </a:extLst>
          </p:cNvPr>
          <p:cNvSpPr txBox="1"/>
          <p:nvPr/>
        </p:nvSpPr>
        <p:spPr>
          <a:xfrm>
            <a:off x="456801" y="6347711"/>
            <a:ext cx="6234912" cy="276999"/>
          </a:xfrm>
          <a:prstGeom prst="rect">
            <a:avLst/>
          </a:prstGeom>
          <a:noFill/>
        </p:spPr>
        <p:txBody>
          <a:bodyPr wrap="none" rtlCol="0">
            <a:spAutoFit/>
          </a:bodyPr>
          <a:lstStyle/>
          <a:p>
            <a:pPr algn="ctr"/>
            <a:r>
              <a:rPr lang="en-US" sz="1200" dirty="0"/>
              <a:t>[Source: https://</a:t>
            </a:r>
            <a:r>
              <a:rPr lang="en-US" sz="1200" dirty="0" err="1"/>
              <a:t>www.star.nesdis.noaa.gov</a:t>
            </a:r>
            <a:r>
              <a:rPr lang="en-US" sz="1200" dirty="0"/>
              <a:t>/</a:t>
            </a:r>
            <a:r>
              <a:rPr lang="en-US" sz="1200" dirty="0" err="1"/>
              <a:t>GOESCal</a:t>
            </a:r>
            <a:r>
              <a:rPr lang="en-US" sz="1200" dirty="0"/>
              <a:t>/G19_ABI_RadVal_VNIR_static.php]</a:t>
            </a:r>
          </a:p>
        </p:txBody>
      </p:sp>
      <p:cxnSp>
        <p:nvCxnSpPr>
          <p:cNvPr id="11" name="Straight Connector 10">
            <a:extLst>
              <a:ext uri="{FF2B5EF4-FFF2-40B4-BE49-F238E27FC236}">
                <a16:creationId xmlns:a16="http://schemas.microsoft.com/office/drawing/2014/main" id="{0E0CDF67-0608-AB4E-D8BB-41393F6EDF68}"/>
              </a:ext>
            </a:extLst>
          </p:cNvPr>
          <p:cNvCxnSpPr>
            <a:cxnSpLocks/>
          </p:cNvCxnSpPr>
          <p:nvPr/>
        </p:nvCxnSpPr>
        <p:spPr>
          <a:xfrm>
            <a:off x="914398" y="3747829"/>
            <a:ext cx="5314952" cy="0"/>
          </a:xfrm>
          <a:prstGeom prst="line">
            <a:avLst/>
          </a:prstGeom>
          <a:ln w="38100">
            <a:solidFill>
              <a:srgbClr val="FF40FF"/>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5126C8B-B890-D4C0-1B14-C4F8CF6D0A7A}"/>
              </a:ext>
            </a:extLst>
          </p:cNvPr>
          <p:cNvSpPr txBox="1"/>
          <p:nvPr/>
        </p:nvSpPr>
        <p:spPr>
          <a:xfrm>
            <a:off x="6247394" y="3593940"/>
            <a:ext cx="5868406" cy="584775"/>
          </a:xfrm>
          <a:prstGeom prst="rect">
            <a:avLst/>
          </a:prstGeom>
          <a:noFill/>
        </p:spPr>
        <p:txBody>
          <a:bodyPr wrap="square" rtlCol="0">
            <a:spAutoFit/>
          </a:bodyPr>
          <a:lstStyle/>
          <a:p>
            <a:r>
              <a:rPr lang="en-US" sz="1600" dirty="0">
                <a:solidFill>
                  <a:srgbClr val="FF40FF"/>
                </a:solidFill>
              </a:rPr>
              <a:t>Based on a visual inspection, G19 ABI Band 2 radiances are higher than VIIRS radiances, typically by ~4%.</a:t>
            </a:r>
          </a:p>
        </p:txBody>
      </p:sp>
      <p:sp>
        <p:nvSpPr>
          <p:cNvPr id="13" name="TextBox 12">
            <a:extLst>
              <a:ext uri="{FF2B5EF4-FFF2-40B4-BE49-F238E27FC236}">
                <a16:creationId xmlns:a16="http://schemas.microsoft.com/office/drawing/2014/main" id="{82E89923-1D89-F968-08F1-DBE5AD053788}"/>
              </a:ext>
            </a:extLst>
          </p:cNvPr>
          <p:cNvSpPr txBox="1"/>
          <p:nvPr/>
        </p:nvSpPr>
        <p:spPr>
          <a:xfrm>
            <a:off x="6229350" y="4202387"/>
            <a:ext cx="5886450" cy="584775"/>
          </a:xfrm>
          <a:prstGeom prst="rect">
            <a:avLst/>
          </a:prstGeom>
          <a:noFill/>
        </p:spPr>
        <p:txBody>
          <a:bodyPr wrap="square" rtlCol="0">
            <a:spAutoFit/>
          </a:bodyPr>
          <a:lstStyle/>
          <a:p>
            <a:r>
              <a:rPr lang="en-US" sz="1600" dirty="0">
                <a:solidFill>
                  <a:srgbClr val="0015FF"/>
                </a:solidFill>
              </a:rPr>
              <a:t>Therefore, TEMPO radiances are higher than VIIRS radiances by ~6% at 640 nm.</a:t>
            </a:r>
          </a:p>
        </p:txBody>
      </p:sp>
    </p:spTree>
    <p:extLst>
      <p:ext uri="{BB962C8B-B14F-4D97-AF65-F5344CB8AC3E}">
        <p14:creationId xmlns:p14="http://schemas.microsoft.com/office/powerpoint/2010/main" val="263371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DC4EB-B605-C02B-2BF3-7DF207F191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45EB27-4E2B-7332-C785-411A28F426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4" name="Title 2">
            <a:extLst>
              <a:ext uri="{FF2B5EF4-FFF2-40B4-BE49-F238E27FC236}">
                <a16:creationId xmlns:a16="http://schemas.microsoft.com/office/drawing/2014/main" id="{DB3C4660-33E0-E244-5721-7BC86EA9F57F}"/>
              </a:ext>
            </a:extLst>
          </p:cNvPr>
          <p:cNvSpPr>
            <a:spLocks noGrp="1"/>
          </p:cNvSpPr>
          <p:nvPr>
            <p:ph type="title"/>
          </p:nvPr>
        </p:nvSpPr>
        <p:spPr>
          <a:xfrm>
            <a:off x="0" y="0"/>
            <a:ext cx="12192000" cy="975701"/>
          </a:xfrm>
        </p:spPr>
        <p:txBody>
          <a:bodyPr/>
          <a:lstStyle/>
          <a:p>
            <a:r>
              <a:rPr lang="en-US" dirty="0"/>
              <a:t>TEMPO vs. GOES-16 ABI: 640 nm</a:t>
            </a:r>
          </a:p>
        </p:txBody>
      </p:sp>
      <p:pic>
        <p:nvPicPr>
          <p:cNvPr id="3" name="Picture 2">
            <a:extLst>
              <a:ext uri="{FF2B5EF4-FFF2-40B4-BE49-F238E27FC236}">
                <a16:creationId xmlns:a16="http://schemas.microsoft.com/office/drawing/2014/main" id="{5EA073A5-482B-C14E-DB51-345BA9CC78F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725" y="2292182"/>
            <a:ext cx="3209534" cy="2674611"/>
          </a:xfrm>
          <a:prstGeom prst="rect">
            <a:avLst/>
          </a:prstGeom>
        </p:spPr>
      </p:pic>
      <p:pic>
        <p:nvPicPr>
          <p:cNvPr id="14" name="Picture 13">
            <a:extLst>
              <a:ext uri="{FF2B5EF4-FFF2-40B4-BE49-F238E27FC236}">
                <a16:creationId xmlns:a16="http://schemas.microsoft.com/office/drawing/2014/main" id="{7F99ACD8-4845-1840-2757-8DDBD59DF8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2700" y="2292182"/>
            <a:ext cx="3209534" cy="2674611"/>
          </a:xfrm>
          <a:prstGeom prst="rect">
            <a:avLst/>
          </a:prstGeom>
        </p:spPr>
      </p:pic>
      <p:pic>
        <p:nvPicPr>
          <p:cNvPr id="15" name="Picture 14">
            <a:extLst>
              <a:ext uri="{FF2B5EF4-FFF2-40B4-BE49-F238E27FC236}">
                <a16:creationId xmlns:a16="http://schemas.microsoft.com/office/drawing/2014/main" id="{FDA80363-38B3-B4F8-D230-30BA587BE3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387" y="2236153"/>
            <a:ext cx="4407408" cy="3672840"/>
          </a:xfrm>
          <a:prstGeom prst="rect">
            <a:avLst/>
          </a:prstGeom>
        </p:spPr>
      </p:pic>
      <p:sp>
        <p:nvSpPr>
          <p:cNvPr id="16" name="TextBox 15">
            <a:extLst>
              <a:ext uri="{FF2B5EF4-FFF2-40B4-BE49-F238E27FC236}">
                <a16:creationId xmlns:a16="http://schemas.microsoft.com/office/drawing/2014/main" id="{85E8D211-AA5B-0D99-ECC0-A637D3C8A5D0}"/>
              </a:ext>
            </a:extLst>
          </p:cNvPr>
          <p:cNvSpPr txBox="1"/>
          <p:nvPr/>
        </p:nvSpPr>
        <p:spPr>
          <a:xfrm>
            <a:off x="671454" y="2066876"/>
            <a:ext cx="5372625" cy="338554"/>
          </a:xfrm>
          <a:prstGeom prst="rect">
            <a:avLst/>
          </a:prstGeom>
          <a:noFill/>
        </p:spPr>
        <p:txBody>
          <a:bodyPr wrap="none" rtlCol="0">
            <a:spAutoFit/>
          </a:bodyPr>
          <a:lstStyle/>
          <a:p>
            <a:pPr algn="ctr"/>
            <a:r>
              <a:rPr lang="en-US" sz="1600" b="1" dirty="0"/>
              <a:t>Daily scatter plot for fully cloudy conditions (</a:t>
            </a:r>
            <a:r>
              <a:rPr lang="en-US" sz="1600" b="1" dirty="0">
                <a:solidFill>
                  <a:srgbClr val="FF0000"/>
                </a:solidFill>
              </a:rPr>
              <a:t>Jul 27–28, 2024</a:t>
            </a:r>
            <a:r>
              <a:rPr lang="en-US" sz="1600" b="1" dirty="0"/>
              <a:t>)</a:t>
            </a:r>
          </a:p>
        </p:txBody>
      </p:sp>
      <p:sp>
        <p:nvSpPr>
          <p:cNvPr id="17" name="TextBox 16">
            <a:extLst>
              <a:ext uri="{FF2B5EF4-FFF2-40B4-BE49-F238E27FC236}">
                <a16:creationId xmlns:a16="http://schemas.microsoft.com/office/drawing/2014/main" id="{7D9BBB8A-ACDB-AE42-A3F0-FEED4369C210}"/>
              </a:ext>
            </a:extLst>
          </p:cNvPr>
          <p:cNvSpPr txBox="1"/>
          <p:nvPr/>
        </p:nvSpPr>
        <p:spPr>
          <a:xfrm>
            <a:off x="7025465" y="2066876"/>
            <a:ext cx="4511171" cy="338554"/>
          </a:xfrm>
          <a:prstGeom prst="rect">
            <a:avLst/>
          </a:prstGeom>
          <a:noFill/>
        </p:spPr>
        <p:txBody>
          <a:bodyPr wrap="none" rtlCol="0">
            <a:spAutoFit/>
          </a:bodyPr>
          <a:lstStyle/>
          <a:p>
            <a:pPr algn="ctr"/>
            <a:r>
              <a:rPr lang="en-US" sz="1600" b="1" dirty="0"/>
              <a:t>2-day scatter plot for fully cloudy conditions</a:t>
            </a:r>
          </a:p>
        </p:txBody>
      </p:sp>
      <p:sp>
        <p:nvSpPr>
          <p:cNvPr id="18" name="TextBox 17">
            <a:extLst>
              <a:ext uri="{FF2B5EF4-FFF2-40B4-BE49-F238E27FC236}">
                <a16:creationId xmlns:a16="http://schemas.microsoft.com/office/drawing/2014/main" id="{AA6B22AE-9BCF-BB71-0E97-3805501BD343}"/>
              </a:ext>
            </a:extLst>
          </p:cNvPr>
          <p:cNvSpPr txBox="1"/>
          <p:nvPr/>
        </p:nvSpPr>
        <p:spPr>
          <a:xfrm>
            <a:off x="7842530" y="5908993"/>
            <a:ext cx="3099448" cy="584775"/>
          </a:xfrm>
          <a:prstGeom prst="rect">
            <a:avLst/>
          </a:prstGeom>
          <a:noFill/>
        </p:spPr>
        <p:txBody>
          <a:bodyPr wrap="square" rtlCol="0">
            <a:spAutoFit/>
          </a:bodyPr>
          <a:lstStyle/>
          <a:p>
            <a:r>
              <a:rPr lang="en-US" sz="1600" dirty="0">
                <a:solidFill>
                  <a:srgbClr val="0015FF"/>
                </a:solidFill>
              </a:rPr>
              <a:t>TEMPO radiances are higher than</a:t>
            </a:r>
          </a:p>
          <a:p>
            <a:r>
              <a:rPr lang="en-US" sz="1600" dirty="0">
                <a:solidFill>
                  <a:srgbClr val="0015FF"/>
                </a:solidFill>
              </a:rPr>
              <a:t>G16 ABI Band 2 radiances by ~6%.</a:t>
            </a:r>
          </a:p>
        </p:txBody>
      </p:sp>
      <p:sp>
        <p:nvSpPr>
          <p:cNvPr id="19" name="TextBox 18">
            <a:extLst>
              <a:ext uri="{FF2B5EF4-FFF2-40B4-BE49-F238E27FC236}">
                <a16:creationId xmlns:a16="http://schemas.microsoft.com/office/drawing/2014/main" id="{6E55E721-F6D1-8207-E02E-3FA2C54EF048}"/>
              </a:ext>
            </a:extLst>
          </p:cNvPr>
          <p:cNvSpPr txBox="1"/>
          <p:nvPr/>
        </p:nvSpPr>
        <p:spPr>
          <a:xfrm>
            <a:off x="7432537" y="1243574"/>
            <a:ext cx="3635932" cy="769441"/>
          </a:xfrm>
          <a:prstGeom prst="rect">
            <a:avLst/>
          </a:prstGeom>
          <a:noFill/>
          <a:ln>
            <a:solidFill>
              <a:schemeClr val="tx1"/>
            </a:solidFill>
          </a:ln>
        </p:spPr>
        <p:txBody>
          <a:bodyPr wrap="none" rtlCol="0">
            <a:spAutoFit/>
          </a:bodyPr>
          <a:lstStyle/>
          <a:p>
            <a:r>
              <a:rPr lang="en-US" sz="1100" dirty="0"/>
              <a:t>*MRB: median relative bias</a:t>
            </a:r>
          </a:p>
          <a:p>
            <a:r>
              <a:rPr lang="en-US" sz="1100" dirty="0"/>
              <a:t>*Two regression equations</a:t>
            </a:r>
            <a:br>
              <a:rPr lang="en-US" sz="1100" dirty="0"/>
            </a:br>
            <a:r>
              <a:rPr lang="en-US" sz="1100" dirty="0"/>
              <a:t>- </a:t>
            </a:r>
            <a:r>
              <a:rPr lang="en-US" sz="1100" dirty="0">
                <a:solidFill>
                  <a:srgbClr val="8E5EBA"/>
                </a:solidFill>
              </a:rPr>
              <a:t>Purple</a:t>
            </a:r>
            <a:r>
              <a:rPr lang="en-US" sz="1100" dirty="0"/>
              <a:t>: Standard regression with a fixed y-intercept of zero</a:t>
            </a:r>
            <a:br>
              <a:rPr lang="en-US" sz="1100" dirty="0"/>
            </a:br>
            <a:r>
              <a:rPr lang="en-US" sz="1100" dirty="0"/>
              <a:t>- </a:t>
            </a:r>
            <a:r>
              <a:rPr lang="en-US" sz="1100" dirty="0">
                <a:solidFill>
                  <a:srgbClr val="229C23"/>
                </a:solidFill>
              </a:rPr>
              <a:t>Green</a:t>
            </a:r>
            <a:r>
              <a:rPr lang="en-US" sz="1100" dirty="0"/>
              <a:t>: Reduced major axis regression</a:t>
            </a:r>
          </a:p>
        </p:txBody>
      </p:sp>
    </p:spTree>
    <p:extLst>
      <p:ext uri="{BB962C8B-B14F-4D97-AF65-F5344CB8AC3E}">
        <p14:creationId xmlns:p14="http://schemas.microsoft.com/office/powerpoint/2010/main" val="4119041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99BD2-DE83-B21F-264C-ADB37B11CA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777C1D-1254-8615-85DA-F2E43819EB07}"/>
              </a:ext>
            </a:extLst>
          </p:cNvPr>
          <p:cNvSpPr>
            <a:spLocks noGrp="1"/>
          </p:cNvSpPr>
          <p:nvPr>
            <p:ph type="sldNum" sz="quarter" idx="12"/>
          </p:nvPr>
        </p:nvSpPr>
        <p:spPr>
          <a:xfrm>
            <a:off x="9448800" y="6621140"/>
            <a:ext cx="2743200" cy="182880"/>
          </a:xfrm>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4" name="Title 2">
            <a:extLst>
              <a:ext uri="{FF2B5EF4-FFF2-40B4-BE49-F238E27FC236}">
                <a16:creationId xmlns:a16="http://schemas.microsoft.com/office/drawing/2014/main" id="{39FDEA2B-5BAC-C0E1-F451-CD24C86163E5}"/>
              </a:ext>
            </a:extLst>
          </p:cNvPr>
          <p:cNvSpPr>
            <a:spLocks noGrp="1"/>
          </p:cNvSpPr>
          <p:nvPr>
            <p:ph type="title"/>
          </p:nvPr>
        </p:nvSpPr>
        <p:spPr>
          <a:xfrm>
            <a:off x="0" y="0"/>
            <a:ext cx="12192000" cy="975701"/>
          </a:xfrm>
        </p:spPr>
        <p:txBody>
          <a:bodyPr/>
          <a:lstStyle/>
          <a:p>
            <a:r>
              <a:rPr lang="en-US" dirty="0"/>
              <a:t>GOES-16 ABI vs. VIIRS: 640 nm</a:t>
            </a:r>
          </a:p>
        </p:txBody>
      </p:sp>
      <p:pic>
        <p:nvPicPr>
          <p:cNvPr id="5" name="Picture 2" descr="Validation of GOES-16 ABI VNIR Bands - Op ABI vs. VIIRS - Band 2(0.64um)">
            <a:extLst>
              <a:ext uri="{FF2B5EF4-FFF2-40B4-BE49-F238E27FC236}">
                <a16:creationId xmlns:a16="http://schemas.microsoft.com/office/drawing/2014/main" id="{26D55F12-86A2-E406-2F16-5335936D8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95" y="1314946"/>
            <a:ext cx="6049512" cy="5038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CAAEAE-212D-45BF-69A5-073249C19667}"/>
              </a:ext>
            </a:extLst>
          </p:cNvPr>
          <p:cNvSpPr txBox="1"/>
          <p:nvPr/>
        </p:nvSpPr>
        <p:spPr>
          <a:xfrm>
            <a:off x="456801" y="6347711"/>
            <a:ext cx="6234912" cy="276999"/>
          </a:xfrm>
          <a:prstGeom prst="rect">
            <a:avLst/>
          </a:prstGeom>
          <a:noFill/>
        </p:spPr>
        <p:txBody>
          <a:bodyPr wrap="none" rtlCol="0">
            <a:spAutoFit/>
          </a:bodyPr>
          <a:lstStyle/>
          <a:p>
            <a:pPr algn="ctr"/>
            <a:r>
              <a:rPr lang="en-US" sz="1200" dirty="0"/>
              <a:t>[Source: https://</a:t>
            </a:r>
            <a:r>
              <a:rPr lang="en-US" sz="1200" dirty="0" err="1"/>
              <a:t>www.star.nesdis.noaa.gov</a:t>
            </a:r>
            <a:r>
              <a:rPr lang="en-US" sz="1200" dirty="0"/>
              <a:t>/</a:t>
            </a:r>
            <a:r>
              <a:rPr lang="en-US" sz="1200" dirty="0" err="1"/>
              <a:t>GOESCal</a:t>
            </a:r>
            <a:r>
              <a:rPr lang="en-US" sz="1200" dirty="0"/>
              <a:t>/G19_ABI_RadVal_VNIR_static.php]</a:t>
            </a:r>
          </a:p>
        </p:txBody>
      </p:sp>
      <p:cxnSp>
        <p:nvCxnSpPr>
          <p:cNvPr id="7" name="Straight Connector 6">
            <a:extLst>
              <a:ext uri="{FF2B5EF4-FFF2-40B4-BE49-F238E27FC236}">
                <a16:creationId xmlns:a16="http://schemas.microsoft.com/office/drawing/2014/main" id="{94E8DA07-BDB4-1C90-6EED-2FC4C415419A}"/>
              </a:ext>
            </a:extLst>
          </p:cNvPr>
          <p:cNvCxnSpPr>
            <a:cxnSpLocks/>
          </p:cNvCxnSpPr>
          <p:nvPr/>
        </p:nvCxnSpPr>
        <p:spPr>
          <a:xfrm>
            <a:off x="914398" y="4025153"/>
            <a:ext cx="5314952" cy="0"/>
          </a:xfrm>
          <a:prstGeom prst="line">
            <a:avLst/>
          </a:prstGeom>
          <a:ln w="38100">
            <a:solidFill>
              <a:srgbClr val="FF40FF"/>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D6C303-A2B4-C12C-6743-0F4A7A6C6A6B}"/>
              </a:ext>
            </a:extLst>
          </p:cNvPr>
          <p:cNvSpPr txBox="1"/>
          <p:nvPr/>
        </p:nvSpPr>
        <p:spPr>
          <a:xfrm>
            <a:off x="6247394" y="3871264"/>
            <a:ext cx="5868406" cy="584775"/>
          </a:xfrm>
          <a:prstGeom prst="rect">
            <a:avLst/>
          </a:prstGeom>
          <a:noFill/>
        </p:spPr>
        <p:txBody>
          <a:bodyPr wrap="square" rtlCol="0">
            <a:spAutoFit/>
          </a:bodyPr>
          <a:lstStyle/>
          <a:p>
            <a:r>
              <a:rPr lang="en-US" sz="1600" dirty="0">
                <a:solidFill>
                  <a:srgbClr val="FF40FF"/>
                </a:solidFill>
              </a:rPr>
              <a:t>Based on a visual inspection, G16 ABI Band 2 radiances are comparable with VIIRS radiances.</a:t>
            </a:r>
          </a:p>
        </p:txBody>
      </p:sp>
      <p:sp>
        <p:nvSpPr>
          <p:cNvPr id="9" name="TextBox 8">
            <a:extLst>
              <a:ext uri="{FF2B5EF4-FFF2-40B4-BE49-F238E27FC236}">
                <a16:creationId xmlns:a16="http://schemas.microsoft.com/office/drawing/2014/main" id="{CE0EE664-B2A5-F4B2-241B-0B3264F9870C}"/>
              </a:ext>
            </a:extLst>
          </p:cNvPr>
          <p:cNvSpPr txBox="1"/>
          <p:nvPr/>
        </p:nvSpPr>
        <p:spPr>
          <a:xfrm>
            <a:off x="6229350" y="4469512"/>
            <a:ext cx="5962650" cy="1323439"/>
          </a:xfrm>
          <a:prstGeom prst="rect">
            <a:avLst/>
          </a:prstGeom>
          <a:noFill/>
        </p:spPr>
        <p:txBody>
          <a:bodyPr wrap="square" rtlCol="0">
            <a:spAutoFit/>
          </a:bodyPr>
          <a:lstStyle/>
          <a:p>
            <a:r>
              <a:rPr lang="en-US" sz="1600" dirty="0">
                <a:solidFill>
                  <a:srgbClr val="0015FF"/>
                </a:solidFill>
              </a:rPr>
              <a:t>Therefore, TEMPO radiances are higher than VIIRS radiances by ~6% at 640 nm.</a:t>
            </a:r>
            <a:br>
              <a:rPr lang="en-US" sz="1600" dirty="0">
                <a:solidFill>
                  <a:srgbClr val="0015FF"/>
                </a:solidFill>
              </a:rPr>
            </a:br>
            <a:r>
              <a:rPr lang="en-US" sz="1600" dirty="0">
                <a:solidFill>
                  <a:srgbClr val="0015FF"/>
                </a:solidFill>
                <a:sym typeface="Wingdings" pitchFamily="2" charset="2"/>
              </a:rPr>
              <a:t> A conclusion consistent with that from the G19 Band 2 comparison</a:t>
            </a:r>
            <a:br>
              <a:rPr lang="en-US" sz="1600" dirty="0">
                <a:solidFill>
                  <a:srgbClr val="0015FF"/>
                </a:solidFill>
                <a:sym typeface="Wingdings" pitchFamily="2" charset="2"/>
              </a:rPr>
            </a:br>
            <a:r>
              <a:rPr lang="en-US" sz="1600" dirty="0">
                <a:solidFill>
                  <a:srgbClr val="0015FF"/>
                </a:solidFill>
                <a:sym typeface="Wingdings" pitchFamily="2" charset="2"/>
              </a:rPr>
              <a:t> Note that the G16 and G19 data are from different dates (July and December, respectively).</a:t>
            </a:r>
            <a:endParaRPr lang="en-US" sz="1600" dirty="0">
              <a:solidFill>
                <a:srgbClr val="0015FF"/>
              </a:solidFill>
            </a:endParaRPr>
          </a:p>
        </p:txBody>
      </p:sp>
      <p:sp>
        <p:nvSpPr>
          <p:cNvPr id="3" name="TextBox 2">
            <a:extLst>
              <a:ext uri="{FF2B5EF4-FFF2-40B4-BE49-F238E27FC236}">
                <a16:creationId xmlns:a16="http://schemas.microsoft.com/office/drawing/2014/main" id="{141A9A55-1C05-2D41-909E-B20501045EB2}"/>
              </a:ext>
            </a:extLst>
          </p:cNvPr>
          <p:cNvSpPr txBox="1"/>
          <p:nvPr/>
        </p:nvSpPr>
        <p:spPr>
          <a:xfrm>
            <a:off x="6740988" y="6344141"/>
            <a:ext cx="4881217" cy="276999"/>
          </a:xfrm>
          <a:prstGeom prst="rect">
            <a:avLst/>
          </a:prstGeom>
          <a:solidFill>
            <a:schemeClr val="accent3">
              <a:lumMod val="20000"/>
              <a:lumOff val="80000"/>
            </a:schemeClr>
          </a:solidFill>
        </p:spPr>
        <p:txBody>
          <a:bodyPr wrap="square">
            <a:spAutoFit/>
          </a:bodyPr>
          <a:lstStyle/>
          <a:p>
            <a:pPr algn="ctr"/>
            <a:r>
              <a:rPr lang="en-US" sz="1200" dirty="0"/>
              <a:t>Minor refinements planned for TEMPO-ABI comparison (e.g., convolution)</a:t>
            </a:r>
          </a:p>
        </p:txBody>
      </p:sp>
    </p:spTree>
    <p:extLst>
      <p:ext uri="{BB962C8B-B14F-4D97-AF65-F5344CB8AC3E}">
        <p14:creationId xmlns:p14="http://schemas.microsoft.com/office/powerpoint/2010/main" val="39641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40010-9E20-CFCF-E516-01E41668C8A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4" name="Title 2">
            <a:extLst>
              <a:ext uri="{FF2B5EF4-FFF2-40B4-BE49-F238E27FC236}">
                <a16:creationId xmlns:a16="http://schemas.microsoft.com/office/drawing/2014/main" id="{FD9DF429-6617-1257-BFA6-7580E946BA4A}"/>
              </a:ext>
            </a:extLst>
          </p:cNvPr>
          <p:cNvSpPr>
            <a:spLocks noGrp="1"/>
          </p:cNvSpPr>
          <p:nvPr>
            <p:ph type="title"/>
          </p:nvPr>
        </p:nvSpPr>
        <p:spPr>
          <a:xfrm>
            <a:off x="0" y="0"/>
            <a:ext cx="12192000" cy="975701"/>
          </a:xfrm>
        </p:spPr>
        <p:txBody>
          <a:bodyPr/>
          <a:lstStyle/>
          <a:p>
            <a:r>
              <a:rPr lang="en-US" dirty="0"/>
              <a:t>Absolute calibration summary</a:t>
            </a:r>
          </a:p>
        </p:txBody>
      </p:sp>
      <p:pic>
        <p:nvPicPr>
          <p:cNvPr id="7" name="Picture 6">
            <a:extLst>
              <a:ext uri="{FF2B5EF4-FFF2-40B4-BE49-F238E27FC236}">
                <a16:creationId xmlns:a16="http://schemas.microsoft.com/office/drawing/2014/main" id="{81FF34BB-C5D5-5FE9-C652-1285BE8263CD}"/>
              </a:ext>
            </a:extLst>
          </p:cNvPr>
          <p:cNvPicPr>
            <a:picLocks noChangeAspect="1"/>
          </p:cNvPicPr>
          <p:nvPr/>
        </p:nvPicPr>
        <p:blipFill>
          <a:blip r:embed="rId2">
            <a:extLst>
              <a:ext uri="{28A0092B-C50C-407E-A947-70E740481C1C}">
                <a14:useLocalDpi xmlns:a14="http://schemas.microsoft.com/office/drawing/2010/main" val="0"/>
              </a:ext>
            </a:extLst>
          </a:blip>
          <a:srcRect t="65924"/>
          <a:stretch/>
        </p:blipFill>
        <p:spPr>
          <a:xfrm>
            <a:off x="79364" y="1848942"/>
            <a:ext cx="5870562" cy="1500356"/>
          </a:xfrm>
          <a:prstGeom prst="rect">
            <a:avLst/>
          </a:prstGeom>
        </p:spPr>
      </p:pic>
      <p:pic>
        <p:nvPicPr>
          <p:cNvPr id="8" name="Picture 7">
            <a:extLst>
              <a:ext uri="{FF2B5EF4-FFF2-40B4-BE49-F238E27FC236}">
                <a16:creationId xmlns:a16="http://schemas.microsoft.com/office/drawing/2014/main" id="{9AF625C9-99A3-8248-5ECC-E1846150D303}"/>
              </a:ext>
            </a:extLst>
          </p:cNvPr>
          <p:cNvPicPr>
            <a:picLocks noChangeAspect="1"/>
          </p:cNvPicPr>
          <p:nvPr/>
        </p:nvPicPr>
        <p:blipFill>
          <a:blip r:embed="rId3">
            <a:extLst>
              <a:ext uri="{28A0092B-C50C-407E-A947-70E740481C1C}">
                <a14:useLocalDpi xmlns:a14="http://schemas.microsoft.com/office/drawing/2010/main" val="0"/>
              </a:ext>
            </a:extLst>
          </a:blip>
          <a:srcRect t="65897"/>
          <a:stretch/>
        </p:blipFill>
        <p:spPr>
          <a:xfrm>
            <a:off x="5940086" y="1847354"/>
            <a:ext cx="5870564" cy="1501538"/>
          </a:xfrm>
          <a:prstGeom prst="rect">
            <a:avLst/>
          </a:prstGeom>
        </p:spPr>
      </p:pic>
      <p:sp>
        <p:nvSpPr>
          <p:cNvPr id="9" name="TextBox 8">
            <a:extLst>
              <a:ext uri="{FF2B5EF4-FFF2-40B4-BE49-F238E27FC236}">
                <a16:creationId xmlns:a16="http://schemas.microsoft.com/office/drawing/2014/main" id="{EA005EF9-F728-CD9D-D518-2ED18EC54BE5}"/>
              </a:ext>
            </a:extLst>
          </p:cNvPr>
          <p:cNvSpPr txBox="1"/>
          <p:nvPr/>
        </p:nvSpPr>
        <p:spPr>
          <a:xfrm>
            <a:off x="1815255" y="1672068"/>
            <a:ext cx="2898985" cy="276999"/>
          </a:xfrm>
          <a:prstGeom prst="rect">
            <a:avLst/>
          </a:prstGeom>
          <a:noFill/>
        </p:spPr>
        <p:txBody>
          <a:bodyPr wrap="square">
            <a:spAutoFit/>
          </a:bodyPr>
          <a:lstStyle/>
          <a:p>
            <a:pPr algn="ctr"/>
            <a:r>
              <a:rPr lang="en-US" sz="1200" b="1" dirty="0">
                <a:cs typeface="Arial" panose="020B0604020202020204" pitchFamily="34" charset="0"/>
              </a:rPr>
              <a:t>TEMPO – TSIS [%] (October 26, 2023)</a:t>
            </a:r>
          </a:p>
        </p:txBody>
      </p:sp>
      <p:sp>
        <p:nvSpPr>
          <p:cNvPr id="10" name="TextBox 9">
            <a:extLst>
              <a:ext uri="{FF2B5EF4-FFF2-40B4-BE49-F238E27FC236}">
                <a16:creationId xmlns:a16="http://schemas.microsoft.com/office/drawing/2014/main" id="{5A9563E3-6E32-341A-0C2E-FD96BA5201BC}"/>
              </a:ext>
            </a:extLst>
          </p:cNvPr>
          <p:cNvSpPr txBox="1"/>
          <p:nvPr/>
        </p:nvSpPr>
        <p:spPr>
          <a:xfrm>
            <a:off x="2663691" y="1360455"/>
            <a:ext cx="994716" cy="349583"/>
          </a:xfrm>
          <a:prstGeom prst="rect">
            <a:avLst/>
          </a:prstGeom>
          <a:noFill/>
        </p:spPr>
        <p:txBody>
          <a:bodyPr wrap="square">
            <a:spAutoFit/>
          </a:bodyPr>
          <a:lstStyle/>
          <a:p>
            <a:pPr algn="ctr">
              <a:lnSpc>
                <a:spcPct val="110000"/>
              </a:lnSpc>
            </a:pPr>
            <a:r>
              <a:rPr lang="en-US" sz="1600" b="1" dirty="0">
                <a:cs typeface="Arial" panose="020B0604020202020204" pitchFamily="34" charset="0"/>
              </a:rPr>
              <a:t>UV CCD</a:t>
            </a:r>
          </a:p>
        </p:txBody>
      </p:sp>
      <p:sp>
        <p:nvSpPr>
          <p:cNvPr id="11" name="TextBox 10">
            <a:extLst>
              <a:ext uri="{FF2B5EF4-FFF2-40B4-BE49-F238E27FC236}">
                <a16:creationId xmlns:a16="http://schemas.microsoft.com/office/drawing/2014/main" id="{AE040C59-FA89-965E-504B-314A1F58E6D4}"/>
              </a:ext>
            </a:extLst>
          </p:cNvPr>
          <p:cNvSpPr txBox="1"/>
          <p:nvPr/>
        </p:nvSpPr>
        <p:spPr>
          <a:xfrm>
            <a:off x="8560400" y="1360456"/>
            <a:ext cx="1037949" cy="349583"/>
          </a:xfrm>
          <a:prstGeom prst="rect">
            <a:avLst/>
          </a:prstGeom>
          <a:noFill/>
        </p:spPr>
        <p:txBody>
          <a:bodyPr wrap="square">
            <a:spAutoFit/>
          </a:bodyPr>
          <a:lstStyle/>
          <a:p>
            <a:pPr algn="ctr">
              <a:lnSpc>
                <a:spcPct val="110000"/>
              </a:lnSpc>
            </a:pPr>
            <a:r>
              <a:rPr lang="en-US" sz="1600" b="1" dirty="0">
                <a:cs typeface="Arial" panose="020B0604020202020204" pitchFamily="34" charset="0"/>
              </a:rPr>
              <a:t>VIS CCD</a:t>
            </a:r>
          </a:p>
        </p:txBody>
      </p:sp>
      <p:cxnSp>
        <p:nvCxnSpPr>
          <p:cNvPr id="19" name="Straight Connector 18">
            <a:extLst>
              <a:ext uri="{FF2B5EF4-FFF2-40B4-BE49-F238E27FC236}">
                <a16:creationId xmlns:a16="http://schemas.microsoft.com/office/drawing/2014/main" id="{A07FFAEA-C496-B4ED-FB9C-F750C9DE9028}"/>
              </a:ext>
            </a:extLst>
          </p:cNvPr>
          <p:cNvCxnSpPr>
            <a:cxnSpLocks/>
          </p:cNvCxnSpPr>
          <p:nvPr/>
        </p:nvCxnSpPr>
        <p:spPr>
          <a:xfrm flipV="1">
            <a:off x="5041387" y="2190272"/>
            <a:ext cx="0" cy="7269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9B02EEB-277B-D774-77D0-23DB8E1EBDEA}"/>
              </a:ext>
            </a:extLst>
          </p:cNvPr>
          <p:cNvSpPr txBox="1"/>
          <p:nvPr/>
        </p:nvSpPr>
        <p:spPr>
          <a:xfrm>
            <a:off x="4252377" y="2598350"/>
            <a:ext cx="821058" cy="338554"/>
          </a:xfrm>
          <a:prstGeom prst="rect">
            <a:avLst/>
          </a:prstGeom>
          <a:noFill/>
        </p:spPr>
        <p:txBody>
          <a:bodyPr wrap="none" rtlCol="0">
            <a:spAutoFit/>
          </a:bodyPr>
          <a:lstStyle/>
          <a:p>
            <a:pPr algn="ctr"/>
            <a:r>
              <a:rPr lang="en-US" sz="1600" b="1" dirty="0">
                <a:solidFill>
                  <a:srgbClr val="FF0000"/>
                </a:solidFill>
              </a:rPr>
              <a:t>470 nm</a:t>
            </a:r>
          </a:p>
        </p:txBody>
      </p:sp>
      <p:sp>
        <p:nvSpPr>
          <p:cNvPr id="23" name="TextBox 22">
            <a:extLst>
              <a:ext uri="{FF2B5EF4-FFF2-40B4-BE49-F238E27FC236}">
                <a16:creationId xmlns:a16="http://schemas.microsoft.com/office/drawing/2014/main" id="{13FCF760-A124-4CAD-FA1C-854735C19DA3}"/>
              </a:ext>
            </a:extLst>
          </p:cNvPr>
          <p:cNvSpPr txBox="1"/>
          <p:nvPr/>
        </p:nvSpPr>
        <p:spPr>
          <a:xfrm>
            <a:off x="9113239" y="2180510"/>
            <a:ext cx="821059" cy="338554"/>
          </a:xfrm>
          <a:prstGeom prst="rect">
            <a:avLst/>
          </a:prstGeom>
          <a:noFill/>
        </p:spPr>
        <p:txBody>
          <a:bodyPr wrap="none" rtlCol="0">
            <a:spAutoFit/>
          </a:bodyPr>
          <a:lstStyle/>
          <a:p>
            <a:pPr algn="ctr"/>
            <a:r>
              <a:rPr lang="en-US" sz="1600" b="1" dirty="0">
                <a:solidFill>
                  <a:srgbClr val="FF0000"/>
                </a:solidFill>
              </a:rPr>
              <a:t>640 nm</a:t>
            </a:r>
          </a:p>
        </p:txBody>
      </p:sp>
      <p:cxnSp>
        <p:nvCxnSpPr>
          <p:cNvPr id="29" name="Straight Connector 28">
            <a:extLst>
              <a:ext uri="{FF2B5EF4-FFF2-40B4-BE49-F238E27FC236}">
                <a16:creationId xmlns:a16="http://schemas.microsoft.com/office/drawing/2014/main" id="{F72B73CD-D372-B6BE-9231-9AE7325637D5}"/>
              </a:ext>
            </a:extLst>
          </p:cNvPr>
          <p:cNvCxnSpPr>
            <a:cxnSpLocks/>
          </p:cNvCxnSpPr>
          <p:nvPr/>
        </p:nvCxnSpPr>
        <p:spPr>
          <a:xfrm flipV="1">
            <a:off x="9129089" y="1957708"/>
            <a:ext cx="0" cy="9595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E2D15FA-F4F0-502F-3B03-9A4C875B8854}"/>
              </a:ext>
            </a:extLst>
          </p:cNvPr>
          <p:cNvSpPr txBox="1"/>
          <p:nvPr/>
        </p:nvSpPr>
        <p:spPr>
          <a:xfrm>
            <a:off x="555414" y="3730771"/>
            <a:ext cx="8583760" cy="338554"/>
          </a:xfrm>
          <a:prstGeom prst="rect">
            <a:avLst/>
          </a:prstGeom>
          <a:noFill/>
        </p:spPr>
        <p:txBody>
          <a:bodyPr wrap="none" rtlCol="0">
            <a:spAutoFit/>
          </a:bodyPr>
          <a:lstStyle/>
          <a:p>
            <a:r>
              <a:rPr lang="en-US" sz="1600" dirty="0"/>
              <a:t>The biases are estimated to be </a:t>
            </a:r>
            <a:r>
              <a:rPr lang="en-US" sz="1600" dirty="0">
                <a:solidFill>
                  <a:srgbClr val="FF0000"/>
                </a:solidFill>
              </a:rPr>
              <a:t>~10% </a:t>
            </a:r>
            <a:r>
              <a:rPr lang="en-US" sz="1600" dirty="0"/>
              <a:t>and </a:t>
            </a:r>
            <a:r>
              <a:rPr lang="en-US" sz="1600" dirty="0">
                <a:solidFill>
                  <a:srgbClr val="FF0000"/>
                </a:solidFill>
              </a:rPr>
              <a:t>~6%</a:t>
            </a:r>
            <a:r>
              <a:rPr lang="en-US" sz="1600" dirty="0"/>
              <a:t> at </a:t>
            </a:r>
            <a:r>
              <a:rPr lang="en-US" sz="1600" dirty="0">
                <a:solidFill>
                  <a:srgbClr val="FF0000"/>
                </a:solidFill>
              </a:rPr>
              <a:t>470 nm</a:t>
            </a:r>
            <a:r>
              <a:rPr lang="en-US" sz="1600" dirty="0"/>
              <a:t> and </a:t>
            </a:r>
            <a:r>
              <a:rPr lang="en-US" sz="1600" dirty="0">
                <a:solidFill>
                  <a:srgbClr val="FF0000"/>
                </a:solidFill>
              </a:rPr>
              <a:t>640 nm</a:t>
            </a:r>
            <a:r>
              <a:rPr lang="en-US" sz="1600" dirty="0"/>
              <a:t>, respectively. (Reference: VIIRS)</a:t>
            </a:r>
          </a:p>
        </p:txBody>
      </p:sp>
      <p:sp>
        <p:nvSpPr>
          <p:cNvPr id="33" name="TextBox 32">
            <a:extLst>
              <a:ext uri="{FF2B5EF4-FFF2-40B4-BE49-F238E27FC236}">
                <a16:creationId xmlns:a16="http://schemas.microsoft.com/office/drawing/2014/main" id="{773181CC-55F2-5AB2-1CDF-7B13B8FADB1A}"/>
              </a:ext>
            </a:extLst>
          </p:cNvPr>
          <p:cNvSpPr txBox="1"/>
          <p:nvPr/>
        </p:nvSpPr>
        <p:spPr>
          <a:xfrm>
            <a:off x="7653870" y="1672068"/>
            <a:ext cx="2898985" cy="276999"/>
          </a:xfrm>
          <a:prstGeom prst="rect">
            <a:avLst/>
          </a:prstGeom>
          <a:noFill/>
        </p:spPr>
        <p:txBody>
          <a:bodyPr wrap="square">
            <a:spAutoFit/>
          </a:bodyPr>
          <a:lstStyle/>
          <a:p>
            <a:pPr algn="ctr"/>
            <a:r>
              <a:rPr lang="en-US" sz="1200" b="1" dirty="0">
                <a:cs typeface="Arial" panose="020B0604020202020204" pitchFamily="34" charset="0"/>
              </a:rPr>
              <a:t>TEMPO – TSIS [%] (October 26, 2023)</a:t>
            </a:r>
          </a:p>
        </p:txBody>
      </p:sp>
      <p:sp>
        <p:nvSpPr>
          <p:cNvPr id="34" name="Content Placeholder 1">
            <a:extLst>
              <a:ext uri="{FF2B5EF4-FFF2-40B4-BE49-F238E27FC236}">
                <a16:creationId xmlns:a16="http://schemas.microsoft.com/office/drawing/2014/main" id="{B91B32BF-620E-36DD-6571-6734FB5EA748}"/>
              </a:ext>
            </a:extLst>
          </p:cNvPr>
          <p:cNvSpPr txBox="1">
            <a:spLocks/>
          </p:cNvSpPr>
          <p:nvPr/>
        </p:nvSpPr>
        <p:spPr>
          <a:xfrm>
            <a:off x="101600" y="1109135"/>
            <a:ext cx="11988800" cy="37283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Font typeface="Wingdings" pitchFamily="2" charset="2"/>
              <a:buChar char="Ø"/>
            </a:pPr>
            <a:r>
              <a:rPr lang="en-US" sz="2000" b="1" dirty="0"/>
              <a:t>Solar irradiance</a:t>
            </a:r>
            <a:endParaRPr lang="en-US" sz="2000" dirty="0"/>
          </a:p>
        </p:txBody>
      </p:sp>
      <p:sp>
        <p:nvSpPr>
          <p:cNvPr id="35" name="Content Placeholder 1">
            <a:extLst>
              <a:ext uri="{FF2B5EF4-FFF2-40B4-BE49-F238E27FC236}">
                <a16:creationId xmlns:a16="http://schemas.microsoft.com/office/drawing/2014/main" id="{C723E925-0949-0FD7-645D-941B8EF48D74}"/>
              </a:ext>
            </a:extLst>
          </p:cNvPr>
          <p:cNvSpPr txBox="1">
            <a:spLocks/>
          </p:cNvSpPr>
          <p:nvPr/>
        </p:nvSpPr>
        <p:spPr>
          <a:xfrm>
            <a:off x="101600" y="3356969"/>
            <a:ext cx="11988800" cy="37283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Font typeface="Wingdings" pitchFamily="2" charset="2"/>
              <a:buChar char="Ø"/>
            </a:pPr>
            <a:r>
              <a:rPr lang="en-US" sz="2000" b="1" dirty="0"/>
              <a:t>Earth radiance</a:t>
            </a:r>
            <a:endParaRPr lang="en-US" sz="2000" dirty="0"/>
          </a:p>
        </p:txBody>
      </p:sp>
      <p:sp>
        <p:nvSpPr>
          <p:cNvPr id="36" name="TextBox 35">
            <a:extLst>
              <a:ext uri="{FF2B5EF4-FFF2-40B4-BE49-F238E27FC236}">
                <a16:creationId xmlns:a16="http://schemas.microsoft.com/office/drawing/2014/main" id="{51303E0C-A96C-E052-9F50-7DC6E4F4D7E2}"/>
              </a:ext>
            </a:extLst>
          </p:cNvPr>
          <p:cNvSpPr txBox="1"/>
          <p:nvPr/>
        </p:nvSpPr>
        <p:spPr>
          <a:xfrm>
            <a:off x="555414" y="4530698"/>
            <a:ext cx="11266802" cy="338554"/>
          </a:xfrm>
          <a:prstGeom prst="rect">
            <a:avLst/>
          </a:prstGeom>
          <a:noFill/>
        </p:spPr>
        <p:txBody>
          <a:bodyPr wrap="none" rtlCol="0">
            <a:spAutoFit/>
          </a:bodyPr>
          <a:lstStyle/>
          <a:p>
            <a:r>
              <a:rPr lang="en-US" sz="1600" dirty="0"/>
              <a:t>Combining the biases in solar irradiance and Earth radiance, as expected, the Sun-normalized radiance biases are </a:t>
            </a:r>
            <a:r>
              <a:rPr lang="en-US" sz="1600" dirty="0">
                <a:solidFill>
                  <a:srgbClr val="FF0000"/>
                </a:solidFill>
              </a:rPr>
              <a:t>on the order of 10%</a:t>
            </a:r>
            <a:r>
              <a:rPr lang="en-US" sz="1600" dirty="0"/>
              <a:t>.</a:t>
            </a:r>
          </a:p>
        </p:txBody>
      </p:sp>
      <p:sp>
        <p:nvSpPr>
          <p:cNvPr id="37" name="Content Placeholder 1">
            <a:extLst>
              <a:ext uri="{FF2B5EF4-FFF2-40B4-BE49-F238E27FC236}">
                <a16:creationId xmlns:a16="http://schemas.microsoft.com/office/drawing/2014/main" id="{330AB998-2DC2-593D-84AE-01D80AF7765D}"/>
              </a:ext>
            </a:extLst>
          </p:cNvPr>
          <p:cNvSpPr txBox="1">
            <a:spLocks/>
          </p:cNvSpPr>
          <p:nvPr/>
        </p:nvSpPr>
        <p:spPr>
          <a:xfrm>
            <a:off x="101600" y="4156896"/>
            <a:ext cx="11988800" cy="37283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Font typeface="Wingdings" pitchFamily="2" charset="2"/>
              <a:buChar char="Ø"/>
            </a:pPr>
            <a:r>
              <a:rPr lang="en-US" sz="2000" b="1" dirty="0"/>
              <a:t>Sun-normalized radiance</a:t>
            </a:r>
            <a:endParaRPr lang="en-US" sz="2000" dirty="0"/>
          </a:p>
        </p:txBody>
      </p:sp>
      <p:sp>
        <p:nvSpPr>
          <p:cNvPr id="38" name="TextBox 37">
            <a:extLst>
              <a:ext uri="{FF2B5EF4-FFF2-40B4-BE49-F238E27FC236}">
                <a16:creationId xmlns:a16="http://schemas.microsoft.com/office/drawing/2014/main" id="{FDB84CBD-8246-D297-4253-02F351ED3A0F}"/>
              </a:ext>
            </a:extLst>
          </p:cNvPr>
          <p:cNvSpPr txBox="1"/>
          <p:nvPr/>
        </p:nvSpPr>
        <p:spPr>
          <a:xfrm>
            <a:off x="3394613" y="5929933"/>
            <a:ext cx="8684848"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(PRNU: photo response non-uniformity; BTDF: bidirectional transmittance distribution function)</a:t>
            </a:r>
          </a:p>
        </p:txBody>
      </p:sp>
      <p:pic>
        <p:nvPicPr>
          <p:cNvPr id="41" name="Picture 40">
            <a:extLst>
              <a:ext uri="{FF2B5EF4-FFF2-40B4-BE49-F238E27FC236}">
                <a16:creationId xmlns:a16="http://schemas.microsoft.com/office/drawing/2014/main" id="{B9FBD172-56D5-7F1D-56EC-7D18ABB85958}"/>
              </a:ext>
            </a:extLst>
          </p:cNvPr>
          <p:cNvPicPr>
            <a:picLocks noChangeAspect="1"/>
          </p:cNvPicPr>
          <p:nvPr/>
        </p:nvPicPr>
        <p:blipFill>
          <a:blip r:embed="rId4"/>
          <a:srcRect l="3212" r="11412"/>
          <a:stretch/>
        </p:blipFill>
        <p:spPr>
          <a:xfrm>
            <a:off x="105766" y="4941839"/>
            <a:ext cx="11988800" cy="1097678"/>
          </a:xfrm>
          <a:prstGeom prst="rect">
            <a:avLst/>
          </a:prstGeom>
        </p:spPr>
      </p:pic>
      <p:sp>
        <p:nvSpPr>
          <p:cNvPr id="43" name="Rectangle 42">
            <a:extLst>
              <a:ext uri="{FF2B5EF4-FFF2-40B4-BE49-F238E27FC236}">
                <a16:creationId xmlns:a16="http://schemas.microsoft.com/office/drawing/2014/main" id="{9A0EF465-1762-EE1C-CC06-5ED1BF328FE9}"/>
              </a:ext>
            </a:extLst>
          </p:cNvPr>
          <p:cNvSpPr/>
          <p:nvPr/>
        </p:nvSpPr>
        <p:spPr>
          <a:xfrm>
            <a:off x="9833171" y="5429588"/>
            <a:ext cx="2189496" cy="429348"/>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44" name="TextBox 43">
            <a:extLst>
              <a:ext uri="{FF2B5EF4-FFF2-40B4-BE49-F238E27FC236}">
                <a16:creationId xmlns:a16="http://schemas.microsoft.com/office/drawing/2014/main" id="{C011418B-9B79-97E3-6CFB-1ACA76F24721}"/>
              </a:ext>
            </a:extLst>
          </p:cNvPr>
          <p:cNvSpPr txBox="1"/>
          <p:nvPr/>
        </p:nvSpPr>
        <p:spPr>
          <a:xfrm>
            <a:off x="338668" y="6310735"/>
            <a:ext cx="11514665" cy="338554"/>
          </a:xfrm>
          <a:prstGeom prst="rect">
            <a:avLst/>
          </a:prstGeom>
          <a:solidFill>
            <a:schemeClr val="accent3">
              <a:lumMod val="20000"/>
              <a:lumOff val="80000"/>
            </a:schemeClr>
          </a:solidFill>
        </p:spPr>
        <p:txBody>
          <a:bodyPr wrap="square">
            <a:spAutoFit/>
          </a:bodyPr>
          <a:lstStyle/>
          <a:p>
            <a:pPr algn="ctr"/>
            <a:r>
              <a:rPr lang="en-US" sz="1600" dirty="0"/>
              <a:t>Along with a careful investigation of each parameter, we are considering adjustments to the radiometric calibration coefficients and BTDF.</a:t>
            </a:r>
          </a:p>
        </p:txBody>
      </p:sp>
    </p:spTree>
    <p:extLst>
      <p:ext uri="{BB962C8B-B14F-4D97-AF65-F5344CB8AC3E}">
        <p14:creationId xmlns:p14="http://schemas.microsoft.com/office/powerpoint/2010/main" val="1795044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470CC-0A4B-998C-8CD4-8E5088034D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280F0-67E7-870D-16B7-E1DD70948D3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4" name="Title 2">
            <a:extLst>
              <a:ext uri="{FF2B5EF4-FFF2-40B4-BE49-F238E27FC236}">
                <a16:creationId xmlns:a16="http://schemas.microsoft.com/office/drawing/2014/main" id="{3BFADE1A-8CFF-593D-9599-949A47EC1D1B}"/>
              </a:ext>
            </a:extLst>
          </p:cNvPr>
          <p:cNvSpPr>
            <a:spLocks noGrp="1"/>
          </p:cNvSpPr>
          <p:nvPr>
            <p:ph type="title"/>
          </p:nvPr>
        </p:nvSpPr>
        <p:spPr>
          <a:xfrm>
            <a:off x="0" y="0"/>
            <a:ext cx="12192000" cy="975701"/>
          </a:xfrm>
        </p:spPr>
        <p:txBody>
          <a:bodyPr/>
          <a:lstStyle/>
          <a:p>
            <a:r>
              <a:rPr lang="en-US" dirty="0"/>
              <a:t>Fringe correction (work in progress)</a:t>
            </a:r>
          </a:p>
        </p:txBody>
      </p:sp>
      <p:sp>
        <p:nvSpPr>
          <p:cNvPr id="6" name="TextBox 5">
            <a:extLst>
              <a:ext uri="{FF2B5EF4-FFF2-40B4-BE49-F238E27FC236}">
                <a16:creationId xmlns:a16="http://schemas.microsoft.com/office/drawing/2014/main" id="{0075D814-A488-AD0E-8DC2-D6FDB10F9B37}"/>
              </a:ext>
            </a:extLst>
          </p:cNvPr>
          <p:cNvSpPr txBox="1"/>
          <p:nvPr/>
        </p:nvSpPr>
        <p:spPr>
          <a:xfrm>
            <a:off x="101771" y="1130698"/>
            <a:ext cx="5147115" cy="400110"/>
          </a:xfrm>
          <a:prstGeom prst="rect">
            <a:avLst/>
          </a:prstGeom>
          <a:noFill/>
        </p:spPr>
        <p:txBody>
          <a:bodyPr wrap="none" rtlCol="0">
            <a:spAutoFit/>
          </a:bodyPr>
          <a:lstStyle/>
          <a:p>
            <a:pPr algn="ctr"/>
            <a:r>
              <a:rPr lang="en-US" sz="2000" b="1" dirty="0"/>
              <a:t>August 1, 2023, spatial position 1020 (0-based)</a:t>
            </a:r>
          </a:p>
        </p:txBody>
      </p:sp>
      <p:sp>
        <p:nvSpPr>
          <p:cNvPr id="15" name="TextBox 14">
            <a:extLst>
              <a:ext uri="{FF2B5EF4-FFF2-40B4-BE49-F238E27FC236}">
                <a16:creationId xmlns:a16="http://schemas.microsoft.com/office/drawing/2014/main" id="{5213DD78-9E3D-393B-57DD-F4AD3CC213B3}"/>
              </a:ext>
            </a:extLst>
          </p:cNvPr>
          <p:cNvSpPr txBox="1"/>
          <p:nvPr/>
        </p:nvSpPr>
        <p:spPr>
          <a:xfrm>
            <a:off x="1699003" y="5964734"/>
            <a:ext cx="8809492" cy="554383"/>
          </a:xfrm>
          <a:prstGeom prst="rect">
            <a:avLst/>
          </a:prstGeom>
          <a:solidFill>
            <a:schemeClr val="accent3">
              <a:lumMod val="20000"/>
              <a:lumOff val="80000"/>
            </a:schemeClr>
          </a:solidFill>
        </p:spPr>
        <p:txBody>
          <a:bodyPr wrap="square">
            <a:spAutoFit/>
          </a:bodyPr>
          <a:lstStyle/>
          <a:p>
            <a:pPr>
              <a:lnSpc>
                <a:spcPct val="110000"/>
              </a:lnSpc>
            </a:pPr>
            <a:r>
              <a:rPr lang="en-US" sz="1400" dirty="0"/>
              <a:t>Ideally, the </a:t>
            </a:r>
            <a:r>
              <a:rPr lang="en-US" sz="1400" dirty="0">
                <a:solidFill>
                  <a:srgbClr val="169617"/>
                </a:solidFill>
              </a:rPr>
              <a:t>radiometric calibration coefficients</a:t>
            </a:r>
            <a:r>
              <a:rPr lang="en-US" sz="1400" dirty="0"/>
              <a:t> should compensate for the etaloning pattern in </a:t>
            </a:r>
            <a:r>
              <a:rPr lang="en-US" sz="1400" dirty="0">
                <a:solidFill>
                  <a:srgbClr val="0467AB"/>
                </a:solidFill>
              </a:rPr>
              <a:t>irradiance [electrons/s]</a:t>
            </a:r>
            <a:r>
              <a:rPr lang="en-US" sz="1400" dirty="0"/>
              <a:t>,</a:t>
            </a:r>
          </a:p>
          <a:p>
            <a:pPr>
              <a:lnSpc>
                <a:spcPct val="110000"/>
              </a:lnSpc>
            </a:pPr>
            <a:r>
              <a:rPr lang="en-US" sz="1400" dirty="0"/>
              <a:t>resulting in fringe-free </a:t>
            </a:r>
            <a:r>
              <a:rPr lang="en-US" sz="1400" dirty="0">
                <a:solidFill>
                  <a:srgbClr val="D41D1F"/>
                </a:solidFill>
              </a:rPr>
              <a:t>Level 1 irradiance [photons/s/cm</a:t>
            </a:r>
            <a:r>
              <a:rPr lang="en-US" sz="1400" baseline="30000" dirty="0">
                <a:solidFill>
                  <a:srgbClr val="D41D1F"/>
                </a:solidFill>
              </a:rPr>
              <a:t>2</a:t>
            </a:r>
            <a:r>
              <a:rPr lang="en-US" sz="1400" dirty="0">
                <a:solidFill>
                  <a:srgbClr val="D41D1F"/>
                </a:solidFill>
              </a:rPr>
              <a:t>/nm]</a:t>
            </a:r>
            <a:r>
              <a:rPr lang="en-US" sz="1400" dirty="0"/>
              <a:t>.</a:t>
            </a:r>
            <a:endParaRPr lang="en-US" sz="1400" dirty="0">
              <a:cs typeface="Arial" panose="020B0604020202020204" pitchFamily="34" charset="0"/>
            </a:endParaRPr>
          </a:p>
        </p:txBody>
      </p:sp>
      <p:pic>
        <p:nvPicPr>
          <p:cNvPr id="17" name="Picture 16">
            <a:extLst>
              <a:ext uri="{FF2B5EF4-FFF2-40B4-BE49-F238E27FC236}">
                <a16:creationId xmlns:a16="http://schemas.microsoft.com/office/drawing/2014/main" id="{4711A184-7D66-008C-07CB-941FE3BAB413}"/>
              </a:ext>
            </a:extLst>
          </p:cNvPr>
          <p:cNvPicPr>
            <a:picLocks noChangeAspect="1"/>
          </p:cNvPicPr>
          <p:nvPr/>
        </p:nvPicPr>
        <p:blipFill>
          <a:blip r:embed="rId2"/>
          <a:stretch>
            <a:fillRect/>
          </a:stretch>
        </p:blipFill>
        <p:spPr>
          <a:xfrm>
            <a:off x="6157195" y="2100851"/>
            <a:ext cx="4881499" cy="3661124"/>
          </a:xfrm>
          <a:prstGeom prst="rect">
            <a:avLst/>
          </a:prstGeom>
        </p:spPr>
      </p:pic>
      <p:pic>
        <p:nvPicPr>
          <p:cNvPr id="19" name="Picture 18">
            <a:extLst>
              <a:ext uri="{FF2B5EF4-FFF2-40B4-BE49-F238E27FC236}">
                <a16:creationId xmlns:a16="http://schemas.microsoft.com/office/drawing/2014/main" id="{94BBDF3D-0A46-A180-2945-97E15484E08F}"/>
              </a:ext>
            </a:extLst>
          </p:cNvPr>
          <p:cNvPicPr>
            <a:picLocks noChangeAspect="1"/>
          </p:cNvPicPr>
          <p:nvPr/>
        </p:nvPicPr>
        <p:blipFill>
          <a:blip r:embed="rId3"/>
          <a:stretch>
            <a:fillRect/>
          </a:stretch>
        </p:blipFill>
        <p:spPr>
          <a:xfrm>
            <a:off x="736169" y="2100851"/>
            <a:ext cx="4881499" cy="3661124"/>
          </a:xfrm>
          <a:prstGeom prst="rect">
            <a:avLst/>
          </a:prstGeom>
        </p:spPr>
      </p:pic>
      <p:sp>
        <p:nvSpPr>
          <p:cNvPr id="20" name="Right Arrow 19">
            <a:extLst>
              <a:ext uri="{FF2B5EF4-FFF2-40B4-BE49-F238E27FC236}">
                <a16:creationId xmlns:a16="http://schemas.microsoft.com/office/drawing/2014/main" id="{A19C6DDD-A675-E009-DC96-651E4D5B6897}"/>
              </a:ext>
            </a:extLst>
          </p:cNvPr>
          <p:cNvSpPr/>
          <p:nvPr/>
        </p:nvSpPr>
        <p:spPr>
          <a:xfrm flipH="1">
            <a:off x="3504568" y="4657239"/>
            <a:ext cx="602481" cy="209227"/>
          </a:xfrm>
          <a:prstGeom prst="rightArrow">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EB3887-333E-45B6-ABAF-CDDD08CCD177}"/>
              </a:ext>
            </a:extLst>
          </p:cNvPr>
          <p:cNvSpPr txBox="1"/>
          <p:nvPr/>
        </p:nvSpPr>
        <p:spPr>
          <a:xfrm>
            <a:off x="2750947" y="4827721"/>
            <a:ext cx="2712204" cy="461665"/>
          </a:xfrm>
          <a:prstGeom prst="rect">
            <a:avLst/>
          </a:prstGeom>
          <a:noFill/>
        </p:spPr>
        <p:txBody>
          <a:bodyPr wrap="square" rtlCol="0">
            <a:spAutoFit/>
          </a:bodyPr>
          <a:lstStyle/>
          <a:p>
            <a:pPr algn="ctr"/>
            <a:r>
              <a:rPr lang="en-US" sz="1200" dirty="0">
                <a:solidFill>
                  <a:srgbClr val="00B0F1"/>
                </a:solidFill>
              </a:rPr>
              <a:t>Spectral shifts applied to Rad. Cal. Coeff.</a:t>
            </a:r>
            <a:br>
              <a:rPr lang="en-US" sz="1200" dirty="0">
                <a:solidFill>
                  <a:srgbClr val="00B0F1"/>
                </a:solidFill>
              </a:rPr>
            </a:br>
            <a:r>
              <a:rPr lang="en-US" sz="1200" dirty="0">
                <a:solidFill>
                  <a:srgbClr val="00B0F1"/>
                </a:solidFill>
              </a:rPr>
              <a:t>(V03 </a:t>
            </a:r>
            <a:r>
              <a:rPr lang="en-US" sz="1200" dirty="0">
                <a:solidFill>
                  <a:srgbClr val="00B0F1"/>
                </a:solidFill>
                <a:sym typeface="Wingdings" pitchFamily="2" charset="2"/>
              </a:rPr>
              <a:t> updated</a:t>
            </a:r>
            <a:r>
              <a:rPr lang="en-US" sz="1200" dirty="0">
                <a:solidFill>
                  <a:srgbClr val="00B0F1"/>
                </a:solidFill>
              </a:rPr>
              <a:t>)</a:t>
            </a:r>
          </a:p>
        </p:txBody>
      </p:sp>
      <p:sp>
        <p:nvSpPr>
          <p:cNvPr id="23" name="TextBox 22">
            <a:extLst>
              <a:ext uri="{FF2B5EF4-FFF2-40B4-BE49-F238E27FC236}">
                <a16:creationId xmlns:a16="http://schemas.microsoft.com/office/drawing/2014/main" id="{C47751B6-C993-2199-1DB2-FD78EC25BD42}"/>
              </a:ext>
            </a:extLst>
          </p:cNvPr>
          <p:cNvSpPr txBox="1"/>
          <p:nvPr/>
        </p:nvSpPr>
        <p:spPr>
          <a:xfrm>
            <a:off x="6644075" y="1632831"/>
            <a:ext cx="4368925" cy="584775"/>
          </a:xfrm>
          <a:prstGeom prst="rect">
            <a:avLst/>
          </a:prstGeom>
          <a:noFill/>
        </p:spPr>
        <p:txBody>
          <a:bodyPr wrap="square">
            <a:spAutoFit/>
          </a:bodyPr>
          <a:lstStyle/>
          <a:p>
            <a:pPr algn="ctr"/>
            <a:r>
              <a:rPr lang="en-US" sz="1600" b="1" dirty="0"/>
              <a:t>TSIS and TEMPO irradiances</a:t>
            </a:r>
            <a:br>
              <a:rPr lang="en-US" sz="1600" b="1" dirty="0"/>
            </a:br>
            <a:r>
              <a:rPr lang="en-US" sz="1600" b="1" dirty="0"/>
              <a:t>[photons/s/cm</a:t>
            </a:r>
            <a:r>
              <a:rPr lang="en-US" sz="1600" b="1" baseline="30000" dirty="0"/>
              <a:t>2</a:t>
            </a:r>
            <a:r>
              <a:rPr lang="en-US" sz="1600" b="1" dirty="0"/>
              <a:t>/nm]</a:t>
            </a:r>
          </a:p>
        </p:txBody>
      </p:sp>
      <p:sp>
        <p:nvSpPr>
          <p:cNvPr id="24" name="TextBox 23">
            <a:extLst>
              <a:ext uri="{FF2B5EF4-FFF2-40B4-BE49-F238E27FC236}">
                <a16:creationId xmlns:a16="http://schemas.microsoft.com/office/drawing/2014/main" id="{26CC7EE9-DA1D-8C32-1522-0A5691F0A37D}"/>
              </a:ext>
            </a:extLst>
          </p:cNvPr>
          <p:cNvSpPr txBox="1"/>
          <p:nvPr/>
        </p:nvSpPr>
        <p:spPr>
          <a:xfrm>
            <a:off x="1176553" y="1632831"/>
            <a:ext cx="4368925" cy="584775"/>
          </a:xfrm>
          <a:prstGeom prst="rect">
            <a:avLst/>
          </a:prstGeom>
          <a:noFill/>
        </p:spPr>
        <p:txBody>
          <a:bodyPr wrap="square">
            <a:spAutoFit/>
          </a:bodyPr>
          <a:lstStyle/>
          <a:p>
            <a:pPr algn="ctr"/>
            <a:r>
              <a:rPr lang="en-US" sz="1600" b="1" dirty="0"/>
              <a:t>Radiometric calibration coefficients [photons/s/cm</a:t>
            </a:r>
            <a:r>
              <a:rPr lang="en-US" sz="1600" b="1" baseline="30000" dirty="0"/>
              <a:t>2</a:t>
            </a:r>
            <a:r>
              <a:rPr lang="en-US" sz="1600" b="1" dirty="0"/>
              <a:t>/nm/(electrons/s)]</a:t>
            </a:r>
          </a:p>
        </p:txBody>
      </p:sp>
    </p:spTree>
    <p:extLst>
      <p:ext uri="{BB962C8B-B14F-4D97-AF65-F5344CB8AC3E}">
        <p14:creationId xmlns:p14="http://schemas.microsoft.com/office/powerpoint/2010/main" val="18781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1CB2DC-1253-B654-CAEC-5AB87B06830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4" name="Title 2">
            <a:extLst>
              <a:ext uri="{FF2B5EF4-FFF2-40B4-BE49-F238E27FC236}">
                <a16:creationId xmlns:a16="http://schemas.microsoft.com/office/drawing/2014/main" id="{6A421EFF-B49C-C9E5-5A74-9440C24AC9C9}"/>
              </a:ext>
            </a:extLst>
          </p:cNvPr>
          <p:cNvSpPr>
            <a:spLocks noGrp="1"/>
          </p:cNvSpPr>
          <p:nvPr>
            <p:ph type="title"/>
          </p:nvPr>
        </p:nvSpPr>
        <p:spPr>
          <a:xfrm>
            <a:off x="0" y="0"/>
            <a:ext cx="12192000" cy="975701"/>
          </a:xfrm>
        </p:spPr>
        <p:txBody>
          <a:bodyPr/>
          <a:lstStyle/>
          <a:p>
            <a:r>
              <a:rPr lang="en-US" dirty="0"/>
              <a:t>Summary</a:t>
            </a:r>
          </a:p>
        </p:txBody>
      </p:sp>
      <p:sp>
        <p:nvSpPr>
          <p:cNvPr id="5" name="Content Placeholder 1">
            <a:extLst>
              <a:ext uri="{FF2B5EF4-FFF2-40B4-BE49-F238E27FC236}">
                <a16:creationId xmlns:a16="http://schemas.microsoft.com/office/drawing/2014/main" id="{28FDBFE1-23FC-1C37-8F46-1656AB227361}"/>
              </a:ext>
            </a:extLst>
          </p:cNvPr>
          <p:cNvSpPr txBox="1">
            <a:spLocks/>
          </p:cNvSpPr>
          <p:nvPr/>
        </p:nvSpPr>
        <p:spPr>
          <a:xfrm>
            <a:off x="109349" y="4078080"/>
            <a:ext cx="11988800" cy="251099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457200">
              <a:buAutoNum type="arabicParenBoth"/>
            </a:pPr>
            <a:r>
              <a:rPr lang="en-US" sz="1600" b="1" dirty="0"/>
              <a:t>Absolute calibration</a:t>
            </a:r>
            <a:br>
              <a:rPr lang="en-US" sz="1600" b="1" dirty="0"/>
            </a:br>
            <a:r>
              <a:rPr lang="en-US" sz="1600" dirty="0"/>
              <a:t>- We are considering adjustments to the radiometric calibration coefficients and BTDF to address (a) the Sun-normalized radiance biases and (b) the etaloning residuals.</a:t>
            </a:r>
            <a:br>
              <a:rPr lang="en-US" sz="1600" dirty="0"/>
            </a:br>
            <a:endParaRPr lang="en-US" sz="1600" dirty="0"/>
          </a:p>
          <a:p>
            <a:pPr marL="457200" indent="-457200">
              <a:buAutoNum type="arabicParenBoth"/>
            </a:pPr>
            <a:r>
              <a:rPr lang="en-US" sz="1600" b="1" dirty="0"/>
              <a:t>Stray light</a:t>
            </a:r>
            <a:br>
              <a:rPr lang="en-US" sz="1600" b="1" dirty="0"/>
            </a:br>
            <a:r>
              <a:rPr lang="en-US" sz="1600" dirty="0"/>
              <a:t>- We have been working on updating the point spread function and implementing background stray light correction.</a:t>
            </a:r>
            <a:br>
              <a:rPr lang="en-US" sz="1600" dirty="0"/>
            </a:br>
            <a:endParaRPr lang="en-US" sz="1600" dirty="0"/>
          </a:p>
          <a:p>
            <a:pPr marL="457200" indent="-457200">
              <a:buAutoNum type="arabicParenBoth"/>
            </a:pPr>
            <a:r>
              <a:rPr lang="en-US" sz="1600" b="1" dirty="0"/>
              <a:t>Polarization correction (early stage)</a:t>
            </a:r>
            <a:br>
              <a:rPr lang="en-US" sz="1600" b="1" dirty="0"/>
            </a:br>
            <a:r>
              <a:rPr lang="en-US" sz="1600" dirty="0"/>
              <a:t>- The correction algorithm has already been integrated into the TEMPO Level 0-1 processor.</a:t>
            </a:r>
            <a:br>
              <a:rPr lang="en-US" sz="1600" dirty="0"/>
            </a:br>
            <a:r>
              <a:rPr lang="en-US" sz="1600" dirty="0"/>
              <a:t>- We have begun assessing its performance using in-flight measurements.</a:t>
            </a:r>
          </a:p>
        </p:txBody>
      </p:sp>
      <p:pic>
        <p:nvPicPr>
          <p:cNvPr id="7" name="Picture 6">
            <a:extLst>
              <a:ext uri="{FF2B5EF4-FFF2-40B4-BE49-F238E27FC236}">
                <a16:creationId xmlns:a16="http://schemas.microsoft.com/office/drawing/2014/main" id="{374A7022-ECB3-89D6-444D-65E85EC2519F}"/>
              </a:ext>
            </a:extLst>
          </p:cNvPr>
          <p:cNvPicPr>
            <a:picLocks noChangeAspect="1"/>
          </p:cNvPicPr>
          <p:nvPr/>
        </p:nvPicPr>
        <p:blipFill>
          <a:blip r:embed="rId2"/>
          <a:srcRect l="3212" r="11412"/>
          <a:stretch/>
        </p:blipFill>
        <p:spPr>
          <a:xfrm>
            <a:off x="12778" y="2932375"/>
            <a:ext cx="11184749" cy="1024060"/>
          </a:xfrm>
          <a:prstGeom prst="rect">
            <a:avLst/>
          </a:prstGeom>
        </p:spPr>
      </p:pic>
      <p:sp>
        <p:nvSpPr>
          <p:cNvPr id="8" name="Rectangle 7">
            <a:extLst>
              <a:ext uri="{FF2B5EF4-FFF2-40B4-BE49-F238E27FC236}">
                <a16:creationId xmlns:a16="http://schemas.microsoft.com/office/drawing/2014/main" id="{A348B006-C076-0553-FB35-35D86DCE1641}"/>
              </a:ext>
            </a:extLst>
          </p:cNvPr>
          <p:cNvSpPr/>
          <p:nvPr/>
        </p:nvSpPr>
        <p:spPr>
          <a:xfrm>
            <a:off x="9092881" y="3375300"/>
            <a:ext cx="2042653" cy="400553"/>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9" name="Rectangle 8">
            <a:extLst>
              <a:ext uri="{FF2B5EF4-FFF2-40B4-BE49-F238E27FC236}">
                <a16:creationId xmlns:a16="http://schemas.microsoft.com/office/drawing/2014/main" id="{74977A26-F50C-F4ED-D717-415A619F7A79}"/>
              </a:ext>
            </a:extLst>
          </p:cNvPr>
          <p:cNvSpPr/>
          <p:nvPr/>
        </p:nvSpPr>
        <p:spPr>
          <a:xfrm>
            <a:off x="8097363" y="3375300"/>
            <a:ext cx="774020" cy="400553"/>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0" name="TextBox 9">
            <a:extLst>
              <a:ext uri="{FF2B5EF4-FFF2-40B4-BE49-F238E27FC236}">
                <a16:creationId xmlns:a16="http://schemas.microsoft.com/office/drawing/2014/main" id="{2D24B79C-DB44-5E9B-3486-50E58B65B7C0}"/>
              </a:ext>
            </a:extLst>
          </p:cNvPr>
          <p:cNvSpPr txBox="1"/>
          <p:nvPr/>
        </p:nvSpPr>
        <p:spPr>
          <a:xfrm>
            <a:off x="10795248" y="3733099"/>
            <a:ext cx="413896" cy="338554"/>
          </a:xfrm>
          <a:prstGeom prst="rect">
            <a:avLst/>
          </a:prstGeom>
          <a:noFill/>
        </p:spPr>
        <p:txBody>
          <a:bodyPr wrap="none" rtlCol="0">
            <a:spAutoFit/>
          </a:bodyPr>
          <a:lstStyle/>
          <a:p>
            <a:r>
              <a:rPr lang="en-US" sz="1600" dirty="0">
                <a:solidFill>
                  <a:srgbClr val="FF0000"/>
                </a:solidFill>
              </a:rPr>
              <a:t>(1)</a:t>
            </a:r>
          </a:p>
        </p:txBody>
      </p:sp>
      <p:sp>
        <p:nvSpPr>
          <p:cNvPr id="11" name="TextBox 10">
            <a:extLst>
              <a:ext uri="{FF2B5EF4-FFF2-40B4-BE49-F238E27FC236}">
                <a16:creationId xmlns:a16="http://schemas.microsoft.com/office/drawing/2014/main" id="{DA4A30A7-41CC-469C-BC07-F9C507C433FA}"/>
              </a:ext>
            </a:extLst>
          </p:cNvPr>
          <p:cNvSpPr txBox="1"/>
          <p:nvPr/>
        </p:nvSpPr>
        <p:spPr>
          <a:xfrm>
            <a:off x="8488484" y="3733099"/>
            <a:ext cx="413896" cy="338554"/>
          </a:xfrm>
          <a:prstGeom prst="rect">
            <a:avLst/>
          </a:prstGeom>
          <a:noFill/>
        </p:spPr>
        <p:txBody>
          <a:bodyPr wrap="none" rtlCol="0">
            <a:spAutoFit/>
          </a:bodyPr>
          <a:lstStyle/>
          <a:p>
            <a:r>
              <a:rPr lang="en-US" sz="1600" dirty="0">
                <a:solidFill>
                  <a:srgbClr val="FF0000"/>
                </a:solidFill>
              </a:rPr>
              <a:t>(2)</a:t>
            </a:r>
          </a:p>
        </p:txBody>
      </p:sp>
      <p:sp>
        <p:nvSpPr>
          <p:cNvPr id="12" name="TextBox 11">
            <a:extLst>
              <a:ext uri="{FF2B5EF4-FFF2-40B4-BE49-F238E27FC236}">
                <a16:creationId xmlns:a16="http://schemas.microsoft.com/office/drawing/2014/main" id="{1683A8D3-1D76-C2FB-A927-DADFED128B51}"/>
              </a:ext>
            </a:extLst>
          </p:cNvPr>
          <p:cNvSpPr txBox="1"/>
          <p:nvPr/>
        </p:nvSpPr>
        <p:spPr>
          <a:xfrm>
            <a:off x="11049014" y="3326706"/>
            <a:ext cx="1095172" cy="276999"/>
          </a:xfrm>
          <a:prstGeom prst="rect">
            <a:avLst/>
          </a:prstGeom>
          <a:noFill/>
        </p:spPr>
        <p:txBody>
          <a:bodyPr wrap="none" rtlCol="0">
            <a:spAutoFit/>
          </a:bodyPr>
          <a:lstStyle/>
          <a:p>
            <a:r>
              <a:rPr lang="en-US" sz="1200" dirty="0">
                <a:solidFill>
                  <a:srgbClr val="0000FF"/>
                </a:solidFill>
                <a:latin typeface="Cambria Math" panose="02040503050406030204" pitchFamily="18" charset="0"/>
                <a:ea typeface="Cambria Math" panose="02040503050406030204" pitchFamily="18" charset="0"/>
              </a:rPr>
              <a:t>– polarization</a:t>
            </a:r>
          </a:p>
        </p:txBody>
      </p:sp>
      <p:sp>
        <p:nvSpPr>
          <p:cNvPr id="13" name="TextBox 12">
            <a:extLst>
              <a:ext uri="{FF2B5EF4-FFF2-40B4-BE49-F238E27FC236}">
                <a16:creationId xmlns:a16="http://schemas.microsoft.com/office/drawing/2014/main" id="{DAF3016E-5F15-F162-9946-66A534B77053}"/>
              </a:ext>
            </a:extLst>
          </p:cNvPr>
          <p:cNvSpPr txBox="1"/>
          <p:nvPr/>
        </p:nvSpPr>
        <p:spPr>
          <a:xfrm>
            <a:off x="11049014" y="3530916"/>
            <a:ext cx="1095172" cy="276999"/>
          </a:xfrm>
          <a:prstGeom prst="rect">
            <a:avLst/>
          </a:prstGeom>
          <a:noFill/>
        </p:spPr>
        <p:txBody>
          <a:bodyPr wrap="none" rtlCol="0">
            <a:spAutoFit/>
          </a:bodyPr>
          <a:lstStyle/>
          <a:p>
            <a:r>
              <a:rPr lang="en-US" sz="1200" dirty="0">
                <a:solidFill>
                  <a:srgbClr val="0000FF"/>
                </a:solidFill>
                <a:latin typeface="Cambria Math" panose="02040503050406030204" pitchFamily="18" charset="0"/>
                <a:ea typeface="Cambria Math" panose="02040503050406030204" pitchFamily="18" charset="0"/>
              </a:rPr>
              <a:t>– polarization</a:t>
            </a:r>
          </a:p>
        </p:txBody>
      </p:sp>
      <p:sp>
        <p:nvSpPr>
          <p:cNvPr id="14" name="TextBox 13">
            <a:extLst>
              <a:ext uri="{FF2B5EF4-FFF2-40B4-BE49-F238E27FC236}">
                <a16:creationId xmlns:a16="http://schemas.microsoft.com/office/drawing/2014/main" id="{15454489-ECAB-0A2A-763D-C74CDA982575}"/>
              </a:ext>
            </a:extLst>
          </p:cNvPr>
          <p:cNvSpPr txBox="1"/>
          <p:nvPr/>
        </p:nvSpPr>
        <p:spPr>
          <a:xfrm>
            <a:off x="11713299" y="3733099"/>
            <a:ext cx="413896" cy="338554"/>
          </a:xfrm>
          <a:prstGeom prst="rect">
            <a:avLst/>
          </a:prstGeom>
          <a:noFill/>
        </p:spPr>
        <p:txBody>
          <a:bodyPr wrap="none" rtlCol="0">
            <a:spAutoFit/>
          </a:bodyPr>
          <a:lstStyle/>
          <a:p>
            <a:r>
              <a:rPr lang="en-US" sz="1600" dirty="0">
                <a:solidFill>
                  <a:srgbClr val="0000FF"/>
                </a:solidFill>
              </a:rPr>
              <a:t>(3)</a:t>
            </a:r>
          </a:p>
        </p:txBody>
      </p:sp>
      <p:sp>
        <p:nvSpPr>
          <p:cNvPr id="15" name="Content Placeholder 1">
            <a:extLst>
              <a:ext uri="{FF2B5EF4-FFF2-40B4-BE49-F238E27FC236}">
                <a16:creationId xmlns:a16="http://schemas.microsoft.com/office/drawing/2014/main" id="{310B48A4-47B4-8FA5-F64F-46D6099DDB30}"/>
              </a:ext>
            </a:extLst>
          </p:cNvPr>
          <p:cNvSpPr txBox="1">
            <a:spLocks/>
          </p:cNvSpPr>
          <p:nvPr/>
        </p:nvSpPr>
        <p:spPr>
          <a:xfrm>
            <a:off x="101600" y="1109135"/>
            <a:ext cx="11988800" cy="208283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Font typeface="Wingdings" pitchFamily="2" charset="2"/>
              <a:buChar char="Ø"/>
            </a:pPr>
            <a:r>
              <a:rPr lang="en-US" sz="1800" b="1" dirty="0"/>
              <a:t>Sun-normalized radiances from TEMPO V03 Level 1 products are generally overestimated by on the order of 10%.</a:t>
            </a:r>
            <a:br>
              <a:rPr lang="en-US" sz="1800" b="1" dirty="0"/>
            </a:br>
            <a:endParaRPr lang="en-US" sz="1800" b="1" dirty="0"/>
          </a:p>
          <a:p>
            <a:pPr>
              <a:buFont typeface="Wingdings" pitchFamily="2" charset="2"/>
              <a:buChar char="Ø"/>
            </a:pPr>
            <a:r>
              <a:rPr lang="en-US" sz="1800" b="1" dirty="0"/>
              <a:t>Solar irradiance and Earth radiance have been validated separately, and the results align with the ~10% bias in Sun-normalized radiance.</a:t>
            </a:r>
          </a:p>
          <a:p>
            <a:pPr>
              <a:buFont typeface="Wingdings" pitchFamily="2" charset="2"/>
              <a:buChar char="Ø"/>
            </a:pPr>
            <a:endParaRPr lang="en-US" sz="1800" dirty="0"/>
          </a:p>
          <a:p>
            <a:pPr>
              <a:buFont typeface="Wingdings" pitchFamily="2" charset="2"/>
              <a:buChar char="Ø"/>
            </a:pPr>
            <a:r>
              <a:rPr lang="en-US" sz="1800" b="1" dirty="0"/>
              <a:t>Ongoing work</a:t>
            </a:r>
          </a:p>
        </p:txBody>
      </p:sp>
    </p:spTree>
    <p:extLst>
      <p:ext uri="{BB962C8B-B14F-4D97-AF65-F5344CB8AC3E}">
        <p14:creationId xmlns:p14="http://schemas.microsoft.com/office/powerpoint/2010/main" val="3870371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70FF7B-AEE7-AB38-C940-79EC4AC83972}"/>
              </a:ext>
            </a:extLst>
          </p:cNvPr>
          <p:cNvSpPr txBox="1"/>
          <p:nvPr/>
        </p:nvSpPr>
        <p:spPr>
          <a:xfrm>
            <a:off x="3498527" y="1622323"/>
            <a:ext cx="5209696" cy="584775"/>
          </a:xfrm>
          <a:prstGeom prst="rect">
            <a:avLst/>
          </a:prstGeom>
          <a:noFill/>
        </p:spPr>
        <p:txBody>
          <a:bodyPr wrap="none" rtlCol="0">
            <a:spAutoFit/>
          </a:bodyPr>
          <a:lstStyle/>
          <a:p>
            <a:pPr algn="ctr"/>
            <a:r>
              <a:rPr lang="en-US" sz="3200" b="1" dirty="0"/>
              <a:t>Thank you for your attention!</a:t>
            </a:r>
          </a:p>
        </p:txBody>
      </p:sp>
    </p:spTree>
    <p:extLst>
      <p:ext uri="{BB962C8B-B14F-4D97-AF65-F5344CB8AC3E}">
        <p14:creationId xmlns:p14="http://schemas.microsoft.com/office/powerpoint/2010/main" val="334738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D3910-9A73-BDD8-5532-65961A4FCD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A3D97-9519-E9E3-3EC3-6EB2C73780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4" name="Title 2">
            <a:extLst>
              <a:ext uri="{FF2B5EF4-FFF2-40B4-BE49-F238E27FC236}">
                <a16:creationId xmlns:a16="http://schemas.microsoft.com/office/drawing/2014/main" id="{855D2BAF-6A8C-28E0-96D0-F038487E7BBC}"/>
              </a:ext>
            </a:extLst>
          </p:cNvPr>
          <p:cNvSpPr>
            <a:spLocks noGrp="1"/>
          </p:cNvSpPr>
          <p:nvPr>
            <p:ph type="title"/>
          </p:nvPr>
        </p:nvSpPr>
        <p:spPr>
          <a:xfrm>
            <a:off x="0" y="0"/>
            <a:ext cx="12192000" cy="975701"/>
          </a:xfrm>
        </p:spPr>
        <p:txBody>
          <a:bodyPr/>
          <a:lstStyle/>
          <a:p>
            <a:r>
              <a:rPr lang="en-US" dirty="0"/>
              <a:t>ABI bandwidths</a:t>
            </a:r>
          </a:p>
        </p:txBody>
      </p:sp>
      <p:pic>
        <p:nvPicPr>
          <p:cNvPr id="3" name="Picture 2">
            <a:extLst>
              <a:ext uri="{FF2B5EF4-FFF2-40B4-BE49-F238E27FC236}">
                <a16:creationId xmlns:a16="http://schemas.microsoft.com/office/drawing/2014/main" id="{C43219AE-45B7-9D61-D94E-3CB6087DB2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1478" y="1684441"/>
            <a:ext cx="5508493" cy="4131370"/>
          </a:xfrm>
          <a:prstGeom prst="rect">
            <a:avLst/>
          </a:prstGeom>
        </p:spPr>
      </p:pic>
      <p:pic>
        <p:nvPicPr>
          <p:cNvPr id="5" name="Picture 4">
            <a:extLst>
              <a:ext uri="{FF2B5EF4-FFF2-40B4-BE49-F238E27FC236}">
                <a16:creationId xmlns:a16="http://schemas.microsoft.com/office/drawing/2014/main" id="{BCFF3700-DA86-F303-1133-62AFBD1FD3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2027" y="1684441"/>
            <a:ext cx="5508493" cy="4131370"/>
          </a:xfrm>
          <a:prstGeom prst="rect">
            <a:avLst/>
          </a:prstGeom>
        </p:spPr>
      </p:pic>
    </p:spTree>
    <p:extLst>
      <p:ext uri="{BB962C8B-B14F-4D97-AF65-F5344CB8AC3E}">
        <p14:creationId xmlns:p14="http://schemas.microsoft.com/office/powerpoint/2010/main" val="458578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18EE21-C8C6-6CDF-D74D-EDDF1A1E07A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4" name="Title 2">
            <a:extLst>
              <a:ext uri="{FF2B5EF4-FFF2-40B4-BE49-F238E27FC236}">
                <a16:creationId xmlns:a16="http://schemas.microsoft.com/office/drawing/2014/main" id="{8A43D662-9325-19CC-9730-8EEEE5120CC5}"/>
              </a:ext>
            </a:extLst>
          </p:cNvPr>
          <p:cNvSpPr>
            <a:spLocks noGrp="1"/>
          </p:cNvSpPr>
          <p:nvPr>
            <p:ph type="title"/>
          </p:nvPr>
        </p:nvSpPr>
        <p:spPr>
          <a:xfrm>
            <a:off x="0" y="0"/>
            <a:ext cx="12192000" cy="975701"/>
          </a:xfrm>
        </p:spPr>
        <p:txBody>
          <a:bodyPr/>
          <a:lstStyle/>
          <a:p>
            <a:r>
              <a:rPr lang="en-US" dirty="0"/>
              <a:t>TEMPO V03 Level 1 products</a:t>
            </a:r>
          </a:p>
        </p:txBody>
      </p:sp>
      <p:sp>
        <p:nvSpPr>
          <p:cNvPr id="5" name="Content Placeholder 1">
            <a:extLst>
              <a:ext uri="{FF2B5EF4-FFF2-40B4-BE49-F238E27FC236}">
                <a16:creationId xmlns:a16="http://schemas.microsoft.com/office/drawing/2014/main" id="{7897BDD6-571E-554E-B01A-4CCF07DCB028}"/>
              </a:ext>
            </a:extLst>
          </p:cNvPr>
          <p:cNvSpPr txBox="1">
            <a:spLocks/>
          </p:cNvSpPr>
          <p:nvPr/>
        </p:nvSpPr>
        <p:spPr>
          <a:xfrm>
            <a:off x="101600" y="1143000"/>
            <a:ext cx="1198880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Font typeface="Wingdings" pitchFamily="2" charset="2"/>
              <a:buChar char="Ø"/>
            </a:pPr>
            <a:r>
              <a:rPr lang="en-US" sz="2000" b="1" dirty="0"/>
              <a:t>Release:</a:t>
            </a:r>
            <a:r>
              <a:rPr lang="en-US" sz="2000" dirty="0"/>
              <a:t> May 20, 2024</a:t>
            </a:r>
          </a:p>
          <a:p>
            <a:pPr>
              <a:buFont typeface="Wingdings" pitchFamily="2" charset="2"/>
              <a:buChar char="Ø"/>
            </a:pPr>
            <a:r>
              <a:rPr lang="en-US" sz="2000" b="1" dirty="0"/>
              <a:t>Products:</a:t>
            </a:r>
            <a:r>
              <a:rPr lang="en-US" sz="2000" dirty="0"/>
              <a:t> (1) Dark, (2) Earth radiance, (3) Twilight Earth radiance, (4) working solar irradiance, and </a:t>
            </a:r>
            <a:br>
              <a:rPr lang="en-US" sz="2000" dirty="0"/>
            </a:br>
            <a:r>
              <a:rPr lang="en-US" sz="2000" dirty="0"/>
              <a:t>                  (5) reference solar irradiance</a:t>
            </a:r>
          </a:p>
        </p:txBody>
      </p:sp>
      <p:pic>
        <p:nvPicPr>
          <p:cNvPr id="6" name="Picture 5">
            <a:extLst>
              <a:ext uri="{FF2B5EF4-FFF2-40B4-BE49-F238E27FC236}">
                <a16:creationId xmlns:a16="http://schemas.microsoft.com/office/drawing/2014/main" id="{A7AE359D-ACCA-C0FC-E570-28F955C4D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74" y="2476304"/>
            <a:ext cx="4653655" cy="3722924"/>
          </a:xfrm>
          <a:prstGeom prst="rect">
            <a:avLst/>
          </a:prstGeom>
        </p:spPr>
      </p:pic>
      <p:pic>
        <p:nvPicPr>
          <p:cNvPr id="7" name="Picture 6">
            <a:extLst>
              <a:ext uri="{FF2B5EF4-FFF2-40B4-BE49-F238E27FC236}">
                <a16:creationId xmlns:a16="http://schemas.microsoft.com/office/drawing/2014/main" id="{72A498B4-D72E-06E9-18FD-D1CDEF7C80F2}"/>
              </a:ext>
            </a:extLst>
          </p:cNvPr>
          <p:cNvPicPr>
            <a:picLocks noChangeAspect="1"/>
          </p:cNvPicPr>
          <p:nvPr/>
        </p:nvPicPr>
        <p:blipFill>
          <a:blip r:embed="rId3"/>
          <a:srcRect l="11742" t="3082" r="8033" b="9433"/>
          <a:stretch/>
        </p:blipFill>
        <p:spPr>
          <a:xfrm>
            <a:off x="6146800" y="2496770"/>
            <a:ext cx="5943600" cy="3638550"/>
          </a:xfrm>
          <a:prstGeom prst="rect">
            <a:avLst/>
          </a:prstGeom>
        </p:spPr>
      </p:pic>
      <p:sp>
        <p:nvSpPr>
          <p:cNvPr id="8" name="TextBox 7">
            <a:extLst>
              <a:ext uri="{FF2B5EF4-FFF2-40B4-BE49-F238E27FC236}">
                <a16:creationId xmlns:a16="http://schemas.microsoft.com/office/drawing/2014/main" id="{8F349880-C5C2-967C-97E9-F7EA938A662E}"/>
              </a:ext>
            </a:extLst>
          </p:cNvPr>
          <p:cNvSpPr txBox="1"/>
          <p:nvPr/>
        </p:nvSpPr>
        <p:spPr>
          <a:xfrm>
            <a:off x="473324" y="2237080"/>
            <a:ext cx="5190973" cy="307777"/>
          </a:xfrm>
          <a:prstGeom prst="rect">
            <a:avLst/>
          </a:prstGeom>
          <a:noFill/>
        </p:spPr>
        <p:txBody>
          <a:bodyPr wrap="none" rtlCol="0">
            <a:spAutoFit/>
          </a:bodyPr>
          <a:lstStyle/>
          <a:p>
            <a:pPr algn="ctr"/>
            <a:r>
              <a:rPr lang="en-US" sz="1400" b="1" dirty="0">
                <a:solidFill>
                  <a:srgbClr val="0000FF"/>
                </a:solidFill>
              </a:rPr>
              <a:t>Sun-normalized radiance = Earth radiance / working solar irradiance</a:t>
            </a:r>
          </a:p>
        </p:txBody>
      </p:sp>
      <p:sp>
        <p:nvSpPr>
          <p:cNvPr id="9" name="TextBox 8">
            <a:extLst>
              <a:ext uri="{FF2B5EF4-FFF2-40B4-BE49-F238E27FC236}">
                <a16:creationId xmlns:a16="http://schemas.microsoft.com/office/drawing/2014/main" id="{DC5C7BC6-38F0-BE24-BB70-2439422579E3}"/>
              </a:ext>
            </a:extLst>
          </p:cNvPr>
          <p:cNvSpPr txBox="1"/>
          <p:nvPr/>
        </p:nvSpPr>
        <p:spPr>
          <a:xfrm>
            <a:off x="8028984" y="2237080"/>
            <a:ext cx="1893019" cy="307777"/>
          </a:xfrm>
          <a:prstGeom prst="rect">
            <a:avLst/>
          </a:prstGeom>
          <a:noFill/>
        </p:spPr>
        <p:txBody>
          <a:bodyPr wrap="none" rtlCol="0">
            <a:spAutoFit/>
          </a:bodyPr>
          <a:lstStyle/>
          <a:p>
            <a:pPr algn="ctr"/>
            <a:r>
              <a:rPr lang="en-US" sz="1400" b="1" dirty="0">
                <a:solidFill>
                  <a:srgbClr val="0000FF"/>
                </a:solidFill>
              </a:rPr>
              <a:t>Twilight Earth radiance</a:t>
            </a:r>
          </a:p>
        </p:txBody>
      </p:sp>
      <p:sp>
        <p:nvSpPr>
          <p:cNvPr id="10" name="TextBox 9">
            <a:extLst>
              <a:ext uri="{FF2B5EF4-FFF2-40B4-BE49-F238E27FC236}">
                <a16:creationId xmlns:a16="http://schemas.microsoft.com/office/drawing/2014/main" id="{6E0EF21D-2B1E-C280-1330-4EE0DC9515EF}"/>
              </a:ext>
            </a:extLst>
          </p:cNvPr>
          <p:cNvSpPr txBox="1"/>
          <p:nvPr/>
        </p:nvSpPr>
        <p:spPr>
          <a:xfrm>
            <a:off x="2845371" y="6079867"/>
            <a:ext cx="2504725" cy="276999"/>
          </a:xfrm>
          <a:prstGeom prst="rect">
            <a:avLst/>
          </a:prstGeom>
          <a:noFill/>
        </p:spPr>
        <p:txBody>
          <a:bodyPr wrap="none" rtlCol="0">
            <a:spAutoFit/>
          </a:bodyPr>
          <a:lstStyle/>
          <a:p>
            <a:r>
              <a:rPr lang="en-US" sz="1200" dirty="0"/>
              <a:t>[Chong et al., to be submitted to ESS]</a:t>
            </a:r>
          </a:p>
        </p:txBody>
      </p:sp>
      <p:sp>
        <p:nvSpPr>
          <p:cNvPr id="11" name="TextBox 10">
            <a:extLst>
              <a:ext uri="{FF2B5EF4-FFF2-40B4-BE49-F238E27FC236}">
                <a16:creationId xmlns:a16="http://schemas.microsoft.com/office/drawing/2014/main" id="{2D1F6874-D6A9-32E0-F403-1F8151DA3306}"/>
              </a:ext>
            </a:extLst>
          </p:cNvPr>
          <p:cNvSpPr txBox="1"/>
          <p:nvPr/>
        </p:nvSpPr>
        <p:spPr>
          <a:xfrm>
            <a:off x="9998695" y="6079868"/>
            <a:ext cx="1869935" cy="276999"/>
          </a:xfrm>
          <a:prstGeom prst="rect">
            <a:avLst/>
          </a:prstGeom>
          <a:noFill/>
        </p:spPr>
        <p:txBody>
          <a:bodyPr wrap="none" rtlCol="0">
            <a:spAutoFit/>
          </a:bodyPr>
          <a:lstStyle/>
          <a:p>
            <a:r>
              <a:rPr lang="en-US" sz="1200" dirty="0"/>
              <a:t>[Carr et al., in review (ESS)]</a:t>
            </a:r>
          </a:p>
        </p:txBody>
      </p:sp>
      <p:sp>
        <p:nvSpPr>
          <p:cNvPr id="13" name="TextBox 12">
            <a:extLst>
              <a:ext uri="{FF2B5EF4-FFF2-40B4-BE49-F238E27FC236}">
                <a16:creationId xmlns:a16="http://schemas.microsoft.com/office/drawing/2014/main" id="{3A2DA797-461F-14F8-381D-FB4C52684556}"/>
              </a:ext>
            </a:extLst>
          </p:cNvPr>
          <p:cNvSpPr txBox="1"/>
          <p:nvPr/>
        </p:nvSpPr>
        <p:spPr>
          <a:xfrm>
            <a:off x="1846715" y="6423328"/>
            <a:ext cx="8495657" cy="338554"/>
          </a:xfrm>
          <a:prstGeom prst="rect">
            <a:avLst/>
          </a:prstGeom>
          <a:solidFill>
            <a:schemeClr val="accent3">
              <a:lumMod val="20000"/>
              <a:lumOff val="80000"/>
            </a:schemeClr>
          </a:solidFill>
        </p:spPr>
        <p:txBody>
          <a:bodyPr wrap="square">
            <a:spAutoFit/>
          </a:bodyPr>
          <a:lstStyle/>
          <a:p>
            <a:pPr algn="ctr"/>
            <a:r>
              <a:rPr lang="en-US" sz="1600" dirty="0">
                <a:effectLst/>
                <a:ea typeface="Malgun Gothic" panose="020B0503020000020004" pitchFamily="34" charset="-127"/>
                <a:cs typeface="Times New Roman" panose="02020603050405020304" pitchFamily="18" charset="0"/>
              </a:rPr>
              <a:t>V03 Level 1 products led to quality improvements in Level 2 products and nighttime measurements.</a:t>
            </a:r>
            <a:endParaRPr lang="en-US" sz="1600" dirty="0"/>
          </a:p>
        </p:txBody>
      </p:sp>
    </p:spTree>
    <p:extLst>
      <p:ext uri="{BB962C8B-B14F-4D97-AF65-F5344CB8AC3E}">
        <p14:creationId xmlns:p14="http://schemas.microsoft.com/office/powerpoint/2010/main" val="253752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103FD-A9A4-4EC4-48BF-8CB65F7858A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42FBDB-DF7C-B05F-B0C7-23D181893ED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4" name="Title 2">
            <a:extLst>
              <a:ext uri="{FF2B5EF4-FFF2-40B4-BE49-F238E27FC236}">
                <a16:creationId xmlns:a16="http://schemas.microsoft.com/office/drawing/2014/main" id="{9444B322-F09B-CAB4-F356-47E0A72AC8F4}"/>
              </a:ext>
            </a:extLst>
          </p:cNvPr>
          <p:cNvSpPr>
            <a:spLocks noGrp="1"/>
          </p:cNvSpPr>
          <p:nvPr>
            <p:ph type="title"/>
          </p:nvPr>
        </p:nvSpPr>
        <p:spPr>
          <a:xfrm>
            <a:off x="0" y="0"/>
            <a:ext cx="12192000" cy="975701"/>
          </a:xfrm>
        </p:spPr>
        <p:txBody>
          <a:bodyPr/>
          <a:lstStyle/>
          <a:p>
            <a:r>
              <a:rPr lang="en-US" dirty="0"/>
              <a:t>Degradation</a:t>
            </a:r>
          </a:p>
        </p:txBody>
      </p:sp>
      <p:pic>
        <p:nvPicPr>
          <p:cNvPr id="17" name="Picture 16">
            <a:extLst>
              <a:ext uri="{FF2B5EF4-FFF2-40B4-BE49-F238E27FC236}">
                <a16:creationId xmlns:a16="http://schemas.microsoft.com/office/drawing/2014/main" id="{3A6BD2CF-32FA-27BA-EDF4-6038E2B05300}"/>
              </a:ext>
            </a:extLst>
          </p:cNvPr>
          <p:cNvPicPr>
            <a:picLocks noChangeAspect="1"/>
          </p:cNvPicPr>
          <p:nvPr/>
        </p:nvPicPr>
        <p:blipFill>
          <a:blip r:embed="rId2"/>
          <a:stretch>
            <a:fillRect/>
          </a:stretch>
        </p:blipFill>
        <p:spPr>
          <a:xfrm>
            <a:off x="81406" y="2181059"/>
            <a:ext cx="5715645" cy="3572278"/>
          </a:xfrm>
          <a:prstGeom prst="rect">
            <a:avLst/>
          </a:prstGeom>
        </p:spPr>
      </p:pic>
      <p:pic>
        <p:nvPicPr>
          <p:cNvPr id="19" name="Picture 18">
            <a:extLst>
              <a:ext uri="{FF2B5EF4-FFF2-40B4-BE49-F238E27FC236}">
                <a16:creationId xmlns:a16="http://schemas.microsoft.com/office/drawing/2014/main" id="{F266D406-3286-EC7E-B715-CD592607A993}"/>
              </a:ext>
            </a:extLst>
          </p:cNvPr>
          <p:cNvPicPr>
            <a:picLocks noChangeAspect="1"/>
          </p:cNvPicPr>
          <p:nvPr/>
        </p:nvPicPr>
        <p:blipFill>
          <a:blip r:embed="rId3"/>
          <a:stretch>
            <a:fillRect/>
          </a:stretch>
        </p:blipFill>
        <p:spPr>
          <a:xfrm>
            <a:off x="6033527" y="2181059"/>
            <a:ext cx="5715645" cy="3572278"/>
          </a:xfrm>
          <a:prstGeom prst="rect">
            <a:avLst/>
          </a:prstGeom>
        </p:spPr>
      </p:pic>
      <p:sp>
        <p:nvSpPr>
          <p:cNvPr id="21" name="TextBox 20">
            <a:extLst>
              <a:ext uri="{FF2B5EF4-FFF2-40B4-BE49-F238E27FC236}">
                <a16:creationId xmlns:a16="http://schemas.microsoft.com/office/drawing/2014/main" id="{4040B177-4F57-600E-9B6C-7B17C88BD723}"/>
              </a:ext>
            </a:extLst>
          </p:cNvPr>
          <p:cNvSpPr txBox="1"/>
          <p:nvPr/>
        </p:nvSpPr>
        <p:spPr>
          <a:xfrm>
            <a:off x="2635290" y="1925352"/>
            <a:ext cx="906017" cy="369332"/>
          </a:xfrm>
          <a:prstGeom prst="rect">
            <a:avLst/>
          </a:prstGeom>
          <a:noFill/>
        </p:spPr>
        <p:txBody>
          <a:bodyPr wrap="none" rtlCol="0">
            <a:spAutoFit/>
          </a:bodyPr>
          <a:lstStyle/>
          <a:p>
            <a:pPr algn="ctr"/>
            <a:r>
              <a:rPr lang="en-US" b="1" dirty="0"/>
              <a:t>UV CCD</a:t>
            </a:r>
          </a:p>
        </p:txBody>
      </p:sp>
      <p:sp>
        <p:nvSpPr>
          <p:cNvPr id="22" name="TextBox 21">
            <a:extLst>
              <a:ext uri="{FF2B5EF4-FFF2-40B4-BE49-F238E27FC236}">
                <a16:creationId xmlns:a16="http://schemas.microsoft.com/office/drawing/2014/main" id="{181273CF-EFAF-017B-E81D-F22DA241EBF0}"/>
              </a:ext>
            </a:extLst>
          </p:cNvPr>
          <p:cNvSpPr txBox="1"/>
          <p:nvPr/>
        </p:nvSpPr>
        <p:spPr>
          <a:xfrm>
            <a:off x="8602178" y="1925352"/>
            <a:ext cx="933269" cy="369332"/>
          </a:xfrm>
          <a:prstGeom prst="rect">
            <a:avLst/>
          </a:prstGeom>
          <a:noFill/>
        </p:spPr>
        <p:txBody>
          <a:bodyPr wrap="none" rtlCol="0">
            <a:spAutoFit/>
          </a:bodyPr>
          <a:lstStyle/>
          <a:p>
            <a:pPr algn="ctr"/>
            <a:r>
              <a:rPr lang="en-US" b="1" dirty="0"/>
              <a:t>VIS CCD</a:t>
            </a:r>
          </a:p>
        </p:txBody>
      </p:sp>
      <p:sp>
        <p:nvSpPr>
          <p:cNvPr id="23" name="TextBox 22">
            <a:extLst>
              <a:ext uri="{FF2B5EF4-FFF2-40B4-BE49-F238E27FC236}">
                <a16:creationId xmlns:a16="http://schemas.microsoft.com/office/drawing/2014/main" id="{69F5EECE-A14F-AC78-1368-E37A6B33B6E8}"/>
              </a:ext>
            </a:extLst>
          </p:cNvPr>
          <p:cNvSpPr txBox="1"/>
          <p:nvPr/>
        </p:nvSpPr>
        <p:spPr>
          <a:xfrm>
            <a:off x="3013989" y="1315492"/>
            <a:ext cx="6169254" cy="400110"/>
          </a:xfrm>
          <a:prstGeom prst="rect">
            <a:avLst/>
          </a:prstGeom>
          <a:noFill/>
        </p:spPr>
        <p:txBody>
          <a:bodyPr wrap="none" rtlCol="0">
            <a:spAutoFit/>
          </a:bodyPr>
          <a:lstStyle/>
          <a:p>
            <a:pPr algn="ctr"/>
            <a:r>
              <a:rPr lang="en-US" sz="2000" b="1" dirty="0"/>
              <a:t>Irradiance trend (after correcting for Earth-Sun distance)</a:t>
            </a:r>
          </a:p>
        </p:txBody>
      </p:sp>
    </p:spTree>
    <p:extLst>
      <p:ext uri="{BB962C8B-B14F-4D97-AF65-F5344CB8AC3E}">
        <p14:creationId xmlns:p14="http://schemas.microsoft.com/office/powerpoint/2010/main" val="1724547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20D2-EC1C-F4F2-0372-ED703EA5C2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9FF09D-C380-6246-C35C-E8FF6C8878A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4" name="Title 2">
            <a:extLst>
              <a:ext uri="{FF2B5EF4-FFF2-40B4-BE49-F238E27FC236}">
                <a16:creationId xmlns:a16="http://schemas.microsoft.com/office/drawing/2014/main" id="{83DEF794-4ABE-0D5E-5961-F93837E8984D}"/>
              </a:ext>
            </a:extLst>
          </p:cNvPr>
          <p:cNvSpPr>
            <a:spLocks noGrp="1"/>
          </p:cNvSpPr>
          <p:nvPr>
            <p:ph type="title"/>
          </p:nvPr>
        </p:nvSpPr>
        <p:spPr>
          <a:xfrm>
            <a:off x="0" y="0"/>
            <a:ext cx="12192000" cy="975701"/>
          </a:xfrm>
        </p:spPr>
        <p:txBody>
          <a:bodyPr/>
          <a:lstStyle/>
          <a:p>
            <a:r>
              <a:rPr lang="en-US" dirty="0"/>
              <a:t>Degradation</a:t>
            </a:r>
          </a:p>
        </p:txBody>
      </p:sp>
      <p:pic>
        <p:nvPicPr>
          <p:cNvPr id="5" name="Picture 4">
            <a:extLst>
              <a:ext uri="{FF2B5EF4-FFF2-40B4-BE49-F238E27FC236}">
                <a16:creationId xmlns:a16="http://schemas.microsoft.com/office/drawing/2014/main" id="{7F91F425-67D2-50D3-3795-1FB755018DAA}"/>
              </a:ext>
            </a:extLst>
          </p:cNvPr>
          <p:cNvPicPr>
            <a:picLocks noChangeAspect="1"/>
          </p:cNvPicPr>
          <p:nvPr/>
        </p:nvPicPr>
        <p:blipFill>
          <a:blip r:embed="rId2"/>
          <a:stretch>
            <a:fillRect/>
          </a:stretch>
        </p:blipFill>
        <p:spPr>
          <a:xfrm>
            <a:off x="90544" y="1721666"/>
            <a:ext cx="3552097" cy="2220061"/>
          </a:xfrm>
          <a:prstGeom prst="rect">
            <a:avLst/>
          </a:prstGeom>
        </p:spPr>
      </p:pic>
      <p:pic>
        <p:nvPicPr>
          <p:cNvPr id="7" name="Picture 6">
            <a:extLst>
              <a:ext uri="{FF2B5EF4-FFF2-40B4-BE49-F238E27FC236}">
                <a16:creationId xmlns:a16="http://schemas.microsoft.com/office/drawing/2014/main" id="{CCE7302B-3C62-E4C2-27FD-16C1AE042096}"/>
              </a:ext>
            </a:extLst>
          </p:cNvPr>
          <p:cNvPicPr>
            <a:picLocks noChangeAspect="1"/>
          </p:cNvPicPr>
          <p:nvPr/>
        </p:nvPicPr>
        <p:blipFill>
          <a:blip r:embed="rId3"/>
          <a:stretch>
            <a:fillRect/>
          </a:stretch>
        </p:blipFill>
        <p:spPr>
          <a:xfrm>
            <a:off x="8225553" y="1721666"/>
            <a:ext cx="3552097" cy="2220061"/>
          </a:xfrm>
          <a:prstGeom prst="rect">
            <a:avLst/>
          </a:prstGeom>
        </p:spPr>
      </p:pic>
      <p:pic>
        <p:nvPicPr>
          <p:cNvPr id="9" name="Picture 8">
            <a:extLst>
              <a:ext uri="{FF2B5EF4-FFF2-40B4-BE49-F238E27FC236}">
                <a16:creationId xmlns:a16="http://schemas.microsoft.com/office/drawing/2014/main" id="{B9116430-F23A-00A1-DA18-2C426290BDA0}"/>
              </a:ext>
            </a:extLst>
          </p:cNvPr>
          <p:cNvPicPr>
            <a:picLocks noChangeAspect="1"/>
          </p:cNvPicPr>
          <p:nvPr/>
        </p:nvPicPr>
        <p:blipFill>
          <a:blip r:embed="rId4"/>
          <a:stretch>
            <a:fillRect/>
          </a:stretch>
        </p:blipFill>
        <p:spPr>
          <a:xfrm>
            <a:off x="4158048" y="1721666"/>
            <a:ext cx="3552097" cy="2220061"/>
          </a:xfrm>
          <a:prstGeom prst="rect">
            <a:avLst/>
          </a:prstGeom>
        </p:spPr>
      </p:pic>
      <p:pic>
        <p:nvPicPr>
          <p:cNvPr id="11" name="Picture 10">
            <a:extLst>
              <a:ext uri="{FF2B5EF4-FFF2-40B4-BE49-F238E27FC236}">
                <a16:creationId xmlns:a16="http://schemas.microsoft.com/office/drawing/2014/main" id="{6994A0E1-DDC4-E6F1-5812-83E13B2B3B89}"/>
              </a:ext>
            </a:extLst>
          </p:cNvPr>
          <p:cNvPicPr>
            <a:picLocks noChangeAspect="1"/>
          </p:cNvPicPr>
          <p:nvPr/>
        </p:nvPicPr>
        <p:blipFill>
          <a:blip r:embed="rId5"/>
          <a:stretch>
            <a:fillRect/>
          </a:stretch>
        </p:blipFill>
        <p:spPr>
          <a:xfrm>
            <a:off x="90544" y="4583958"/>
            <a:ext cx="3552097" cy="2220061"/>
          </a:xfrm>
          <a:prstGeom prst="rect">
            <a:avLst/>
          </a:prstGeom>
        </p:spPr>
      </p:pic>
      <p:pic>
        <p:nvPicPr>
          <p:cNvPr id="13" name="Picture 12">
            <a:extLst>
              <a:ext uri="{FF2B5EF4-FFF2-40B4-BE49-F238E27FC236}">
                <a16:creationId xmlns:a16="http://schemas.microsoft.com/office/drawing/2014/main" id="{2D02CA61-A2DD-1CF1-E057-1E5EB5315B4D}"/>
              </a:ext>
            </a:extLst>
          </p:cNvPr>
          <p:cNvPicPr>
            <a:picLocks noChangeAspect="1"/>
          </p:cNvPicPr>
          <p:nvPr/>
        </p:nvPicPr>
        <p:blipFill>
          <a:blip r:embed="rId6"/>
          <a:srcRect/>
          <a:stretch/>
        </p:blipFill>
        <p:spPr>
          <a:xfrm>
            <a:off x="8225552" y="4583958"/>
            <a:ext cx="3552097" cy="2220060"/>
          </a:xfrm>
          <a:prstGeom prst="rect">
            <a:avLst/>
          </a:prstGeom>
        </p:spPr>
      </p:pic>
      <p:pic>
        <p:nvPicPr>
          <p:cNvPr id="15" name="Picture 14">
            <a:extLst>
              <a:ext uri="{FF2B5EF4-FFF2-40B4-BE49-F238E27FC236}">
                <a16:creationId xmlns:a16="http://schemas.microsoft.com/office/drawing/2014/main" id="{88165AC1-3A78-2DE7-0CF8-F67A1557846F}"/>
              </a:ext>
            </a:extLst>
          </p:cNvPr>
          <p:cNvPicPr>
            <a:picLocks noChangeAspect="1"/>
          </p:cNvPicPr>
          <p:nvPr/>
        </p:nvPicPr>
        <p:blipFill>
          <a:blip r:embed="rId7"/>
          <a:stretch>
            <a:fillRect/>
          </a:stretch>
        </p:blipFill>
        <p:spPr>
          <a:xfrm>
            <a:off x="4158048" y="4583959"/>
            <a:ext cx="3552097" cy="2220061"/>
          </a:xfrm>
          <a:prstGeom prst="rect">
            <a:avLst/>
          </a:prstGeom>
        </p:spPr>
      </p:pic>
      <p:sp>
        <p:nvSpPr>
          <p:cNvPr id="16" name="TextBox 15">
            <a:extLst>
              <a:ext uri="{FF2B5EF4-FFF2-40B4-BE49-F238E27FC236}">
                <a16:creationId xmlns:a16="http://schemas.microsoft.com/office/drawing/2014/main" id="{5E70F113-2FD1-7C12-361C-71A9BE19F4AE}"/>
              </a:ext>
            </a:extLst>
          </p:cNvPr>
          <p:cNvSpPr txBox="1"/>
          <p:nvPr/>
        </p:nvSpPr>
        <p:spPr>
          <a:xfrm>
            <a:off x="689926" y="1450487"/>
            <a:ext cx="2539221" cy="338554"/>
          </a:xfrm>
          <a:prstGeom prst="rect">
            <a:avLst/>
          </a:prstGeom>
          <a:noFill/>
        </p:spPr>
        <p:txBody>
          <a:bodyPr wrap="none" rtlCol="0">
            <a:spAutoFit/>
          </a:bodyPr>
          <a:lstStyle/>
          <a:p>
            <a:pPr algn="ctr"/>
            <a:r>
              <a:rPr lang="en-US" sz="1600" b="1" dirty="0">
                <a:cs typeface="Arial" panose="020B0604020202020204" pitchFamily="34" charset="0"/>
              </a:rPr>
              <a:t>Working irradiance changes</a:t>
            </a:r>
          </a:p>
        </p:txBody>
      </p:sp>
      <p:sp>
        <p:nvSpPr>
          <p:cNvPr id="18" name="TextBox 17">
            <a:extLst>
              <a:ext uri="{FF2B5EF4-FFF2-40B4-BE49-F238E27FC236}">
                <a16:creationId xmlns:a16="http://schemas.microsoft.com/office/drawing/2014/main" id="{6B77C079-25E2-ED62-198F-1098F04A658A}"/>
              </a:ext>
            </a:extLst>
          </p:cNvPr>
          <p:cNvSpPr txBox="1"/>
          <p:nvPr/>
        </p:nvSpPr>
        <p:spPr>
          <a:xfrm>
            <a:off x="4444322" y="1446763"/>
            <a:ext cx="3136628" cy="338554"/>
          </a:xfrm>
          <a:prstGeom prst="rect">
            <a:avLst/>
          </a:prstGeom>
          <a:noFill/>
        </p:spPr>
        <p:txBody>
          <a:bodyPr wrap="none" rtlCol="0">
            <a:spAutoFit/>
          </a:bodyPr>
          <a:lstStyle/>
          <a:p>
            <a:pPr algn="ctr"/>
            <a:r>
              <a:rPr lang="en-US" sz="1600" b="1" dirty="0">
                <a:cs typeface="Arial" panose="020B0604020202020204" pitchFamily="34" charset="0"/>
              </a:rPr>
              <a:t>Proxy for </a:t>
            </a:r>
            <a:r>
              <a:rPr lang="en-US" sz="1600" b="1" dirty="0">
                <a:solidFill>
                  <a:srgbClr val="C00000"/>
                </a:solidFill>
                <a:cs typeface="Arial" panose="020B0604020202020204" pitchFamily="34" charset="0"/>
              </a:rPr>
              <a:t>working diffuser</a:t>
            </a:r>
            <a:r>
              <a:rPr lang="en-US" sz="1600" b="1" dirty="0">
                <a:cs typeface="Arial" panose="020B0604020202020204" pitchFamily="34" charset="0"/>
              </a:rPr>
              <a:t> changes</a:t>
            </a:r>
          </a:p>
        </p:txBody>
      </p:sp>
      <p:sp>
        <p:nvSpPr>
          <p:cNvPr id="20" name="TextBox 19">
            <a:extLst>
              <a:ext uri="{FF2B5EF4-FFF2-40B4-BE49-F238E27FC236}">
                <a16:creationId xmlns:a16="http://schemas.microsoft.com/office/drawing/2014/main" id="{CD149B66-C9D7-F767-C833-A31BF3361421}"/>
              </a:ext>
            </a:extLst>
          </p:cNvPr>
          <p:cNvSpPr txBox="1"/>
          <p:nvPr/>
        </p:nvSpPr>
        <p:spPr>
          <a:xfrm>
            <a:off x="8492576" y="1446763"/>
            <a:ext cx="3165290" cy="338554"/>
          </a:xfrm>
          <a:prstGeom prst="rect">
            <a:avLst/>
          </a:prstGeom>
          <a:noFill/>
        </p:spPr>
        <p:txBody>
          <a:bodyPr wrap="none" rtlCol="0">
            <a:spAutoFit/>
          </a:bodyPr>
          <a:lstStyle/>
          <a:p>
            <a:pPr algn="ctr"/>
            <a:r>
              <a:rPr lang="en-US" sz="1600" b="1" dirty="0">
                <a:cs typeface="Arial" panose="020B0604020202020204" pitchFamily="34" charset="0"/>
              </a:rPr>
              <a:t>Proxy for </a:t>
            </a:r>
            <a:r>
              <a:rPr lang="en-US" sz="1600" b="1" dirty="0">
                <a:solidFill>
                  <a:srgbClr val="C00000"/>
                </a:solidFill>
                <a:cs typeface="Arial" panose="020B0604020202020204" pitchFamily="34" charset="0"/>
              </a:rPr>
              <a:t>optics + detector</a:t>
            </a:r>
            <a:r>
              <a:rPr lang="en-US" sz="1600" b="1" dirty="0">
                <a:cs typeface="Arial" panose="020B0604020202020204" pitchFamily="34" charset="0"/>
              </a:rPr>
              <a:t> changes</a:t>
            </a:r>
          </a:p>
        </p:txBody>
      </p:sp>
      <p:sp>
        <p:nvSpPr>
          <p:cNvPr id="21" name="TextBox 20">
            <a:extLst>
              <a:ext uri="{FF2B5EF4-FFF2-40B4-BE49-F238E27FC236}">
                <a16:creationId xmlns:a16="http://schemas.microsoft.com/office/drawing/2014/main" id="{922FD777-F0E3-E794-87F1-B276FE88821D}"/>
              </a:ext>
            </a:extLst>
          </p:cNvPr>
          <p:cNvSpPr txBox="1"/>
          <p:nvPr/>
        </p:nvSpPr>
        <p:spPr>
          <a:xfrm>
            <a:off x="3731067" y="2556544"/>
            <a:ext cx="338555" cy="461665"/>
          </a:xfrm>
          <a:prstGeom prst="rect">
            <a:avLst/>
          </a:prstGeom>
          <a:noFill/>
        </p:spPr>
        <p:txBody>
          <a:bodyPr wrap="none" rtlCol="0">
            <a:spAutoFit/>
          </a:bodyPr>
          <a:lstStyle/>
          <a:p>
            <a:pPr algn="ctr"/>
            <a:r>
              <a:rPr lang="en-US" sz="2400" b="1" dirty="0">
                <a:cs typeface="Arial" panose="020B0604020202020204" pitchFamily="34" charset="0"/>
              </a:rPr>
              <a:t>=</a:t>
            </a:r>
          </a:p>
        </p:txBody>
      </p:sp>
      <p:sp>
        <p:nvSpPr>
          <p:cNvPr id="22" name="TextBox 21">
            <a:extLst>
              <a:ext uri="{FF2B5EF4-FFF2-40B4-BE49-F238E27FC236}">
                <a16:creationId xmlns:a16="http://schemas.microsoft.com/office/drawing/2014/main" id="{A0A3C6D0-8080-9D0A-A8B3-E8F6B9F5D51C}"/>
              </a:ext>
            </a:extLst>
          </p:cNvPr>
          <p:cNvSpPr txBox="1"/>
          <p:nvPr/>
        </p:nvSpPr>
        <p:spPr>
          <a:xfrm>
            <a:off x="7798572" y="2556544"/>
            <a:ext cx="338555" cy="461665"/>
          </a:xfrm>
          <a:prstGeom prst="rect">
            <a:avLst/>
          </a:prstGeom>
          <a:noFill/>
        </p:spPr>
        <p:txBody>
          <a:bodyPr wrap="none" rtlCol="0">
            <a:spAutoFit/>
          </a:bodyPr>
          <a:lstStyle/>
          <a:p>
            <a:pPr algn="ctr"/>
            <a:r>
              <a:rPr lang="en-US" sz="2400" b="1" dirty="0">
                <a:cs typeface="Arial" panose="020B0604020202020204" pitchFamily="34" charset="0"/>
              </a:rPr>
              <a:t>+</a:t>
            </a:r>
          </a:p>
        </p:txBody>
      </p:sp>
      <p:sp>
        <p:nvSpPr>
          <p:cNvPr id="23" name="TextBox 22">
            <a:extLst>
              <a:ext uri="{FF2B5EF4-FFF2-40B4-BE49-F238E27FC236}">
                <a16:creationId xmlns:a16="http://schemas.microsoft.com/office/drawing/2014/main" id="{60749EA6-CBEB-FD7F-7D52-524DB14EEDE8}"/>
              </a:ext>
            </a:extLst>
          </p:cNvPr>
          <p:cNvSpPr txBox="1"/>
          <p:nvPr/>
        </p:nvSpPr>
        <p:spPr>
          <a:xfrm>
            <a:off x="3731067" y="5393853"/>
            <a:ext cx="338555" cy="461665"/>
          </a:xfrm>
          <a:prstGeom prst="rect">
            <a:avLst/>
          </a:prstGeom>
          <a:noFill/>
        </p:spPr>
        <p:txBody>
          <a:bodyPr wrap="none" rtlCol="0">
            <a:spAutoFit/>
          </a:bodyPr>
          <a:lstStyle/>
          <a:p>
            <a:pPr algn="ctr"/>
            <a:r>
              <a:rPr lang="en-US" sz="2400" b="1" dirty="0">
                <a:cs typeface="Arial" panose="020B0604020202020204" pitchFamily="34" charset="0"/>
              </a:rPr>
              <a:t>=</a:t>
            </a:r>
          </a:p>
        </p:txBody>
      </p:sp>
      <p:sp>
        <p:nvSpPr>
          <p:cNvPr id="24" name="TextBox 23">
            <a:extLst>
              <a:ext uri="{FF2B5EF4-FFF2-40B4-BE49-F238E27FC236}">
                <a16:creationId xmlns:a16="http://schemas.microsoft.com/office/drawing/2014/main" id="{9F31F25B-7A32-0C6B-ABC9-FDEABC8A1604}"/>
              </a:ext>
            </a:extLst>
          </p:cNvPr>
          <p:cNvSpPr txBox="1"/>
          <p:nvPr/>
        </p:nvSpPr>
        <p:spPr>
          <a:xfrm>
            <a:off x="7798572" y="5393853"/>
            <a:ext cx="338555" cy="461665"/>
          </a:xfrm>
          <a:prstGeom prst="rect">
            <a:avLst/>
          </a:prstGeom>
          <a:noFill/>
        </p:spPr>
        <p:txBody>
          <a:bodyPr wrap="none" rtlCol="0">
            <a:spAutoFit/>
          </a:bodyPr>
          <a:lstStyle/>
          <a:p>
            <a:pPr algn="ctr"/>
            <a:r>
              <a:rPr lang="en-US" sz="2400" b="1" dirty="0">
                <a:cs typeface="Arial" panose="020B0604020202020204" pitchFamily="34" charset="0"/>
              </a:rPr>
              <a:t>+</a:t>
            </a:r>
          </a:p>
        </p:txBody>
      </p:sp>
      <p:sp>
        <p:nvSpPr>
          <p:cNvPr id="25" name="TextBox 24">
            <a:extLst>
              <a:ext uri="{FF2B5EF4-FFF2-40B4-BE49-F238E27FC236}">
                <a16:creationId xmlns:a16="http://schemas.microsoft.com/office/drawing/2014/main" id="{E3E9D8BB-6350-73BC-369F-01FBDBCDE27E}"/>
              </a:ext>
            </a:extLst>
          </p:cNvPr>
          <p:cNvSpPr txBox="1"/>
          <p:nvPr/>
        </p:nvSpPr>
        <p:spPr>
          <a:xfrm>
            <a:off x="689926" y="4311043"/>
            <a:ext cx="2539221" cy="338554"/>
          </a:xfrm>
          <a:prstGeom prst="rect">
            <a:avLst/>
          </a:prstGeom>
          <a:noFill/>
        </p:spPr>
        <p:txBody>
          <a:bodyPr wrap="none" rtlCol="0">
            <a:spAutoFit/>
          </a:bodyPr>
          <a:lstStyle/>
          <a:p>
            <a:pPr algn="ctr"/>
            <a:r>
              <a:rPr lang="en-US" sz="1600" b="1" dirty="0">
                <a:cs typeface="Arial" panose="020B0604020202020204" pitchFamily="34" charset="0"/>
              </a:rPr>
              <a:t>Working irradiance changes</a:t>
            </a:r>
          </a:p>
        </p:txBody>
      </p:sp>
      <p:sp>
        <p:nvSpPr>
          <p:cNvPr id="26" name="TextBox 25">
            <a:extLst>
              <a:ext uri="{FF2B5EF4-FFF2-40B4-BE49-F238E27FC236}">
                <a16:creationId xmlns:a16="http://schemas.microsoft.com/office/drawing/2014/main" id="{074451FB-BF9C-690C-DCFC-DC2DCFBD8799}"/>
              </a:ext>
            </a:extLst>
          </p:cNvPr>
          <p:cNvSpPr txBox="1"/>
          <p:nvPr/>
        </p:nvSpPr>
        <p:spPr>
          <a:xfrm>
            <a:off x="4444322" y="4307319"/>
            <a:ext cx="3136628" cy="338554"/>
          </a:xfrm>
          <a:prstGeom prst="rect">
            <a:avLst/>
          </a:prstGeom>
          <a:noFill/>
        </p:spPr>
        <p:txBody>
          <a:bodyPr wrap="none" rtlCol="0">
            <a:spAutoFit/>
          </a:bodyPr>
          <a:lstStyle/>
          <a:p>
            <a:pPr algn="ctr"/>
            <a:r>
              <a:rPr lang="en-US" sz="1600" b="1" dirty="0">
                <a:cs typeface="Arial" panose="020B0604020202020204" pitchFamily="34" charset="0"/>
              </a:rPr>
              <a:t>Proxy for </a:t>
            </a:r>
            <a:r>
              <a:rPr lang="en-US" sz="1600" b="1" dirty="0">
                <a:solidFill>
                  <a:srgbClr val="C00000"/>
                </a:solidFill>
                <a:cs typeface="Arial" panose="020B0604020202020204" pitchFamily="34" charset="0"/>
              </a:rPr>
              <a:t>working diffuser</a:t>
            </a:r>
            <a:r>
              <a:rPr lang="en-US" sz="1600" b="1" dirty="0">
                <a:cs typeface="Arial" panose="020B0604020202020204" pitchFamily="34" charset="0"/>
              </a:rPr>
              <a:t> changes</a:t>
            </a:r>
          </a:p>
        </p:txBody>
      </p:sp>
      <p:sp>
        <p:nvSpPr>
          <p:cNvPr id="27" name="TextBox 26">
            <a:extLst>
              <a:ext uri="{FF2B5EF4-FFF2-40B4-BE49-F238E27FC236}">
                <a16:creationId xmlns:a16="http://schemas.microsoft.com/office/drawing/2014/main" id="{B65D8603-8A79-077E-0753-2A1A0D8D4326}"/>
              </a:ext>
            </a:extLst>
          </p:cNvPr>
          <p:cNvSpPr txBox="1"/>
          <p:nvPr/>
        </p:nvSpPr>
        <p:spPr>
          <a:xfrm>
            <a:off x="8492576" y="4307319"/>
            <a:ext cx="3165290" cy="338554"/>
          </a:xfrm>
          <a:prstGeom prst="rect">
            <a:avLst/>
          </a:prstGeom>
          <a:noFill/>
        </p:spPr>
        <p:txBody>
          <a:bodyPr wrap="none" rtlCol="0">
            <a:spAutoFit/>
          </a:bodyPr>
          <a:lstStyle/>
          <a:p>
            <a:pPr algn="ctr"/>
            <a:r>
              <a:rPr lang="en-US" sz="1600" b="1" dirty="0">
                <a:cs typeface="Arial" panose="020B0604020202020204" pitchFamily="34" charset="0"/>
              </a:rPr>
              <a:t>Proxy for </a:t>
            </a:r>
            <a:r>
              <a:rPr lang="en-US" sz="1600" b="1" dirty="0">
                <a:solidFill>
                  <a:srgbClr val="C00000"/>
                </a:solidFill>
                <a:cs typeface="Arial" panose="020B0604020202020204" pitchFamily="34" charset="0"/>
              </a:rPr>
              <a:t>optics + detector</a:t>
            </a:r>
            <a:r>
              <a:rPr lang="en-US" sz="1600" b="1" dirty="0">
                <a:cs typeface="Arial" panose="020B0604020202020204" pitchFamily="34" charset="0"/>
              </a:rPr>
              <a:t> changes</a:t>
            </a:r>
          </a:p>
        </p:txBody>
      </p:sp>
      <p:sp>
        <p:nvSpPr>
          <p:cNvPr id="28" name="TextBox 27">
            <a:extLst>
              <a:ext uri="{FF2B5EF4-FFF2-40B4-BE49-F238E27FC236}">
                <a16:creationId xmlns:a16="http://schemas.microsoft.com/office/drawing/2014/main" id="{DAC4D814-FCC6-1349-8841-270E827E331B}"/>
              </a:ext>
            </a:extLst>
          </p:cNvPr>
          <p:cNvSpPr txBox="1"/>
          <p:nvPr/>
        </p:nvSpPr>
        <p:spPr>
          <a:xfrm>
            <a:off x="5812108" y="1097951"/>
            <a:ext cx="567784" cy="461665"/>
          </a:xfrm>
          <a:prstGeom prst="rect">
            <a:avLst/>
          </a:prstGeom>
          <a:noFill/>
        </p:spPr>
        <p:txBody>
          <a:bodyPr wrap="none" rtlCol="0">
            <a:spAutoFit/>
          </a:bodyPr>
          <a:lstStyle/>
          <a:p>
            <a:pPr algn="ctr"/>
            <a:r>
              <a:rPr lang="en-US" sz="2400" b="1" dirty="0"/>
              <a:t>UV</a:t>
            </a:r>
          </a:p>
        </p:txBody>
      </p:sp>
      <p:sp>
        <p:nvSpPr>
          <p:cNvPr id="29" name="TextBox 28">
            <a:extLst>
              <a:ext uri="{FF2B5EF4-FFF2-40B4-BE49-F238E27FC236}">
                <a16:creationId xmlns:a16="http://schemas.microsoft.com/office/drawing/2014/main" id="{F9B64A43-D05E-1361-ED70-EDB587E564D0}"/>
              </a:ext>
            </a:extLst>
          </p:cNvPr>
          <p:cNvSpPr txBox="1"/>
          <p:nvPr/>
        </p:nvSpPr>
        <p:spPr>
          <a:xfrm>
            <a:off x="5798483" y="3958748"/>
            <a:ext cx="595035" cy="461665"/>
          </a:xfrm>
          <a:prstGeom prst="rect">
            <a:avLst/>
          </a:prstGeom>
          <a:noFill/>
        </p:spPr>
        <p:txBody>
          <a:bodyPr wrap="none" rtlCol="0">
            <a:spAutoFit/>
          </a:bodyPr>
          <a:lstStyle/>
          <a:p>
            <a:pPr algn="ctr"/>
            <a:r>
              <a:rPr lang="en-US" sz="2400" b="1" dirty="0"/>
              <a:t>VIS</a:t>
            </a:r>
          </a:p>
        </p:txBody>
      </p:sp>
    </p:spTree>
    <p:extLst>
      <p:ext uri="{BB962C8B-B14F-4D97-AF65-F5344CB8AC3E}">
        <p14:creationId xmlns:p14="http://schemas.microsoft.com/office/powerpoint/2010/main" val="3226887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B49D65-19B7-BC31-B793-48FBA3013D4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4" name="Title 2">
            <a:extLst>
              <a:ext uri="{FF2B5EF4-FFF2-40B4-BE49-F238E27FC236}">
                <a16:creationId xmlns:a16="http://schemas.microsoft.com/office/drawing/2014/main" id="{5055612A-06E1-B27B-2CA3-15328038E8E9}"/>
              </a:ext>
            </a:extLst>
          </p:cNvPr>
          <p:cNvSpPr>
            <a:spLocks noGrp="1"/>
          </p:cNvSpPr>
          <p:nvPr>
            <p:ph type="title"/>
          </p:nvPr>
        </p:nvSpPr>
        <p:spPr>
          <a:xfrm>
            <a:off x="0" y="0"/>
            <a:ext cx="12192000" cy="975701"/>
          </a:xfrm>
        </p:spPr>
        <p:txBody>
          <a:bodyPr/>
          <a:lstStyle/>
          <a:p>
            <a:r>
              <a:rPr lang="en-US" dirty="0"/>
              <a:t>TEMPO V03 Level 1 products</a:t>
            </a:r>
          </a:p>
        </p:txBody>
      </p:sp>
      <p:sp>
        <p:nvSpPr>
          <p:cNvPr id="5" name="TextBox 4">
            <a:extLst>
              <a:ext uri="{FF2B5EF4-FFF2-40B4-BE49-F238E27FC236}">
                <a16:creationId xmlns:a16="http://schemas.microsoft.com/office/drawing/2014/main" id="{E3FBF192-AEB6-52C8-7F98-FBB38BD7E1F6}"/>
              </a:ext>
            </a:extLst>
          </p:cNvPr>
          <p:cNvSpPr txBox="1"/>
          <p:nvPr/>
        </p:nvSpPr>
        <p:spPr>
          <a:xfrm>
            <a:off x="164725" y="2730484"/>
            <a:ext cx="4915128"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        : Parameters with major updates through V03</a:t>
            </a:r>
          </a:p>
        </p:txBody>
      </p:sp>
      <p:sp>
        <p:nvSpPr>
          <p:cNvPr id="6" name="Rectangle 5">
            <a:extLst>
              <a:ext uri="{FF2B5EF4-FFF2-40B4-BE49-F238E27FC236}">
                <a16:creationId xmlns:a16="http://schemas.microsoft.com/office/drawing/2014/main" id="{F2C3B3AA-DF0A-85DE-AAB7-86419248B4D9}"/>
              </a:ext>
            </a:extLst>
          </p:cNvPr>
          <p:cNvSpPr/>
          <p:nvPr/>
        </p:nvSpPr>
        <p:spPr>
          <a:xfrm>
            <a:off x="391145" y="2786649"/>
            <a:ext cx="362745" cy="243718"/>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graphicFrame>
        <p:nvGraphicFramePr>
          <p:cNvPr id="7" name="Table 6">
            <a:extLst>
              <a:ext uri="{FF2B5EF4-FFF2-40B4-BE49-F238E27FC236}">
                <a16:creationId xmlns:a16="http://schemas.microsoft.com/office/drawing/2014/main" id="{BE34BD98-CDA6-825B-9DFA-B359A9CB501A}"/>
              </a:ext>
            </a:extLst>
          </p:cNvPr>
          <p:cNvGraphicFramePr>
            <a:graphicFrameLocks noGrp="1"/>
          </p:cNvGraphicFramePr>
          <p:nvPr>
            <p:extLst>
              <p:ext uri="{D42A27DB-BD31-4B8C-83A1-F6EECF244321}">
                <p14:modId xmlns:p14="http://schemas.microsoft.com/office/powerpoint/2010/main" val="555762800"/>
              </p:ext>
            </p:extLst>
          </p:nvPr>
        </p:nvGraphicFramePr>
        <p:xfrm>
          <a:off x="217715" y="3978977"/>
          <a:ext cx="11756571" cy="2095254"/>
        </p:xfrm>
        <a:graphic>
          <a:graphicData uri="http://schemas.openxmlformats.org/drawingml/2006/table">
            <a:tbl>
              <a:tblPr firstRow="1" bandRow="1">
                <a:tableStyleId>{B301B821-A1FF-4177-AEE7-76D212191A09}</a:tableStyleId>
              </a:tblPr>
              <a:tblGrid>
                <a:gridCol w="1676400">
                  <a:extLst>
                    <a:ext uri="{9D8B030D-6E8A-4147-A177-3AD203B41FA5}">
                      <a16:colId xmlns:a16="http://schemas.microsoft.com/office/drawing/2014/main" val="3810433736"/>
                    </a:ext>
                  </a:extLst>
                </a:gridCol>
                <a:gridCol w="5203371">
                  <a:extLst>
                    <a:ext uri="{9D8B030D-6E8A-4147-A177-3AD203B41FA5}">
                      <a16:colId xmlns:a16="http://schemas.microsoft.com/office/drawing/2014/main" val="1894643153"/>
                    </a:ext>
                  </a:extLst>
                </a:gridCol>
                <a:gridCol w="4876800">
                  <a:extLst>
                    <a:ext uri="{9D8B030D-6E8A-4147-A177-3AD203B41FA5}">
                      <a16:colId xmlns:a16="http://schemas.microsoft.com/office/drawing/2014/main" val="3199201033"/>
                    </a:ext>
                  </a:extLst>
                </a:gridCol>
              </a:tblGrid>
              <a:tr h="349209">
                <a:tc>
                  <a:txBody>
                    <a:bodyPr/>
                    <a:lstStyle/>
                    <a:p>
                      <a:r>
                        <a:rPr lang="en-US" sz="1400" dirty="0">
                          <a:latin typeface="+mn-lt"/>
                          <a:cs typeface="Arial" panose="020B0604020202020204" pitchFamily="34" charset="0"/>
                        </a:rPr>
                        <a:t>Parameter</a:t>
                      </a:r>
                    </a:p>
                  </a:txBody>
                  <a:tcPr/>
                </a:tc>
                <a:tc>
                  <a:txBody>
                    <a:bodyPr/>
                    <a:lstStyle/>
                    <a:p>
                      <a:r>
                        <a:rPr lang="en-US" sz="1400" dirty="0">
                          <a:latin typeface="+mn-lt"/>
                          <a:cs typeface="Arial" panose="020B0604020202020204" pitchFamily="34" charset="0"/>
                        </a:rPr>
                        <a:t>Update</a:t>
                      </a:r>
                    </a:p>
                  </a:txBody>
                  <a:tcPr/>
                </a:tc>
                <a:tc>
                  <a:txBody>
                    <a:bodyPr/>
                    <a:lstStyle/>
                    <a:p>
                      <a:r>
                        <a:rPr lang="en-US" sz="1400" dirty="0">
                          <a:latin typeface="+mn-lt"/>
                          <a:cs typeface="Arial" panose="020B0604020202020204" pitchFamily="34" charset="0"/>
                        </a:rPr>
                        <a:t>Impact</a:t>
                      </a:r>
                    </a:p>
                  </a:txBody>
                  <a:tcPr/>
                </a:tc>
                <a:extLst>
                  <a:ext uri="{0D108BD9-81ED-4DB2-BD59-A6C34878D82A}">
                    <a16:rowId xmlns:a16="http://schemas.microsoft.com/office/drawing/2014/main" val="3337080243"/>
                  </a:ext>
                </a:extLst>
              </a:tr>
              <a:tr h="349209">
                <a:tc>
                  <a:txBody>
                    <a:bodyPr/>
                    <a:lstStyle/>
                    <a:p>
                      <a:r>
                        <a:rPr lang="en-US" sz="1400" dirty="0">
                          <a:latin typeface="+mn-lt"/>
                          <a:cs typeface="Arial" panose="020B0604020202020204" pitchFamily="34" charset="0"/>
                        </a:rPr>
                        <a:t>Electronic offset</a:t>
                      </a:r>
                    </a:p>
                  </a:txBody>
                  <a:tcPr/>
                </a:tc>
                <a:tc>
                  <a:txBody>
                    <a:bodyPr/>
                    <a:lstStyle/>
                    <a:p>
                      <a:r>
                        <a:rPr lang="en-US" sz="1400" dirty="0">
                          <a:latin typeface="+mn-lt"/>
                          <a:cs typeface="Arial" panose="020B0604020202020204" pitchFamily="34" charset="0"/>
                        </a:rPr>
                        <a:t>Row-by-row correction implemented</a:t>
                      </a:r>
                    </a:p>
                  </a:txBody>
                  <a:tcPr/>
                </a:tc>
                <a:tc rowSpan="4">
                  <a:txBody>
                    <a:bodyPr/>
                    <a:lstStyle/>
                    <a:p>
                      <a:r>
                        <a:rPr lang="en-US" sz="1400" dirty="0">
                          <a:latin typeface="+mn-lt"/>
                          <a:cs typeface="Arial" panose="020B0604020202020204" pitchFamily="34" charset="0"/>
                        </a:rPr>
                        <a:t>Increased accuracy at low signal levels</a:t>
                      </a:r>
                    </a:p>
                  </a:txBody>
                  <a:tcPr anchor="ctr"/>
                </a:tc>
                <a:extLst>
                  <a:ext uri="{0D108BD9-81ED-4DB2-BD59-A6C34878D82A}">
                    <a16:rowId xmlns:a16="http://schemas.microsoft.com/office/drawing/2014/main" val="1698488616"/>
                  </a:ext>
                </a:extLst>
              </a:tr>
              <a:tr h="349209">
                <a:tc>
                  <a:txBody>
                    <a:bodyPr/>
                    <a:lstStyle/>
                    <a:p>
                      <a:r>
                        <a:rPr lang="en-US" sz="1400" dirty="0">
                          <a:latin typeface="+mn-lt"/>
                          <a:cs typeface="Arial" panose="020B0604020202020204" pitchFamily="34" charset="0"/>
                        </a:rPr>
                        <a:t>Smear</a:t>
                      </a:r>
                    </a:p>
                  </a:txBody>
                  <a:tcPr/>
                </a:tc>
                <a:tc>
                  <a:txBody>
                    <a:bodyPr/>
                    <a:lstStyle/>
                    <a:p>
                      <a:r>
                        <a:rPr lang="en-US" sz="1400" dirty="0">
                          <a:latin typeface="+mn-lt"/>
                          <a:cs typeface="Arial" panose="020B0604020202020204" pitchFamily="34" charset="0"/>
                        </a:rPr>
                        <a:t>Estimation method changed to one using the photoactive regions</a:t>
                      </a:r>
                    </a:p>
                  </a:txBody>
                  <a:tcPr/>
                </a:tc>
                <a:tc vMerge="1">
                  <a:txBody>
                    <a:bodyPr/>
                    <a:lstStyle/>
                    <a:p>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66252197"/>
                  </a:ext>
                </a:extLst>
              </a:tr>
              <a:tr h="349209">
                <a:tc>
                  <a:txBody>
                    <a:bodyPr/>
                    <a:lstStyle/>
                    <a:p>
                      <a:r>
                        <a:rPr lang="en-US" sz="1400" dirty="0">
                          <a:latin typeface="+mn-lt"/>
                          <a:cs typeface="Arial" panose="020B0604020202020204" pitchFamily="34" charset="0"/>
                        </a:rPr>
                        <a:t>Dark current</a:t>
                      </a:r>
                    </a:p>
                  </a:txBody>
                  <a:tcPr/>
                </a:tc>
                <a:tc>
                  <a:txBody>
                    <a:bodyPr/>
                    <a:lstStyle/>
                    <a:p>
                      <a:pPr marL="0" indent="0">
                        <a:buNone/>
                      </a:pPr>
                      <a:r>
                        <a:rPr lang="en-US" sz="1400" dirty="0">
                          <a:latin typeface="+mn-lt"/>
                          <a:cs typeface="Arial" panose="020B0604020202020204" pitchFamily="34" charset="0"/>
                        </a:rPr>
                        <a:t>Arrhenius coefficients updated to improve temperature correction</a:t>
                      </a:r>
                    </a:p>
                  </a:txBody>
                  <a:tcPr/>
                </a:tc>
                <a:tc vMerge="1">
                  <a:txBody>
                    <a:bodyPr/>
                    <a:lstStyle/>
                    <a:p>
                      <a:pPr marL="514350" indent="-514350">
                        <a:buAutoNum type="alphaLcParenBoth"/>
                      </a:pPr>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38848345"/>
                  </a:ext>
                </a:extLst>
              </a:tr>
              <a:tr h="349209">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1400" dirty="0">
                          <a:latin typeface="+mn-lt"/>
                          <a:cs typeface="Arial" panose="020B0604020202020204" pitchFamily="34" charset="0"/>
                        </a:rPr>
                        <a:t>Stray light</a:t>
                      </a:r>
                    </a:p>
                  </a:txBody>
                  <a:tcPr/>
                </a:tc>
                <a:tc>
                  <a:txBody>
                    <a:bodyPr/>
                    <a:lstStyle/>
                    <a:p>
                      <a:r>
                        <a:rPr lang="en-US" sz="1400" dirty="0">
                          <a:latin typeface="+mn-lt"/>
                          <a:cs typeface="Arial" panose="020B0604020202020204" pitchFamily="34" charset="0"/>
                        </a:rPr>
                        <a:t>Stray light kernel (1-dimensional point spread function) implemented</a:t>
                      </a:r>
                    </a:p>
                  </a:txBody>
                  <a:tcPr/>
                </a:tc>
                <a:tc vMerge="1">
                  <a:txBody>
                    <a:bodyPr/>
                    <a:lstStyle/>
                    <a:p>
                      <a:endParaRPr lang="en-US" sz="3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3264826"/>
                  </a:ext>
                </a:extLst>
              </a:tr>
              <a:tr h="349209">
                <a:tc>
                  <a:txBody>
                    <a:bodyPr/>
                    <a:lstStyle/>
                    <a:p>
                      <a:pPr marL="0" marR="0" lvl="0" indent="0" algn="l" defTabSz="4389120" rtl="0" eaLnBrk="1" fontAlgn="auto" latinLnBrk="0" hangingPunct="1">
                        <a:lnSpc>
                          <a:spcPct val="100000"/>
                        </a:lnSpc>
                        <a:spcBef>
                          <a:spcPts val="0"/>
                        </a:spcBef>
                        <a:spcAft>
                          <a:spcPts val="0"/>
                        </a:spcAft>
                        <a:buClrTx/>
                        <a:buSzTx/>
                        <a:buFontTx/>
                        <a:buNone/>
                        <a:tabLst/>
                        <a:defRPr/>
                      </a:pPr>
                      <a:r>
                        <a:rPr lang="en-US" sz="1400" dirty="0">
                          <a:latin typeface="+mn-lt"/>
                          <a:cs typeface="Arial" panose="020B0604020202020204" pitchFamily="34" charset="0"/>
                        </a:rPr>
                        <a:t>Diffuser goniometry</a:t>
                      </a:r>
                    </a:p>
                  </a:txBody>
                  <a:tcPr/>
                </a:tc>
                <a:tc>
                  <a:txBody>
                    <a:bodyPr/>
                    <a:lstStyle/>
                    <a:p>
                      <a:r>
                        <a:rPr lang="en-US" sz="1400" dirty="0">
                          <a:latin typeface="+mn-lt"/>
                          <a:cs typeface="Arial" panose="020B0604020202020204" pitchFamily="34" charset="0"/>
                        </a:rPr>
                        <a:t>Scattering-angle-based BTDF correction implemented</a:t>
                      </a:r>
                    </a:p>
                  </a:txBody>
                  <a:tcPr/>
                </a:tc>
                <a:tc>
                  <a:txBody>
                    <a:bodyPr/>
                    <a:lstStyle/>
                    <a:p>
                      <a:r>
                        <a:rPr lang="en-US" sz="1400" dirty="0">
                          <a:latin typeface="+mn-lt"/>
                          <a:cs typeface="Arial" panose="020B0604020202020204" pitchFamily="34" charset="0"/>
                        </a:rPr>
                        <a:t>Spatial and temporal gradient in solar irradiance reduced greatly</a:t>
                      </a:r>
                    </a:p>
                  </a:txBody>
                  <a:tcPr/>
                </a:tc>
                <a:extLst>
                  <a:ext uri="{0D108BD9-81ED-4DB2-BD59-A6C34878D82A}">
                    <a16:rowId xmlns:a16="http://schemas.microsoft.com/office/drawing/2014/main" val="3987809023"/>
                  </a:ext>
                </a:extLst>
              </a:tr>
            </a:tbl>
          </a:graphicData>
        </a:graphic>
      </p:graphicFrame>
      <p:sp>
        <p:nvSpPr>
          <p:cNvPr id="8" name="TextBox 7">
            <a:extLst>
              <a:ext uri="{FF2B5EF4-FFF2-40B4-BE49-F238E27FC236}">
                <a16:creationId xmlns:a16="http://schemas.microsoft.com/office/drawing/2014/main" id="{18B5EC62-D393-B0C0-01FA-147526FD4CE0}"/>
              </a:ext>
            </a:extLst>
          </p:cNvPr>
          <p:cNvSpPr txBox="1"/>
          <p:nvPr/>
        </p:nvSpPr>
        <p:spPr>
          <a:xfrm>
            <a:off x="3394613" y="2275106"/>
            <a:ext cx="8684848"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(PRNU: photo response non-uniformity; BTDF: bidirectional transmittance distribution function)</a:t>
            </a:r>
          </a:p>
        </p:txBody>
      </p:sp>
      <p:pic>
        <p:nvPicPr>
          <p:cNvPr id="9" name="Picture 8">
            <a:extLst>
              <a:ext uri="{FF2B5EF4-FFF2-40B4-BE49-F238E27FC236}">
                <a16:creationId xmlns:a16="http://schemas.microsoft.com/office/drawing/2014/main" id="{D30723EF-36D2-0DD9-F559-724AF75DC49E}"/>
              </a:ext>
            </a:extLst>
          </p:cNvPr>
          <p:cNvPicPr>
            <a:picLocks noChangeAspect="1"/>
          </p:cNvPicPr>
          <p:nvPr/>
        </p:nvPicPr>
        <p:blipFill>
          <a:blip r:embed="rId2"/>
          <a:srcRect l="3189" r="11355"/>
          <a:stretch/>
        </p:blipFill>
        <p:spPr>
          <a:xfrm>
            <a:off x="103913" y="1291303"/>
            <a:ext cx="12004896" cy="1097678"/>
          </a:xfrm>
          <a:prstGeom prst="rect">
            <a:avLst/>
          </a:prstGeom>
        </p:spPr>
      </p:pic>
      <p:sp>
        <p:nvSpPr>
          <p:cNvPr id="11" name="TextBox 10">
            <a:extLst>
              <a:ext uri="{FF2B5EF4-FFF2-40B4-BE49-F238E27FC236}">
                <a16:creationId xmlns:a16="http://schemas.microsoft.com/office/drawing/2014/main" id="{FECDBD66-139F-3C07-0CCA-166CF8D9F03F}"/>
              </a:ext>
            </a:extLst>
          </p:cNvPr>
          <p:cNvSpPr txBox="1"/>
          <p:nvPr/>
        </p:nvSpPr>
        <p:spPr>
          <a:xfrm>
            <a:off x="217715" y="3583231"/>
            <a:ext cx="6111814" cy="369332"/>
          </a:xfrm>
          <a:prstGeom prst="rect">
            <a:avLst/>
          </a:prstGeom>
          <a:noFill/>
        </p:spPr>
        <p:txBody>
          <a:bodyPr wrap="square">
            <a:spAutoFit/>
          </a:bodyPr>
          <a:lstStyle/>
          <a:p>
            <a:r>
              <a:rPr lang="en-US" sz="1800" b="1" dirty="0"/>
              <a:t>Major algorithm updates through V03</a:t>
            </a:r>
          </a:p>
        </p:txBody>
      </p:sp>
    </p:spTree>
    <p:extLst>
      <p:ext uri="{BB962C8B-B14F-4D97-AF65-F5344CB8AC3E}">
        <p14:creationId xmlns:p14="http://schemas.microsoft.com/office/powerpoint/2010/main" val="2009162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FA2C85-C32C-28A4-6BB6-23E0082AE78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6" name="Title 2">
            <a:extLst>
              <a:ext uri="{FF2B5EF4-FFF2-40B4-BE49-F238E27FC236}">
                <a16:creationId xmlns:a16="http://schemas.microsoft.com/office/drawing/2014/main" id="{EA0C9308-A437-C8DE-A44B-D672DDB0537A}"/>
              </a:ext>
            </a:extLst>
          </p:cNvPr>
          <p:cNvSpPr>
            <a:spLocks noGrp="1"/>
          </p:cNvSpPr>
          <p:nvPr>
            <p:ph type="title"/>
          </p:nvPr>
        </p:nvSpPr>
        <p:spPr>
          <a:xfrm>
            <a:off x="0" y="0"/>
            <a:ext cx="12192000" cy="975701"/>
          </a:xfrm>
        </p:spPr>
        <p:txBody>
          <a:bodyPr/>
          <a:lstStyle/>
          <a:p>
            <a:r>
              <a:rPr lang="en-US" dirty="0"/>
              <a:t>V03 Sun-normalized radiance assessment</a:t>
            </a:r>
          </a:p>
        </p:txBody>
      </p:sp>
      <p:pic>
        <p:nvPicPr>
          <p:cNvPr id="7" name="Picture 6">
            <a:extLst>
              <a:ext uri="{FF2B5EF4-FFF2-40B4-BE49-F238E27FC236}">
                <a16:creationId xmlns:a16="http://schemas.microsoft.com/office/drawing/2014/main" id="{8B63FFE1-0015-7A54-24EB-05397D54F986}"/>
              </a:ext>
            </a:extLst>
          </p:cNvPr>
          <p:cNvPicPr>
            <a:picLocks noChangeAspect="1"/>
          </p:cNvPicPr>
          <p:nvPr/>
        </p:nvPicPr>
        <p:blipFill>
          <a:blip r:embed="rId2">
            <a:extLst>
              <a:ext uri="{28A0092B-C50C-407E-A947-70E740481C1C}">
                <a14:useLocalDpi xmlns:a14="http://schemas.microsoft.com/office/drawing/2010/main" val="0"/>
              </a:ext>
            </a:extLst>
          </a:blip>
          <a:srcRect l="50111" b="49900"/>
          <a:stretch/>
        </p:blipFill>
        <p:spPr>
          <a:xfrm>
            <a:off x="5694708" y="4357007"/>
            <a:ext cx="4788653" cy="2060969"/>
          </a:xfrm>
          <a:prstGeom prst="rect">
            <a:avLst/>
          </a:prstGeom>
        </p:spPr>
      </p:pic>
      <p:pic>
        <p:nvPicPr>
          <p:cNvPr id="8" name="Picture 7" descr="Satellite view of the north and the east&#10;&#10;Description automatically generated">
            <a:extLst>
              <a:ext uri="{FF2B5EF4-FFF2-40B4-BE49-F238E27FC236}">
                <a16:creationId xmlns:a16="http://schemas.microsoft.com/office/drawing/2014/main" id="{531BAF81-C071-2C11-E756-DD741210F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124" y="2462378"/>
            <a:ext cx="2914104" cy="2914104"/>
          </a:xfrm>
          <a:prstGeom prst="rect">
            <a:avLst/>
          </a:prstGeom>
        </p:spPr>
      </p:pic>
      <p:pic>
        <p:nvPicPr>
          <p:cNvPr id="9" name="Picture 8" descr="A graph of a waveform&#10;&#10;Description automatically generated">
            <a:extLst>
              <a:ext uri="{FF2B5EF4-FFF2-40B4-BE49-F238E27FC236}">
                <a16:creationId xmlns:a16="http://schemas.microsoft.com/office/drawing/2014/main" id="{904BE3C1-7DDB-2BF4-4A3F-CA5BD3CB7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4708" y="1720262"/>
            <a:ext cx="4730845" cy="2365423"/>
          </a:xfrm>
          <a:prstGeom prst="rect">
            <a:avLst/>
          </a:prstGeom>
        </p:spPr>
      </p:pic>
      <p:sp>
        <p:nvSpPr>
          <p:cNvPr id="10" name="TextBox 9">
            <a:extLst>
              <a:ext uri="{FF2B5EF4-FFF2-40B4-BE49-F238E27FC236}">
                <a16:creationId xmlns:a16="http://schemas.microsoft.com/office/drawing/2014/main" id="{35F7E517-041E-6890-AB14-24AAD13B43A5}"/>
              </a:ext>
            </a:extLst>
          </p:cNvPr>
          <p:cNvSpPr txBox="1"/>
          <p:nvPr/>
        </p:nvSpPr>
        <p:spPr>
          <a:xfrm>
            <a:off x="10318391" y="3523706"/>
            <a:ext cx="1457387" cy="276999"/>
          </a:xfrm>
          <a:prstGeom prst="rect">
            <a:avLst/>
          </a:prstGeom>
          <a:noFill/>
        </p:spPr>
        <p:txBody>
          <a:bodyPr wrap="none" rtlCol="0">
            <a:spAutoFit/>
          </a:bodyPr>
          <a:lstStyle/>
          <a:p>
            <a:r>
              <a:rPr lang="en-US" sz="1200" dirty="0"/>
              <a:t>[Credit: Colin </a:t>
            </a:r>
            <a:r>
              <a:rPr lang="en-US" sz="1200" dirty="0" err="1"/>
              <a:t>Seftor</a:t>
            </a:r>
            <a:r>
              <a:rPr lang="en-US" sz="1200" dirty="0"/>
              <a:t>]</a:t>
            </a:r>
          </a:p>
        </p:txBody>
      </p:sp>
      <p:sp>
        <p:nvSpPr>
          <p:cNvPr id="11" name="TextBox 10">
            <a:extLst>
              <a:ext uri="{FF2B5EF4-FFF2-40B4-BE49-F238E27FC236}">
                <a16:creationId xmlns:a16="http://schemas.microsoft.com/office/drawing/2014/main" id="{636A2AD4-BA13-6ABD-9FA3-E61D9B562186}"/>
              </a:ext>
            </a:extLst>
          </p:cNvPr>
          <p:cNvSpPr txBox="1"/>
          <p:nvPr/>
        </p:nvSpPr>
        <p:spPr>
          <a:xfrm>
            <a:off x="10301216" y="5735179"/>
            <a:ext cx="1543436" cy="276999"/>
          </a:xfrm>
          <a:prstGeom prst="rect">
            <a:avLst/>
          </a:prstGeom>
          <a:noFill/>
        </p:spPr>
        <p:txBody>
          <a:bodyPr wrap="none" rtlCol="0">
            <a:spAutoFit/>
          </a:bodyPr>
          <a:lstStyle/>
          <a:p>
            <a:r>
              <a:rPr lang="en-US" sz="1200" dirty="0"/>
              <a:t>[Credit: </a:t>
            </a:r>
            <a:r>
              <a:rPr lang="en-US" sz="1200" dirty="0" err="1"/>
              <a:t>Junsung</a:t>
            </a:r>
            <a:r>
              <a:rPr lang="en-US" sz="1200" dirty="0"/>
              <a:t> Park]</a:t>
            </a:r>
          </a:p>
        </p:txBody>
      </p:sp>
      <p:sp>
        <p:nvSpPr>
          <p:cNvPr id="12" name="TextBox 11">
            <a:extLst>
              <a:ext uri="{FF2B5EF4-FFF2-40B4-BE49-F238E27FC236}">
                <a16:creationId xmlns:a16="http://schemas.microsoft.com/office/drawing/2014/main" id="{6DD3C97E-3A8E-947A-30B6-FE6842947C27}"/>
              </a:ext>
            </a:extLst>
          </p:cNvPr>
          <p:cNvSpPr txBox="1"/>
          <p:nvPr/>
        </p:nvSpPr>
        <p:spPr>
          <a:xfrm>
            <a:off x="79901" y="1073262"/>
            <a:ext cx="5582041" cy="400110"/>
          </a:xfrm>
          <a:prstGeom prst="rect">
            <a:avLst/>
          </a:prstGeom>
          <a:noFill/>
        </p:spPr>
        <p:txBody>
          <a:bodyPr wrap="none" rtlCol="0">
            <a:spAutoFit/>
          </a:bodyPr>
          <a:lstStyle/>
          <a:p>
            <a:r>
              <a:rPr lang="en-US" sz="2000" b="1" dirty="0"/>
              <a:t>Comparisons against two radiative transfer models</a:t>
            </a:r>
            <a:endParaRPr lang="en-US" sz="2000" dirty="0"/>
          </a:p>
        </p:txBody>
      </p:sp>
      <p:sp>
        <p:nvSpPr>
          <p:cNvPr id="13" name="TextBox 12">
            <a:extLst>
              <a:ext uri="{FF2B5EF4-FFF2-40B4-BE49-F238E27FC236}">
                <a16:creationId xmlns:a16="http://schemas.microsoft.com/office/drawing/2014/main" id="{15B89DB2-8C1F-F705-04CC-0111CB8B1B7C}"/>
              </a:ext>
            </a:extLst>
          </p:cNvPr>
          <p:cNvSpPr txBox="1"/>
          <p:nvPr/>
        </p:nvSpPr>
        <p:spPr>
          <a:xfrm>
            <a:off x="6009094" y="1348227"/>
            <a:ext cx="969433" cy="338554"/>
          </a:xfrm>
          <a:prstGeom prst="rect">
            <a:avLst/>
          </a:prstGeom>
          <a:noFill/>
        </p:spPr>
        <p:txBody>
          <a:bodyPr wrap="none" rtlCol="0">
            <a:spAutoFit/>
          </a:bodyPr>
          <a:lstStyle/>
          <a:p>
            <a:r>
              <a:rPr lang="en-US" sz="1600" b="1" dirty="0">
                <a:solidFill>
                  <a:srgbClr val="0000FF"/>
                </a:solidFill>
              </a:rPr>
              <a:t>TOMRAD</a:t>
            </a:r>
          </a:p>
        </p:txBody>
      </p:sp>
      <p:sp>
        <p:nvSpPr>
          <p:cNvPr id="14" name="TextBox 13">
            <a:extLst>
              <a:ext uri="{FF2B5EF4-FFF2-40B4-BE49-F238E27FC236}">
                <a16:creationId xmlns:a16="http://schemas.microsoft.com/office/drawing/2014/main" id="{D2112705-EF61-735C-5D52-E2F7730629F6}"/>
              </a:ext>
            </a:extLst>
          </p:cNvPr>
          <p:cNvSpPr txBox="1"/>
          <p:nvPr/>
        </p:nvSpPr>
        <p:spPr>
          <a:xfrm>
            <a:off x="6044950" y="4096612"/>
            <a:ext cx="4330839" cy="338554"/>
          </a:xfrm>
          <a:prstGeom prst="rect">
            <a:avLst/>
          </a:prstGeom>
          <a:noFill/>
        </p:spPr>
        <p:txBody>
          <a:bodyPr wrap="square" rtlCol="0">
            <a:spAutoFit/>
          </a:bodyPr>
          <a:lstStyle/>
          <a:p>
            <a:r>
              <a:rPr lang="en-US" sz="1600" b="1" dirty="0">
                <a:solidFill>
                  <a:srgbClr val="0000FF"/>
                </a:solidFill>
              </a:rPr>
              <a:t>VLIDORT (TEMPO ozone profile algorithm)</a:t>
            </a:r>
          </a:p>
        </p:txBody>
      </p:sp>
      <p:sp>
        <p:nvSpPr>
          <p:cNvPr id="15" name="Rectangle 14">
            <a:extLst>
              <a:ext uri="{FF2B5EF4-FFF2-40B4-BE49-F238E27FC236}">
                <a16:creationId xmlns:a16="http://schemas.microsoft.com/office/drawing/2014/main" id="{129222B2-C44C-B7CA-25CC-5BECEAF7AF88}"/>
              </a:ext>
            </a:extLst>
          </p:cNvPr>
          <p:cNvSpPr/>
          <p:nvPr/>
        </p:nvSpPr>
        <p:spPr>
          <a:xfrm>
            <a:off x="3196084" y="3919430"/>
            <a:ext cx="153919" cy="1448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C2FE12-4FD2-FA44-7568-F13C69140EB4}"/>
              </a:ext>
            </a:extLst>
          </p:cNvPr>
          <p:cNvSpPr txBox="1"/>
          <p:nvPr/>
        </p:nvSpPr>
        <p:spPr>
          <a:xfrm>
            <a:off x="6060558" y="4336263"/>
            <a:ext cx="1444819" cy="276999"/>
          </a:xfrm>
          <a:prstGeom prst="rect">
            <a:avLst/>
          </a:prstGeom>
          <a:noFill/>
        </p:spPr>
        <p:txBody>
          <a:bodyPr wrap="none" rtlCol="0">
            <a:spAutoFit/>
          </a:bodyPr>
          <a:lstStyle/>
          <a:p>
            <a:r>
              <a:rPr lang="en-US" sz="1200" dirty="0"/>
              <a:t>TEMPO / Simulation</a:t>
            </a:r>
          </a:p>
        </p:txBody>
      </p:sp>
      <p:sp>
        <p:nvSpPr>
          <p:cNvPr id="17" name="TextBox 16">
            <a:extLst>
              <a:ext uri="{FF2B5EF4-FFF2-40B4-BE49-F238E27FC236}">
                <a16:creationId xmlns:a16="http://schemas.microsoft.com/office/drawing/2014/main" id="{48308A46-54CF-4333-7DC9-0EE4C41E9C4F}"/>
              </a:ext>
            </a:extLst>
          </p:cNvPr>
          <p:cNvSpPr txBox="1"/>
          <p:nvPr/>
        </p:nvSpPr>
        <p:spPr>
          <a:xfrm>
            <a:off x="6030475" y="1572826"/>
            <a:ext cx="2733825" cy="276999"/>
          </a:xfrm>
          <a:prstGeom prst="rect">
            <a:avLst/>
          </a:prstGeom>
          <a:noFill/>
        </p:spPr>
        <p:txBody>
          <a:bodyPr wrap="none" rtlCol="0">
            <a:spAutoFit/>
          </a:bodyPr>
          <a:lstStyle/>
          <a:p>
            <a:r>
              <a:rPr lang="en-US" sz="1200" dirty="0"/>
              <a:t>(TEMPO – Simulation) / Simulation × 100</a:t>
            </a:r>
          </a:p>
        </p:txBody>
      </p:sp>
      <p:sp>
        <p:nvSpPr>
          <p:cNvPr id="18" name="TextBox 17">
            <a:extLst>
              <a:ext uri="{FF2B5EF4-FFF2-40B4-BE49-F238E27FC236}">
                <a16:creationId xmlns:a16="http://schemas.microsoft.com/office/drawing/2014/main" id="{792C9335-7B55-9907-E942-9863CE762F4A}"/>
              </a:ext>
            </a:extLst>
          </p:cNvPr>
          <p:cNvSpPr txBox="1"/>
          <p:nvPr/>
        </p:nvSpPr>
        <p:spPr>
          <a:xfrm>
            <a:off x="6376359" y="2354347"/>
            <a:ext cx="726887" cy="276999"/>
          </a:xfrm>
          <a:prstGeom prst="rect">
            <a:avLst/>
          </a:prstGeom>
          <a:noFill/>
        </p:spPr>
        <p:txBody>
          <a:bodyPr wrap="square">
            <a:spAutoFit/>
          </a:bodyPr>
          <a:lstStyle/>
          <a:p>
            <a:r>
              <a:rPr lang="en-US" sz="1200" dirty="0">
                <a:solidFill>
                  <a:srgbClr val="000DC8"/>
                </a:solidFill>
              </a:rPr>
              <a:t>TEMPO</a:t>
            </a:r>
          </a:p>
        </p:txBody>
      </p:sp>
      <p:sp>
        <p:nvSpPr>
          <p:cNvPr id="19" name="TextBox 18">
            <a:extLst>
              <a:ext uri="{FF2B5EF4-FFF2-40B4-BE49-F238E27FC236}">
                <a16:creationId xmlns:a16="http://schemas.microsoft.com/office/drawing/2014/main" id="{9461A47B-C810-B7B5-9497-5198F83CEF54}"/>
              </a:ext>
            </a:extLst>
          </p:cNvPr>
          <p:cNvSpPr txBox="1"/>
          <p:nvPr/>
        </p:nvSpPr>
        <p:spPr>
          <a:xfrm>
            <a:off x="6376359" y="3141747"/>
            <a:ext cx="726887" cy="276999"/>
          </a:xfrm>
          <a:prstGeom prst="rect">
            <a:avLst/>
          </a:prstGeom>
          <a:noFill/>
        </p:spPr>
        <p:txBody>
          <a:bodyPr wrap="square">
            <a:spAutoFit/>
          </a:bodyPr>
          <a:lstStyle/>
          <a:p>
            <a:r>
              <a:rPr lang="en-US" sz="1200" dirty="0">
                <a:solidFill>
                  <a:srgbClr val="01C200"/>
                </a:solidFill>
              </a:rPr>
              <a:t>OMPS</a:t>
            </a:r>
          </a:p>
        </p:txBody>
      </p:sp>
      <p:sp>
        <p:nvSpPr>
          <p:cNvPr id="20" name="Rectangle 19">
            <a:extLst>
              <a:ext uri="{FF2B5EF4-FFF2-40B4-BE49-F238E27FC236}">
                <a16:creationId xmlns:a16="http://schemas.microsoft.com/office/drawing/2014/main" id="{3C9FED72-CDB5-6B70-8904-A9B82B1B62B8}"/>
              </a:ext>
            </a:extLst>
          </p:cNvPr>
          <p:cNvSpPr/>
          <p:nvPr/>
        </p:nvSpPr>
        <p:spPr>
          <a:xfrm>
            <a:off x="7784764" y="4393579"/>
            <a:ext cx="884633" cy="181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460898-279B-3E83-633E-F46D4D9C35E3}"/>
              </a:ext>
            </a:extLst>
          </p:cNvPr>
          <p:cNvSpPr/>
          <p:nvPr/>
        </p:nvSpPr>
        <p:spPr>
          <a:xfrm>
            <a:off x="7624028" y="4634005"/>
            <a:ext cx="2636308" cy="219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E83114D-4D37-2CDE-A6C6-3168FC4A8FDA}"/>
              </a:ext>
            </a:extLst>
          </p:cNvPr>
          <p:cNvSpPr txBox="1"/>
          <p:nvPr/>
        </p:nvSpPr>
        <p:spPr>
          <a:xfrm>
            <a:off x="1273690" y="1927499"/>
            <a:ext cx="3968972" cy="523220"/>
          </a:xfrm>
          <a:prstGeom prst="rect">
            <a:avLst/>
          </a:prstGeom>
          <a:noFill/>
        </p:spPr>
        <p:txBody>
          <a:bodyPr wrap="square">
            <a:spAutoFit/>
          </a:bodyPr>
          <a:lstStyle/>
          <a:p>
            <a:pPr algn="ctr"/>
            <a:r>
              <a:rPr lang="en-US" sz="1400" dirty="0"/>
              <a:t>Radiance (11/06/2023, scan 009, granule 02)</a:t>
            </a:r>
            <a:br>
              <a:rPr lang="en-US" sz="1400" dirty="0"/>
            </a:br>
            <a:r>
              <a:rPr lang="en-US" sz="1400" dirty="0"/>
              <a:t>/ Irradiance (10/26/2023)</a:t>
            </a:r>
          </a:p>
        </p:txBody>
      </p:sp>
      <p:sp>
        <p:nvSpPr>
          <p:cNvPr id="23" name="TextBox 22">
            <a:extLst>
              <a:ext uri="{FF2B5EF4-FFF2-40B4-BE49-F238E27FC236}">
                <a16:creationId xmlns:a16="http://schemas.microsoft.com/office/drawing/2014/main" id="{F681A7C5-8706-6ED6-11E7-390C88009514}"/>
              </a:ext>
            </a:extLst>
          </p:cNvPr>
          <p:cNvSpPr txBox="1"/>
          <p:nvPr/>
        </p:nvSpPr>
        <p:spPr>
          <a:xfrm>
            <a:off x="2663560" y="3580692"/>
            <a:ext cx="716799" cy="461665"/>
          </a:xfrm>
          <a:prstGeom prst="rect">
            <a:avLst/>
          </a:prstGeom>
          <a:noFill/>
        </p:spPr>
        <p:txBody>
          <a:bodyPr wrap="none" rtlCol="0">
            <a:spAutoFit/>
          </a:bodyPr>
          <a:lstStyle/>
          <a:p>
            <a:r>
              <a:rPr lang="en-US" sz="1200" dirty="0">
                <a:solidFill>
                  <a:srgbClr val="FF0000"/>
                </a:solidFill>
              </a:rPr>
              <a:t>Selected</a:t>
            </a:r>
            <a:br>
              <a:rPr lang="en-US" sz="1200" dirty="0">
                <a:solidFill>
                  <a:srgbClr val="FF0000"/>
                </a:solidFill>
              </a:rPr>
            </a:br>
            <a:r>
              <a:rPr lang="en-US" sz="1200" dirty="0">
                <a:solidFill>
                  <a:srgbClr val="FF0000"/>
                </a:solidFill>
              </a:rPr>
              <a:t>pixels</a:t>
            </a:r>
          </a:p>
        </p:txBody>
      </p:sp>
      <p:sp>
        <p:nvSpPr>
          <p:cNvPr id="24" name="TextBox 23">
            <a:extLst>
              <a:ext uri="{FF2B5EF4-FFF2-40B4-BE49-F238E27FC236}">
                <a16:creationId xmlns:a16="http://schemas.microsoft.com/office/drawing/2014/main" id="{D4EC2EF6-1082-091C-69A5-678B46DC09E3}"/>
              </a:ext>
            </a:extLst>
          </p:cNvPr>
          <p:cNvSpPr txBox="1"/>
          <p:nvPr/>
        </p:nvSpPr>
        <p:spPr>
          <a:xfrm>
            <a:off x="2815992" y="5377385"/>
            <a:ext cx="1991251" cy="261610"/>
          </a:xfrm>
          <a:prstGeom prst="rect">
            <a:avLst/>
          </a:prstGeom>
          <a:noFill/>
        </p:spPr>
        <p:txBody>
          <a:bodyPr wrap="none" rtlCol="0">
            <a:spAutoFit/>
          </a:bodyPr>
          <a:lstStyle/>
          <a:p>
            <a:r>
              <a:rPr lang="en-US" sz="1100" dirty="0"/>
              <a:t>[VIIRS RGB, Credit: Colin </a:t>
            </a:r>
            <a:r>
              <a:rPr lang="en-US" sz="1100" dirty="0" err="1"/>
              <a:t>Seftor</a:t>
            </a:r>
            <a:r>
              <a:rPr lang="en-US" sz="1100" dirty="0"/>
              <a:t>]</a:t>
            </a:r>
          </a:p>
        </p:txBody>
      </p:sp>
      <p:sp>
        <p:nvSpPr>
          <p:cNvPr id="26" name="TextBox 25">
            <a:extLst>
              <a:ext uri="{FF2B5EF4-FFF2-40B4-BE49-F238E27FC236}">
                <a16:creationId xmlns:a16="http://schemas.microsoft.com/office/drawing/2014/main" id="{B1938F88-A2E4-38DA-8CC8-C73C022452F0}"/>
              </a:ext>
            </a:extLst>
          </p:cNvPr>
          <p:cNvSpPr txBox="1"/>
          <p:nvPr/>
        </p:nvSpPr>
        <p:spPr>
          <a:xfrm>
            <a:off x="631370" y="6448426"/>
            <a:ext cx="10941560" cy="338554"/>
          </a:xfrm>
          <a:prstGeom prst="rect">
            <a:avLst/>
          </a:prstGeom>
          <a:solidFill>
            <a:schemeClr val="accent3">
              <a:lumMod val="20000"/>
              <a:lumOff val="80000"/>
            </a:schemeClr>
          </a:solidFill>
        </p:spPr>
        <p:txBody>
          <a:bodyPr wrap="square">
            <a:spAutoFit/>
          </a:bodyPr>
          <a:lstStyle/>
          <a:p>
            <a:pPr algn="ctr"/>
            <a:r>
              <a:rPr lang="en-US" sz="1600" dirty="0"/>
              <a:t>The overestimation of TEMPO UV (290–490 nm) and VIS (540–740 nm) Sun-normalized radiances is generally on the order of 10%.</a:t>
            </a:r>
          </a:p>
        </p:txBody>
      </p:sp>
      <p:sp>
        <p:nvSpPr>
          <p:cNvPr id="27" name="TextBox 26">
            <a:extLst>
              <a:ext uri="{FF2B5EF4-FFF2-40B4-BE49-F238E27FC236}">
                <a16:creationId xmlns:a16="http://schemas.microsoft.com/office/drawing/2014/main" id="{3F1F5D6C-2335-DAF4-4869-D89E68EF6923}"/>
              </a:ext>
            </a:extLst>
          </p:cNvPr>
          <p:cNvSpPr txBox="1"/>
          <p:nvPr/>
        </p:nvSpPr>
        <p:spPr>
          <a:xfrm>
            <a:off x="9432260" y="3495422"/>
            <a:ext cx="869091" cy="317459"/>
          </a:xfrm>
          <a:prstGeom prst="rect">
            <a:avLst/>
          </a:prstGeom>
          <a:noFill/>
        </p:spPr>
        <p:txBody>
          <a:bodyPr wrap="square">
            <a:spAutoFit/>
          </a:bodyPr>
          <a:lstStyle/>
          <a:p>
            <a:pPr algn="ctr">
              <a:lnSpc>
                <a:spcPct val="110000"/>
              </a:lnSpc>
            </a:pPr>
            <a:r>
              <a:rPr lang="en-US" sz="1400" b="1" dirty="0">
                <a:cs typeface="Arial" panose="020B0604020202020204" pitchFamily="34" charset="0"/>
              </a:rPr>
              <a:t>UV CCD</a:t>
            </a:r>
          </a:p>
        </p:txBody>
      </p:sp>
      <p:sp>
        <p:nvSpPr>
          <p:cNvPr id="28" name="TextBox 27">
            <a:extLst>
              <a:ext uri="{FF2B5EF4-FFF2-40B4-BE49-F238E27FC236}">
                <a16:creationId xmlns:a16="http://schemas.microsoft.com/office/drawing/2014/main" id="{4F51EBB6-FD2E-607F-57C6-5033990A14AB}"/>
              </a:ext>
            </a:extLst>
          </p:cNvPr>
          <p:cNvSpPr txBox="1"/>
          <p:nvPr/>
        </p:nvSpPr>
        <p:spPr>
          <a:xfrm>
            <a:off x="9426580" y="5718218"/>
            <a:ext cx="869091" cy="317459"/>
          </a:xfrm>
          <a:prstGeom prst="rect">
            <a:avLst/>
          </a:prstGeom>
          <a:noFill/>
        </p:spPr>
        <p:txBody>
          <a:bodyPr wrap="square">
            <a:spAutoFit/>
          </a:bodyPr>
          <a:lstStyle/>
          <a:p>
            <a:pPr algn="ctr">
              <a:lnSpc>
                <a:spcPct val="110000"/>
              </a:lnSpc>
            </a:pPr>
            <a:r>
              <a:rPr lang="en-US" sz="1400" b="1" dirty="0">
                <a:cs typeface="Arial" panose="020B0604020202020204" pitchFamily="34" charset="0"/>
              </a:rPr>
              <a:t>UV CCD</a:t>
            </a:r>
          </a:p>
        </p:txBody>
      </p:sp>
    </p:spTree>
    <p:extLst>
      <p:ext uri="{BB962C8B-B14F-4D97-AF65-F5344CB8AC3E}">
        <p14:creationId xmlns:p14="http://schemas.microsoft.com/office/powerpoint/2010/main" val="289281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9B2AF-D230-E802-FB27-98C679C78D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4" name="Title 2">
            <a:extLst>
              <a:ext uri="{FF2B5EF4-FFF2-40B4-BE49-F238E27FC236}">
                <a16:creationId xmlns:a16="http://schemas.microsoft.com/office/drawing/2014/main" id="{AC64DDEC-7731-6253-C3F7-7697551D603A}"/>
              </a:ext>
            </a:extLst>
          </p:cNvPr>
          <p:cNvSpPr>
            <a:spLocks noGrp="1"/>
          </p:cNvSpPr>
          <p:nvPr>
            <p:ph type="title"/>
          </p:nvPr>
        </p:nvSpPr>
        <p:spPr>
          <a:xfrm>
            <a:off x="0" y="0"/>
            <a:ext cx="12192000" cy="975701"/>
          </a:xfrm>
        </p:spPr>
        <p:txBody>
          <a:bodyPr/>
          <a:lstStyle/>
          <a:p>
            <a:r>
              <a:rPr lang="en-US" dirty="0"/>
              <a:t>V03 solar irradiance assessment</a:t>
            </a:r>
          </a:p>
        </p:txBody>
      </p:sp>
      <p:pic>
        <p:nvPicPr>
          <p:cNvPr id="6" name="Picture 5">
            <a:extLst>
              <a:ext uri="{FF2B5EF4-FFF2-40B4-BE49-F238E27FC236}">
                <a16:creationId xmlns:a16="http://schemas.microsoft.com/office/drawing/2014/main" id="{2E344A7D-9A5E-E0AA-2F10-B0A86C501F2D}"/>
              </a:ext>
            </a:extLst>
          </p:cNvPr>
          <p:cNvPicPr>
            <a:picLocks noChangeAspect="1"/>
          </p:cNvPicPr>
          <p:nvPr/>
        </p:nvPicPr>
        <p:blipFill>
          <a:blip r:embed="rId2">
            <a:extLst>
              <a:ext uri="{28A0092B-C50C-407E-A947-70E740481C1C}">
                <a14:useLocalDpi xmlns:a14="http://schemas.microsoft.com/office/drawing/2010/main" val="0"/>
              </a:ext>
            </a:extLst>
          </a:blip>
          <a:srcRect b="66481"/>
          <a:stretch/>
        </p:blipFill>
        <p:spPr>
          <a:xfrm>
            <a:off x="79364" y="1755299"/>
            <a:ext cx="5870562" cy="1475819"/>
          </a:xfrm>
          <a:prstGeom prst="rect">
            <a:avLst/>
          </a:prstGeom>
        </p:spPr>
      </p:pic>
      <p:pic>
        <p:nvPicPr>
          <p:cNvPr id="7" name="Picture 6">
            <a:extLst>
              <a:ext uri="{FF2B5EF4-FFF2-40B4-BE49-F238E27FC236}">
                <a16:creationId xmlns:a16="http://schemas.microsoft.com/office/drawing/2014/main" id="{37C30E21-5DC0-7EE1-86CB-FBBDA151F1A9}"/>
              </a:ext>
            </a:extLst>
          </p:cNvPr>
          <p:cNvPicPr>
            <a:picLocks noChangeAspect="1"/>
          </p:cNvPicPr>
          <p:nvPr/>
        </p:nvPicPr>
        <p:blipFill>
          <a:blip r:embed="rId3">
            <a:extLst>
              <a:ext uri="{28A0092B-C50C-407E-A947-70E740481C1C}">
                <a14:useLocalDpi xmlns:a14="http://schemas.microsoft.com/office/drawing/2010/main" val="0"/>
              </a:ext>
            </a:extLst>
          </a:blip>
          <a:srcRect b="66481"/>
          <a:stretch/>
        </p:blipFill>
        <p:spPr>
          <a:xfrm>
            <a:off x="5940086" y="1755299"/>
            <a:ext cx="5870562" cy="1475819"/>
          </a:xfrm>
          <a:prstGeom prst="rect">
            <a:avLst/>
          </a:prstGeom>
        </p:spPr>
      </p:pic>
      <p:pic>
        <p:nvPicPr>
          <p:cNvPr id="8" name="Picture 7">
            <a:extLst>
              <a:ext uri="{FF2B5EF4-FFF2-40B4-BE49-F238E27FC236}">
                <a16:creationId xmlns:a16="http://schemas.microsoft.com/office/drawing/2014/main" id="{515F1235-7FE2-92BA-EB06-274DCB860E83}"/>
              </a:ext>
            </a:extLst>
          </p:cNvPr>
          <p:cNvPicPr>
            <a:picLocks noChangeAspect="1"/>
          </p:cNvPicPr>
          <p:nvPr/>
        </p:nvPicPr>
        <p:blipFill>
          <a:blip r:embed="rId2">
            <a:extLst>
              <a:ext uri="{28A0092B-C50C-407E-A947-70E740481C1C}">
                <a14:useLocalDpi xmlns:a14="http://schemas.microsoft.com/office/drawing/2010/main" val="0"/>
              </a:ext>
            </a:extLst>
          </a:blip>
          <a:srcRect t="65924"/>
          <a:stretch/>
        </p:blipFill>
        <p:spPr>
          <a:xfrm>
            <a:off x="79364" y="3208359"/>
            <a:ext cx="5870562" cy="1500356"/>
          </a:xfrm>
          <a:prstGeom prst="rect">
            <a:avLst/>
          </a:prstGeom>
        </p:spPr>
      </p:pic>
      <p:pic>
        <p:nvPicPr>
          <p:cNvPr id="9" name="Picture 8">
            <a:extLst>
              <a:ext uri="{FF2B5EF4-FFF2-40B4-BE49-F238E27FC236}">
                <a16:creationId xmlns:a16="http://schemas.microsoft.com/office/drawing/2014/main" id="{9250D994-B8A1-5868-28F6-9E0DE0483A65}"/>
              </a:ext>
            </a:extLst>
          </p:cNvPr>
          <p:cNvPicPr>
            <a:picLocks noChangeAspect="1"/>
          </p:cNvPicPr>
          <p:nvPr/>
        </p:nvPicPr>
        <p:blipFill>
          <a:blip r:embed="rId3">
            <a:extLst>
              <a:ext uri="{28A0092B-C50C-407E-A947-70E740481C1C}">
                <a14:useLocalDpi xmlns:a14="http://schemas.microsoft.com/office/drawing/2010/main" val="0"/>
              </a:ext>
            </a:extLst>
          </a:blip>
          <a:srcRect t="65897"/>
          <a:stretch/>
        </p:blipFill>
        <p:spPr>
          <a:xfrm>
            <a:off x="5940086" y="3206771"/>
            <a:ext cx="5870564" cy="1501538"/>
          </a:xfrm>
          <a:prstGeom prst="rect">
            <a:avLst/>
          </a:prstGeom>
        </p:spPr>
      </p:pic>
      <p:sp>
        <p:nvSpPr>
          <p:cNvPr id="10" name="TextBox 9">
            <a:extLst>
              <a:ext uri="{FF2B5EF4-FFF2-40B4-BE49-F238E27FC236}">
                <a16:creationId xmlns:a16="http://schemas.microsoft.com/office/drawing/2014/main" id="{54288C45-CB9C-B3AA-9366-B0898FDD0625}"/>
              </a:ext>
            </a:extLst>
          </p:cNvPr>
          <p:cNvSpPr txBox="1"/>
          <p:nvPr/>
        </p:nvSpPr>
        <p:spPr>
          <a:xfrm>
            <a:off x="4679914" y="1793313"/>
            <a:ext cx="1248266" cy="246221"/>
          </a:xfrm>
          <a:prstGeom prst="rect">
            <a:avLst/>
          </a:prstGeom>
          <a:noFill/>
        </p:spPr>
        <p:txBody>
          <a:bodyPr wrap="square">
            <a:spAutoFit/>
          </a:bodyPr>
          <a:lstStyle/>
          <a:p>
            <a:pPr algn="r"/>
            <a:r>
              <a:rPr lang="en-US" sz="1000" dirty="0">
                <a:cs typeface="Arial" panose="020B0604020202020204" pitchFamily="34" charset="0"/>
              </a:rPr>
              <a:t>(October 26, 2023)</a:t>
            </a:r>
          </a:p>
        </p:txBody>
      </p:sp>
      <p:sp>
        <p:nvSpPr>
          <p:cNvPr id="12" name="TextBox 11">
            <a:extLst>
              <a:ext uri="{FF2B5EF4-FFF2-40B4-BE49-F238E27FC236}">
                <a16:creationId xmlns:a16="http://schemas.microsoft.com/office/drawing/2014/main" id="{E161F719-82D9-2E5A-028B-7FB675FEA5BC}"/>
              </a:ext>
            </a:extLst>
          </p:cNvPr>
          <p:cNvSpPr txBox="1"/>
          <p:nvPr/>
        </p:nvSpPr>
        <p:spPr>
          <a:xfrm>
            <a:off x="2663691" y="1446489"/>
            <a:ext cx="994716" cy="381771"/>
          </a:xfrm>
          <a:prstGeom prst="rect">
            <a:avLst/>
          </a:prstGeom>
          <a:noFill/>
        </p:spPr>
        <p:txBody>
          <a:bodyPr wrap="square">
            <a:spAutoFit/>
          </a:bodyPr>
          <a:lstStyle/>
          <a:p>
            <a:pPr algn="ctr">
              <a:lnSpc>
                <a:spcPct val="110000"/>
              </a:lnSpc>
            </a:pPr>
            <a:r>
              <a:rPr lang="en-US" b="1" dirty="0">
                <a:cs typeface="Arial" panose="020B0604020202020204" pitchFamily="34" charset="0"/>
              </a:rPr>
              <a:t>UV CCD</a:t>
            </a:r>
          </a:p>
        </p:txBody>
      </p:sp>
      <p:sp>
        <p:nvSpPr>
          <p:cNvPr id="13" name="TextBox 12">
            <a:extLst>
              <a:ext uri="{FF2B5EF4-FFF2-40B4-BE49-F238E27FC236}">
                <a16:creationId xmlns:a16="http://schemas.microsoft.com/office/drawing/2014/main" id="{90F79543-72BF-C166-FC99-012E49D9BA81}"/>
              </a:ext>
            </a:extLst>
          </p:cNvPr>
          <p:cNvSpPr txBox="1"/>
          <p:nvPr/>
        </p:nvSpPr>
        <p:spPr>
          <a:xfrm>
            <a:off x="8560400" y="1446490"/>
            <a:ext cx="1037949" cy="381771"/>
          </a:xfrm>
          <a:prstGeom prst="rect">
            <a:avLst/>
          </a:prstGeom>
          <a:noFill/>
        </p:spPr>
        <p:txBody>
          <a:bodyPr wrap="square">
            <a:spAutoFit/>
          </a:bodyPr>
          <a:lstStyle/>
          <a:p>
            <a:pPr algn="ctr">
              <a:lnSpc>
                <a:spcPct val="110000"/>
              </a:lnSpc>
            </a:pPr>
            <a:r>
              <a:rPr lang="en-US" b="1" dirty="0">
                <a:cs typeface="Arial" panose="020B0604020202020204" pitchFamily="34" charset="0"/>
              </a:rPr>
              <a:t>VIS CCD</a:t>
            </a:r>
          </a:p>
        </p:txBody>
      </p:sp>
      <p:sp>
        <p:nvSpPr>
          <p:cNvPr id="16" name="TextBox 15">
            <a:extLst>
              <a:ext uri="{FF2B5EF4-FFF2-40B4-BE49-F238E27FC236}">
                <a16:creationId xmlns:a16="http://schemas.microsoft.com/office/drawing/2014/main" id="{9E4B80E9-4AAA-EB67-BA79-C270025DEBBB}"/>
              </a:ext>
            </a:extLst>
          </p:cNvPr>
          <p:cNvSpPr txBox="1"/>
          <p:nvPr/>
        </p:nvSpPr>
        <p:spPr>
          <a:xfrm>
            <a:off x="10444606" y="1797579"/>
            <a:ext cx="1248266" cy="246221"/>
          </a:xfrm>
          <a:prstGeom prst="rect">
            <a:avLst/>
          </a:prstGeom>
          <a:noFill/>
        </p:spPr>
        <p:txBody>
          <a:bodyPr wrap="square">
            <a:spAutoFit/>
          </a:bodyPr>
          <a:lstStyle/>
          <a:p>
            <a:pPr algn="r"/>
            <a:r>
              <a:rPr lang="en-US" sz="1000" dirty="0">
                <a:cs typeface="Arial" panose="020B0604020202020204" pitchFamily="34" charset="0"/>
              </a:rPr>
              <a:t>(October 26, 2023)</a:t>
            </a:r>
          </a:p>
        </p:txBody>
      </p:sp>
      <p:sp>
        <p:nvSpPr>
          <p:cNvPr id="18" name="TextBox 17">
            <a:extLst>
              <a:ext uri="{FF2B5EF4-FFF2-40B4-BE49-F238E27FC236}">
                <a16:creationId xmlns:a16="http://schemas.microsoft.com/office/drawing/2014/main" id="{F2701BB0-DFB7-9A14-1E41-4E6DF6CDF5DB}"/>
              </a:ext>
            </a:extLst>
          </p:cNvPr>
          <p:cNvSpPr txBox="1"/>
          <p:nvPr/>
        </p:nvSpPr>
        <p:spPr>
          <a:xfrm>
            <a:off x="713087" y="4804436"/>
            <a:ext cx="4983455" cy="554383"/>
          </a:xfrm>
          <a:prstGeom prst="rect">
            <a:avLst/>
          </a:prstGeom>
          <a:noFill/>
        </p:spPr>
        <p:txBody>
          <a:bodyPr wrap="square">
            <a:spAutoFit/>
          </a:bodyPr>
          <a:lstStyle/>
          <a:p>
            <a:pPr>
              <a:lnSpc>
                <a:spcPct val="110000"/>
              </a:lnSpc>
            </a:pPr>
            <a:r>
              <a:rPr lang="en-US" sz="1400" dirty="0"/>
              <a:t>Underestimated, but not to the extent that it accounts for the overestimation of Sun-normalized radiance.</a:t>
            </a:r>
            <a:endParaRPr lang="en-US" sz="1400" dirty="0">
              <a:cs typeface="Arial" panose="020B0604020202020204" pitchFamily="34" charset="0"/>
            </a:endParaRPr>
          </a:p>
        </p:txBody>
      </p:sp>
      <p:sp>
        <p:nvSpPr>
          <p:cNvPr id="19" name="Rectangle 18">
            <a:extLst>
              <a:ext uri="{FF2B5EF4-FFF2-40B4-BE49-F238E27FC236}">
                <a16:creationId xmlns:a16="http://schemas.microsoft.com/office/drawing/2014/main" id="{3F185C94-5095-818D-3B7F-E4BA9FAD53EA}"/>
              </a:ext>
            </a:extLst>
          </p:cNvPr>
          <p:cNvSpPr/>
          <p:nvPr/>
        </p:nvSpPr>
        <p:spPr>
          <a:xfrm>
            <a:off x="1730189" y="3801185"/>
            <a:ext cx="3996533" cy="278191"/>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7D203C43-FEF5-B009-4619-AB765BD359AD}"/>
              </a:ext>
            </a:extLst>
          </p:cNvPr>
          <p:cNvCxnSpPr/>
          <p:nvPr/>
        </p:nvCxnSpPr>
        <p:spPr>
          <a:xfrm>
            <a:off x="2567135" y="4064082"/>
            <a:ext cx="0" cy="7712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45B7F1E2-683F-8525-37F3-F30E59E10890}"/>
              </a:ext>
            </a:extLst>
          </p:cNvPr>
          <p:cNvSpPr/>
          <p:nvPr/>
        </p:nvSpPr>
        <p:spPr>
          <a:xfrm>
            <a:off x="8479492" y="3801184"/>
            <a:ext cx="2936607" cy="310423"/>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CADA559C-7C70-8D2C-4085-AC9651DC5324}"/>
              </a:ext>
            </a:extLst>
          </p:cNvPr>
          <p:cNvCxnSpPr>
            <a:cxnSpLocks/>
          </p:cNvCxnSpPr>
          <p:nvPr/>
        </p:nvCxnSpPr>
        <p:spPr>
          <a:xfrm>
            <a:off x="9649470" y="4111607"/>
            <a:ext cx="0" cy="7408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4FFD693-37D4-C1F5-6FAA-32EC5EA0A45A}"/>
              </a:ext>
            </a:extLst>
          </p:cNvPr>
          <p:cNvSpPr txBox="1"/>
          <p:nvPr/>
        </p:nvSpPr>
        <p:spPr>
          <a:xfrm>
            <a:off x="7239866" y="4804436"/>
            <a:ext cx="4430286" cy="317395"/>
          </a:xfrm>
          <a:prstGeom prst="rect">
            <a:avLst/>
          </a:prstGeom>
          <a:noFill/>
        </p:spPr>
        <p:txBody>
          <a:bodyPr wrap="square">
            <a:spAutoFit/>
          </a:bodyPr>
          <a:lstStyle/>
          <a:p>
            <a:pPr>
              <a:lnSpc>
                <a:spcPct val="110000"/>
              </a:lnSpc>
            </a:pPr>
            <a:r>
              <a:rPr lang="en-US" sz="1400" dirty="0"/>
              <a:t>The fringe pattern results from uncorrected CCD etaloning.</a:t>
            </a:r>
            <a:endParaRPr lang="en-US" sz="1400" dirty="0">
              <a:cs typeface="Arial" panose="020B0604020202020204" pitchFamily="34" charset="0"/>
            </a:endParaRPr>
          </a:p>
        </p:txBody>
      </p:sp>
      <p:sp>
        <p:nvSpPr>
          <p:cNvPr id="26" name="TextBox 25">
            <a:extLst>
              <a:ext uri="{FF2B5EF4-FFF2-40B4-BE49-F238E27FC236}">
                <a16:creationId xmlns:a16="http://schemas.microsoft.com/office/drawing/2014/main" id="{F8BA449F-49C3-D7B7-369A-67D26664F07F}"/>
              </a:ext>
            </a:extLst>
          </p:cNvPr>
          <p:cNvSpPr txBox="1"/>
          <p:nvPr/>
        </p:nvSpPr>
        <p:spPr>
          <a:xfrm>
            <a:off x="1058243" y="5743185"/>
            <a:ext cx="10087086" cy="584775"/>
          </a:xfrm>
          <a:prstGeom prst="rect">
            <a:avLst/>
          </a:prstGeom>
          <a:solidFill>
            <a:schemeClr val="accent3">
              <a:lumMod val="20000"/>
              <a:lumOff val="80000"/>
            </a:schemeClr>
          </a:solidFill>
        </p:spPr>
        <p:txBody>
          <a:bodyPr wrap="square">
            <a:spAutoFit/>
          </a:bodyPr>
          <a:lstStyle/>
          <a:p>
            <a:pPr marL="285750" indent="-285750">
              <a:buFont typeface="Arial" panose="020B0604020202020204" pitchFamily="34" charset="0"/>
              <a:buChar char="•"/>
            </a:pPr>
            <a:r>
              <a:rPr lang="en-US" sz="1600" dirty="0"/>
              <a:t>Results indicate that Earth radiance measurements are overestimated.</a:t>
            </a:r>
          </a:p>
          <a:p>
            <a:pPr marL="285750" indent="-285750">
              <a:buFont typeface="Arial" panose="020B0604020202020204" pitchFamily="34" charset="0"/>
              <a:buChar char="•"/>
            </a:pPr>
            <a:r>
              <a:rPr lang="en-US" sz="1600" dirty="0"/>
              <a:t>The spectral registration of radiometric calibration coefficients should be updated to address the etaloning residuals.</a:t>
            </a:r>
          </a:p>
        </p:txBody>
      </p:sp>
    </p:spTree>
    <p:extLst>
      <p:ext uri="{BB962C8B-B14F-4D97-AF65-F5344CB8AC3E}">
        <p14:creationId xmlns:p14="http://schemas.microsoft.com/office/powerpoint/2010/main" val="306996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831BAB-4EDA-A9D7-92A6-9C968ECBF84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4" name="Title 2">
            <a:extLst>
              <a:ext uri="{FF2B5EF4-FFF2-40B4-BE49-F238E27FC236}">
                <a16:creationId xmlns:a16="http://schemas.microsoft.com/office/drawing/2014/main" id="{645F76CF-279E-1181-3E96-D155B8DF9F51}"/>
              </a:ext>
            </a:extLst>
          </p:cNvPr>
          <p:cNvSpPr>
            <a:spLocks noGrp="1"/>
          </p:cNvSpPr>
          <p:nvPr>
            <p:ph type="title"/>
          </p:nvPr>
        </p:nvSpPr>
        <p:spPr>
          <a:xfrm>
            <a:off x="0" y="0"/>
            <a:ext cx="12192000" cy="975701"/>
          </a:xfrm>
        </p:spPr>
        <p:txBody>
          <a:bodyPr/>
          <a:lstStyle/>
          <a:p>
            <a:r>
              <a:rPr lang="en-US" dirty="0"/>
              <a:t>V03 Earth radiance assessment</a:t>
            </a:r>
          </a:p>
        </p:txBody>
      </p:sp>
      <p:sp>
        <p:nvSpPr>
          <p:cNvPr id="5" name="Content Placeholder 2">
            <a:extLst>
              <a:ext uri="{FF2B5EF4-FFF2-40B4-BE49-F238E27FC236}">
                <a16:creationId xmlns:a16="http://schemas.microsoft.com/office/drawing/2014/main" id="{63E3B165-81D9-4AA5-6199-2D565BD6CB52}"/>
              </a:ext>
            </a:extLst>
          </p:cNvPr>
          <p:cNvSpPr txBox="1">
            <a:spLocks/>
          </p:cNvSpPr>
          <p:nvPr/>
        </p:nvSpPr>
        <p:spPr>
          <a:xfrm>
            <a:off x="73837" y="1362211"/>
            <a:ext cx="12049244" cy="5162308"/>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50000"/>
              </a:lnSpc>
            </a:pPr>
            <a:r>
              <a:rPr lang="en-US" sz="1800" b="1" dirty="0"/>
              <a:t>Goal</a:t>
            </a:r>
            <a:r>
              <a:rPr lang="en-US" sz="1800" dirty="0"/>
              <a:t>: Estimate the biases in TEMPO </a:t>
            </a:r>
            <a:r>
              <a:rPr lang="en-US" sz="1800" dirty="0">
                <a:solidFill>
                  <a:srgbClr val="FF0000"/>
                </a:solidFill>
              </a:rPr>
              <a:t>earthshine radiances</a:t>
            </a:r>
            <a:r>
              <a:rPr lang="en-US" sz="1800" dirty="0"/>
              <a:t> using </a:t>
            </a:r>
            <a:r>
              <a:rPr lang="en-US" sz="1800" dirty="0">
                <a:solidFill>
                  <a:srgbClr val="0000FF"/>
                </a:solidFill>
              </a:rPr>
              <a:t>VIIRS</a:t>
            </a:r>
            <a:r>
              <a:rPr lang="en-US" sz="1800" dirty="0"/>
              <a:t> as the reference.</a:t>
            </a:r>
          </a:p>
          <a:p>
            <a:pPr>
              <a:lnSpc>
                <a:spcPct val="150000"/>
              </a:lnSpc>
            </a:pPr>
            <a:r>
              <a:rPr lang="en-US" sz="1800" b="1" dirty="0"/>
              <a:t>Indirect evaluation</a:t>
            </a:r>
            <a:r>
              <a:rPr lang="en-US" sz="1800" dirty="0"/>
              <a:t>: Compare TEMPO and GOES ABIs, then combine the result with existing VIIRS-ABI comparison.</a:t>
            </a:r>
          </a:p>
          <a:p>
            <a:pPr>
              <a:lnSpc>
                <a:spcPct val="150000"/>
              </a:lnSpc>
            </a:pPr>
            <a:r>
              <a:rPr lang="en-US" sz="1800" b="1" dirty="0"/>
              <a:t>Instruments</a:t>
            </a:r>
            <a:br>
              <a:rPr lang="en-US" sz="1800" dirty="0"/>
            </a:br>
            <a:r>
              <a:rPr lang="en-US" sz="1800" dirty="0"/>
              <a:t>* </a:t>
            </a:r>
            <a:r>
              <a:rPr lang="en-US" sz="1800" dirty="0">
                <a:solidFill>
                  <a:srgbClr val="0432FF"/>
                </a:solidFill>
              </a:rPr>
              <a:t>TEMPO</a:t>
            </a:r>
            <a:r>
              <a:rPr lang="en-US" sz="1800" dirty="0"/>
              <a:t>: 91.0°W, </a:t>
            </a:r>
            <a:r>
              <a:rPr lang="en-US" sz="1800" dirty="0">
                <a:solidFill>
                  <a:srgbClr val="0432FF"/>
                </a:solidFill>
              </a:rPr>
              <a:t>GOES-16</a:t>
            </a:r>
            <a:r>
              <a:rPr lang="en-US" sz="1800" dirty="0"/>
              <a:t>: in operation at 75.2°W, </a:t>
            </a:r>
            <a:r>
              <a:rPr lang="en-US" sz="1800" dirty="0">
                <a:solidFill>
                  <a:srgbClr val="0432FF"/>
                </a:solidFill>
              </a:rPr>
              <a:t>GOES-19</a:t>
            </a:r>
            <a:r>
              <a:rPr lang="en-US" sz="1800" dirty="0"/>
              <a:t>: at 89.5°W checkout position to replace GOES-16 soon</a:t>
            </a:r>
            <a:br>
              <a:rPr lang="en-US" sz="1800" dirty="0"/>
            </a:br>
            <a:r>
              <a:rPr lang="en-US" sz="1800" dirty="0"/>
              <a:t>* </a:t>
            </a:r>
            <a:r>
              <a:rPr lang="en-US" sz="1800" dirty="0">
                <a:solidFill>
                  <a:srgbClr val="0000FF"/>
                </a:solidFill>
              </a:rPr>
              <a:t>ABI </a:t>
            </a:r>
            <a:r>
              <a:rPr lang="en-US" sz="1800" dirty="0">
                <a:solidFill>
                  <a:srgbClr val="0432FF"/>
                </a:solidFill>
              </a:rPr>
              <a:t>Band 1</a:t>
            </a:r>
            <a:r>
              <a:rPr lang="en-US" sz="1800" dirty="0"/>
              <a:t>: 470 nm (440–500 nm), </a:t>
            </a:r>
            <a:r>
              <a:rPr lang="en-US" sz="1800" dirty="0">
                <a:solidFill>
                  <a:srgbClr val="0000FF"/>
                </a:solidFill>
              </a:rPr>
              <a:t>ABI </a:t>
            </a:r>
            <a:r>
              <a:rPr lang="en-US" sz="1800" dirty="0">
                <a:solidFill>
                  <a:srgbClr val="0432FF"/>
                </a:solidFill>
              </a:rPr>
              <a:t>Band 2</a:t>
            </a:r>
            <a:r>
              <a:rPr lang="en-US" sz="1800" dirty="0"/>
              <a:t>: 640 nm (580–700 nm)</a:t>
            </a:r>
            <a:endParaRPr lang="en-US" sz="1800" b="1" dirty="0"/>
          </a:p>
          <a:p>
            <a:pPr>
              <a:lnSpc>
                <a:spcPct val="150000"/>
              </a:lnSpc>
            </a:pPr>
            <a:r>
              <a:rPr lang="en-US" sz="1800" b="1" dirty="0"/>
              <a:t>Methods</a:t>
            </a:r>
            <a:r>
              <a:rPr lang="en-US" sz="1800" dirty="0"/>
              <a:t>:</a:t>
            </a:r>
            <a:br>
              <a:rPr lang="en-US" sz="1800" dirty="0"/>
            </a:br>
            <a:r>
              <a:rPr lang="en-US" sz="1800" dirty="0"/>
              <a:t>For each band of each ABI instrument,</a:t>
            </a:r>
            <a:br>
              <a:rPr lang="en-US" sz="1800" dirty="0"/>
            </a:br>
            <a:r>
              <a:rPr lang="en-US" sz="1800" dirty="0"/>
              <a:t>(1) Convolve TEMPO radiances using the ABI spectral response function.</a:t>
            </a:r>
            <a:br>
              <a:rPr lang="en-US" sz="1800" dirty="0"/>
            </a:br>
            <a:r>
              <a:rPr lang="en-US" sz="1800" dirty="0"/>
              <a:t>(2) Estimate biases in the convolved TEMPO radiances against ABI radiances under </a:t>
            </a:r>
            <a:r>
              <a:rPr lang="en-US" sz="1800" u="sng" dirty="0"/>
              <a:t>fully cloudy conditions</a:t>
            </a:r>
            <a:r>
              <a:rPr lang="en-US" sz="1800" dirty="0"/>
              <a:t>.</a:t>
            </a:r>
            <a:br>
              <a:rPr lang="en-US" sz="1800" dirty="0"/>
            </a:br>
            <a:r>
              <a:rPr lang="en-US" sz="1800" dirty="0"/>
              <a:t>(3) Examine VIIRS-ABI comparison results to understand biases in the ABI radiances.</a:t>
            </a:r>
            <a:br>
              <a:rPr lang="en-US" sz="1800" dirty="0"/>
            </a:br>
            <a:r>
              <a:rPr lang="en-US" sz="1800" dirty="0"/>
              <a:t>(4) Estimate biases in the convolved TEMPO radiances against VIIRS radiances by combining the results of steps (2) and (3).</a:t>
            </a:r>
          </a:p>
        </p:txBody>
      </p:sp>
    </p:spTree>
    <p:extLst>
      <p:ext uri="{BB962C8B-B14F-4D97-AF65-F5344CB8AC3E}">
        <p14:creationId xmlns:p14="http://schemas.microsoft.com/office/powerpoint/2010/main" val="9414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B08D7A-A7C2-4414-E0DA-F1465E2D46D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4" name="Title 2">
            <a:extLst>
              <a:ext uri="{FF2B5EF4-FFF2-40B4-BE49-F238E27FC236}">
                <a16:creationId xmlns:a16="http://schemas.microsoft.com/office/drawing/2014/main" id="{DC051E6A-1E94-411D-57B9-EE6FDC2ABE55}"/>
              </a:ext>
            </a:extLst>
          </p:cNvPr>
          <p:cNvSpPr>
            <a:spLocks noGrp="1"/>
          </p:cNvSpPr>
          <p:nvPr>
            <p:ph type="title"/>
          </p:nvPr>
        </p:nvSpPr>
        <p:spPr>
          <a:xfrm>
            <a:off x="0" y="0"/>
            <a:ext cx="12192000" cy="975701"/>
          </a:xfrm>
        </p:spPr>
        <p:txBody>
          <a:bodyPr/>
          <a:lstStyle/>
          <a:p>
            <a:r>
              <a:rPr lang="en-US" dirty="0"/>
              <a:t>TEMPO vs. GOES-19 ABI: 470 nm</a:t>
            </a:r>
          </a:p>
        </p:txBody>
      </p:sp>
      <p:pic>
        <p:nvPicPr>
          <p:cNvPr id="5" name="Picture 4">
            <a:extLst>
              <a:ext uri="{FF2B5EF4-FFF2-40B4-BE49-F238E27FC236}">
                <a16:creationId xmlns:a16="http://schemas.microsoft.com/office/drawing/2014/main" id="{A315D45D-5DD0-7CDC-6863-5939D55471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725" y="1489398"/>
            <a:ext cx="3209535" cy="2674612"/>
          </a:xfrm>
          <a:prstGeom prst="rect">
            <a:avLst/>
          </a:prstGeom>
        </p:spPr>
      </p:pic>
      <p:pic>
        <p:nvPicPr>
          <p:cNvPr id="6" name="Picture 5">
            <a:extLst>
              <a:ext uri="{FF2B5EF4-FFF2-40B4-BE49-F238E27FC236}">
                <a16:creationId xmlns:a16="http://schemas.microsoft.com/office/drawing/2014/main" id="{13EEF31B-9236-F67E-5B27-471E5EE396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2700" y="1489398"/>
            <a:ext cx="3209535" cy="2674612"/>
          </a:xfrm>
          <a:prstGeom prst="rect">
            <a:avLst/>
          </a:prstGeom>
        </p:spPr>
      </p:pic>
      <p:pic>
        <p:nvPicPr>
          <p:cNvPr id="7" name="Picture 6">
            <a:extLst>
              <a:ext uri="{FF2B5EF4-FFF2-40B4-BE49-F238E27FC236}">
                <a16:creationId xmlns:a16="http://schemas.microsoft.com/office/drawing/2014/main" id="{3577CF6E-C9A2-46DD-6BC8-E068888A01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491" y="4031931"/>
            <a:ext cx="3209535" cy="2674612"/>
          </a:xfrm>
          <a:prstGeom prst="rect">
            <a:avLst/>
          </a:prstGeom>
        </p:spPr>
      </p:pic>
      <p:pic>
        <p:nvPicPr>
          <p:cNvPr id="8" name="Picture 7">
            <a:extLst>
              <a:ext uri="{FF2B5EF4-FFF2-40B4-BE49-F238E27FC236}">
                <a16:creationId xmlns:a16="http://schemas.microsoft.com/office/drawing/2014/main" id="{21395CD7-6A5A-ADAB-0642-DE5ADAB886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30466" y="4031931"/>
            <a:ext cx="3209535" cy="2674612"/>
          </a:xfrm>
          <a:prstGeom prst="rect">
            <a:avLst/>
          </a:prstGeom>
        </p:spPr>
      </p:pic>
      <p:pic>
        <p:nvPicPr>
          <p:cNvPr id="9" name="Picture 8">
            <a:extLst>
              <a:ext uri="{FF2B5EF4-FFF2-40B4-BE49-F238E27FC236}">
                <a16:creationId xmlns:a16="http://schemas.microsoft.com/office/drawing/2014/main" id="{EE06DA7F-A53E-E598-1603-63A4FFBE37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58387" y="2236151"/>
            <a:ext cx="4407408" cy="3672840"/>
          </a:xfrm>
          <a:prstGeom prst="rect">
            <a:avLst/>
          </a:prstGeom>
        </p:spPr>
      </p:pic>
      <p:sp>
        <p:nvSpPr>
          <p:cNvPr id="10" name="TextBox 9">
            <a:extLst>
              <a:ext uri="{FF2B5EF4-FFF2-40B4-BE49-F238E27FC236}">
                <a16:creationId xmlns:a16="http://schemas.microsoft.com/office/drawing/2014/main" id="{5C02C9C4-8ABF-BAC3-AE95-4CF24F526A6D}"/>
              </a:ext>
            </a:extLst>
          </p:cNvPr>
          <p:cNvSpPr txBox="1"/>
          <p:nvPr/>
        </p:nvSpPr>
        <p:spPr>
          <a:xfrm>
            <a:off x="683481" y="1264092"/>
            <a:ext cx="5348580" cy="338554"/>
          </a:xfrm>
          <a:prstGeom prst="rect">
            <a:avLst/>
          </a:prstGeom>
          <a:noFill/>
        </p:spPr>
        <p:txBody>
          <a:bodyPr wrap="none" rtlCol="0">
            <a:spAutoFit/>
          </a:bodyPr>
          <a:lstStyle/>
          <a:p>
            <a:pPr algn="ctr"/>
            <a:r>
              <a:rPr lang="en-US" sz="1600" b="1" dirty="0"/>
              <a:t>Daily scatter plot for fully cloudy conditions (</a:t>
            </a:r>
            <a:r>
              <a:rPr lang="en-US" sz="1600" b="1" dirty="0">
                <a:solidFill>
                  <a:srgbClr val="FF0000"/>
                </a:solidFill>
              </a:rPr>
              <a:t>Dec 3–6, 2024</a:t>
            </a:r>
            <a:r>
              <a:rPr lang="en-US" sz="1600" b="1" dirty="0"/>
              <a:t>)</a:t>
            </a:r>
          </a:p>
        </p:txBody>
      </p:sp>
      <p:sp>
        <p:nvSpPr>
          <p:cNvPr id="11" name="TextBox 10">
            <a:extLst>
              <a:ext uri="{FF2B5EF4-FFF2-40B4-BE49-F238E27FC236}">
                <a16:creationId xmlns:a16="http://schemas.microsoft.com/office/drawing/2014/main" id="{A454A96D-D2F0-E55C-5F1F-C49A695D614E}"/>
              </a:ext>
            </a:extLst>
          </p:cNvPr>
          <p:cNvSpPr txBox="1"/>
          <p:nvPr/>
        </p:nvSpPr>
        <p:spPr>
          <a:xfrm>
            <a:off x="7025465" y="2066874"/>
            <a:ext cx="4511171" cy="338554"/>
          </a:xfrm>
          <a:prstGeom prst="rect">
            <a:avLst/>
          </a:prstGeom>
          <a:noFill/>
        </p:spPr>
        <p:txBody>
          <a:bodyPr wrap="none" rtlCol="0">
            <a:spAutoFit/>
          </a:bodyPr>
          <a:lstStyle/>
          <a:p>
            <a:pPr algn="ctr"/>
            <a:r>
              <a:rPr lang="en-US" sz="1600" b="1" dirty="0"/>
              <a:t>4-day scatter plot for fully cloudy conditions</a:t>
            </a:r>
          </a:p>
        </p:txBody>
      </p:sp>
      <p:sp>
        <p:nvSpPr>
          <p:cNvPr id="12" name="TextBox 11">
            <a:extLst>
              <a:ext uri="{FF2B5EF4-FFF2-40B4-BE49-F238E27FC236}">
                <a16:creationId xmlns:a16="http://schemas.microsoft.com/office/drawing/2014/main" id="{FFACED04-7680-94AB-B4CE-B6A2464F20B9}"/>
              </a:ext>
            </a:extLst>
          </p:cNvPr>
          <p:cNvSpPr txBox="1"/>
          <p:nvPr/>
        </p:nvSpPr>
        <p:spPr>
          <a:xfrm>
            <a:off x="7842530" y="5908991"/>
            <a:ext cx="3099448" cy="584775"/>
          </a:xfrm>
          <a:prstGeom prst="rect">
            <a:avLst/>
          </a:prstGeom>
          <a:noFill/>
        </p:spPr>
        <p:txBody>
          <a:bodyPr wrap="square" rtlCol="0">
            <a:spAutoFit/>
          </a:bodyPr>
          <a:lstStyle/>
          <a:p>
            <a:r>
              <a:rPr lang="en-US" sz="1600" dirty="0">
                <a:solidFill>
                  <a:srgbClr val="0015FF"/>
                </a:solidFill>
              </a:rPr>
              <a:t>TEMPO radiances are higher than</a:t>
            </a:r>
          </a:p>
          <a:p>
            <a:r>
              <a:rPr lang="en-US" sz="1600" dirty="0">
                <a:solidFill>
                  <a:srgbClr val="0015FF"/>
                </a:solidFill>
              </a:rPr>
              <a:t>G19 ABI Band 1 radiances by ~12%.</a:t>
            </a:r>
          </a:p>
        </p:txBody>
      </p:sp>
      <p:sp>
        <p:nvSpPr>
          <p:cNvPr id="13" name="TextBox 12">
            <a:extLst>
              <a:ext uri="{FF2B5EF4-FFF2-40B4-BE49-F238E27FC236}">
                <a16:creationId xmlns:a16="http://schemas.microsoft.com/office/drawing/2014/main" id="{B0F58791-5DBD-B58F-0B91-EBE163877246}"/>
              </a:ext>
            </a:extLst>
          </p:cNvPr>
          <p:cNvSpPr txBox="1"/>
          <p:nvPr/>
        </p:nvSpPr>
        <p:spPr>
          <a:xfrm>
            <a:off x="7432537" y="1243572"/>
            <a:ext cx="3635932" cy="769441"/>
          </a:xfrm>
          <a:prstGeom prst="rect">
            <a:avLst/>
          </a:prstGeom>
          <a:noFill/>
          <a:ln>
            <a:solidFill>
              <a:schemeClr val="tx1"/>
            </a:solidFill>
          </a:ln>
        </p:spPr>
        <p:txBody>
          <a:bodyPr wrap="none" rtlCol="0">
            <a:spAutoFit/>
          </a:bodyPr>
          <a:lstStyle/>
          <a:p>
            <a:r>
              <a:rPr lang="en-US" sz="1100" dirty="0"/>
              <a:t>*MRB: median relative bias</a:t>
            </a:r>
          </a:p>
          <a:p>
            <a:r>
              <a:rPr lang="en-US" sz="1100" dirty="0"/>
              <a:t>*Two regression equations</a:t>
            </a:r>
            <a:br>
              <a:rPr lang="en-US" sz="1100" dirty="0"/>
            </a:br>
            <a:r>
              <a:rPr lang="en-US" sz="1100" dirty="0"/>
              <a:t>- </a:t>
            </a:r>
            <a:r>
              <a:rPr lang="en-US" sz="1100" dirty="0">
                <a:solidFill>
                  <a:srgbClr val="8E5EBA"/>
                </a:solidFill>
              </a:rPr>
              <a:t>Purple</a:t>
            </a:r>
            <a:r>
              <a:rPr lang="en-US" sz="1100" dirty="0"/>
              <a:t>: Standard regression with a fixed y-intercept of zero</a:t>
            </a:r>
            <a:br>
              <a:rPr lang="en-US" sz="1100" dirty="0"/>
            </a:br>
            <a:r>
              <a:rPr lang="en-US" sz="1100" dirty="0"/>
              <a:t>- </a:t>
            </a:r>
            <a:r>
              <a:rPr lang="en-US" sz="1100" dirty="0">
                <a:solidFill>
                  <a:srgbClr val="229C23"/>
                </a:solidFill>
              </a:rPr>
              <a:t>Green</a:t>
            </a:r>
            <a:r>
              <a:rPr lang="en-US" sz="1100" dirty="0"/>
              <a:t>: Reduced major axis regression</a:t>
            </a:r>
          </a:p>
        </p:txBody>
      </p:sp>
    </p:spTree>
    <p:extLst>
      <p:ext uri="{BB962C8B-B14F-4D97-AF65-F5344CB8AC3E}">
        <p14:creationId xmlns:p14="http://schemas.microsoft.com/office/powerpoint/2010/main" val="165276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27E2F5-9539-8CBD-B37D-C4F0BA1D5FF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4" name="Title 2">
            <a:extLst>
              <a:ext uri="{FF2B5EF4-FFF2-40B4-BE49-F238E27FC236}">
                <a16:creationId xmlns:a16="http://schemas.microsoft.com/office/drawing/2014/main" id="{9458F643-2BD1-59CF-3045-18F4D61F5F52}"/>
              </a:ext>
            </a:extLst>
          </p:cNvPr>
          <p:cNvSpPr>
            <a:spLocks noGrp="1"/>
          </p:cNvSpPr>
          <p:nvPr>
            <p:ph type="title"/>
          </p:nvPr>
        </p:nvSpPr>
        <p:spPr>
          <a:xfrm>
            <a:off x="0" y="0"/>
            <a:ext cx="12192000" cy="975701"/>
          </a:xfrm>
        </p:spPr>
        <p:txBody>
          <a:bodyPr/>
          <a:lstStyle/>
          <a:p>
            <a:r>
              <a:rPr lang="en-US" dirty="0"/>
              <a:t>GOES-19 ABI vs. VIIRS: 470 nm</a:t>
            </a:r>
          </a:p>
        </p:txBody>
      </p:sp>
      <p:pic>
        <p:nvPicPr>
          <p:cNvPr id="5" name="Picture 2" descr="Validations for GOES-19 ABI VNIR Bands  - Op ABI vs. VIIRS - Band 1(0.47um)">
            <a:extLst>
              <a:ext uri="{FF2B5EF4-FFF2-40B4-BE49-F238E27FC236}">
                <a16:creationId xmlns:a16="http://schemas.microsoft.com/office/drawing/2014/main" id="{116AD819-92AA-2B55-5A9C-D1FA60747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08" y="1302889"/>
            <a:ext cx="5753099" cy="50341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C2EDB4-E33C-C8BC-D4D6-AC83DE4B830F}"/>
              </a:ext>
            </a:extLst>
          </p:cNvPr>
          <p:cNvSpPr txBox="1"/>
          <p:nvPr/>
        </p:nvSpPr>
        <p:spPr>
          <a:xfrm>
            <a:off x="456801" y="6344141"/>
            <a:ext cx="6234912" cy="276999"/>
          </a:xfrm>
          <a:prstGeom prst="rect">
            <a:avLst/>
          </a:prstGeom>
          <a:noFill/>
        </p:spPr>
        <p:txBody>
          <a:bodyPr wrap="none" rtlCol="0">
            <a:spAutoFit/>
          </a:bodyPr>
          <a:lstStyle/>
          <a:p>
            <a:pPr algn="ctr"/>
            <a:r>
              <a:rPr lang="en-US" sz="1200" dirty="0"/>
              <a:t>[Source: https://</a:t>
            </a:r>
            <a:r>
              <a:rPr lang="en-US" sz="1200" dirty="0" err="1"/>
              <a:t>www.star.nesdis.noaa.gov</a:t>
            </a:r>
            <a:r>
              <a:rPr lang="en-US" sz="1200" dirty="0"/>
              <a:t>/</a:t>
            </a:r>
            <a:r>
              <a:rPr lang="en-US" sz="1200" dirty="0" err="1"/>
              <a:t>GOESCal</a:t>
            </a:r>
            <a:r>
              <a:rPr lang="en-US" sz="1200" dirty="0"/>
              <a:t>/G19_ABI_RadVal_VNIR_static.php]</a:t>
            </a:r>
          </a:p>
        </p:txBody>
      </p:sp>
      <p:cxnSp>
        <p:nvCxnSpPr>
          <p:cNvPr id="7" name="Straight Connector 6">
            <a:extLst>
              <a:ext uri="{FF2B5EF4-FFF2-40B4-BE49-F238E27FC236}">
                <a16:creationId xmlns:a16="http://schemas.microsoft.com/office/drawing/2014/main" id="{EC9D2837-B1CC-6C8F-2731-28316F602B4D}"/>
              </a:ext>
            </a:extLst>
          </p:cNvPr>
          <p:cNvCxnSpPr>
            <a:cxnSpLocks/>
          </p:cNvCxnSpPr>
          <p:nvPr/>
        </p:nvCxnSpPr>
        <p:spPr>
          <a:xfrm>
            <a:off x="914398" y="4144871"/>
            <a:ext cx="5314952" cy="0"/>
          </a:xfrm>
          <a:prstGeom prst="line">
            <a:avLst/>
          </a:prstGeom>
          <a:ln w="38100">
            <a:solidFill>
              <a:srgbClr val="FF40FF"/>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4C07E11-A23C-3F82-2810-CE6FE371EC7A}"/>
              </a:ext>
            </a:extLst>
          </p:cNvPr>
          <p:cNvSpPr txBox="1"/>
          <p:nvPr/>
        </p:nvSpPr>
        <p:spPr>
          <a:xfrm>
            <a:off x="6247394" y="3990982"/>
            <a:ext cx="5868406" cy="584775"/>
          </a:xfrm>
          <a:prstGeom prst="rect">
            <a:avLst/>
          </a:prstGeom>
          <a:noFill/>
        </p:spPr>
        <p:txBody>
          <a:bodyPr wrap="square" rtlCol="0">
            <a:spAutoFit/>
          </a:bodyPr>
          <a:lstStyle/>
          <a:p>
            <a:r>
              <a:rPr lang="en-US" sz="1600" dirty="0">
                <a:solidFill>
                  <a:srgbClr val="FF40FF"/>
                </a:solidFill>
              </a:rPr>
              <a:t>Based on a visual inspection, G19 ABI Band 1 radiances are lower than VIIRS radiances, typically by ~2%.</a:t>
            </a:r>
          </a:p>
        </p:txBody>
      </p:sp>
      <p:sp>
        <p:nvSpPr>
          <p:cNvPr id="9" name="TextBox 8">
            <a:extLst>
              <a:ext uri="{FF2B5EF4-FFF2-40B4-BE49-F238E27FC236}">
                <a16:creationId xmlns:a16="http://schemas.microsoft.com/office/drawing/2014/main" id="{4FF4A287-E9B1-A429-80D0-4F4B493BED0B}"/>
              </a:ext>
            </a:extLst>
          </p:cNvPr>
          <p:cNvSpPr txBox="1"/>
          <p:nvPr/>
        </p:nvSpPr>
        <p:spPr>
          <a:xfrm>
            <a:off x="6229350" y="4601910"/>
            <a:ext cx="5886450" cy="584775"/>
          </a:xfrm>
          <a:prstGeom prst="rect">
            <a:avLst/>
          </a:prstGeom>
          <a:noFill/>
        </p:spPr>
        <p:txBody>
          <a:bodyPr wrap="square" rtlCol="0">
            <a:spAutoFit/>
          </a:bodyPr>
          <a:lstStyle/>
          <a:p>
            <a:r>
              <a:rPr lang="en-US" sz="1600" dirty="0">
                <a:solidFill>
                  <a:srgbClr val="0015FF"/>
                </a:solidFill>
              </a:rPr>
              <a:t>Therefore, TEMPO radiances are higher than VIIRS radiances by ~10% at 470 nm.</a:t>
            </a:r>
          </a:p>
        </p:txBody>
      </p:sp>
    </p:spTree>
    <p:extLst>
      <p:ext uri="{BB962C8B-B14F-4D97-AF65-F5344CB8AC3E}">
        <p14:creationId xmlns:p14="http://schemas.microsoft.com/office/powerpoint/2010/main" val="3802073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BBBA40-90E0-314B-0C74-778938AE31D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4" name="Title 2">
            <a:extLst>
              <a:ext uri="{FF2B5EF4-FFF2-40B4-BE49-F238E27FC236}">
                <a16:creationId xmlns:a16="http://schemas.microsoft.com/office/drawing/2014/main" id="{5E73BA1F-2980-C1B2-67C1-EB0B79B57264}"/>
              </a:ext>
            </a:extLst>
          </p:cNvPr>
          <p:cNvSpPr>
            <a:spLocks noGrp="1"/>
          </p:cNvSpPr>
          <p:nvPr>
            <p:ph type="title"/>
          </p:nvPr>
        </p:nvSpPr>
        <p:spPr>
          <a:xfrm>
            <a:off x="0" y="0"/>
            <a:ext cx="12192000" cy="975701"/>
          </a:xfrm>
        </p:spPr>
        <p:txBody>
          <a:bodyPr/>
          <a:lstStyle/>
          <a:p>
            <a:r>
              <a:rPr lang="en-US" dirty="0"/>
              <a:t>TEMPO vs. GOES-16 ABI: 470 nm</a:t>
            </a:r>
          </a:p>
        </p:txBody>
      </p:sp>
      <p:pic>
        <p:nvPicPr>
          <p:cNvPr id="5" name="Picture 4">
            <a:extLst>
              <a:ext uri="{FF2B5EF4-FFF2-40B4-BE49-F238E27FC236}">
                <a16:creationId xmlns:a16="http://schemas.microsoft.com/office/drawing/2014/main" id="{73578DF7-B2BA-EDF8-0AAC-E47B48454C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725" y="2292181"/>
            <a:ext cx="3209534" cy="2674612"/>
          </a:xfrm>
          <a:prstGeom prst="rect">
            <a:avLst/>
          </a:prstGeom>
        </p:spPr>
      </p:pic>
      <p:pic>
        <p:nvPicPr>
          <p:cNvPr id="6" name="Picture 5">
            <a:extLst>
              <a:ext uri="{FF2B5EF4-FFF2-40B4-BE49-F238E27FC236}">
                <a16:creationId xmlns:a16="http://schemas.microsoft.com/office/drawing/2014/main" id="{F4819739-2880-83AE-86D5-18A605592A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2700" y="2292181"/>
            <a:ext cx="3209534" cy="2674612"/>
          </a:xfrm>
          <a:prstGeom prst="rect">
            <a:avLst/>
          </a:prstGeom>
        </p:spPr>
      </p:pic>
      <p:pic>
        <p:nvPicPr>
          <p:cNvPr id="7" name="Picture 6">
            <a:extLst>
              <a:ext uri="{FF2B5EF4-FFF2-40B4-BE49-F238E27FC236}">
                <a16:creationId xmlns:a16="http://schemas.microsoft.com/office/drawing/2014/main" id="{BA1F8704-D7DE-B762-B96E-36D68682D4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58387" y="2236152"/>
            <a:ext cx="4407408" cy="3672840"/>
          </a:xfrm>
          <a:prstGeom prst="rect">
            <a:avLst/>
          </a:prstGeom>
        </p:spPr>
      </p:pic>
      <p:sp>
        <p:nvSpPr>
          <p:cNvPr id="8" name="TextBox 7">
            <a:extLst>
              <a:ext uri="{FF2B5EF4-FFF2-40B4-BE49-F238E27FC236}">
                <a16:creationId xmlns:a16="http://schemas.microsoft.com/office/drawing/2014/main" id="{7F366F84-57C4-9306-70E1-8C8F4B751C43}"/>
              </a:ext>
            </a:extLst>
          </p:cNvPr>
          <p:cNvSpPr txBox="1"/>
          <p:nvPr/>
        </p:nvSpPr>
        <p:spPr>
          <a:xfrm>
            <a:off x="671455" y="2066875"/>
            <a:ext cx="5372626" cy="338554"/>
          </a:xfrm>
          <a:prstGeom prst="rect">
            <a:avLst/>
          </a:prstGeom>
          <a:noFill/>
        </p:spPr>
        <p:txBody>
          <a:bodyPr wrap="none" rtlCol="0">
            <a:spAutoFit/>
          </a:bodyPr>
          <a:lstStyle/>
          <a:p>
            <a:pPr algn="ctr"/>
            <a:r>
              <a:rPr lang="en-US" sz="1600" b="1" dirty="0"/>
              <a:t>Daily scatter plot for fully cloudy conditions (</a:t>
            </a:r>
            <a:r>
              <a:rPr lang="en-US" sz="1600" b="1" dirty="0">
                <a:solidFill>
                  <a:srgbClr val="FF0000"/>
                </a:solidFill>
              </a:rPr>
              <a:t>Jul 27–28, 2024</a:t>
            </a:r>
            <a:r>
              <a:rPr lang="en-US" sz="1600" b="1" dirty="0"/>
              <a:t>)</a:t>
            </a:r>
          </a:p>
        </p:txBody>
      </p:sp>
      <p:sp>
        <p:nvSpPr>
          <p:cNvPr id="9" name="TextBox 8">
            <a:extLst>
              <a:ext uri="{FF2B5EF4-FFF2-40B4-BE49-F238E27FC236}">
                <a16:creationId xmlns:a16="http://schemas.microsoft.com/office/drawing/2014/main" id="{84C1E0D8-ACC0-A0A3-9C98-2E65728C9BCC}"/>
              </a:ext>
            </a:extLst>
          </p:cNvPr>
          <p:cNvSpPr txBox="1"/>
          <p:nvPr/>
        </p:nvSpPr>
        <p:spPr>
          <a:xfrm>
            <a:off x="7025465" y="2066875"/>
            <a:ext cx="4511171" cy="338554"/>
          </a:xfrm>
          <a:prstGeom prst="rect">
            <a:avLst/>
          </a:prstGeom>
          <a:noFill/>
        </p:spPr>
        <p:txBody>
          <a:bodyPr wrap="none" rtlCol="0">
            <a:spAutoFit/>
          </a:bodyPr>
          <a:lstStyle/>
          <a:p>
            <a:pPr algn="ctr"/>
            <a:r>
              <a:rPr lang="en-US" sz="1600" b="1" dirty="0"/>
              <a:t>2-day scatter plot for fully cloudy conditions</a:t>
            </a:r>
          </a:p>
        </p:txBody>
      </p:sp>
      <p:sp>
        <p:nvSpPr>
          <p:cNvPr id="10" name="TextBox 9">
            <a:extLst>
              <a:ext uri="{FF2B5EF4-FFF2-40B4-BE49-F238E27FC236}">
                <a16:creationId xmlns:a16="http://schemas.microsoft.com/office/drawing/2014/main" id="{DF885BEC-708A-19B3-1749-7B2A6FB791C1}"/>
              </a:ext>
            </a:extLst>
          </p:cNvPr>
          <p:cNvSpPr txBox="1"/>
          <p:nvPr/>
        </p:nvSpPr>
        <p:spPr>
          <a:xfrm>
            <a:off x="7842530" y="5908992"/>
            <a:ext cx="3099448" cy="584775"/>
          </a:xfrm>
          <a:prstGeom prst="rect">
            <a:avLst/>
          </a:prstGeom>
          <a:noFill/>
        </p:spPr>
        <p:txBody>
          <a:bodyPr wrap="square" rtlCol="0">
            <a:spAutoFit/>
          </a:bodyPr>
          <a:lstStyle/>
          <a:p>
            <a:r>
              <a:rPr lang="en-US" sz="1600" dirty="0">
                <a:solidFill>
                  <a:srgbClr val="0015FF"/>
                </a:solidFill>
              </a:rPr>
              <a:t>TEMPO radiances are higher than</a:t>
            </a:r>
          </a:p>
          <a:p>
            <a:r>
              <a:rPr lang="en-US" sz="1600" dirty="0">
                <a:solidFill>
                  <a:srgbClr val="0015FF"/>
                </a:solidFill>
              </a:rPr>
              <a:t>G16 ABI Band 1 radiances by ~4%.</a:t>
            </a:r>
          </a:p>
        </p:txBody>
      </p:sp>
      <p:sp>
        <p:nvSpPr>
          <p:cNvPr id="11" name="TextBox 10">
            <a:extLst>
              <a:ext uri="{FF2B5EF4-FFF2-40B4-BE49-F238E27FC236}">
                <a16:creationId xmlns:a16="http://schemas.microsoft.com/office/drawing/2014/main" id="{D10A9AC9-5573-FB93-13DB-A5A4DA3EF9B9}"/>
              </a:ext>
            </a:extLst>
          </p:cNvPr>
          <p:cNvSpPr txBox="1"/>
          <p:nvPr/>
        </p:nvSpPr>
        <p:spPr>
          <a:xfrm>
            <a:off x="7432537" y="1243573"/>
            <a:ext cx="3804247" cy="738664"/>
          </a:xfrm>
          <a:prstGeom prst="rect">
            <a:avLst/>
          </a:prstGeom>
          <a:noFill/>
          <a:ln>
            <a:solidFill>
              <a:schemeClr val="tx1"/>
            </a:solidFill>
          </a:ln>
        </p:spPr>
        <p:txBody>
          <a:bodyPr wrap="none" rtlCol="0">
            <a:spAutoFit/>
          </a:bodyPr>
          <a:lstStyle/>
          <a:p>
            <a:r>
              <a:rPr lang="en-US" sz="1050" dirty="0"/>
              <a:t>*MRB: median relative bias</a:t>
            </a:r>
          </a:p>
          <a:p>
            <a:r>
              <a:rPr lang="en-US" sz="1050" dirty="0"/>
              <a:t>*Two regression equations</a:t>
            </a:r>
            <a:br>
              <a:rPr lang="en-US" sz="1050" dirty="0"/>
            </a:br>
            <a:r>
              <a:rPr lang="en-US" sz="1050" dirty="0"/>
              <a:t>- </a:t>
            </a:r>
            <a:r>
              <a:rPr lang="en-US" sz="1050" dirty="0">
                <a:solidFill>
                  <a:srgbClr val="8E5EBA"/>
                </a:solidFill>
              </a:rPr>
              <a:t>Purple</a:t>
            </a:r>
            <a:r>
              <a:rPr lang="en-US" sz="1050" dirty="0"/>
              <a:t>: Standard regression with a fixed y-intercept of zero</a:t>
            </a:r>
            <a:br>
              <a:rPr lang="en-US" sz="1050" dirty="0"/>
            </a:br>
            <a:r>
              <a:rPr lang="en-US" sz="1050" dirty="0"/>
              <a:t>- </a:t>
            </a:r>
            <a:r>
              <a:rPr lang="en-US" sz="1050" dirty="0">
                <a:solidFill>
                  <a:srgbClr val="229C23"/>
                </a:solidFill>
              </a:rPr>
              <a:t>Green</a:t>
            </a:r>
            <a:r>
              <a:rPr lang="en-US" sz="1050" dirty="0"/>
              <a:t>: Reduced major axis regression</a:t>
            </a:r>
          </a:p>
        </p:txBody>
      </p:sp>
    </p:spTree>
    <p:extLst>
      <p:ext uri="{BB962C8B-B14F-4D97-AF65-F5344CB8AC3E}">
        <p14:creationId xmlns:p14="http://schemas.microsoft.com/office/powerpoint/2010/main" val="304107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90614</TotalTime>
  <Words>1801</Words>
  <Application>Microsoft Macintosh PowerPoint</Application>
  <PresentationFormat>Widescreen</PresentationFormat>
  <Paragraphs>183</Paragraphs>
  <Slides>21</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Malgun Gothic</vt:lpstr>
      <vt:lpstr>ＭＳ Ｐゴシック</vt:lpstr>
      <vt:lpstr>Arial</vt:lpstr>
      <vt:lpstr>Arial Narrow</vt:lpstr>
      <vt:lpstr>Arial Rounded MT Bold</vt:lpstr>
      <vt:lpstr>Calibri</vt:lpstr>
      <vt:lpstr>Cambria Math</vt:lpstr>
      <vt:lpstr>Helvetica</vt:lpstr>
      <vt:lpstr>Times New Roman</vt:lpstr>
      <vt:lpstr>Wingdings</vt:lpstr>
      <vt:lpstr>Office Theme</vt:lpstr>
      <vt:lpstr>1_TEMPO Wide ORR MRR</vt:lpstr>
      <vt:lpstr>PowerPoint Presentation</vt:lpstr>
      <vt:lpstr>TEMPO V03 Level 1 products</vt:lpstr>
      <vt:lpstr>TEMPO V03 Level 1 products</vt:lpstr>
      <vt:lpstr>V03 Sun-normalized radiance assessment</vt:lpstr>
      <vt:lpstr>V03 solar irradiance assessment</vt:lpstr>
      <vt:lpstr>V03 Earth radiance assessment</vt:lpstr>
      <vt:lpstr>TEMPO vs. GOES-19 ABI: 470 nm</vt:lpstr>
      <vt:lpstr>GOES-19 ABI vs. VIIRS: 470 nm</vt:lpstr>
      <vt:lpstr>TEMPO vs. GOES-16 ABI: 470 nm</vt:lpstr>
      <vt:lpstr>GOES-16 ABI vs. VIIRS: 470 nm</vt:lpstr>
      <vt:lpstr>TEMPO vs. GOES-19 ABI: 640 nm</vt:lpstr>
      <vt:lpstr>GOES-19 ABI vs. VIIRS: 640 nm</vt:lpstr>
      <vt:lpstr>TEMPO vs. GOES-16 ABI: 640 nm</vt:lpstr>
      <vt:lpstr>GOES-16 ABI vs. VIIRS: 640 nm</vt:lpstr>
      <vt:lpstr>Absolute calibration summary</vt:lpstr>
      <vt:lpstr>Fringe correction (work in progress)</vt:lpstr>
      <vt:lpstr>Summary</vt:lpstr>
      <vt:lpstr>PowerPoint Presentation</vt:lpstr>
      <vt:lpstr>ABI bandwidths</vt:lpstr>
      <vt:lpstr>Degradation</vt:lpstr>
      <vt:lpstr>Degradation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Chong, Heesung</cp:lastModifiedBy>
  <cp:revision>1620</cp:revision>
  <dcterms:created xsi:type="dcterms:W3CDTF">2021-11-05T03:06:55Z</dcterms:created>
  <dcterms:modified xsi:type="dcterms:W3CDTF">2025-03-18T13:36:53Z</dcterms:modified>
</cp:coreProperties>
</file>