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7" r:id="rId4"/>
    <p:sldId id="266" r:id="rId5"/>
    <p:sldId id="271" r:id="rId6"/>
    <p:sldId id="260" r:id="rId7"/>
    <p:sldId id="264" r:id="rId8"/>
    <p:sldId id="272" r:id="rId9"/>
    <p:sldId id="263" r:id="rId10"/>
    <p:sldId id="265" r:id="rId11"/>
    <p:sldId id="269" r:id="rId12"/>
    <p:sldId id="270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00FDFF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2"/>
    <p:restoredTop sz="91537"/>
  </p:normalViewPr>
  <p:slideViewPr>
    <p:cSldViewPr snapToGrid="0">
      <p:cViewPr varScale="1">
        <p:scale>
          <a:sx n="144" d="100"/>
          <a:sy n="144" d="100"/>
        </p:scale>
        <p:origin x="11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76D0A-F02C-C24C-8F64-9A75B015372C}" type="datetimeFigureOut">
              <a:rPr lang="en-US" smtClean="0"/>
              <a:t>3/17/25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A2F26-A3CF-0B4D-BC83-CDD194F71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10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64ED0-1266-B38F-D0EC-1685C6132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891B9-CC4A-EF0E-BD97-96D763598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D7211-8CF6-2892-F5D4-6C7856936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73C9-9358-2C48-8AF1-8D73D2A62487}" type="datetime1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5BC3B-37BB-479C-06BF-7BDDDC1AA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EADD6-8CCC-06B5-0D32-8E48177B9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F848-6E5D-3A4A-8171-01CD415E0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51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2095E-7B9B-20C2-7BD3-5608BD18C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6EFD0-136C-F791-4B29-75EFCA53A4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2AA5E-4C9E-2E62-6068-0C5BE9B6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981D-78DB-8644-A4BB-18AB88B2B944}" type="datetime1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21F1C-9861-FB75-713B-B910EBA2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86A71-537C-88FC-0B4A-70FDA128E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F848-6E5D-3A4A-8171-01CD415E0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D6E677-6009-2135-8121-0000A5EF8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E53C7E-8613-1BC2-BF51-18CB3ECEF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67A57-0382-83DD-973A-05723803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1983-67EE-8D41-BBB6-7B740CA9BC55}" type="datetime1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8900B-8E86-7619-B1D8-F59E0B32A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CFFD9-8274-506C-081B-6E75E7FB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F848-6E5D-3A4A-8171-01CD415E0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3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21EC1-F661-0C65-4653-30F18A372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B3369-87CE-530F-6B70-78A99DD20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9289D-1ECF-40D3-03A2-992A415F2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B3D8-FA50-ED44-A6EE-31AF5DCFD7B7}" type="datetime1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29D4C-227E-10EA-BE29-D00FC2AB1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76998-73DB-171F-30E2-2C9AD1BD3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F848-6E5D-3A4A-8171-01CD415E0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60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95A84-FFB9-0821-90C2-1480EFD5F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7A88E-F4CD-6108-D718-344317D4C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6DB27-1D33-2D43-0166-EE774662B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2729-5630-6F47-93BE-E0DC7C50E29B}" type="datetime1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99C3B-2C79-049A-284F-7AF3AF2C1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98D50-F9F4-FC45-8B0C-5EE878285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F848-6E5D-3A4A-8171-01CD415E0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95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FC255-9BCD-6FB4-B8D0-4B6815944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04FAE-8726-7543-E8E8-0AADF4E6D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237DFD-858A-EE6D-91C9-DBFC4B023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80769-40F8-ECC1-9C5F-7F39552F5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B4E6-A6CA-0240-9252-E945E3C3947A}" type="datetime1">
              <a:rPr lang="en-US" smtClean="0"/>
              <a:t>3/17/25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72A848-E181-5393-23C8-99C24180C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91A4C-780D-7013-3AAF-5FB822CEC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F848-6E5D-3A4A-8171-01CD415E0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11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95AD5-C498-4817-EE39-5C0675C1D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BFA09-1E7B-3C7C-684B-714365A3A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BFB5EB-6A61-B4A6-BE46-2CF39BB53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B1CF53-A7E3-529D-03FF-396023591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3D04AD-253D-FEBA-484A-92F962E0DA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0248AC-CA3B-FCE8-ACCF-8FCADF774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42EE-DC8E-A440-A57B-4FAC6C7E33FD}" type="datetime1">
              <a:rPr lang="en-US" smtClean="0"/>
              <a:t>3/17/25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ADEF8D-5D23-3988-3625-D5E8E8876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0741C6-C2ED-79D8-9D1E-E0BDEA218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F848-6E5D-3A4A-8171-01CD415E0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1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4C024-3949-EC74-490D-7C6648F94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6DFDE2-58B3-7428-BC3F-988A5230E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E08B9-87CC-F645-A8E7-4A9744939A7A}" type="datetime1">
              <a:rPr lang="en-US" smtClean="0"/>
              <a:t>3/17/25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306CF-B74C-8678-4431-CF56767B3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8D8BA7-C67C-1573-CCD8-8F1583887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F848-6E5D-3A4A-8171-01CD415E0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3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38031E-205F-13AF-86C9-D6AB8A03F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FF8B-F600-1E48-9BCD-92CA93F20CFD}" type="datetime1">
              <a:rPr lang="en-US" smtClean="0"/>
              <a:t>3/17/25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3512B0-89FA-5432-9CE0-CA2C13C7F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FE24F-2147-C204-36D2-371BC621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F848-6E5D-3A4A-8171-01CD415E0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02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78F0A-B1C2-9700-3674-0F52D1A70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41B7F-4CB7-6145-C5A6-7F6722105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01DE2-F785-4261-148A-AEC2B98D0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64DC1-BA70-E538-73D3-CAD537AFD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98A2-99B5-7F4B-88F9-BE055DE6BA11}" type="datetime1">
              <a:rPr lang="en-US" smtClean="0"/>
              <a:t>3/17/25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E82A51-A192-9302-FB05-055B143AB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0558B7-B15A-EAD9-014C-7C3155F68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F848-6E5D-3A4A-8171-01CD415E0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81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12936-D6C3-6B41-D7C6-1617BC6B6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C037F7-0523-5352-D607-FCD1AB901D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1EE9A2-8E42-6E06-CAAA-3D2E92B3D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F5E63-9652-D69E-0EA2-374AB4220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9B4C-386C-3843-953B-ACAF622E36B7}" type="datetime1">
              <a:rPr lang="en-US" smtClean="0"/>
              <a:t>3/17/25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566A1-2E4B-ADDF-B407-AD98CB979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1D2BA-D36D-997F-1D23-85F3B2EF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F848-6E5D-3A4A-8171-01CD415E0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7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97C0DE-E698-6FEB-8A00-FE8DDC28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1CDE7-BD42-68EC-370F-64892A7DF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20C5E-EC92-6452-B89B-94A4A3AF58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83156A-7966-5F43-9CA7-203C9E0EB0D9}" type="datetime1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6C2B2-A629-1DE5-8C59-81456CC24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B2B8C-AF2B-370C-6B5B-9885C8256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E2F848-6E5D-3A4A-8171-01CD415E0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1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DC07B27-4E3C-4BCF-ABDB-6AA72857C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-1500"/>
            <a:ext cx="12191998" cy="6858000"/>
          </a:xfrm>
          <a:prstGeom prst="rect">
            <a:avLst/>
          </a:prstGeom>
          <a:gradFill>
            <a:gsLst>
              <a:gs pos="19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3D11BE6-2A04-4DBB-842D-88602B5E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12437"/>
            <a:ext cx="11713464" cy="6844063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05E02A-9AA9-45EC-B87B-B46F043F3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" y="2724072"/>
            <a:ext cx="12192008" cy="4114801"/>
          </a:xfrm>
          <a:prstGeom prst="rect">
            <a:avLst/>
          </a:prstGeom>
          <a:gradFill>
            <a:gsLst>
              <a:gs pos="30000">
                <a:schemeClr val="accent1">
                  <a:lumMod val="75000"/>
                  <a:alpha val="19000"/>
                </a:schemeClr>
              </a:gs>
              <a:gs pos="100000">
                <a:schemeClr val="accent1">
                  <a:alpha val="24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E91EDBA-E8E0-4575-8147-B70034521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09672" y="1716338"/>
            <a:ext cx="6858003" cy="3422328"/>
          </a:xfrm>
          <a:prstGeom prst="rect">
            <a:avLst/>
          </a:prstGeom>
          <a:gradFill>
            <a:gsLst>
              <a:gs pos="0">
                <a:schemeClr val="accent1">
                  <a:alpha val="52000"/>
                </a:schemeClr>
              </a:gs>
              <a:gs pos="76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FEE4473-A122-4E96-8C31-B4C5AAA27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123" y="2706446"/>
            <a:ext cx="12191997" cy="3711900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92000">
                <a:schemeClr val="accent1">
                  <a:lumMod val="75000"/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AEB051-0BC7-586E-C742-6FB1FF05A4E0}"/>
              </a:ext>
            </a:extLst>
          </p:cNvPr>
          <p:cNvSpPr txBox="1"/>
          <p:nvPr/>
        </p:nvSpPr>
        <p:spPr>
          <a:xfrm>
            <a:off x="1582290" y="6489762"/>
            <a:ext cx="9021170" cy="540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 b="0" i="1" u="none" strike="noStrike" dirty="0">
                <a:solidFill>
                  <a:srgbClr val="FFFFFF"/>
                </a:solidFill>
                <a:effectLst/>
              </a:rPr>
              <a:t>GSICS Annual and Executive Panel Meeting 2025 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5" name="Picture 2" descr="Cooperative Institute for Satellite Studies (NOAA/CIMSS) -- SSEC, UW-Madison">
            <a:extLst>
              <a:ext uri="{FF2B5EF4-FFF2-40B4-BE49-F238E27FC236}">
                <a16:creationId xmlns:a16="http://schemas.microsoft.com/office/drawing/2014/main" id="{867A6C42-B94F-D567-804E-A68E37E172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29" t="72440"/>
          <a:stretch/>
        </p:blipFill>
        <p:spPr bwMode="auto">
          <a:xfrm>
            <a:off x="8165" y="-1504"/>
            <a:ext cx="1253874" cy="119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go-nasa-800px.png">
            <a:extLst>
              <a:ext uri="{FF2B5EF4-FFF2-40B4-BE49-F238E27FC236}">
                <a16:creationId xmlns:a16="http://schemas.microsoft.com/office/drawing/2014/main" id="{DCB0258C-0188-6EE5-0757-7005D4F83EC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41438" y="16426"/>
            <a:ext cx="1449760" cy="1197864"/>
          </a:xfrm>
          <a:prstGeom prst="rect">
            <a:avLst/>
          </a:prstGeom>
        </p:spPr>
      </p:pic>
      <p:pic>
        <p:nvPicPr>
          <p:cNvPr id="6" name="Picture 5" descr="A red and white flag on a blue background&#10;&#10;Description automatically generated with medium confidence">
            <a:extLst>
              <a:ext uri="{FF2B5EF4-FFF2-40B4-BE49-F238E27FC236}">
                <a16:creationId xmlns:a16="http://schemas.microsoft.com/office/drawing/2014/main" id="{1803932B-2720-2F99-AA0B-11E23BDC63C6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83847" t="75967" r="3442" b="6574"/>
          <a:stretch/>
        </p:blipFill>
        <p:spPr>
          <a:xfrm flipH="1">
            <a:off x="10641495" y="5667763"/>
            <a:ext cx="1549099" cy="1194098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B54E4321-243A-341B-A7F1-30E82D2FA923}"/>
              </a:ext>
            </a:extLst>
          </p:cNvPr>
          <p:cNvSpPr txBox="1"/>
          <p:nvPr/>
        </p:nvSpPr>
        <p:spPr>
          <a:xfrm>
            <a:off x="8588916" y="3951249"/>
            <a:ext cx="27962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Sri Madhavan, Glen Jaross &amp; NASA OMPS Team</a:t>
            </a:r>
          </a:p>
          <a:p>
            <a:pPr algn="ctr"/>
            <a:r>
              <a:rPr lang="en-US" sz="1400" dirty="0">
                <a:solidFill>
                  <a:srgbClr val="FFFFFF"/>
                </a:solidFill>
              </a:rPr>
              <a:t>03/19/2025</a:t>
            </a:r>
          </a:p>
        </p:txBody>
      </p:sp>
      <p:pic>
        <p:nvPicPr>
          <p:cNvPr id="13" name="Picture 4" descr="Office of Low Earth Orbit Observations | NESDIS">
            <a:extLst>
              <a:ext uri="{FF2B5EF4-FFF2-40B4-BE49-F238E27FC236}">
                <a16:creationId xmlns:a16="http://schemas.microsoft.com/office/drawing/2014/main" id="{FB617378-8689-CDF1-B70D-D8B8BF513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89" y="1210297"/>
            <a:ext cx="6988388" cy="52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25497D3-29D1-9D1B-B3FA-55149CC0D15B}"/>
              </a:ext>
            </a:extLst>
          </p:cNvPr>
          <p:cNvSpPr txBox="1">
            <a:spLocks/>
          </p:cNvSpPr>
          <p:nvPr/>
        </p:nvSpPr>
        <p:spPr>
          <a:xfrm>
            <a:off x="6336309" y="1547764"/>
            <a:ext cx="6298496" cy="22838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700" b="0" i="0" u="none" strike="noStrike" dirty="0">
                <a:solidFill>
                  <a:srgbClr val="FFFFFF"/>
                </a:solidFill>
                <a:effectLst/>
              </a:rPr>
              <a:t>Recent OMPS Calibration efforts for NOAA 20 &amp; 21</a:t>
            </a:r>
            <a:endParaRPr lang="en-US" sz="3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370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3F9A5-1706-1029-E3A0-4FF82938B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11706A4D-2AE3-12D2-FF46-D6E07A9C6E7A}"/>
              </a:ext>
            </a:extLst>
          </p:cNvPr>
          <p:cNvSpPr txBox="1"/>
          <p:nvPr/>
        </p:nvSpPr>
        <p:spPr>
          <a:xfrm>
            <a:off x="3045759" y="6461852"/>
            <a:ext cx="6100482" cy="259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1200" b="0" i="1" u="none" strike="noStrike" dirty="0">
                <a:effectLst/>
              </a:rPr>
              <a:t>GSICS Annual and Executive Panel Meeting 2025 </a:t>
            </a:r>
            <a:endParaRPr lang="en-US" sz="1200" dirty="0"/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5305B597-EC02-00B2-7ABD-03D67A293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D232-C2A6-6947-8710-AD8F251BB977}" type="datetime1">
              <a:rPr lang="en-US" smtClean="0"/>
              <a:t>3/17/25</a:t>
            </a:fld>
            <a:endParaRPr lang="en-US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D2347C18-E24F-9955-773F-C4D088974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F848-6E5D-3A4A-8171-01CD415E0DC7}" type="slidenum">
              <a:rPr lang="en-US" smtClean="0"/>
              <a:t>10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8E5CF0-728E-FC8A-04A2-8B95C081B314}"/>
              </a:ext>
            </a:extLst>
          </p:cNvPr>
          <p:cNvSpPr txBox="1"/>
          <p:nvPr/>
        </p:nvSpPr>
        <p:spPr>
          <a:xfrm>
            <a:off x="4812283" y="136525"/>
            <a:ext cx="2107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84809-8E7D-C73D-8F28-C1F4015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05" y="1590760"/>
            <a:ext cx="10515600" cy="4351338"/>
          </a:xfrm>
        </p:spPr>
        <p:txBody>
          <a:bodyPr>
            <a:noAutofit/>
          </a:bodyPr>
          <a:lstStyle/>
          <a:p>
            <a:pPr marR="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NASA is beginning it’s first reprocessing of the NOAA-20 and NOAA-21 OMPS Nadir Level 1 products.  This involves a re-calibration and the addition of several new corrections.</a:t>
            </a:r>
          </a:p>
          <a:p>
            <a:pPr marR="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Problem areas (work in progress) include Day 1 radiometry on N21 and Stray Light levels on both N20 and N21.</a:t>
            </a:r>
          </a:p>
          <a:p>
            <a:pPr marR="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We anticipate new product releases in May (N20) and July (N21).  Data will be available through the GSFC DISC.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88B7466-0139-3F29-AC71-5BE8764E94F2}"/>
              </a:ext>
            </a:extLst>
          </p:cNvPr>
          <p:cNvGrpSpPr/>
          <p:nvPr/>
        </p:nvGrpSpPr>
        <p:grpSpPr>
          <a:xfrm>
            <a:off x="-801" y="0"/>
            <a:ext cx="12194543" cy="915902"/>
            <a:chOff x="-801" y="0"/>
            <a:chExt cx="12194543" cy="915902"/>
          </a:xfrm>
        </p:grpSpPr>
        <p:pic>
          <p:nvPicPr>
            <p:cNvPr id="6" name="Picture 2" descr="Cooperative Institute for Satellite Studies (NOAA/CIMSS) -- SSEC, UW-Madison">
              <a:extLst>
                <a:ext uri="{FF2B5EF4-FFF2-40B4-BE49-F238E27FC236}">
                  <a16:creationId xmlns:a16="http://schemas.microsoft.com/office/drawing/2014/main" id="{5E113C61-7D90-4360-C755-F95321392F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229" t="72440"/>
            <a:stretch/>
          </p:blipFill>
          <p:spPr bwMode="auto">
            <a:xfrm>
              <a:off x="-801" y="0"/>
              <a:ext cx="918870" cy="877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Logo-nasa-800px.png">
              <a:extLst>
                <a:ext uri="{FF2B5EF4-FFF2-40B4-BE49-F238E27FC236}">
                  <a16:creationId xmlns:a16="http://schemas.microsoft.com/office/drawing/2014/main" id="{D7041426-A747-C878-C55E-7EE5D6173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4301" y="10469"/>
              <a:ext cx="1062420" cy="877824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20B200F-3B65-D358-1FA2-C72D5B61CAD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915902"/>
              <a:ext cx="12192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rainbow colored planet with text&#10;&#10;AI-generated content may be incorrect.">
              <a:extLst>
                <a:ext uri="{FF2B5EF4-FFF2-40B4-BE49-F238E27FC236}">
                  <a16:creationId xmlns:a16="http://schemas.microsoft.com/office/drawing/2014/main" id="{27872DF5-AB27-0810-EC10-B77AAFDAF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48544" y="10469"/>
              <a:ext cx="1745198" cy="877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6131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81E3D-8FC2-8792-8CC2-3642A3F5E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B3D8-FA50-ED44-A6EE-31AF5DCFD7B7}" type="datetime1">
              <a:rPr lang="en-US" smtClean="0"/>
              <a:t>3/17/25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E1031-54FE-48F2-2458-70DA1400E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F848-6E5D-3A4A-8171-01CD415E0DC7}" type="slidenum">
              <a:rPr lang="en-US" smtClean="0"/>
              <a:t>11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DE96A1-DF65-4EBE-4729-DC4BFF3CCD34}"/>
              </a:ext>
            </a:extLst>
          </p:cNvPr>
          <p:cNvSpPr txBox="1"/>
          <p:nvPr/>
        </p:nvSpPr>
        <p:spPr>
          <a:xfrm>
            <a:off x="4879352" y="3044279"/>
            <a:ext cx="24332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BACK-UP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38C0C5-8547-A8F1-84E3-23DEBABA8C83}"/>
              </a:ext>
            </a:extLst>
          </p:cNvPr>
          <p:cNvSpPr txBox="1"/>
          <p:nvPr/>
        </p:nvSpPr>
        <p:spPr>
          <a:xfrm>
            <a:off x="3045759" y="6461852"/>
            <a:ext cx="6100482" cy="259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1200" b="0" i="1" u="none" strike="noStrike" dirty="0">
                <a:effectLst/>
              </a:rPr>
              <a:t>GSICS Annual and Executive Panel Meeting 2025 </a:t>
            </a:r>
            <a:endParaRPr lang="en-US" sz="12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9CF102-50CA-8B0C-5DCC-BD826D814A7A}"/>
              </a:ext>
            </a:extLst>
          </p:cNvPr>
          <p:cNvGrpSpPr/>
          <p:nvPr/>
        </p:nvGrpSpPr>
        <p:grpSpPr>
          <a:xfrm>
            <a:off x="-801" y="0"/>
            <a:ext cx="12194543" cy="915902"/>
            <a:chOff x="-801" y="0"/>
            <a:chExt cx="12194543" cy="915902"/>
          </a:xfrm>
        </p:grpSpPr>
        <p:pic>
          <p:nvPicPr>
            <p:cNvPr id="3" name="Picture 2" descr="Cooperative Institute for Satellite Studies (NOAA/CIMSS) -- SSEC, UW-Madison">
              <a:extLst>
                <a:ext uri="{FF2B5EF4-FFF2-40B4-BE49-F238E27FC236}">
                  <a16:creationId xmlns:a16="http://schemas.microsoft.com/office/drawing/2014/main" id="{D5AEEEA4-E517-048D-D4F8-1FC4A6E795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229" t="72440"/>
            <a:stretch/>
          </p:blipFill>
          <p:spPr bwMode="auto">
            <a:xfrm>
              <a:off x="-801" y="0"/>
              <a:ext cx="918870" cy="877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Logo-nasa-800px.png">
              <a:extLst>
                <a:ext uri="{FF2B5EF4-FFF2-40B4-BE49-F238E27FC236}">
                  <a16:creationId xmlns:a16="http://schemas.microsoft.com/office/drawing/2014/main" id="{581E0B99-C610-B7E3-E25B-5025BF1C7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4301" y="10469"/>
              <a:ext cx="1062420" cy="877824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100B25B-B225-5D82-65E3-F71394C3F5A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915902"/>
              <a:ext cx="12192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rainbow colored planet with text&#10;&#10;AI-generated content may be incorrect.">
              <a:extLst>
                <a:ext uri="{FF2B5EF4-FFF2-40B4-BE49-F238E27FC236}">
                  <a16:creationId xmlns:a16="http://schemas.microsoft.com/office/drawing/2014/main" id="{A0065C44-33CB-DD1F-0616-08B19F1A2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48544" y="10469"/>
              <a:ext cx="1745198" cy="877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0581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62975-D2B0-AEA1-70F2-320AD8B3D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B3D8-FA50-ED44-A6EE-31AF5DCFD7B7}" type="datetime1">
              <a:rPr lang="en-US" smtClean="0"/>
              <a:t>3/17/25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812470-FB03-1C96-7181-8D611416D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F848-6E5D-3A4A-8171-01CD415E0DC7}" type="slidenum">
              <a:rPr lang="en-US" smtClean="0"/>
              <a:t>12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639E3B-0D4C-4722-5ED5-2E9A76CEC7C1}"/>
              </a:ext>
            </a:extLst>
          </p:cNvPr>
          <p:cNvSpPr txBox="1"/>
          <p:nvPr/>
        </p:nvSpPr>
        <p:spPr>
          <a:xfrm>
            <a:off x="3141216" y="322219"/>
            <a:ext cx="5909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Comparison of New SolarFlux to Synthetic*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4A2A4D4-34FA-B688-1B8B-565738B31E91}"/>
              </a:ext>
            </a:extLst>
          </p:cNvPr>
          <p:cNvGrpSpPr/>
          <p:nvPr/>
        </p:nvGrpSpPr>
        <p:grpSpPr>
          <a:xfrm>
            <a:off x="3598526" y="975597"/>
            <a:ext cx="4994947" cy="4805540"/>
            <a:chOff x="6318159" y="1552032"/>
            <a:chExt cx="4994947" cy="4805540"/>
          </a:xfrm>
        </p:grpSpPr>
        <p:pic>
          <p:nvPicPr>
            <p:cNvPr id="13" name="Picture 12" descr="A graph of a wave&#10;&#10;AI-generated content may be incorrect.">
              <a:extLst>
                <a:ext uri="{FF2B5EF4-FFF2-40B4-BE49-F238E27FC236}">
                  <a16:creationId xmlns:a16="http://schemas.microsoft.com/office/drawing/2014/main" id="{613B4C2F-4A7F-3191-281A-5526DD8F5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3" t="4925" r="1385" b="1858"/>
            <a:stretch/>
          </p:blipFill>
          <p:spPr>
            <a:xfrm>
              <a:off x="6426041" y="3991560"/>
              <a:ext cx="4852457" cy="236601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47713DF-A261-0C79-324F-DE7FB7B51707}"/>
                </a:ext>
              </a:extLst>
            </p:cNvPr>
            <p:cNvSpPr txBox="1"/>
            <p:nvPr/>
          </p:nvSpPr>
          <p:spPr>
            <a:xfrm>
              <a:off x="6902825" y="4085568"/>
              <a:ext cx="90403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B050"/>
                  </a:solidFill>
                </a:rPr>
                <a:t>NOAA-21</a:t>
              </a:r>
            </a:p>
          </p:txBody>
        </p:sp>
        <p:pic>
          <p:nvPicPr>
            <p:cNvPr id="15" name="Picture 14" descr="A graph of a wave&#10;&#10;AI-generated content may be incorrect.">
              <a:extLst>
                <a:ext uri="{FF2B5EF4-FFF2-40B4-BE49-F238E27FC236}">
                  <a16:creationId xmlns:a16="http://schemas.microsoft.com/office/drawing/2014/main" id="{6B1FE564-2177-C5BD-9E05-5D649E2DD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8159" y="1552032"/>
              <a:ext cx="4994947" cy="243952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540EEBF-85B9-6652-E886-60160449706E}"/>
                </a:ext>
              </a:extLst>
            </p:cNvPr>
            <p:cNvSpPr txBox="1"/>
            <p:nvPr/>
          </p:nvSpPr>
          <p:spPr>
            <a:xfrm>
              <a:off x="6902821" y="1678314"/>
              <a:ext cx="90403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432FF"/>
                  </a:solidFill>
                </a:rPr>
                <a:t>NOAA-20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2E5F907-E310-31B6-897F-E8D09C5BC8CF}"/>
              </a:ext>
            </a:extLst>
          </p:cNvPr>
          <p:cNvSpPr txBox="1"/>
          <p:nvPr/>
        </p:nvSpPr>
        <p:spPr>
          <a:xfrm>
            <a:off x="3290570" y="5904736"/>
            <a:ext cx="58341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/>
              <a:t>*</a:t>
            </a:r>
            <a:r>
              <a:rPr lang="en-US" sz="1000" dirty="0"/>
              <a:t>Dobber, M., R. Voors, R. Dirksen, Q. Kleipool, and P. Levelt (2008), ”The high-resolution solar reference spectrum between 250 and 550 nm and its application to measurements with the Ozone Monitoring Instrument,” </a:t>
            </a:r>
            <a:r>
              <a:rPr lang="en-US" sz="1000" b="1" dirty="0"/>
              <a:t>Sol. Phys</a:t>
            </a:r>
            <a:r>
              <a:rPr lang="en-US" sz="1000" dirty="0"/>
              <a:t>., 249, 281-291, doi: 10.1007/s11207-008-9187-7.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122AD5-872E-E878-0C08-C29B05351D2A}"/>
              </a:ext>
            </a:extLst>
          </p:cNvPr>
          <p:cNvSpPr txBox="1"/>
          <p:nvPr/>
        </p:nvSpPr>
        <p:spPr>
          <a:xfrm>
            <a:off x="3045759" y="6461852"/>
            <a:ext cx="6100482" cy="259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1200" b="0" i="1" u="none" strike="noStrike" dirty="0">
                <a:effectLst/>
              </a:rPr>
              <a:t>GSICS Annual and Executive Panel Meeting 2025 </a:t>
            </a:r>
            <a:endParaRPr lang="en-US" sz="12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416324E-DC0B-149D-F1D9-A9129D6587DC}"/>
              </a:ext>
            </a:extLst>
          </p:cNvPr>
          <p:cNvGrpSpPr/>
          <p:nvPr/>
        </p:nvGrpSpPr>
        <p:grpSpPr>
          <a:xfrm>
            <a:off x="-801" y="0"/>
            <a:ext cx="12194543" cy="915902"/>
            <a:chOff x="-801" y="0"/>
            <a:chExt cx="12194543" cy="915902"/>
          </a:xfrm>
        </p:grpSpPr>
        <p:pic>
          <p:nvPicPr>
            <p:cNvPr id="3" name="Picture 2" descr="Cooperative Institute for Satellite Studies (NOAA/CIMSS) -- SSEC, UW-Madison">
              <a:extLst>
                <a:ext uri="{FF2B5EF4-FFF2-40B4-BE49-F238E27FC236}">
                  <a16:creationId xmlns:a16="http://schemas.microsoft.com/office/drawing/2014/main" id="{59AB2B94-A0B4-631E-37D5-5C8CE1DE46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229" t="72440"/>
            <a:stretch/>
          </p:blipFill>
          <p:spPr bwMode="auto">
            <a:xfrm>
              <a:off x="-801" y="0"/>
              <a:ext cx="918870" cy="877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Logo-nasa-800px.png">
              <a:extLst>
                <a:ext uri="{FF2B5EF4-FFF2-40B4-BE49-F238E27FC236}">
                  <a16:creationId xmlns:a16="http://schemas.microsoft.com/office/drawing/2014/main" id="{60EED389-0AE4-9547-9F5B-3654F6DBB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4301" y="10469"/>
              <a:ext cx="1062420" cy="877824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E9B1E20-33F2-754B-822C-5614BEA077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915902"/>
              <a:ext cx="12192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 descr="A rainbow colored planet with text&#10;&#10;AI-generated content may be incorrect.">
              <a:extLst>
                <a:ext uri="{FF2B5EF4-FFF2-40B4-BE49-F238E27FC236}">
                  <a16:creationId xmlns:a16="http://schemas.microsoft.com/office/drawing/2014/main" id="{8CBE6896-0C98-2666-6BF8-9696F3967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48544" y="10469"/>
              <a:ext cx="1745198" cy="877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6267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12C6E-4F52-79A9-E4D3-AC80D8D7D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E6DB8EEB-73A4-3FCC-D8A0-EE832CC8A09B}"/>
              </a:ext>
            </a:extLst>
          </p:cNvPr>
          <p:cNvSpPr txBox="1"/>
          <p:nvPr/>
        </p:nvSpPr>
        <p:spPr>
          <a:xfrm>
            <a:off x="3045759" y="6461852"/>
            <a:ext cx="6100482" cy="259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1200" b="0" i="1" u="none" strike="noStrike" dirty="0">
                <a:effectLst/>
              </a:rPr>
              <a:t>GSICS Annual and Executive Panel Meeting 2025 </a:t>
            </a:r>
            <a:endParaRPr lang="en-US" sz="1200" dirty="0"/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437EFBC0-E9CB-9B0D-E18B-0DE1F114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D232-C2A6-6947-8710-AD8F251BB977}" type="datetime1">
              <a:rPr lang="en-US" smtClean="0"/>
              <a:t>3/17/25</a:t>
            </a:fld>
            <a:endParaRPr lang="en-US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BC2C03C1-BB9B-62EC-7F7D-BF0768B7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F848-6E5D-3A4A-8171-01CD415E0DC7}" type="slidenum">
              <a:rPr lang="en-US" smtClean="0"/>
              <a:t>13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2EEC8F-3097-7236-1FEE-1358BDC14E08}"/>
              </a:ext>
            </a:extLst>
          </p:cNvPr>
          <p:cNvSpPr txBox="1"/>
          <p:nvPr/>
        </p:nvSpPr>
        <p:spPr>
          <a:xfrm>
            <a:off x="846426" y="1106739"/>
            <a:ext cx="49340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ea typeface="Calibri" panose="020F0502020204030204" pitchFamily="34" charset="0"/>
              </a:rPr>
              <a:t>NP stray light percentage mean calculated within latitude band [-20,20]. For each instrument, data is from one orbit of full-frame measurements</a:t>
            </a:r>
            <a:r>
              <a:rPr lang="en-US" sz="1800" dirty="0">
                <a:effectLst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ED7902-9A79-6067-A4DC-FD694F4464AB}"/>
              </a:ext>
            </a:extLst>
          </p:cNvPr>
          <p:cNvSpPr txBox="1"/>
          <p:nvPr/>
        </p:nvSpPr>
        <p:spPr>
          <a:xfrm>
            <a:off x="6448689" y="1106739"/>
            <a:ext cx="51856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ea typeface="Calibri" panose="020F0502020204030204" pitchFamily="34" charset="0"/>
              </a:rPr>
              <a:t>NM stray light percentage mean calculated within latitude band [-20,20]. For each instrument, data is from one orbit of full-frame measurements.</a:t>
            </a:r>
            <a:endParaRPr lang="en-US" sz="2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02EB1E-8BCA-0B66-59AC-9EF3CD8884CF}"/>
              </a:ext>
            </a:extLst>
          </p:cNvPr>
          <p:cNvGrpSpPr/>
          <p:nvPr/>
        </p:nvGrpSpPr>
        <p:grpSpPr>
          <a:xfrm>
            <a:off x="5911334" y="2744144"/>
            <a:ext cx="5699155" cy="3794369"/>
            <a:chOff x="5911334" y="2887579"/>
            <a:chExt cx="5699155" cy="379436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E4A3984-3E5D-7F6F-3E61-16C753D2B3FA}"/>
                </a:ext>
              </a:extLst>
            </p:cNvPr>
            <p:cNvGrpSpPr/>
            <p:nvPr/>
          </p:nvGrpSpPr>
          <p:grpSpPr>
            <a:xfrm>
              <a:off x="6159926" y="2887579"/>
              <a:ext cx="5450563" cy="3480755"/>
              <a:chOff x="6159926" y="2887579"/>
              <a:chExt cx="5450563" cy="348075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E3A543BE-4FF4-0CA8-0A55-BB915725CD2F}"/>
                  </a:ext>
                </a:extLst>
              </p:cNvPr>
              <p:cNvGrpSpPr/>
              <p:nvPr/>
            </p:nvGrpSpPr>
            <p:grpSpPr>
              <a:xfrm>
                <a:off x="6159926" y="2887579"/>
                <a:ext cx="5450563" cy="3480755"/>
                <a:chOff x="7616122" y="3742892"/>
                <a:chExt cx="3863286" cy="2745757"/>
              </a:xfrm>
            </p:grpSpPr>
            <p:pic>
              <p:nvPicPr>
                <p:cNvPr id="16" name="Picture 15" descr="Chart, histogram&#10;&#10;Description automatically generated">
                  <a:extLst>
                    <a:ext uri="{FF2B5EF4-FFF2-40B4-BE49-F238E27FC236}">
                      <a16:creationId xmlns:a16="http://schemas.microsoft.com/office/drawing/2014/main" id="{25E1B518-0DBD-8A53-F4BB-2B1C46339E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16122" y="3742892"/>
                  <a:ext cx="3863286" cy="2745757"/>
                </a:xfrm>
                <a:prstGeom prst="rect">
                  <a:avLst/>
                </a:prstGeom>
              </p:spPr>
            </p:pic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0F8CCBF-EF4E-6863-B65B-D5D6C342C482}"/>
                    </a:ext>
                  </a:extLst>
                </p:cNvPr>
                <p:cNvSpPr/>
                <p:nvPr/>
              </p:nvSpPr>
              <p:spPr>
                <a:xfrm>
                  <a:off x="8337884" y="4439653"/>
                  <a:ext cx="421105" cy="445168"/>
                </a:xfrm>
                <a:prstGeom prst="rect">
                  <a:avLst/>
                </a:prstGeom>
                <a:solidFill>
                  <a:srgbClr val="F7F7F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N20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5E9531F-AFAA-4EAE-6BF6-1901A6A82B05}"/>
                  </a:ext>
                </a:extLst>
              </p:cNvPr>
              <p:cNvGrpSpPr/>
              <p:nvPr/>
            </p:nvGrpSpPr>
            <p:grpSpPr>
              <a:xfrm>
                <a:off x="6709816" y="3031952"/>
                <a:ext cx="615874" cy="865987"/>
                <a:chOff x="6709816" y="3031952"/>
                <a:chExt cx="615874" cy="865987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E6D42C8-5EF1-980E-4623-D6171C416256}"/>
                    </a:ext>
                  </a:extLst>
                </p:cNvPr>
                <p:cNvSpPr txBox="1"/>
                <p:nvPr/>
              </p:nvSpPr>
              <p:spPr>
                <a:xfrm>
                  <a:off x="6709816" y="3031952"/>
                  <a:ext cx="61587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NPP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075CF96-F83C-11E9-E73D-6F5B367BCD0A}"/>
                    </a:ext>
                  </a:extLst>
                </p:cNvPr>
                <p:cNvSpPr txBox="1"/>
                <p:nvPr/>
              </p:nvSpPr>
              <p:spPr>
                <a:xfrm>
                  <a:off x="6713022" y="3264890"/>
                  <a:ext cx="60946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FF0000"/>
                      </a:solidFill>
                    </a:rPr>
                    <a:t>N20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D940351-0463-4A57-F826-7C1200C8A5AF}"/>
                    </a:ext>
                  </a:extLst>
                </p:cNvPr>
                <p:cNvSpPr txBox="1"/>
                <p:nvPr/>
              </p:nvSpPr>
              <p:spPr>
                <a:xfrm>
                  <a:off x="6713022" y="3497829"/>
                  <a:ext cx="60946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0070C0"/>
                      </a:solidFill>
                    </a:rPr>
                    <a:t>N21</a:t>
                  </a:r>
                </a:p>
              </p:txBody>
            </p:sp>
          </p:grp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F359933-065C-2EA8-805A-AE72B2D038C7}"/>
                </a:ext>
              </a:extLst>
            </p:cNvPr>
            <p:cNvSpPr txBox="1"/>
            <p:nvPr/>
          </p:nvSpPr>
          <p:spPr>
            <a:xfrm>
              <a:off x="8013026" y="6312616"/>
              <a:ext cx="1800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Wavelength (nm)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0A2A7A0-B2A6-106E-0168-C9E4B1870316}"/>
                </a:ext>
              </a:extLst>
            </p:cNvPr>
            <p:cNvSpPr txBox="1"/>
            <p:nvPr/>
          </p:nvSpPr>
          <p:spPr>
            <a:xfrm rot="16200000">
              <a:off x="5645652" y="4329957"/>
              <a:ext cx="9006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Percent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C73C9BA-096A-BE89-3038-4BF21B60B5EF}"/>
              </a:ext>
            </a:extLst>
          </p:cNvPr>
          <p:cNvGrpSpPr/>
          <p:nvPr/>
        </p:nvGrpSpPr>
        <p:grpSpPr>
          <a:xfrm>
            <a:off x="280369" y="2744272"/>
            <a:ext cx="5697641" cy="3794241"/>
            <a:chOff x="280369" y="2887707"/>
            <a:chExt cx="5697641" cy="379424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99D9DFC-3C6B-6358-F455-F62F2E1ECE17}"/>
                </a:ext>
              </a:extLst>
            </p:cNvPr>
            <p:cNvGrpSpPr/>
            <p:nvPr/>
          </p:nvGrpSpPr>
          <p:grpSpPr>
            <a:xfrm>
              <a:off x="529392" y="2887707"/>
              <a:ext cx="5448618" cy="3480147"/>
              <a:chOff x="529392" y="2887707"/>
              <a:chExt cx="5448618" cy="3480147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3DF32504-31FD-46ED-66E2-D36AEBC87D62}"/>
                  </a:ext>
                </a:extLst>
              </p:cNvPr>
              <p:cNvGrpSpPr/>
              <p:nvPr/>
            </p:nvGrpSpPr>
            <p:grpSpPr>
              <a:xfrm>
                <a:off x="529392" y="2887707"/>
                <a:ext cx="5448618" cy="3480147"/>
                <a:chOff x="7615989" y="877949"/>
                <a:chExt cx="3861908" cy="2745277"/>
              </a:xfrm>
            </p:grpSpPr>
            <p:pic>
              <p:nvPicPr>
                <p:cNvPr id="30" name="Picture 29" descr="Chart, histogram&#10;&#10;Description automatically generated">
                  <a:extLst>
                    <a:ext uri="{FF2B5EF4-FFF2-40B4-BE49-F238E27FC236}">
                      <a16:creationId xmlns:a16="http://schemas.microsoft.com/office/drawing/2014/main" id="{0DA79769-9CA8-8E03-CC71-1CCA9D819F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15989" y="877949"/>
                  <a:ext cx="3861908" cy="2745277"/>
                </a:xfrm>
                <a:prstGeom prst="rect">
                  <a:avLst/>
                </a:prstGeom>
              </p:spPr>
            </p:pic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AE32FEE7-2665-51B8-B5C0-A9EAD2E8AF31}"/>
                    </a:ext>
                  </a:extLst>
                </p:cNvPr>
                <p:cNvSpPr/>
                <p:nvPr/>
              </p:nvSpPr>
              <p:spPr>
                <a:xfrm>
                  <a:off x="10692063" y="1536032"/>
                  <a:ext cx="421105" cy="445168"/>
                </a:xfrm>
                <a:prstGeom prst="rect">
                  <a:avLst/>
                </a:prstGeom>
                <a:solidFill>
                  <a:srgbClr val="F7F7F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4E8E1BD-7B49-1147-FCC4-8A78EF983A40}"/>
                  </a:ext>
                </a:extLst>
              </p:cNvPr>
              <p:cNvGrpSpPr/>
              <p:nvPr/>
            </p:nvGrpSpPr>
            <p:grpSpPr>
              <a:xfrm>
                <a:off x="978778" y="2969680"/>
                <a:ext cx="615874" cy="865987"/>
                <a:chOff x="6709816" y="3031952"/>
                <a:chExt cx="615874" cy="865987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66812F3-A86C-A96E-1F09-12332D90FB07}"/>
                    </a:ext>
                  </a:extLst>
                </p:cNvPr>
                <p:cNvSpPr txBox="1"/>
                <p:nvPr/>
              </p:nvSpPr>
              <p:spPr>
                <a:xfrm>
                  <a:off x="6709816" y="3031952"/>
                  <a:ext cx="61587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NPP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27195A8-3793-D52D-017E-E8090D496C90}"/>
                    </a:ext>
                  </a:extLst>
                </p:cNvPr>
                <p:cNvSpPr txBox="1"/>
                <p:nvPr/>
              </p:nvSpPr>
              <p:spPr>
                <a:xfrm>
                  <a:off x="6713022" y="3264890"/>
                  <a:ext cx="60946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FF0000"/>
                      </a:solidFill>
                    </a:rPr>
                    <a:t>N20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40649F9-1C95-144D-A0CD-CFDDD4A5676D}"/>
                    </a:ext>
                  </a:extLst>
                </p:cNvPr>
                <p:cNvSpPr txBox="1"/>
                <p:nvPr/>
              </p:nvSpPr>
              <p:spPr>
                <a:xfrm>
                  <a:off x="6713022" y="3497829"/>
                  <a:ext cx="60946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0070C0"/>
                      </a:solidFill>
                    </a:rPr>
                    <a:t>N21</a:t>
                  </a:r>
                </a:p>
              </p:txBody>
            </p:sp>
          </p:grp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D82EEA3-A422-7F4B-41EF-3A9F2FF4F283}"/>
                </a:ext>
              </a:extLst>
            </p:cNvPr>
            <p:cNvSpPr txBox="1"/>
            <p:nvPr/>
          </p:nvSpPr>
          <p:spPr>
            <a:xfrm>
              <a:off x="2406047" y="6312616"/>
              <a:ext cx="1800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Wavelength (nm)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320021-1812-8BC8-5A74-1ECA200BC0ED}"/>
                </a:ext>
              </a:extLst>
            </p:cNvPr>
            <p:cNvSpPr txBox="1"/>
            <p:nvPr/>
          </p:nvSpPr>
          <p:spPr>
            <a:xfrm rot="16200000">
              <a:off x="14687" y="4329956"/>
              <a:ext cx="9006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Percent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C109AA4-05BC-5362-0B0F-B37E6C489AB5}"/>
              </a:ext>
            </a:extLst>
          </p:cNvPr>
          <p:cNvSpPr txBox="1"/>
          <p:nvPr/>
        </p:nvSpPr>
        <p:spPr>
          <a:xfrm>
            <a:off x="4548585" y="114298"/>
            <a:ext cx="3800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Straylight Analysis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C7BF87F-F15D-D0AD-0C98-BECD3DCF7DCF}"/>
              </a:ext>
            </a:extLst>
          </p:cNvPr>
          <p:cNvGrpSpPr/>
          <p:nvPr/>
        </p:nvGrpSpPr>
        <p:grpSpPr>
          <a:xfrm>
            <a:off x="-801" y="0"/>
            <a:ext cx="12194543" cy="915902"/>
            <a:chOff x="-801" y="0"/>
            <a:chExt cx="12194543" cy="915902"/>
          </a:xfrm>
        </p:grpSpPr>
        <p:pic>
          <p:nvPicPr>
            <p:cNvPr id="35" name="Picture 2" descr="Cooperative Institute for Satellite Studies (NOAA/CIMSS) -- SSEC, UW-Madison">
              <a:extLst>
                <a:ext uri="{FF2B5EF4-FFF2-40B4-BE49-F238E27FC236}">
                  <a16:creationId xmlns:a16="http://schemas.microsoft.com/office/drawing/2014/main" id="{B89AAF3C-A991-18E2-21E1-FD08582A3B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229" t="72440"/>
            <a:stretch/>
          </p:blipFill>
          <p:spPr bwMode="auto">
            <a:xfrm>
              <a:off x="-801" y="0"/>
              <a:ext cx="918870" cy="877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 descr="Logo-nasa-800px.png">
              <a:extLst>
                <a:ext uri="{FF2B5EF4-FFF2-40B4-BE49-F238E27FC236}">
                  <a16:creationId xmlns:a16="http://schemas.microsoft.com/office/drawing/2014/main" id="{6C50D851-449D-7E53-5AE1-4D60B5B58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4301" y="10469"/>
              <a:ext cx="1062420" cy="877824"/>
            </a:xfrm>
            <a:prstGeom prst="rect">
              <a:avLst/>
            </a:prstGeom>
          </p:spPr>
        </p:pic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826AFDC-7F57-9BAD-7096-8E1AF916BBC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915902"/>
              <a:ext cx="12192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7" descr="A rainbow colored planet with text&#10;&#10;AI-generated content may be incorrect.">
              <a:extLst>
                <a:ext uri="{FF2B5EF4-FFF2-40B4-BE49-F238E27FC236}">
                  <a16:creationId xmlns:a16="http://schemas.microsoft.com/office/drawing/2014/main" id="{56170D36-9F41-683A-5553-DEC766C56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48544" y="10469"/>
              <a:ext cx="1745198" cy="877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058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450A4363-329B-B8FD-FF72-9A64F8F122B0}"/>
              </a:ext>
            </a:extLst>
          </p:cNvPr>
          <p:cNvSpPr txBox="1"/>
          <p:nvPr/>
        </p:nvSpPr>
        <p:spPr>
          <a:xfrm>
            <a:off x="3045759" y="6461852"/>
            <a:ext cx="6100482" cy="259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1200" b="0" i="1" u="none" strike="noStrike" dirty="0">
                <a:effectLst/>
              </a:rPr>
              <a:t>GSICS Annual and Executive Panel Meeting 2025 </a:t>
            </a:r>
            <a:endParaRPr lang="en-US" sz="1200" dirty="0"/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05F2CCFC-25F5-4F96-8F41-3DF9FDC74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D232-C2A6-6947-8710-AD8F251BB977}" type="datetime1">
              <a:rPr lang="en-US" smtClean="0"/>
              <a:t>3/17/25</a:t>
            </a:fld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CFF10EF6-0ED4-9134-03EB-DDB55F712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F848-6E5D-3A4A-8171-01CD415E0DC7}" type="slidenum">
              <a:rPr lang="en-US" smtClean="0"/>
              <a:t>2</a:t>
            </a:fld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C61360-DD56-B819-72FF-C25060344133}"/>
              </a:ext>
            </a:extLst>
          </p:cNvPr>
          <p:cNvSpPr txBox="1"/>
          <p:nvPr/>
        </p:nvSpPr>
        <p:spPr>
          <a:xfrm>
            <a:off x="4812283" y="229989"/>
            <a:ext cx="2567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Background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4A8EA5FB-268A-2F8C-AED5-32E89F52D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NOAA 20 &amp; 21 Calibration changes in the upcoming reprocessing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Improved Day 1 BSDF cal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Improved Day 1 BCW assignment (derived ground-to-orbit changes using Earth-View)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Time-dependent wavelength registration and intra orbital wavelength monitoring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Time-dependent radiometric calibration (incl. wave-shift sensitivity)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Improved stray light in Nadir Profiler (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TBD</a:t>
            </a:r>
            <a:r>
              <a:rPr lang="en-US" sz="2000" dirty="0"/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Daily solar activity correction</a:t>
            </a:r>
            <a:endParaRPr lang="en-US" sz="2000" dirty="0"/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Improved dark current corrections using power law characterization</a:t>
            </a:r>
          </a:p>
          <a:p>
            <a:r>
              <a:rPr lang="en-US" dirty="0"/>
              <a:t>Assessing the calibration improvements using residuals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CD04F6B-358C-496C-06E3-E3A8E071DC0B}"/>
              </a:ext>
            </a:extLst>
          </p:cNvPr>
          <p:cNvGrpSpPr/>
          <p:nvPr/>
        </p:nvGrpSpPr>
        <p:grpSpPr>
          <a:xfrm>
            <a:off x="-801" y="0"/>
            <a:ext cx="12194543" cy="915902"/>
            <a:chOff x="-801" y="0"/>
            <a:chExt cx="12194543" cy="915902"/>
          </a:xfrm>
        </p:grpSpPr>
        <p:pic>
          <p:nvPicPr>
            <p:cNvPr id="8" name="Picture 2" descr="Cooperative Institute for Satellite Studies (NOAA/CIMSS) -- SSEC, UW-Madison">
              <a:extLst>
                <a:ext uri="{FF2B5EF4-FFF2-40B4-BE49-F238E27FC236}">
                  <a16:creationId xmlns:a16="http://schemas.microsoft.com/office/drawing/2014/main" id="{A083E8D4-9AED-45F7-AAE4-D891982A96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229" t="72440"/>
            <a:stretch/>
          </p:blipFill>
          <p:spPr bwMode="auto">
            <a:xfrm>
              <a:off x="-801" y="0"/>
              <a:ext cx="918870" cy="877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Logo-nasa-800px.png">
              <a:extLst>
                <a:ext uri="{FF2B5EF4-FFF2-40B4-BE49-F238E27FC236}">
                  <a16:creationId xmlns:a16="http://schemas.microsoft.com/office/drawing/2014/main" id="{33F807B2-98A2-69ED-E0CE-D79DBCF63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4301" y="10469"/>
              <a:ext cx="1062420" cy="877824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7234ED4-1DF5-73B6-1F83-F1E6E2D9A56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915902"/>
              <a:ext cx="12192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3" descr="A rainbow colored planet with text&#10;&#10;AI-generated content may be incorrect.">
              <a:extLst>
                <a:ext uri="{FF2B5EF4-FFF2-40B4-BE49-F238E27FC236}">
                  <a16:creationId xmlns:a16="http://schemas.microsoft.com/office/drawing/2014/main" id="{6FB0D6CF-9C78-77DA-328E-A0168DCFD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48544" y="10469"/>
              <a:ext cx="1745198" cy="877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204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1CDBB-6FF0-13FB-8AD5-0C9F94D14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5C980356-2066-7706-57C5-8E4A470A2E65}"/>
              </a:ext>
            </a:extLst>
          </p:cNvPr>
          <p:cNvSpPr txBox="1"/>
          <p:nvPr/>
        </p:nvSpPr>
        <p:spPr>
          <a:xfrm>
            <a:off x="3045759" y="6461852"/>
            <a:ext cx="6100482" cy="259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1200" b="0" i="1" u="none" strike="noStrike" dirty="0">
                <a:effectLst/>
              </a:rPr>
              <a:t>GSICS Annual and Executive Panel Meeting 2025 </a:t>
            </a:r>
            <a:endParaRPr lang="en-US" sz="1200" dirty="0"/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B262D29C-E0FC-5A8A-6F95-722599F3D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D232-C2A6-6947-8710-AD8F251BB977}" type="datetime1">
              <a:rPr lang="en-US" smtClean="0"/>
              <a:t>3/17/25</a:t>
            </a:fld>
            <a:endParaRPr lang="en-US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06FC8D9A-AD73-540E-B456-C871679C4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F848-6E5D-3A4A-8171-01CD415E0DC7}" type="slidenum">
              <a:rPr lang="en-US" smtClean="0"/>
              <a:t>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F993F7-2A8E-1AC5-5191-58E1993895DA}"/>
              </a:ext>
            </a:extLst>
          </p:cNvPr>
          <p:cNvSpPr txBox="1"/>
          <p:nvPr/>
        </p:nvSpPr>
        <p:spPr>
          <a:xfrm>
            <a:off x="4362448" y="177302"/>
            <a:ext cx="3690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Day1 BSDF Calibration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327CE366-C13B-C038-1641-4A3057118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716" y="987939"/>
            <a:ext cx="3622652" cy="271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2EFF03-020A-50A5-CCF8-89FC80895CAE}"/>
              </a:ext>
            </a:extLst>
          </p:cNvPr>
          <p:cNvSpPr txBox="1"/>
          <p:nvPr/>
        </p:nvSpPr>
        <p:spPr>
          <a:xfrm>
            <a:off x="0" y="2921656"/>
            <a:ext cx="3319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Pixel Shifting (spectral) NP and NM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by approx.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0.03 pix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Reduction in test artifacts and fine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spectral structure by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fitting to a low order polynomial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48E2522-B39F-686C-EA8F-35952E414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282" y="3702561"/>
            <a:ext cx="3698085" cy="271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0AA74D13-4363-7918-A355-39DF1FC71EAA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366" y="987939"/>
            <a:ext cx="3621024" cy="271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9E24B6F-63CE-20F4-AD51-AA7531BEA0F3}"/>
              </a:ext>
            </a:extLst>
          </p:cNvPr>
          <p:cNvSpPr txBox="1"/>
          <p:nvPr/>
        </p:nvSpPr>
        <p:spPr>
          <a:xfrm>
            <a:off x="5183167" y="2777741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5EDC8B-3077-F270-90CA-D7C769D0E32B}"/>
              </a:ext>
            </a:extLst>
          </p:cNvPr>
          <p:cNvSpPr txBox="1"/>
          <p:nvPr/>
        </p:nvSpPr>
        <p:spPr>
          <a:xfrm>
            <a:off x="8485212" y="2777741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N21</a:t>
            </a: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3142CC4F-3558-C213-7C1A-16CA18247060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70" y="3702561"/>
            <a:ext cx="3703320" cy="271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0981818-8D9D-2AF4-0699-64211442323E}"/>
              </a:ext>
            </a:extLst>
          </p:cNvPr>
          <p:cNvGrpSpPr/>
          <p:nvPr/>
        </p:nvGrpSpPr>
        <p:grpSpPr>
          <a:xfrm>
            <a:off x="-801" y="0"/>
            <a:ext cx="12194543" cy="915902"/>
            <a:chOff x="-801" y="0"/>
            <a:chExt cx="12194543" cy="915902"/>
          </a:xfrm>
        </p:grpSpPr>
        <p:pic>
          <p:nvPicPr>
            <p:cNvPr id="6" name="Picture 2" descr="Cooperative Institute for Satellite Studies (NOAA/CIMSS) -- SSEC, UW-Madison">
              <a:extLst>
                <a:ext uri="{FF2B5EF4-FFF2-40B4-BE49-F238E27FC236}">
                  <a16:creationId xmlns:a16="http://schemas.microsoft.com/office/drawing/2014/main" id="{5D5217AA-4577-0448-5A4E-DE7BBE5EF1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229" t="72440"/>
            <a:stretch/>
          </p:blipFill>
          <p:spPr bwMode="auto">
            <a:xfrm>
              <a:off x="-801" y="0"/>
              <a:ext cx="918870" cy="877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Logo-nasa-800px.png">
              <a:extLst>
                <a:ext uri="{FF2B5EF4-FFF2-40B4-BE49-F238E27FC236}">
                  <a16:creationId xmlns:a16="http://schemas.microsoft.com/office/drawing/2014/main" id="{4A41EA80-AAF1-10A3-68F1-468B7C014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4301" y="10469"/>
              <a:ext cx="1062420" cy="877824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2392AD8-4775-CB67-E8AA-EC85C9E1FFC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915902"/>
              <a:ext cx="12192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 descr="A rainbow colored planet with text&#10;&#10;AI-generated content may be incorrect.">
              <a:extLst>
                <a:ext uri="{FF2B5EF4-FFF2-40B4-BE49-F238E27FC236}">
                  <a16:creationId xmlns:a16="http://schemas.microsoft.com/office/drawing/2014/main" id="{146BEA32-4326-B13A-EF8C-6DD102459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48544" y="10469"/>
              <a:ext cx="1745198" cy="877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9682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0DD78-8A17-476A-D3D8-624A3DB0E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DD8F404B-AC9A-CE29-03B1-9C2E2087B10B}"/>
              </a:ext>
            </a:extLst>
          </p:cNvPr>
          <p:cNvSpPr txBox="1"/>
          <p:nvPr/>
        </p:nvSpPr>
        <p:spPr>
          <a:xfrm>
            <a:off x="3045759" y="6461852"/>
            <a:ext cx="6100482" cy="259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1200" b="0" i="1" u="none" strike="noStrike" dirty="0">
                <a:effectLst/>
              </a:rPr>
              <a:t>GSICS Annual and Executive Panel Meeting 2025 </a:t>
            </a:r>
            <a:endParaRPr lang="en-US" sz="1200" dirty="0"/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852BC95E-08E4-F75B-FE02-5B9FF78B2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D232-C2A6-6947-8710-AD8F251BB977}" type="datetime1">
              <a:rPr lang="en-US" smtClean="0"/>
              <a:t>3/17/25</a:t>
            </a:fld>
            <a:endParaRPr lang="en-US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D34760A8-283F-8972-D446-92BB3EAE8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F848-6E5D-3A4A-8171-01CD415E0DC7}" type="slidenum">
              <a:rPr lang="en-US" smtClean="0"/>
              <a:t>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61EE8C-88CA-354B-C40C-2488C98B7C07}"/>
              </a:ext>
            </a:extLst>
          </p:cNvPr>
          <p:cNvSpPr txBox="1"/>
          <p:nvPr/>
        </p:nvSpPr>
        <p:spPr>
          <a:xfrm>
            <a:off x="4447439" y="215581"/>
            <a:ext cx="3815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Day 1 BCW Assignment</a:t>
            </a:r>
          </a:p>
        </p:txBody>
      </p:sp>
      <p:pic>
        <p:nvPicPr>
          <p:cNvPr id="10" name="Picture 9" descr="A graph showing a number of different colored lines&#10;&#10;AI-generated content may be incorrect.">
            <a:extLst>
              <a:ext uri="{FF2B5EF4-FFF2-40B4-BE49-F238E27FC236}">
                <a16:creationId xmlns:a16="http://schemas.microsoft.com/office/drawing/2014/main" id="{2DEA6BA0-C48F-1F32-607C-3EC4E1D20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721" y="2300843"/>
            <a:ext cx="7295469" cy="36412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7AB8FA-A11D-0C5D-0AAC-73C7ED614F0C}"/>
              </a:ext>
            </a:extLst>
          </p:cNvPr>
          <p:cNvSpPr txBox="1"/>
          <p:nvPr/>
        </p:nvSpPr>
        <p:spPr>
          <a:xfrm>
            <a:off x="2820054" y="1795097"/>
            <a:ext cx="5588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Ground- to-Orbit Shifts were determined using EV FullFrame data for Nadir Mapper and using the Reference Solar Flux for Nadir Profiler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0A171F-1949-58E4-AFA5-7FD2050D4EF2}"/>
              </a:ext>
            </a:extLst>
          </p:cNvPr>
          <p:cNvSpPr txBox="1"/>
          <p:nvPr/>
        </p:nvSpPr>
        <p:spPr>
          <a:xfrm>
            <a:off x="4311326" y="1301639"/>
            <a:ext cx="3008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Ground-to-Orbit Shifts in nm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C48473-D605-743E-1F43-0A4359E47448}"/>
              </a:ext>
            </a:extLst>
          </p:cNvPr>
          <p:cNvGrpSpPr/>
          <p:nvPr/>
        </p:nvGrpSpPr>
        <p:grpSpPr>
          <a:xfrm>
            <a:off x="-801" y="0"/>
            <a:ext cx="12194543" cy="915902"/>
            <a:chOff x="-801" y="0"/>
            <a:chExt cx="12194543" cy="915902"/>
          </a:xfrm>
        </p:grpSpPr>
        <p:pic>
          <p:nvPicPr>
            <p:cNvPr id="5" name="Picture 2" descr="Cooperative Institute for Satellite Studies (NOAA/CIMSS) -- SSEC, UW-Madison">
              <a:extLst>
                <a:ext uri="{FF2B5EF4-FFF2-40B4-BE49-F238E27FC236}">
                  <a16:creationId xmlns:a16="http://schemas.microsoft.com/office/drawing/2014/main" id="{DE453BD1-8775-FADD-1A9C-82515BF383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229" t="72440"/>
            <a:stretch/>
          </p:blipFill>
          <p:spPr bwMode="auto">
            <a:xfrm>
              <a:off x="-801" y="0"/>
              <a:ext cx="918870" cy="877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Logo-nasa-800px.png">
              <a:extLst>
                <a:ext uri="{FF2B5EF4-FFF2-40B4-BE49-F238E27FC236}">
                  <a16:creationId xmlns:a16="http://schemas.microsoft.com/office/drawing/2014/main" id="{EE0F95EF-F974-B08A-0B9A-389F4C452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4301" y="10469"/>
              <a:ext cx="1062420" cy="877824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A45D032-9CA7-5FA0-1CBD-E4B27726B3C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915902"/>
              <a:ext cx="12192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 descr="A rainbow colored planet with text&#10;&#10;AI-generated content may be incorrect.">
              <a:extLst>
                <a:ext uri="{FF2B5EF4-FFF2-40B4-BE49-F238E27FC236}">
                  <a16:creationId xmlns:a16="http://schemas.microsoft.com/office/drawing/2014/main" id="{D3A119F9-330F-80BA-2C8A-A6B990257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48544" y="10469"/>
              <a:ext cx="1745198" cy="87782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44C1A26-3C0D-E48D-EAEE-0CCFDD322EE8}"/>
              </a:ext>
            </a:extLst>
          </p:cNvPr>
          <p:cNvSpPr txBox="1"/>
          <p:nvPr/>
        </p:nvSpPr>
        <p:spPr>
          <a:xfrm>
            <a:off x="9146241" y="3521305"/>
            <a:ext cx="2917698" cy="120032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sed the spatial averages shown as we cannot verify the validity of the fine structure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569C701-6CC3-F5E7-5409-E5899FF94220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7118713" y="3191256"/>
            <a:ext cx="2027528" cy="9302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D78D8A0-FA35-E05C-1F1F-C89464E179E0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5815584" y="3886200"/>
            <a:ext cx="3330657" cy="2352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94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8325E46D-6A0D-336F-C3C6-5FA48AF0D33D}"/>
              </a:ext>
            </a:extLst>
          </p:cNvPr>
          <p:cNvGrpSpPr/>
          <p:nvPr/>
        </p:nvGrpSpPr>
        <p:grpSpPr>
          <a:xfrm>
            <a:off x="756891" y="1052759"/>
            <a:ext cx="4886616" cy="3575682"/>
            <a:chOff x="5820173" y="1825614"/>
            <a:chExt cx="6330070" cy="397807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025BA5C-997C-2CE0-7B79-EF4BE04FB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2103" y="1825614"/>
              <a:ext cx="6268140" cy="397807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7B6AC4F-46E5-35D4-3C58-787917085FBA}"/>
                </a:ext>
              </a:extLst>
            </p:cNvPr>
            <p:cNvSpPr txBox="1"/>
            <p:nvPr/>
          </p:nvSpPr>
          <p:spPr>
            <a:xfrm rot="16200000">
              <a:off x="5102829" y="3860209"/>
              <a:ext cx="1696299" cy="26161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Band Center Wavelength</a:t>
              </a: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B804F-6D2E-E78F-6740-06314FD81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B3D8-FA50-ED44-A6EE-31AF5DCFD7B7}" type="datetime1">
              <a:rPr lang="en-US" smtClean="0"/>
              <a:t>3/17/25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12D6C-527B-CCC9-38A1-6DC38D7BE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F848-6E5D-3A4A-8171-01CD415E0DC7}" type="slidenum">
              <a:rPr lang="en-US" smtClean="0"/>
              <a:t>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003E4E-C384-8807-A695-02BDECD2707C}"/>
              </a:ext>
            </a:extLst>
          </p:cNvPr>
          <p:cNvSpPr txBox="1"/>
          <p:nvPr/>
        </p:nvSpPr>
        <p:spPr>
          <a:xfrm>
            <a:off x="2253011" y="270439"/>
            <a:ext cx="7829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Time-Dependent wavelength registration &amp; Intra-Orbital monitoring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0FB6B5-A934-3522-7494-C4F5B2D810C0}"/>
              </a:ext>
            </a:extLst>
          </p:cNvPr>
          <p:cNvSpPr txBox="1"/>
          <p:nvPr/>
        </p:nvSpPr>
        <p:spPr>
          <a:xfrm>
            <a:off x="3045759" y="6461852"/>
            <a:ext cx="6100482" cy="259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1200" b="0" i="1" u="none" strike="noStrike" dirty="0">
                <a:effectLst/>
              </a:rPr>
              <a:t>GSICS Annual and Executive Panel Meeting 2025 </a:t>
            </a:r>
            <a:endParaRPr lang="en-US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1E0175-EBA6-D72D-EAA5-681B7DFF0954}"/>
              </a:ext>
            </a:extLst>
          </p:cNvPr>
          <p:cNvSpPr txBox="1"/>
          <p:nvPr/>
        </p:nvSpPr>
        <p:spPr>
          <a:xfrm>
            <a:off x="2105062" y="3648304"/>
            <a:ext cx="1741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Intra-Orbital Monitoring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3ACF77-80C2-6696-2BB8-BCD4F5D98D22}"/>
              </a:ext>
            </a:extLst>
          </p:cNvPr>
          <p:cNvGrpSpPr/>
          <p:nvPr/>
        </p:nvGrpSpPr>
        <p:grpSpPr>
          <a:xfrm>
            <a:off x="-801" y="0"/>
            <a:ext cx="12194543" cy="915902"/>
            <a:chOff x="-801" y="0"/>
            <a:chExt cx="12194543" cy="915902"/>
          </a:xfrm>
        </p:grpSpPr>
        <p:pic>
          <p:nvPicPr>
            <p:cNvPr id="3" name="Picture 2" descr="Cooperative Institute for Satellite Studies (NOAA/CIMSS) -- SSEC, UW-Madison">
              <a:extLst>
                <a:ext uri="{FF2B5EF4-FFF2-40B4-BE49-F238E27FC236}">
                  <a16:creationId xmlns:a16="http://schemas.microsoft.com/office/drawing/2014/main" id="{B5E95F0B-B8C2-8E98-BDD3-3434E1026C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229" t="72440"/>
            <a:stretch/>
          </p:blipFill>
          <p:spPr bwMode="auto">
            <a:xfrm>
              <a:off x="-801" y="0"/>
              <a:ext cx="918870" cy="877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Logo-nasa-800px.png">
              <a:extLst>
                <a:ext uri="{FF2B5EF4-FFF2-40B4-BE49-F238E27FC236}">
                  <a16:creationId xmlns:a16="http://schemas.microsoft.com/office/drawing/2014/main" id="{59E5E5EF-DF2C-2541-0549-ECB1FFFF5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4301" y="10469"/>
              <a:ext cx="1062420" cy="877824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A094045-4C01-88A0-84E7-38638021765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915902"/>
              <a:ext cx="12192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 descr="A rainbow colored planet with text&#10;&#10;AI-generated content may be incorrect.">
              <a:extLst>
                <a:ext uri="{FF2B5EF4-FFF2-40B4-BE49-F238E27FC236}">
                  <a16:creationId xmlns:a16="http://schemas.microsoft.com/office/drawing/2014/main" id="{DCEFF060-B3BB-7DFD-6028-A295E83B7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48544" y="10469"/>
              <a:ext cx="1745198" cy="877824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C7D371A-CBAC-5EC0-5A1B-2E4A40854695}"/>
              </a:ext>
            </a:extLst>
          </p:cNvPr>
          <p:cNvSpPr txBox="1"/>
          <p:nvPr/>
        </p:nvSpPr>
        <p:spPr>
          <a:xfrm>
            <a:off x="458634" y="4841456"/>
            <a:ext cx="113184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dirty="0">
                <a:solidFill>
                  <a:srgbClr val="141413"/>
                </a:solidFill>
                <a:effectLst/>
                <a:latin typeface="Helvetica" pitchFamily="2" charset="0"/>
              </a:rPr>
              <a:t>Wavelength calibration is performed with the solar flux measurements by making use of the spectral structure of the solar Fraunhofer lines.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dirty="0">
                <a:solidFill>
                  <a:srgbClr val="141413"/>
                </a:solidFill>
                <a:latin typeface="Helvetica" pitchFamily="2" charset="0"/>
              </a:rPr>
              <a:t>W</a:t>
            </a:r>
            <a:r>
              <a:rPr lang="en-US" dirty="0">
                <a:solidFill>
                  <a:srgbClr val="141413"/>
                </a:solidFill>
                <a:effectLst/>
                <a:latin typeface="Helvetica" pitchFamily="2" charset="0"/>
              </a:rPr>
              <a:t>avelength registration differences monitored through ratio of Earth View radiances with Solar Flux, at wavelengths that have no ozone absorption (&gt;340 nm).</a:t>
            </a:r>
          </a:p>
          <a:p>
            <a:endParaRPr lang="en-US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2CE15F-3F28-DF55-5984-4796456046B7}"/>
              </a:ext>
            </a:extLst>
          </p:cNvPr>
          <p:cNvGrpSpPr/>
          <p:nvPr/>
        </p:nvGrpSpPr>
        <p:grpSpPr>
          <a:xfrm>
            <a:off x="5971896" y="928579"/>
            <a:ext cx="5381903" cy="4007468"/>
            <a:chOff x="6783336" y="943512"/>
            <a:chExt cx="4238308" cy="2990192"/>
          </a:xfrm>
        </p:grpSpPr>
        <p:pic>
          <p:nvPicPr>
            <p:cNvPr id="14" name="Picture 13" descr="A graph with blue lines&#10;&#10;AI-generated content may be incorrect.">
              <a:extLst>
                <a:ext uri="{FF2B5EF4-FFF2-40B4-BE49-F238E27FC236}">
                  <a16:creationId xmlns:a16="http://schemas.microsoft.com/office/drawing/2014/main" id="{0B5ADA38-BF04-8396-724B-595AFF170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32124" y="943512"/>
              <a:ext cx="4089520" cy="282408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4FE6D02-E733-2669-0EDD-0E01B4D9B8C3}"/>
                </a:ext>
              </a:extLst>
            </p:cNvPr>
            <p:cNvSpPr txBox="1"/>
            <p:nvPr/>
          </p:nvSpPr>
          <p:spPr>
            <a:xfrm>
              <a:off x="8910215" y="3656705"/>
              <a:ext cx="4720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Year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70D6BC-B390-0193-6E97-342F5D5C93AD}"/>
                </a:ext>
              </a:extLst>
            </p:cNvPr>
            <p:cNvSpPr txBox="1"/>
            <p:nvPr/>
          </p:nvSpPr>
          <p:spPr>
            <a:xfrm rot="16200000">
              <a:off x="6168136" y="2196592"/>
              <a:ext cx="15074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Spectral Shift (pixel)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2660036-484F-E7B0-991C-7637FC3FD10F}"/>
              </a:ext>
            </a:extLst>
          </p:cNvPr>
          <p:cNvSpPr txBox="1"/>
          <p:nvPr/>
        </p:nvSpPr>
        <p:spPr>
          <a:xfrm>
            <a:off x="1788467" y="1454695"/>
            <a:ext cx="2823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Intra-orbital shift due to thermal change</a:t>
            </a:r>
          </a:p>
          <a:p>
            <a:r>
              <a:rPr lang="en-US" sz="1200" dirty="0"/>
              <a:t> during an orbit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D75E9C-9D16-56A1-8B45-714514F6159F}"/>
              </a:ext>
            </a:extLst>
          </p:cNvPr>
          <p:cNvSpPr txBox="1"/>
          <p:nvPr/>
        </p:nvSpPr>
        <p:spPr>
          <a:xfrm>
            <a:off x="10185400" y="1357559"/>
            <a:ext cx="200660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~0.006 pix shift over 6-years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9F9CEC8-2D72-1962-D067-0294C4F6E587}"/>
              </a:ext>
            </a:extLst>
          </p:cNvPr>
          <p:cNvCxnSpPr>
            <a:cxnSpLocks/>
          </p:cNvCxnSpPr>
          <p:nvPr/>
        </p:nvCxnSpPr>
        <p:spPr>
          <a:xfrm>
            <a:off x="7103360" y="1401894"/>
            <a:ext cx="4354772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623896E-EA64-8BEE-E081-2346041E7331}"/>
              </a:ext>
            </a:extLst>
          </p:cNvPr>
          <p:cNvCxnSpPr>
            <a:cxnSpLocks/>
          </p:cNvCxnSpPr>
          <p:nvPr/>
        </p:nvCxnSpPr>
        <p:spPr>
          <a:xfrm>
            <a:off x="10467165" y="1624649"/>
            <a:ext cx="990967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2B0B4FE-C61C-3337-31D5-16410A6BA009}"/>
              </a:ext>
            </a:extLst>
          </p:cNvPr>
          <p:cNvSpPr txBox="1"/>
          <p:nvPr/>
        </p:nvSpPr>
        <p:spPr>
          <a:xfrm>
            <a:off x="4659741" y="1439983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NM</a:t>
            </a:r>
          </a:p>
        </p:txBody>
      </p:sp>
    </p:spTree>
    <p:extLst>
      <p:ext uri="{BB962C8B-B14F-4D97-AF65-F5344CB8AC3E}">
        <p14:creationId xmlns:p14="http://schemas.microsoft.com/office/powerpoint/2010/main" val="2532431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3BAE7-3D85-19CC-B256-36AC1ACF9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40F9BEBB-1E05-9FAA-C4AA-A7EEB5738C1C}"/>
              </a:ext>
            </a:extLst>
          </p:cNvPr>
          <p:cNvSpPr txBox="1"/>
          <p:nvPr/>
        </p:nvSpPr>
        <p:spPr>
          <a:xfrm>
            <a:off x="3045759" y="6461852"/>
            <a:ext cx="6100482" cy="259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1200" b="0" i="1" u="none" strike="noStrike" dirty="0">
                <a:effectLst/>
              </a:rPr>
              <a:t>GSICS Annual and Executive Panel Meeting 2025 </a:t>
            </a:r>
            <a:endParaRPr lang="en-US" sz="1200" dirty="0"/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8FF2E1F7-CBCF-0BEC-045A-21E0742E5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D232-C2A6-6947-8710-AD8F251BB977}" type="datetime1">
              <a:rPr lang="en-US" smtClean="0"/>
              <a:t>3/17/25</a:t>
            </a:fld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3B59D46B-3371-55A0-E8FD-78D365809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F848-6E5D-3A4A-8171-01CD415E0DC7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DF71FD-76FD-3FF8-4357-24A48C476BD3}"/>
              </a:ext>
            </a:extLst>
          </p:cNvPr>
          <p:cNvSpPr txBox="1"/>
          <p:nvPr/>
        </p:nvSpPr>
        <p:spPr>
          <a:xfrm>
            <a:off x="3409134" y="202334"/>
            <a:ext cx="5794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Time-dependent radiometric calibration</a:t>
            </a:r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33B1E3-945D-90FF-6A70-4659EEADD1BE}"/>
              </a:ext>
            </a:extLst>
          </p:cNvPr>
          <p:cNvSpPr txBox="1"/>
          <p:nvPr/>
        </p:nvSpPr>
        <p:spPr>
          <a:xfrm>
            <a:off x="4993341" y="267179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N20</a:t>
            </a:r>
          </a:p>
        </p:txBody>
      </p:sp>
      <p:pic>
        <p:nvPicPr>
          <p:cNvPr id="15" name="Picture 14" descr="A graph of a number of people&#10;&#10;AI-generated content may be incorrect.">
            <a:extLst>
              <a:ext uri="{FF2B5EF4-FFF2-40B4-BE49-F238E27FC236}">
                <a16:creationId xmlns:a16="http://schemas.microsoft.com/office/drawing/2014/main" id="{3A107BB0-F58F-CF2A-E904-E118E331F3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843" t="5035" r="8320" b="4028"/>
          <a:stretch/>
        </p:blipFill>
        <p:spPr>
          <a:xfrm>
            <a:off x="247314" y="1781712"/>
            <a:ext cx="6058860" cy="32860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47B37BB-84BC-6F68-8311-BB3E74C9981C}"/>
              </a:ext>
            </a:extLst>
          </p:cNvPr>
          <p:cNvSpPr txBox="1"/>
          <p:nvPr/>
        </p:nvSpPr>
        <p:spPr>
          <a:xfrm>
            <a:off x="458634" y="1262971"/>
            <a:ext cx="6029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Reference Diffuser used to update the radiometric change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A05679-BB51-A07F-139D-55469F60C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298" y="1713552"/>
            <a:ext cx="5253811" cy="368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C634C0C-3B25-A36A-F3CB-53A160917DE4}"/>
              </a:ext>
            </a:extLst>
          </p:cNvPr>
          <p:cNvSpPr txBox="1"/>
          <p:nvPr/>
        </p:nvSpPr>
        <p:spPr>
          <a:xfrm>
            <a:off x="7241060" y="1140757"/>
            <a:ext cx="3818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Radiometric sensitivity correction based on </a:t>
            </a:r>
          </a:p>
          <a:p>
            <a:r>
              <a:rPr lang="en-US" sz="1400" dirty="0"/>
              <a:t>intra-orbital pixel shift evaluated using (slide 5)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8DF923A-A6CB-C17A-B88F-81C58F31E003}"/>
              </a:ext>
            </a:extLst>
          </p:cNvPr>
          <p:cNvGrpSpPr/>
          <p:nvPr/>
        </p:nvGrpSpPr>
        <p:grpSpPr>
          <a:xfrm>
            <a:off x="-801" y="0"/>
            <a:ext cx="12194543" cy="915902"/>
            <a:chOff x="-801" y="0"/>
            <a:chExt cx="12194543" cy="915902"/>
          </a:xfrm>
        </p:grpSpPr>
        <p:pic>
          <p:nvPicPr>
            <p:cNvPr id="3" name="Picture 2" descr="Cooperative Institute for Satellite Studies (NOAA/CIMSS) -- SSEC, UW-Madison">
              <a:extLst>
                <a:ext uri="{FF2B5EF4-FFF2-40B4-BE49-F238E27FC236}">
                  <a16:creationId xmlns:a16="http://schemas.microsoft.com/office/drawing/2014/main" id="{36608766-814B-AA42-377B-E93864609D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229" t="72440"/>
            <a:stretch/>
          </p:blipFill>
          <p:spPr bwMode="auto">
            <a:xfrm>
              <a:off x="-801" y="0"/>
              <a:ext cx="918870" cy="877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Logo-nasa-800px.png">
              <a:extLst>
                <a:ext uri="{FF2B5EF4-FFF2-40B4-BE49-F238E27FC236}">
                  <a16:creationId xmlns:a16="http://schemas.microsoft.com/office/drawing/2014/main" id="{35C394AF-A41A-4A39-AAE0-6DE4ED81E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4301" y="10469"/>
              <a:ext cx="1062420" cy="877824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FA864DB-EDB9-542D-97AB-C47FD267BFC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915902"/>
              <a:ext cx="12192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 descr="A rainbow colored planet with text&#10;&#10;AI-generated content may be incorrect.">
              <a:extLst>
                <a:ext uri="{FF2B5EF4-FFF2-40B4-BE49-F238E27FC236}">
                  <a16:creationId xmlns:a16="http://schemas.microsoft.com/office/drawing/2014/main" id="{43A688A8-8837-FAE6-CF17-313D900A3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48544" y="10469"/>
              <a:ext cx="1745198" cy="87782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34C7840-8F72-761D-63FC-7979FC82B3A8}"/>
              </a:ext>
            </a:extLst>
          </p:cNvPr>
          <p:cNvSpPr txBox="1"/>
          <p:nvPr/>
        </p:nvSpPr>
        <p:spPr>
          <a:xfrm>
            <a:off x="247313" y="5416308"/>
            <a:ext cx="11241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Left Plot: </a:t>
            </a:r>
            <a:r>
              <a:rPr lang="en-US" sz="1600" dirty="0"/>
              <a:t>Temporal change in radiometric calibration is incorporated using a Correction Factor (CF) and is derived </a:t>
            </a:r>
          </a:p>
          <a:p>
            <a:r>
              <a:rPr lang="en-US" sz="1600" dirty="0"/>
              <a:t>using the reference diffuser. </a:t>
            </a:r>
          </a:p>
          <a:p>
            <a:r>
              <a:rPr lang="en-US" sz="1600" b="1" dirty="0"/>
              <a:t>Right Plot: </a:t>
            </a:r>
            <a:r>
              <a:rPr lang="en-US" sz="1600" dirty="0"/>
              <a:t>Intra-orbital radiometric change captured through poly-coefficients as a function of pixel, </a:t>
            </a:r>
          </a:p>
          <a:p>
            <a:r>
              <a:rPr lang="en-US" sz="1600" dirty="0"/>
              <a:t>pixel shifts evaluated by Intra-Orbital wavelength monitoring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6A618A-DBAF-74DA-5302-A39CF8F42088}"/>
              </a:ext>
            </a:extLst>
          </p:cNvPr>
          <p:cNvSpPr txBox="1"/>
          <p:nvPr/>
        </p:nvSpPr>
        <p:spPr>
          <a:xfrm>
            <a:off x="620551" y="212878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D0EE74-95D9-166B-71D2-8D3957B6557D}"/>
              </a:ext>
            </a:extLst>
          </p:cNvPr>
          <p:cNvSpPr txBox="1"/>
          <p:nvPr/>
        </p:nvSpPr>
        <p:spPr>
          <a:xfrm>
            <a:off x="7089084" y="212878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N20</a:t>
            </a:r>
          </a:p>
        </p:txBody>
      </p:sp>
    </p:spTree>
    <p:extLst>
      <p:ext uri="{BB962C8B-B14F-4D97-AF65-F5344CB8AC3E}">
        <p14:creationId xmlns:p14="http://schemas.microsoft.com/office/powerpoint/2010/main" val="2663162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43901-B6DE-EB38-D83B-0955B7E6F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showing a waveform&#10;&#10;AI-generated content may be incorrect.">
            <a:extLst>
              <a:ext uri="{FF2B5EF4-FFF2-40B4-BE49-F238E27FC236}">
                <a16:creationId xmlns:a16="http://schemas.microsoft.com/office/drawing/2014/main" id="{B5B557ED-C0E0-3EE8-43A5-C5399C0BA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308" y="3653518"/>
            <a:ext cx="6505168" cy="287104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E03666A-8A99-DD78-8A9C-E5C90ED7FF5E}"/>
              </a:ext>
            </a:extLst>
          </p:cNvPr>
          <p:cNvSpPr txBox="1"/>
          <p:nvPr/>
        </p:nvSpPr>
        <p:spPr>
          <a:xfrm>
            <a:off x="3045759" y="6461852"/>
            <a:ext cx="6100482" cy="259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1200" b="0" i="1" u="none" strike="noStrike" dirty="0">
                <a:effectLst/>
              </a:rPr>
              <a:t>GSICS Annual and Executive Panel Meeting 2025 </a:t>
            </a:r>
            <a:endParaRPr lang="en-US" sz="1200" dirty="0"/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08DC6B2A-4AFA-D5EB-3201-EFCB16CB1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D232-C2A6-6947-8710-AD8F251BB977}" type="datetime1">
              <a:rPr lang="en-US" smtClean="0"/>
              <a:t>3/17/25</a:t>
            </a:fld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D082C455-6D0C-710B-E989-574AC3698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F848-6E5D-3A4A-8171-01CD415E0DC7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6B2024-95AE-53EE-251C-79E2CDA28C05}"/>
              </a:ext>
            </a:extLst>
          </p:cNvPr>
          <p:cNvSpPr txBox="1"/>
          <p:nvPr/>
        </p:nvSpPr>
        <p:spPr>
          <a:xfrm>
            <a:off x="2188508" y="229081"/>
            <a:ext cx="7814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RTM Residual Evaluation (‘at’ nadir)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7E458A5-BE01-1B5C-7197-22903715A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876" y="1600407"/>
            <a:ext cx="5118327" cy="4921785"/>
          </a:xfrm>
        </p:spPr>
        <p:txBody>
          <a:bodyPr>
            <a:noAutofit/>
          </a:bodyPr>
          <a:lstStyle/>
          <a:p>
            <a:pPr algn="just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RTM is based on co-located NPP ozone measurements</a:t>
            </a:r>
          </a:p>
          <a:p>
            <a:pPr algn="just"/>
            <a:r>
              <a:rPr lang="en-US" sz="2000" dirty="0">
                <a:solidFill>
                  <a:srgbClr val="000000"/>
                </a:solidFill>
                <a:latin typeface="Aptos" panose="020B0004020202020204" pitchFamily="34" charset="0"/>
              </a:rPr>
              <a:t>F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ine structure in NM is caused by Raman scattering (unmodeled)</a:t>
            </a:r>
            <a:endParaRPr lang="en-US" sz="20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algn="just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N20 is finalized but we’re still investigating N21 problems</a:t>
            </a:r>
          </a:p>
          <a:p>
            <a:pPr algn="just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These results are only used to guide our investigations. Soft calibration in Level 2 should resolve uncorrected errors</a:t>
            </a:r>
            <a:endParaRPr lang="en-US" sz="20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graph of different colors&#10;&#10;AI-generated content may be incorrect.">
            <a:extLst>
              <a:ext uri="{FF2B5EF4-FFF2-40B4-BE49-F238E27FC236}">
                <a16:creationId xmlns:a16="http://schemas.microsoft.com/office/drawing/2014/main" id="{D2E8739A-8AA5-DD89-6139-741946D896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25" t="50000" r="2779" b="1991"/>
          <a:stretch/>
        </p:blipFill>
        <p:spPr>
          <a:xfrm>
            <a:off x="5354098" y="930961"/>
            <a:ext cx="6451378" cy="28710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DB05C3-5A25-547E-60BD-64F3F8116ABC}"/>
              </a:ext>
            </a:extLst>
          </p:cNvPr>
          <p:cNvSpPr txBox="1"/>
          <p:nvPr/>
        </p:nvSpPr>
        <p:spPr>
          <a:xfrm>
            <a:off x="6211855" y="3907512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N21 NP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1458E6-1011-E9B5-6D34-9AD8EF8923B5}"/>
              </a:ext>
            </a:extLst>
          </p:cNvPr>
          <p:cNvSpPr txBox="1"/>
          <p:nvPr/>
        </p:nvSpPr>
        <p:spPr>
          <a:xfrm>
            <a:off x="8981770" y="3876634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N21 NM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58F0740-F2DD-1568-0BA5-E7F98544C01D}"/>
              </a:ext>
            </a:extLst>
          </p:cNvPr>
          <p:cNvGrpSpPr/>
          <p:nvPr/>
        </p:nvGrpSpPr>
        <p:grpSpPr>
          <a:xfrm>
            <a:off x="-801" y="0"/>
            <a:ext cx="12194543" cy="915902"/>
            <a:chOff x="-801" y="0"/>
            <a:chExt cx="12194543" cy="915902"/>
          </a:xfrm>
        </p:grpSpPr>
        <p:pic>
          <p:nvPicPr>
            <p:cNvPr id="13" name="Picture 2" descr="Cooperative Institute for Satellite Studies (NOAA/CIMSS) -- SSEC, UW-Madison">
              <a:extLst>
                <a:ext uri="{FF2B5EF4-FFF2-40B4-BE49-F238E27FC236}">
                  <a16:creationId xmlns:a16="http://schemas.microsoft.com/office/drawing/2014/main" id="{21346652-E014-1A44-FD18-8AA1ED61B9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229" t="72440"/>
            <a:stretch/>
          </p:blipFill>
          <p:spPr bwMode="auto">
            <a:xfrm>
              <a:off x="-801" y="0"/>
              <a:ext cx="918870" cy="877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Logo-nasa-800px.png">
              <a:extLst>
                <a:ext uri="{FF2B5EF4-FFF2-40B4-BE49-F238E27FC236}">
                  <a16:creationId xmlns:a16="http://schemas.microsoft.com/office/drawing/2014/main" id="{316B60D7-D000-CF19-3DFA-5F8328DBA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4301" y="10469"/>
              <a:ext cx="1062420" cy="877824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668612E-B9DD-5E63-A166-04545755EF2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915902"/>
              <a:ext cx="12192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 descr="A rainbow colored planet with text&#10;&#10;AI-generated content may be incorrect.">
              <a:extLst>
                <a:ext uri="{FF2B5EF4-FFF2-40B4-BE49-F238E27FC236}">
                  <a16:creationId xmlns:a16="http://schemas.microsoft.com/office/drawing/2014/main" id="{447F84E4-DDD5-E356-8074-3D3B0E6D5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48544" y="10469"/>
              <a:ext cx="1745198" cy="877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5295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8A81D-6C9A-7123-1F15-A683D0DE8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B3D8-FA50-ED44-A6EE-31AF5DCFD7B7}" type="datetime1">
              <a:rPr lang="en-US" smtClean="0"/>
              <a:t>3/17/25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BF4BD-F9C9-517B-2539-E231AFF35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F848-6E5D-3A4A-8171-01CD415E0DC7}" type="slidenum">
              <a:rPr lang="en-US" smtClean="0"/>
              <a:t>8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5BEBAA-36AB-8B6D-7578-411AC6C15ED2}"/>
              </a:ext>
            </a:extLst>
          </p:cNvPr>
          <p:cNvSpPr txBox="1"/>
          <p:nvPr/>
        </p:nvSpPr>
        <p:spPr>
          <a:xfrm>
            <a:off x="3830146" y="180679"/>
            <a:ext cx="4749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ptos" panose="020B0004020202020204" pitchFamily="34" charset="0"/>
              </a:rPr>
              <a:t>Daily Solar Activity Correction</a:t>
            </a:r>
            <a:endParaRPr lang="en-US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AFA63F-F864-14EA-1BA9-B2401D850D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53" t="8318" r="8192" b="6756"/>
          <a:stretch/>
        </p:blipFill>
        <p:spPr>
          <a:xfrm rot="16200000">
            <a:off x="1671838" y="800714"/>
            <a:ext cx="4316617" cy="58241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EF70C48-2B25-5265-3243-097FD9515422}"/>
              </a:ext>
            </a:extLst>
          </p:cNvPr>
          <p:cNvSpPr txBox="1"/>
          <p:nvPr/>
        </p:nvSpPr>
        <p:spPr>
          <a:xfrm>
            <a:off x="2464236" y="1050526"/>
            <a:ext cx="7263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Longterm UV Solar Irradiance variability accounted using the MGII Index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52EC16-36D4-71E9-EA27-0DBD45C27A8A}"/>
              </a:ext>
            </a:extLst>
          </p:cNvPr>
          <p:cNvGrpSpPr/>
          <p:nvPr/>
        </p:nvGrpSpPr>
        <p:grpSpPr>
          <a:xfrm>
            <a:off x="-801" y="0"/>
            <a:ext cx="12194543" cy="915902"/>
            <a:chOff x="-801" y="0"/>
            <a:chExt cx="12194543" cy="915902"/>
          </a:xfrm>
        </p:grpSpPr>
        <p:pic>
          <p:nvPicPr>
            <p:cNvPr id="3" name="Picture 2" descr="Cooperative Institute for Satellite Studies (NOAA/CIMSS) -- SSEC, UW-Madison">
              <a:extLst>
                <a:ext uri="{FF2B5EF4-FFF2-40B4-BE49-F238E27FC236}">
                  <a16:creationId xmlns:a16="http://schemas.microsoft.com/office/drawing/2014/main" id="{1E10B2A3-E791-7D49-A4E2-7718B9CAA0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229" t="72440"/>
            <a:stretch/>
          </p:blipFill>
          <p:spPr bwMode="auto">
            <a:xfrm>
              <a:off x="-801" y="0"/>
              <a:ext cx="918870" cy="877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Logo-nasa-800px.png">
              <a:extLst>
                <a:ext uri="{FF2B5EF4-FFF2-40B4-BE49-F238E27FC236}">
                  <a16:creationId xmlns:a16="http://schemas.microsoft.com/office/drawing/2014/main" id="{1A955B43-1C3A-AA22-D9AB-68BC9166E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4301" y="10469"/>
              <a:ext cx="1062420" cy="877824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5DC647D-8DB5-8C2C-6EF8-5611A9EA14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915902"/>
              <a:ext cx="12192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 descr="A rainbow colored planet with text&#10;&#10;AI-generated content may be incorrect.">
              <a:extLst>
                <a:ext uri="{FF2B5EF4-FFF2-40B4-BE49-F238E27FC236}">
                  <a16:creationId xmlns:a16="http://schemas.microsoft.com/office/drawing/2014/main" id="{C710F6CD-DCDA-44F5-52E5-57A09D637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48544" y="10469"/>
              <a:ext cx="1745198" cy="877824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3F27BEF-53BC-86DD-46D6-36342ADF833B}"/>
              </a:ext>
            </a:extLst>
          </p:cNvPr>
          <p:cNvSpPr txBox="1"/>
          <p:nvPr/>
        </p:nvSpPr>
        <p:spPr>
          <a:xfrm>
            <a:off x="7016185" y="3112626"/>
            <a:ext cx="50358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Plots are derived from daily averages of Mg II indices from Earth View radiance.  These will be used to introduce the solar activity correction into the L1B radiances.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90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18077-48AB-F414-3779-1393EB170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38FC8161-43DF-5559-B596-D20CE88B0E33}"/>
              </a:ext>
            </a:extLst>
          </p:cNvPr>
          <p:cNvSpPr txBox="1"/>
          <p:nvPr/>
        </p:nvSpPr>
        <p:spPr>
          <a:xfrm>
            <a:off x="3045759" y="6461852"/>
            <a:ext cx="6100482" cy="259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1200" b="0" i="1" u="none" strike="noStrike" dirty="0">
                <a:effectLst/>
              </a:rPr>
              <a:t>GSICS Annual and Executive Panel Meeting 2025 </a:t>
            </a:r>
            <a:endParaRPr lang="en-US" sz="1200" dirty="0"/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710CDC8A-3B0B-2811-EFD3-756F99D7D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D232-C2A6-6947-8710-AD8F251BB977}" type="datetime1">
              <a:rPr lang="en-US" smtClean="0"/>
              <a:t>3/17/25</a:t>
            </a:fld>
            <a:endParaRPr lang="en-US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25DACC73-8C96-EB4F-FDBF-A24F0E228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F848-6E5D-3A4A-8171-01CD415E0DC7}" type="slidenum">
              <a:rPr lang="en-US" smtClean="0"/>
              <a:t>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D1FA04-355B-1683-EB2D-DFD335C7EB0E}"/>
              </a:ext>
            </a:extLst>
          </p:cNvPr>
          <p:cNvSpPr txBox="1"/>
          <p:nvPr/>
        </p:nvSpPr>
        <p:spPr>
          <a:xfrm>
            <a:off x="2863445" y="184131"/>
            <a:ext cx="6608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Improvements to Dark Current Correction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B5FDD6-6A82-178F-1C47-745F3B193B9A}"/>
              </a:ext>
            </a:extLst>
          </p:cNvPr>
          <p:cNvSpPr txBox="1"/>
          <p:nvPr/>
        </p:nvSpPr>
        <p:spPr>
          <a:xfrm>
            <a:off x="161116" y="1337377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N21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D3C9F4-974A-B43E-FF7B-B4CB1C2500B0}"/>
              </a:ext>
            </a:extLst>
          </p:cNvPr>
          <p:cNvSpPr txBox="1"/>
          <p:nvPr/>
        </p:nvSpPr>
        <p:spPr>
          <a:xfrm>
            <a:off x="2787111" y="5457503"/>
            <a:ext cx="7661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Currently the Dark Currents cause overcorrection in the EV responses for both N20 and N21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944AA7D-D511-9F2B-39FF-C170BCCBA202}"/>
              </a:ext>
            </a:extLst>
          </p:cNvPr>
          <p:cNvGrpSpPr/>
          <p:nvPr/>
        </p:nvGrpSpPr>
        <p:grpSpPr>
          <a:xfrm>
            <a:off x="-801" y="0"/>
            <a:ext cx="12194543" cy="915902"/>
            <a:chOff x="-801" y="0"/>
            <a:chExt cx="12194543" cy="915902"/>
          </a:xfrm>
        </p:grpSpPr>
        <p:pic>
          <p:nvPicPr>
            <p:cNvPr id="4" name="Picture 2" descr="Cooperative Institute for Satellite Studies (NOAA/CIMSS) -- SSEC, UW-Madison">
              <a:extLst>
                <a:ext uri="{FF2B5EF4-FFF2-40B4-BE49-F238E27FC236}">
                  <a16:creationId xmlns:a16="http://schemas.microsoft.com/office/drawing/2014/main" id="{35DD210D-68D8-2DB9-6E07-E7B3D7478C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229" t="72440"/>
            <a:stretch/>
          </p:blipFill>
          <p:spPr bwMode="auto">
            <a:xfrm>
              <a:off x="-801" y="0"/>
              <a:ext cx="918870" cy="877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 descr="Logo-nasa-800px.png">
              <a:extLst>
                <a:ext uri="{FF2B5EF4-FFF2-40B4-BE49-F238E27FC236}">
                  <a16:creationId xmlns:a16="http://schemas.microsoft.com/office/drawing/2014/main" id="{B23C8ECD-E881-36B2-36AE-DFDCDA0F1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4301" y="10469"/>
              <a:ext cx="1062420" cy="877824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C2DF3FA-9176-05AE-056A-1BAD8C913C7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915902"/>
              <a:ext cx="12192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 descr="A rainbow colored planet with text&#10;&#10;AI-generated content may be incorrect.">
              <a:extLst>
                <a:ext uri="{FF2B5EF4-FFF2-40B4-BE49-F238E27FC236}">
                  <a16:creationId xmlns:a16="http://schemas.microsoft.com/office/drawing/2014/main" id="{285E8FF0-848F-E245-64E1-FB7FCEE0C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48544" y="10469"/>
              <a:ext cx="1745198" cy="877824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BBF90BC-23EB-EB9F-51CF-768C6693D8CE}"/>
              </a:ext>
            </a:extLst>
          </p:cNvPr>
          <p:cNvGrpSpPr/>
          <p:nvPr/>
        </p:nvGrpSpPr>
        <p:grpSpPr>
          <a:xfrm>
            <a:off x="918069" y="990644"/>
            <a:ext cx="10714317" cy="4056440"/>
            <a:chOff x="918069" y="990644"/>
            <a:chExt cx="10714317" cy="405644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46898B3-DBF3-9388-E0BD-7C20BC0CAD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4455" y="1212237"/>
              <a:ext cx="5177931" cy="3834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A2D9B74-6ED7-872B-C35A-396E39346174}"/>
                </a:ext>
              </a:extLst>
            </p:cNvPr>
            <p:cNvGrpSpPr/>
            <p:nvPr/>
          </p:nvGrpSpPr>
          <p:grpSpPr>
            <a:xfrm>
              <a:off x="918069" y="1198654"/>
              <a:ext cx="5177931" cy="3797826"/>
              <a:chOff x="6096000" y="1379483"/>
              <a:chExt cx="5376187" cy="4099034"/>
            </a:xfrm>
          </p:grpSpPr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763F923F-F19E-3DD2-42FE-EA2B4182A3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0" y="1379483"/>
                <a:ext cx="5376187" cy="40990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59E5EF-ED03-77E0-0C4F-07D5D559882A}"/>
                  </a:ext>
                </a:extLst>
              </p:cNvPr>
              <p:cNvSpPr txBox="1"/>
              <p:nvPr/>
            </p:nvSpPr>
            <p:spPr>
              <a:xfrm>
                <a:off x="7316908" y="2541215"/>
                <a:ext cx="1826972" cy="2989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0432FF"/>
                    </a:solidFill>
                  </a:rPr>
                  <a:t>EV Darks at 1.25 s IT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5C3222D-2422-50A7-2A55-4F6F0EA54D79}"/>
                  </a:ext>
                </a:extLst>
              </p:cNvPr>
              <p:cNvSpPr/>
              <p:nvPr/>
            </p:nvSpPr>
            <p:spPr>
              <a:xfrm>
                <a:off x="6726621" y="2382118"/>
                <a:ext cx="223760" cy="277000"/>
              </a:xfrm>
              <a:prstGeom prst="ellipse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86A9913-B5E1-43CE-3C8C-60B1121B5A98}"/>
                </a:ext>
              </a:extLst>
            </p:cNvPr>
            <p:cNvSpPr txBox="1"/>
            <p:nvPr/>
          </p:nvSpPr>
          <p:spPr>
            <a:xfrm>
              <a:off x="6900883" y="1625543"/>
              <a:ext cx="22453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Counts = Raw-Smear-Dark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C5E097B-C961-044C-7C1F-A733B96F9D74}"/>
                </a:ext>
              </a:extLst>
            </p:cNvPr>
            <p:cNvSpPr txBox="1"/>
            <p:nvPr/>
          </p:nvSpPr>
          <p:spPr>
            <a:xfrm>
              <a:off x="8168177" y="2233765"/>
              <a:ext cx="1814023" cy="307777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New Implementation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6554142-5635-71FC-34F5-F02470FB88A2}"/>
                </a:ext>
              </a:extLst>
            </p:cNvPr>
            <p:cNvCxnSpPr>
              <a:cxnSpLocks/>
            </p:cNvCxnSpPr>
            <p:nvPr/>
          </p:nvCxnSpPr>
          <p:spPr>
            <a:xfrm>
              <a:off x="9023362" y="2552184"/>
              <a:ext cx="0" cy="30665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9388DB-4FE5-2F8C-E986-A9E6606168E5}"/>
                </a:ext>
              </a:extLst>
            </p:cNvPr>
            <p:cNvSpPr txBox="1"/>
            <p:nvPr/>
          </p:nvSpPr>
          <p:spPr>
            <a:xfrm>
              <a:off x="1836644" y="2886457"/>
              <a:ext cx="326091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400" b="0" i="0" u="none" strike="noStrike" dirty="0"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tc(x) = a + b/x^c where x = 1.25 s for NM</a:t>
              </a:r>
              <a:endParaRPr lang="en-US" sz="1400" dirty="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B511F68-6123-09B1-734D-F16CAF79C487}"/>
                </a:ext>
              </a:extLst>
            </p:cNvPr>
            <p:cNvCxnSpPr>
              <a:cxnSpLocks/>
              <a:stCxn id="10" idx="1"/>
              <a:endCxn id="11" idx="5"/>
            </p:cNvCxnSpPr>
            <p:nvPr/>
          </p:nvCxnSpPr>
          <p:spPr>
            <a:xfrm flipH="1" flipV="1">
              <a:off x="1709383" y="2346673"/>
              <a:ext cx="384571" cy="6682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10FBB4-0D99-3CC1-C82D-14E31888C29B}"/>
                </a:ext>
              </a:extLst>
            </p:cNvPr>
            <p:cNvSpPr txBox="1"/>
            <p:nvPr/>
          </p:nvSpPr>
          <p:spPr>
            <a:xfrm>
              <a:off x="7894319" y="990644"/>
              <a:ext cx="25542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EV Night data from 2023/12/03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29FE8A4-3F3C-E895-9C1E-E2345EBC4F68}"/>
              </a:ext>
            </a:extLst>
          </p:cNvPr>
          <p:cNvSpPr/>
          <p:nvPr/>
        </p:nvSpPr>
        <p:spPr>
          <a:xfrm>
            <a:off x="5097556" y="1429305"/>
            <a:ext cx="255678" cy="1962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209E43-873A-FE59-84BE-403387AC2B9D}"/>
              </a:ext>
            </a:extLst>
          </p:cNvPr>
          <p:cNvSpPr txBox="1"/>
          <p:nvPr/>
        </p:nvSpPr>
        <p:spPr>
          <a:xfrm>
            <a:off x="3165590" y="1754724"/>
            <a:ext cx="3019353" cy="461665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Current dark correction is based on 30 S IT </a:t>
            </a:r>
          </a:p>
          <a:p>
            <a:r>
              <a:rPr lang="en-US" sz="1200" dirty="0"/>
              <a:t>which induces an over correction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E1283DC-17A7-F884-5743-810E429007B6}"/>
              </a:ext>
            </a:extLst>
          </p:cNvPr>
          <p:cNvCxnSpPr>
            <a:stCxn id="8" idx="3"/>
          </p:cNvCxnSpPr>
          <p:nvPr/>
        </p:nvCxnSpPr>
        <p:spPr>
          <a:xfrm>
            <a:off x="6184943" y="1985557"/>
            <a:ext cx="2900564" cy="18140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781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824</Words>
  <Application>Microsoft Macintosh PowerPoint</Application>
  <PresentationFormat>Widescreen</PresentationFormat>
  <Paragraphs>127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Helvetica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Sriharsha Madhavan</dc:creator>
  <cp:lastModifiedBy>Sriharsha Madhavan</cp:lastModifiedBy>
  <cp:revision>64</cp:revision>
  <dcterms:created xsi:type="dcterms:W3CDTF">2025-03-10T23:58:39Z</dcterms:created>
  <dcterms:modified xsi:type="dcterms:W3CDTF">2025-03-17T16:55:14Z</dcterms:modified>
</cp:coreProperties>
</file>