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5"/>
  </p:notesMasterIdLst>
  <p:sldIdLst>
    <p:sldId id="11517" r:id="rId2"/>
    <p:sldId id="11555" r:id="rId3"/>
    <p:sldId id="11556" r:id="rId4"/>
    <p:sldId id="11573" r:id="rId5"/>
    <p:sldId id="11572" r:id="rId6"/>
    <p:sldId id="11582" r:id="rId7"/>
    <p:sldId id="11583" r:id="rId8"/>
    <p:sldId id="11549" r:id="rId9"/>
    <p:sldId id="11546" r:id="rId10"/>
    <p:sldId id="11545" r:id="rId11"/>
    <p:sldId id="11544" r:id="rId12"/>
    <p:sldId id="11564" r:id="rId13"/>
    <p:sldId id="11571" r:id="rId14"/>
    <p:sldId id="1001" r:id="rId15"/>
    <p:sldId id="271" r:id="rId16"/>
    <p:sldId id="411" r:id="rId17"/>
    <p:sldId id="11577" r:id="rId18"/>
    <p:sldId id="11576" r:id="rId19"/>
    <p:sldId id="11540" r:id="rId20"/>
    <p:sldId id="11543" r:id="rId21"/>
    <p:sldId id="272" r:id="rId22"/>
    <p:sldId id="11580" r:id="rId23"/>
    <p:sldId id="11557" r:id="rId24"/>
    <p:sldId id="11574" r:id="rId25"/>
    <p:sldId id="11575" r:id="rId26"/>
    <p:sldId id="11584" r:id="rId27"/>
    <p:sldId id="11542" r:id="rId28"/>
    <p:sldId id="11548" r:id="rId29"/>
    <p:sldId id="11538" r:id="rId30"/>
    <p:sldId id="11552" r:id="rId31"/>
    <p:sldId id="11547" r:id="rId32"/>
    <p:sldId id="11541" r:id="rId33"/>
    <p:sldId id="11519" r:id="rId34"/>
    <p:sldId id="11518" r:id="rId35"/>
    <p:sldId id="11520" r:id="rId36"/>
    <p:sldId id="11507" r:id="rId37"/>
    <p:sldId id="11516" r:id="rId38"/>
    <p:sldId id="11515" r:id="rId39"/>
    <p:sldId id="11530" r:id="rId40"/>
    <p:sldId id="11532" r:id="rId41"/>
    <p:sldId id="11526" r:id="rId42"/>
    <p:sldId id="11521" r:id="rId43"/>
    <p:sldId id="11531" r:id="rId44"/>
    <p:sldId id="11535" r:id="rId45"/>
    <p:sldId id="11534" r:id="rId46"/>
    <p:sldId id="11527" r:id="rId47"/>
    <p:sldId id="11528" r:id="rId48"/>
    <p:sldId id="11511" r:id="rId49"/>
    <p:sldId id="11537" r:id="rId50"/>
    <p:sldId id="11512" r:id="rId51"/>
    <p:sldId id="299" r:id="rId52"/>
    <p:sldId id="302" r:id="rId53"/>
    <p:sldId id="304" r:id="rId54"/>
    <p:sldId id="11503" r:id="rId55"/>
    <p:sldId id="11504" r:id="rId56"/>
    <p:sldId id="11505" r:id="rId57"/>
    <p:sldId id="258" r:id="rId58"/>
    <p:sldId id="11495" r:id="rId59"/>
    <p:sldId id="856" r:id="rId60"/>
    <p:sldId id="858" r:id="rId61"/>
    <p:sldId id="862" r:id="rId62"/>
    <p:sldId id="713" r:id="rId63"/>
    <p:sldId id="717" r:id="rId6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69" autoAdjust="0"/>
    <p:restoredTop sz="94286" autoAdjust="0"/>
  </p:normalViewPr>
  <p:slideViewPr>
    <p:cSldViewPr snapToGrid="0">
      <p:cViewPr varScale="1">
        <p:scale>
          <a:sx n="93" d="100"/>
          <a:sy n="93" d="100"/>
        </p:scale>
        <p:origin x="16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CB600A-7FB5-4690-9934-79E4478B89F0}" type="datetimeFigureOut">
              <a:rPr lang="en-US" smtClean="0"/>
              <a:t>3/1/2025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DC7689-B1BE-4699-84A2-D188CFEA1376}" type="slidenum">
              <a:rPr lang="en-US" smtClean="0"/>
              <a:t>‹#›</a:t>
            </a:fld>
            <a:endParaRPr lang="en-US"/>
          </a:p>
        </p:txBody>
      </p:sp>
    </p:spTree>
    <p:extLst>
      <p:ext uri="{BB962C8B-B14F-4D97-AF65-F5344CB8AC3E}">
        <p14:creationId xmlns:p14="http://schemas.microsoft.com/office/powerpoint/2010/main" val="2426702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8" Type="http://schemas.openxmlformats.org/officeDocument/2006/relationships/hyperlink" Target="https://www.star.nesdis.noaa.gov/icvs/status_NPP_OMPS_LP.php" TargetMode="External"/><Relationship Id="rId13" Type="http://schemas.openxmlformats.org/officeDocument/2006/relationships/hyperlink" Target="https://www.star.nesdis.noaa.gov/jpss/EDRs/products_ozone.php" TargetMode="External"/><Relationship Id="rId3" Type="http://schemas.openxmlformats.org/officeDocument/2006/relationships/hyperlink" Target="https://www.star.nesdis.noaa.gov/jpss/Docs.php" TargetMode="External"/><Relationship Id="rId7" Type="http://schemas.openxmlformats.org/officeDocument/2006/relationships/hyperlink" Target="https://www.star.nesdis.noaa.gov/icvs/status_NPP_OMPS_NP.php" TargetMode="External"/><Relationship Id="rId12" Type="http://schemas.openxmlformats.org/officeDocument/2006/relationships/hyperlink" Target="https://www.star.nesdis.noaa.gov/smcd/spb/OMPSDemo/proOMPSbeta.php" TargetMode="External"/><Relationship Id="rId2" Type="http://schemas.openxmlformats.org/officeDocument/2006/relationships/slide" Target="../slides/slide61.xml"/><Relationship Id="rId1" Type="http://schemas.openxmlformats.org/officeDocument/2006/relationships/notesMaster" Target="../notesMasters/notesMaster1.xml"/><Relationship Id="rId6" Type="http://schemas.openxmlformats.org/officeDocument/2006/relationships/hyperlink" Target="https://www.star.nesdis.noaa.gov/icvs/status_NPP_OMPS_NM.php" TargetMode="External"/><Relationship Id="rId11" Type="http://schemas.openxmlformats.org/officeDocument/2006/relationships/hyperlink" Target="http://www.ospo.noaa.gov/http:/www.ospo.noaa.gov/Products/atmosphere/index.html" TargetMode="External"/><Relationship Id="rId5" Type="http://schemas.openxmlformats.org/officeDocument/2006/relationships/hyperlink" Target="https://www.star.nesdis.noaa.gov/jpss/AlgorithmMaturity.php" TargetMode="External"/><Relationship Id="rId10" Type="http://schemas.openxmlformats.org/officeDocument/2006/relationships/hyperlink" Target="https://www.class.ncdc.noaa.gov/saa/products/search?datatype_family=JPSS_OZONE" TargetMode="External"/><Relationship Id="rId4" Type="http://schemas.openxmlformats.org/officeDocument/2006/relationships/hyperlink" Target="https://www.star.nesdis.noaa.gov/jpss/OMPS.php" TargetMode="External"/><Relationship Id="rId9" Type="http://schemas.openxmlformats.org/officeDocument/2006/relationships/hyperlink" Target="https://www.star.nesdis.noaa.gov/icvs/index.php" TargetMode="External"/><Relationship Id="rId14" Type="http://schemas.openxmlformats.org/officeDocument/2006/relationships/hyperlink" Target="https://ozoneaq.gsfc.nasa.gov/omps/npp/activity"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gsics.atmos.umd.edu/pub/Development/AnnualMeeting2024/7g-Groebner_mapp_final.pptx"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DC7689-B1BE-4699-84A2-D188CFEA1376}" type="slidenum">
              <a:rPr lang="en-US" smtClean="0"/>
              <a:t>4</a:t>
            </a:fld>
            <a:endParaRPr lang="en-US"/>
          </a:p>
        </p:txBody>
      </p:sp>
    </p:spTree>
    <p:extLst>
      <p:ext uri="{BB962C8B-B14F-4D97-AF65-F5344CB8AC3E}">
        <p14:creationId xmlns:p14="http://schemas.microsoft.com/office/powerpoint/2010/main" val="3911682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br>
              <a:rPr lang="en-US" sz="1200" b="0" i="0" kern="1200" dirty="0">
                <a:solidFill>
                  <a:schemeClr val="tx1"/>
                </a:solidFill>
                <a:effectLst/>
                <a:latin typeface="Arial" charset="0"/>
                <a:ea typeface="+mn-ea"/>
                <a:cs typeface="+mn-cs"/>
              </a:rPr>
            </a:br>
            <a:r>
              <a:rPr lang="en-US" sz="1200" b="0" i="0" kern="1200" dirty="0">
                <a:solidFill>
                  <a:schemeClr val="tx1"/>
                </a:solidFill>
                <a:effectLst/>
                <a:latin typeface="Arial" charset="0"/>
                <a:ea typeface="+mn-ea"/>
                <a:cs typeface="+mn-cs"/>
              </a:rPr>
              <a:t>Additional information is available in the OMPS V8TOz and V8Pro algorithm theoretical basis documents (ATBDs) and the SDR ATBDs and maturity review briefings, which can be accessed at:</a:t>
            </a:r>
          </a:p>
          <a:p>
            <a:pPr rtl="0"/>
            <a:r>
              <a:rPr lang="en-US" sz="1200" b="0" i="0" kern="1200" dirty="0">
                <a:solidFill>
                  <a:schemeClr val="tx1"/>
                </a:solidFill>
                <a:effectLst/>
                <a:latin typeface="Arial" charset="0"/>
                <a:ea typeface="+mn-ea"/>
                <a:cs typeface="+mn-cs"/>
              </a:rPr>
              <a:t>            </a:t>
            </a:r>
            <a:r>
              <a:rPr lang="en-US" sz="1200" b="0" i="0" kern="1200" dirty="0">
                <a:solidFill>
                  <a:schemeClr val="tx1"/>
                </a:solidFill>
                <a:effectLst/>
                <a:latin typeface="Arial" charset="0"/>
                <a:ea typeface="+mn-ea"/>
                <a:cs typeface="+mn-cs"/>
                <a:hlinkClick r:id="rId3"/>
              </a:rPr>
              <a:t>https://www.star.nesdis.noaa.gov/jpss/Docs.php</a:t>
            </a:r>
            <a:endParaRPr lang="en-US" sz="1200" b="0" i="0" kern="1200" dirty="0">
              <a:solidFill>
                <a:schemeClr val="tx1"/>
              </a:solidFill>
              <a:effectLst/>
              <a:latin typeface="Arial" charset="0"/>
              <a:ea typeface="+mn-ea"/>
              <a:cs typeface="+mn-cs"/>
            </a:endParaRPr>
          </a:p>
          <a:p>
            <a:pPr rtl="0"/>
            <a:r>
              <a:rPr lang="en-US" sz="1200" b="0" i="0" kern="1200" dirty="0">
                <a:solidFill>
                  <a:schemeClr val="tx1"/>
                </a:solidFill>
                <a:effectLst/>
                <a:latin typeface="Arial" charset="0"/>
                <a:ea typeface="+mn-ea"/>
                <a:cs typeface="+mn-cs"/>
              </a:rPr>
              <a:t>            </a:t>
            </a:r>
            <a:r>
              <a:rPr lang="en-US" sz="1200" b="0" i="0" kern="1200" dirty="0">
                <a:solidFill>
                  <a:schemeClr val="tx1"/>
                </a:solidFill>
                <a:effectLst/>
                <a:latin typeface="Arial" charset="0"/>
                <a:ea typeface="+mn-ea"/>
                <a:cs typeface="+mn-cs"/>
                <a:hlinkClick r:id="rId4"/>
              </a:rPr>
              <a:t>https://www.star.nesdis.noaa.gov/jpss/OMPS.php</a:t>
            </a:r>
            <a:br>
              <a:rPr lang="en-US" sz="1200" b="0" i="0" kern="1200" dirty="0">
                <a:solidFill>
                  <a:schemeClr val="tx1"/>
                </a:solidFill>
                <a:effectLst/>
                <a:latin typeface="Arial" charset="0"/>
                <a:ea typeface="+mn-ea"/>
                <a:cs typeface="+mn-cs"/>
              </a:rPr>
            </a:br>
            <a:endParaRPr lang="en-US" sz="1200" b="0" i="0" kern="1200" dirty="0">
              <a:solidFill>
                <a:schemeClr val="tx1"/>
              </a:solidFill>
              <a:effectLst/>
              <a:latin typeface="Arial" charset="0"/>
              <a:ea typeface="+mn-ea"/>
              <a:cs typeface="+mn-cs"/>
            </a:endParaRPr>
          </a:p>
          <a:p>
            <a:pPr rtl="0"/>
            <a:r>
              <a:rPr lang="en-US" sz="1200" b="0" i="0" kern="1200" dirty="0">
                <a:solidFill>
                  <a:schemeClr val="tx1"/>
                </a:solidFill>
                <a:effectLst/>
                <a:latin typeface="Arial" charset="0"/>
                <a:ea typeface="+mn-ea"/>
                <a:cs typeface="+mn-cs"/>
              </a:rPr>
              <a:t>and</a:t>
            </a:r>
          </a:p>
          <a:p>
            <a:pPr rtl="0"/>
            <a:r>
              <a:rPr lang="en-US" sz="1200" b="0" i="0" kern="1200" dirty="0">
                <a:solidFill>
                  <a:schemeClr val="tx1"/>
                </a:solidFill>
                <a:effectLst/>
                <a:latin typeface="Arial" charset="0"/>
                <a:ea typeface="+mn-ea"/>
                <a:cs typeface="+mn-cs"/>
              </a:rPr>
              <a:t>            </a:t>
            </a:r>
            <a:r>
              <a:rPr lang="en-US" sz="1200" b="0" i="0" kern="1200" dirty="0">
                <a:solidFill>
                  <a:schemeClr val="tx1"/>
                </a:solidFill>
                <a:effectLst/>
                <a:latin typeface="Arial" charset="0"/>
                <a:ea typeface="+mn-ea"/>
                <a:cs typeface="+mn-cs"/>
                <a:hlinkClick r:id="rId5"/>
              </a:rPr>
              <a:t>https://www.star.nesdis.noaa.gov/jpss/AlgorithmMaturity.php</a:t>
            </a:r>
            <a:endParaRPr lang="en-US" sz="1200" b="0" i="0" kern="1200" dirty="0">
              <a:solidFill>
                <a:schemeClr val="tx1"/>
              </a:solidFill>
              <a:effectLst/>
              <a:latin typeface="Arial" charset="0"/>
              <a:ea typeface="+mn-ea"/>
              <a:cs typeface="+mn-cs"/>
            </a:endParaRPr>
          </a:p>
          <a:p>
            <a:pPr rtl="0"/>
            <a:r>
              <a:rPr lang="en-US" sz="1200" b="0" i="0" kern="1200" dirty="0">
                <a:solidFill>
                  <a:schemeClr val="tx1"/>
                </a:solidFill>
                <a:effectLst/>
                <a:latin typeface="Arial" charset="0"/>
                <a:ea typeface="+mn-ea"/>
                <a:cs typeface="+mn-cs"/>
              </a:rPr>
              <a:t>OMPS SDR near-real-time status and performance monitoring web page are available by using the following password protected websites:</a:t>
            </a:r>
          </a:p>
          <a:p>
            <a:pPr rtl="0"/>
            <a:r>
              <a:rPr lang="en-US" sz="1200" b="0" i="0" kern="1200" dirty="0">
                <a:solidFill>
                  <a:schemeClr val="tx1"/>
                </a:solidFill>
                <a:effectLst/>
                <a:latin typeface="Arial" charset="0"/>
                <a:ea typeface="+mn-ea"/>
                <a:cs typeface="+mn-cs"/>
              </a:rPr>
              <a:t>            </a:t>
            </a:r>
            <a:r>
              <a:rPr lang="en-US" sz="1200" b="0" i="0" kern="1200" dirty="0">
                <a:solidFill>
                  <a:schemeClr val="tx1"/>
                </a:solidFill>
                <a:effectLst/>
                <a:latin typeface="Arial" charset="0"/>
                <a:ea typeface="+mn-ea"/>
                <a:cs typeface="+mn-cs"/>
                <a:hlinkClick r:id="rId6"/>
              </a:rPr>
              <a:t>https://www.star.nesdis.noaa.gov/icvs/status_NPP_OMPS_NM.php</a:t>
            </a:r>
            <a:endParaRPr lang="en-US" sz="1200" b="0" i="0" kern="1200" dirty="0">
              <a:solidFill>
                <a:schemeClr val="tx1"/>
              </a:solidFill>
              <a:effectLst/>
              <a:latin typeface="Arial" charset="0"/>
              <a:ea typeface="+mn-ea"/>
              <a:cs typeface="+mn-cs"/>
            </a:endParaRPr>
          </a:p>
          <a:p>
            <a:pPr rtl="0"/>
            <a:r>
              <a:rPr lang="en-US" sz="1200" b="0" i="0" kern="1200" dirty="0">
                <a:solidFill>
                  <a:schemeClr val="tx1"/>
                </a:solidFill>
                <a:effectLst/>
                <a:latin typeface="Arial" charset="0"/>
                <a:ea typeface="+mn-ea"/>
                <a:cs typeface="+mn-cs"/>
              </a:rPr>
              <a:t>            </a:t>
            </a:r>
            <a:r>
              <a:rPr lang="en-US" sz="1200" b="0" i="0" kern="1200" dirty="0">
                <a:solidFill>
                  <a:schemeClr val="tx1"/>
                </a:solidFill>
                <a:effectLst/>
                <a:latin typeface="Arial" charset="0"/>
                <a:ea typeface="+mn-ea"/>
                <a:cs typeface="+mn-cs"/>
                <a:hlinkClick r:id="rId7"/>
              </a:rPr>
              <a:t>https://www.star.nesdis.noaa.gov/icvs/status_NPP_OMPS_NP.php</a:t>
            </a:r>
            <a:endParaRPr lang="en-US" sz="1200" b="0" i="0" kern="1200" dirty="0">
              <a:solidFill>
                <a:schemeClr val="tx1"/>
              </a:solidFill>
              <a:effectLst/>
              <a:latin typeface="Arial" charset="0"/>
              <a:ea typeface="+mn-ea"/>
              <a:cs typeface="+mn-cs"/>
            </a:endParaRPr>
          </a:p>
          <a:p>
            <a:pPr rtl="0"/>
            <a:r>
              <a:rPr lang="en-US" sz="1200" b="0" i="0" kern="1200" dirty="0">
                <a:solidFill>
                  <a:schemeClr val="tx1"/>
                </a:solidFill>
                <a:effectLst/>
                <a:latin typeface="Arial" charset="0"/>
                <a:ea typeface="+mn-ea"/>
                <a:cs typeface="+mn-cs"/>
              </a:rPr>
              <a:t>            </a:t>
            </a:r>
            <a:r>
              <a:rPr lang="en-US" sz="1200" b="0" i="0" kern="1200" dirty="0">
                <a:solidFill>
                  <a:schemeClr val="tx1"/>
                </a:solidFill>
                <a:effectLst/>
                <a:latin typeface="Arial" charset="0"/>
                <a:ea typeface="+mn-ea"/>
                <a:cs typeface="+mn-cs"/>
                <a:hlinkClick r:id="rId8"/>
              </a:rPr>
              <a:t>https://www.star.nesdis.noaa.gov/icvs/status_NPP_OMPS_LP.php</a:t>
            </a:r>
            <a:endParaRPr lang="en-US" sz="1200" b="0" i="0" kern="1200" dirty="0">
              <a:solidFill>
                <a:schemeClr val="tx1"/>
              </a:solidFill>
              <a:effectLst/>
              <a:latin typeface="Arial" charset="0"/>
              <a:ea typeface="+mn-ea"/>
              <a:cs typeface="+mn-cs"/>
            </a:endParaRPr>
          </a:p>
          <a:p>
            <a:pPr rtl="0"/>
            <a:r>
              <a:rPr lang="en-US" sz="1200" b="0" i="0" kern="1200" dirty="0">
                <a:solidFill>
                  <a:schemeClr val="tx1"/>
                </a:solidFill>
                <a:effectLst/>
                <a:latin typeface="Arial" charset="0"/>
                <a:ea typeface="+mn-ea"/>
                <a:cs typeface="+mn-cs"/>
              </a:rPr>
              <a:t>OMPS SDR near-real-time status and performance monitoring web page are available at the open website:</a:t>
            </a:r>
          </a:p>
          <a:p>
            <a:pPr rtl="0"/>
            <a:r>
              <a:rPr lang="en-US" sz="1200" b="0" i="0" kern="1200" dirty="0">
                <a:solidFill>
                  <a:schemeClr val="tx1"/>
                </a:solidFill>
                <a:effectLst/>
                <a:latin typeface="Arial" charset="0"/>
                <a:ea typeface="+mn-ea"/>
                <a:cs typeface="+mn-cs"/>
              </a:rPr>
              <a:t>            </a:t>
            </a:r>
            <a:r>
              <a:rPr lang="en-US" sz="1200" b="0" i="0" kern="1200" dirty="0">
                <a:solidFill>
                  <a:schemeClr val="tx1"/>
                </a:solidFill>
                <a:effectLst/>
                <a:latin typeface="Arial" charset="0"/>
                <a:ea typeface="+mn-ea"/>
                <a:cs typeface="+mn-cs"/>
                <a:hlinkClick r:id="rId9"/>
              </a:rPr>
              <a:t>https://www.star.nesdis.noaa.gov/icvs/index.php</a:t>
            </a:r>
            <a:endParaRPr lang="en-US" sz="1200" b="0" i="0" kern="1200" dirty="0">
              <a:solidFill>
                <a:schemeClr val="tx1"/>
              </a:solidFill>
              <a:effectLst/>
              <a:latin typeface="Arial" charset="0"/>
              <a:ea typeface="+mn-ea"/>
              <a:cs typeface="+mn-cs"/>
            </a:endParaRPr>
          </a:p>
          <a:p>
            <a:pPr rtl="0"/>
            <a:r>
              <a:rPr lang="en-US" sz="1200" b="0" i="0" kern="1200" dirty="0">
                <a:solidFill>
                  <a:schemeClr val="tx1"/>
                </a:solidFill>
                <a:effectLst/>
                <a:latin typeface="Arial" charset="0"/>
                <a:ea typeface="+mn-ea"/>
                <a:cs typeface="+mn-cs"/>
              </a:rPr>
              <a:t>OMPS EDR near-real-time status and performance monitoring web pages are available at the following websites:</a:t>
            </a:r>
          </a:p>
          <a:p>
            <a:pPr rtl="0"/>
            <a:r>
              <a:rPr lang="en-US" sz="1200" b="0" i="0" kern="1200" dirty="0">
                <a:solidFill>
                  <a:schemeClr val="tx1"/>
                </a:solidFill>
                <a:effectLst/>
                <a:latin typeface="Arial" charset="0"/>
                <a:ea typeface="+mn-ea"/>
                <a:cs typeface="+mn-cs"/>
              </a:rPr>
              <a:t>Archive        </a:t>
            </a:r>
            <a:r>
              <a:rPr lang="en-US" sz="1200" b="0" i="0" kern="1200" dirty="0">
                <a:solidFill>
                  <a:schemeClr val="tx1"/>
                </a:solidFill>
                <a:effectLst/>
                <a:latin typeface="Arial" charset="0"/>
                <a:ea typeface="+mn-ea"/>
                <a:cs typeface="+mn-cs"/>
                <a:hlinkClick r:id="rId10"/>
              </a:rPr>
              <a:t>https://www.class.ncdc.noaa.gov/saa/products/search?datatype_family=JPSS_OZONE</a:t>
            </a:r>
            <a:endParaRPr lang="en-US" sz="1200" b="0" i="0" kern="1200" dirty="0">
              <a:solidFill>
                <a:schemeClr val="tx1"/>
              </a:solidFill>
              <a:effectLst/>
              <a:latin typeface="Arial" charset="0"/>
              <a:ea typeface="+mn-ea"/>
              <a:cs typeface="+mn-cs"/>
            </a:endParaRPr>
          </a:p>
          <a:p>
            <a:pPr rtl="0"/>
            <a:r>
              <a:rPr lang="en-US" sz="1200" b="0" i="0" kern="1200" dirty="0">
                <a:solidFill>
                  <a:schemeClr val="tx1"/>
                </a:solidFill>
                <a:effectLst/>
                <a:latin typeface="Arial" charset="0"/>
                <a:ea typeface="+mn-ea"/>
                <a:cs typeface="+mn-cs"/>
              </a:rPr>
              <a:t>Operations    </a:t>
            </a:r>
            <a:r>
              <a:rPr lang="en-US" sz="1200" b="0" i="0" kern="1200" dirty="0">
                <a:solidFill>
                  <a:schemeClr val="tx1"/>
                </a:solidFill>
                <a:effectLst/>
                <a:latin typeface="Arial" charset="0"/>
                <a:ea typeface="+mn-ea"/>
                <a:cs typeface="+mn-cs"/>
                <a:hlinkClick r:id="rId11"/>
              </a:rPr>
              <a:t>http://www.ospo.noaa.gov/http://www.ospo.noaa.gov/Products/atmosphere/index.html</a:t>
            </a:r>
            <a:endParaRPr lang="en-US" sz="1200" b="0" i="0" kern="1200" dirty="0">
              <a:solidFill>
                <a:schemeClr val="tx1"/>
              </a:solidFill>
              <a:effectLst/>
              <a:latin typeface="Arial" charset="0"/>
              <a:ea typeface="+mn-ea"/>
              <a:cs typeface="+mn-cs"/>
            </a:endParaRPr>
          </a:p>
          <a:p>
            <a:pPr rtl="0"/>
            <a:r>
              <a:rPr lang="en-US" sz="1200" b="0" i="0" kern="1200" dirty="0">
                <a:solidFill>
                  <a:schemeClr val="tx1"/>
                </a:solidFill>
                <a:effectLst/>
                <a:latin typeface="Arial" charset="0"/>
                <a:ea typeface="+mn-ea"/>
                <a:cs typeface="+mn-cs"/>
              </a:rPr>
              <a:t>Long-term    </a:t>
            </a:r>
            <a:r>
              <a:rPr lang="en-US" sz="1200" b="0" i="0" kern="1200" dirty="0">
                <a:solidFill>
                  <a:schemeClr val="tx1"/>
                </a:solidFill>
                <a:effectLst/>
                <a:latin typeface="Arial" charset="0"/>
                <a:ea typeface="+mn-ea"/>
                <a:cs typeface="+mn-cs"/>
                <a:hlinkClick r:id="rId12"/>
              </a:rPr>
              <a:t>https://www.star.nesdis.noaa.gov/smcd/spb/OMPSDemo/proOMPSbeta.php</a:t>
            </a:r>
            <a:endParaRPr lang="en-US" sz="1200" b="0" i="0" kern="1200" dirty="0">
              <a:solidFill>
                <a:schemeClr val="tx1"/>
              </a:solidFill>
              <a:effectLst/>
              <a:latin typeface="Arial" charset="0"/>
              <a:ea typeface="+mn-ea"/>
              <a:cs typeface="+mn-cs"/>
            </a:endParaRPr>
          </a:p>
          <a:p>
            <a:pPr rtl="0"/>
            <a:r>
              <a:rPr lang="en-US" sz="1200" b="0" i="0" kern="1200" dirty="0">
                <a:solidFill>
                  <a:schemeClr val="tx1"/>
                </a:solidFill>
                <a:effectLst/>
                <a:latin typeface="Arial" charset="0"/>
                <a:ea typeface="+mn-ea"/>
                <a:cs typeface="+mn-cs"/>
              </a:rPr>
              <a:t>Daily maps   </a:t>
            </a:r>
            <a:r>
              <a:rPr lang="en-US" sz="1200" b="0" i="0" kern="1200" dirty="0">
                <a:solidFill>
                  <a:schemeClr val="tx1"/>
                </a:solidFill>
                <a:effectLst/>
                <a:latin typeface="Arial" charset="0"/>
                <a:ea typeface="+mn-ea"/>
                <a:cs typeface="+mn-cs"/>
                <a:hlinkClick r:id="rId13"/>
              </a:rPr>
              <a:t>https://www.star.nesdis.noaa.gov/jpss/EDRs/products_ozone.php</a:t>
            </a:r>
            <a:endParaRPr lang="en-US" sz="1200" b="0" i="0" kern="1200" dirty="0">
              <a:solidFill>
                <a:schemeClr val="tx1"/>
              </a:solidFill>
              <a:effectLst/>
              <a:latin typeface="Arial" charset="0"/>
              <a:ea typeface="+mn-ea"/>
              <a:cs typeface="+mn-cs"/>
            </a:endParaRPr>
          </a:p>
          <a:p>
            <a:pPr rtl="0"/>
            <a:r>
              <a:rPr lang="en-US" sz="1200" b="0" i="0" kern="1200" dirty="0">
                <a:solidFill>
                  <a:schemeClr val="tx1"/>
                </a:solidFill>
                <a:effectLst/>
                <a:latin typeface="Arial" charset="0"/>
                <a:ea typeface="+mn-ea"/>
                <a:cs typeface="+mn-cs"/>
              </a:rPr>
              <a:t>Activity        </a:t>
            </a:r>
            <a:r>
              <a:rPr lang="en-US" sz="1200" b="0" i="0" kern="1200" dirty="0">
                <a:solidFill>
                  <a:schemeClr val="tx1"/>
                </a:solidFill>
                <a:effectLst/>
                <a:latin typeface="Arial" charset="0"/>
                <a:ea typeface="+mn-ea"/>
                <a:cs typeface="+mn-cs"/>
                <a:hlinkClick r:id="rId14"/>
              </a:rPr>
              <a:t>https://ozoneaq.gsfc.nasa.gov/omps/npp/activity</a:t>
            </a:r>
            <a:endParaRPr lang="en-US" sz="1200" b="0" i="0" kern="1200" dirty="0">
              <a:solidFill>
                <a:schemeClr val="tx1"/>
              </a:solidFill>
              <a:effectLst/>
              <a:latin typeface="Arial" charset="0"/>
              <a:ea typeface="+mn-ea"/>
              <a:cs typeface="+mn-cs"/>
            </a:endParaRPr>
          </a:p>
          <a:p>
            <a:r>
              <a:rPr lang="en-US" sz="1200" b="0" i="0" kern="1200" dirty="0">
                <a:solidFill>
                  <a:schemeClr val="tx1"/>
                </a:solidFill>
                <a:effectLst/>
                <a:latin typeface="Arial" charset="0"/>
                <a:ea typeface="+mn-ea"/>
                <a:cs typeface="+mn-cs"/>
              </a:rPr>
              <a:t>Validated Maturity</a:t>
            </a:r>
            <a:br>
              <a:rPr lang="en-US" sz="1200" b="0" i="0" kern="1200" dirty="0">
                <a:solidFill>
                  <a:schemeClr val="tx1"/>
                </a:solidFill>
                <a:effectLst/>
                <a:latin typeface="Arial" charset="0"/>
                <a:ea typeface="+mn-ea"/>
                <a:cs typeface="+mn-cs"/>
              </a:rPr>
            </a:br>
            <a:r>
              <a:rPr lang="en-US" sz="1200" u="sng" kern="1200" dirty="0">
                <a:solidFill>
                  <a:schemeClr val="tx1"/>
                </a:solidFill>
                <a:effectLst/>
                <a:latin typeface="Arial" charset="0"/>
                <a:ea typeface="+mn-ea"/>
                <a:cs typeface="+mn-cs"/>
                <a:hlinkClick r:id="rId5"/>
              </a:rPr>
              <a:t>https://www.star.nesdis.noaa.gov/jpss/AlgorithmMaturity.php</a:t>
            </a:r>
            <a:endParaRPr lang="en-US" dirty="0"/>
          </a:p>
        </p:txBody>
      </p:sp>
      <p:sp>
        <p:nvSpPr>
          <p:cNvPr id="4" name="Slide Number Placeholder 3"/>
          <p:cNvSpPr>
            <a:spLocks noGrp="1"/>
          </p:cNvSpPr>
          <p:nvPr>
            <p:ph type="sldNum" sz="quarter" idx="5"/>
          </p:nvPr>
        </p:nvSpPr>
        <p:spPr/>
        <p:txBody>
          <a:bodyPr/>
          <a:lstStyle/>
          <a:p>
            <a:pPr>
              <a:defRPr/>
            </a:pPr>
            <a:fld id="{D2E840EC-3661-47EA-B292-7ED791E1B58E}" type="slidenum">
              <a:rPr lang="en-US" smtClean="0"/>
              <a:pPr>
                <a:defRPr/>
              </a:pPr>
              <a:t>61</a:t>
            </a:fld>
            <a:endParaRPr lang="en-US"/>
          </a:p>
        </p:txBody>
      </p:sp>
    </p:spTree>
    <p:extLst>
      <p:ext uri="{BB962C8B-B14F-4D97-AF65-F5344CB8AC3E}">
        <p14:creationId xmlns:p14="http://schemas.microsoft.com/office/powerpoint/2010/main" val="17386264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62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0770381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63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155846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Need to add Dichroic and QE to Wavelength shift pattern.</a:t>
            </a:r>
          </a:p>
        </p:txBody>
      </p:sp>
      <p:sp>
        <p:nvSpPr>
          <p:cNvPr id="4" name="Slide Number Placeholder 3"/>
          <p:cNvSpPr>
            <a:spLocks noGrp="1"/>
          </p:cNvSpPr>
          <p:nvPr>
            <p:ph type="sldNum" sz="quarter" idx="5"/>
          </p:nvPr>
        </p:nvSpPr>
        <p:spPr/>
        <p:txBody>
          <a:bodyPr/>
          <a:lstStyle/>
          <a:p>
            <a:fld id="{67DC7689-B1BE-4699-84A2-D188CFEA1376}" type="slidenum">
              <a:rPr lang="en-US" smtClean="0"/>
              <a:t>9</a:t>
            </a:fld>
            <a:endParaRPr lang="en-US"/>
          </a:p>
        </p:txBody>
      </p:sp>
    </p:spTree>
    <p:extLst>
      <p:ext uri="{BB962C8B-B14F-4D97-AF65-F5344CB8AC3E}">
        <p14:creationId xmlns:p14="http://schemas.microsoft.com/office/powerpoint/2010/main" val="29451062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Need to add Dichroic and QE to Wavelength shift pattern.</a:t>
            </a:r>
          </a:p>
          <a:p>
            <a:endParaRPr lang="en-US" dirty="0"/>
          </a:p>
        </p:txBody>
      </p:sp>
      <p:sp>
        <p:nvSpPr>
          <p:cNvPr id="4" name="Slide Number Placeholder 3"/>
          <p:cNvSpPr>
            <a:spLocks noGrp="1"/>
          </p:cNvSpPr>
          <p:nvPr>
            <p:ph type="sldNum" sz="quarter" idx="5"/>
          </p:nvPr>
        </p:nvSpPr>
        <p:spPr/>
        <p:txBody>
          <a:bodyPr/>
          <a:lstStyle/>
          <a:p>
            <a:fld id="{67DC7689-B1BE-4699-84A2-D188CFEA1376}" type="slidenum">
              <a:rPr lang="en-US" smtClean="0"/>
              <a:t>10</a:t>
            </a:fld>
            <a:endParaRPr lang="en-US"/>
          </a:p>
        </p:txBody>
      </p:sp>
    </p:spTree>
    <p:extLst>
      <p:ext uri="{BB962C8B-B14F-4D97-AF65-F5344CB8AC3E}">
        <p14:creationId xmlns:p14="http://schemas.microsoft.com/office/powerpoint/2010/main" val="11831769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CF54323-2F05-4AC4-8C7E-993DD43DB06E}" type="slidenum">
              <a:rPr lang="en-US" smtClean="0"/>
              <a:pPr/>
              <a:t>15</a:t>
            </a:fld>
            <a:endParaRPr lang="en-US"/>
          </a:p>
        </p:txBody>
      </p:sp>
    </p:spTree>
    <p:extLst>
      <p:ext uri="{BB962C8B-B14F-4D97-AF65-F5344CB8AC3E}">
        <p14:creationId xmlns:p14="http://schemas.microsoft.com/office/powerpoint/2010/main" val="10700522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C83F33-9BD0-4427-9219-DEEF4E648BEB}" type="slidenum">
              <a:rPr lang="en-US"/>
              <a:pPr/>
              <a:t>21</a:t>
            </a:fld>
            <a:endParaRPr lang="en-US"/>
          </a:p>
        </p:txBody>
      </p:sp>
      <p:sp>
        <p:nvSpPr>
          <p:cNvPr id="343042" name="Rectangle 2"/>
          <p:cNvSpPr>
            <a:spLocks noGrp="1" noRot="1" noChangeAspect="1" noChangeArrowheads="1" noTextEdit="1"/>
          </p:cNvSpPr>
          <p:nvPr>
            <p:ph type="sldImg"/>
          </p:nvPr>
        </p:nvSpPr>
        <p:spPr>
          <a:ln/>
        </p:spPr>
      </p:sp>
      <p:sp>
        <p:nvSpPr>
          <p:cNvPr id="343043" name="Rectangle 3"/>
          <p:cNvSpPr>
            <a:spLocks noGrp="1" noChangeArrowheads="1"/>
          </p:cNvSpPr>
          <p:nvPr>
            <p:ph type="body" idx="1"/>
          </p:nvPr>
        </p:nvSpPr>
        <p:spPr/>
        <p:txBody>
          <a:bodyPr/>
          <a:lstStyle/>
          <a:p>
            <a:r>
              <a:rPr lang="en-US" dirty="0"/>
              <a:t>Close up of minimum values.</a:t>
            </a:r>
          </a:p>
          <a:p>
            <a:r>
              <a:rPr lang="en-US" dirty="0"/>
              <a:t>Note Narrow swath data confirms that this is scan angle dependent, not scan timing dependence, that is the narrow swath has 8% minimums for all scan positions.</a:t>
            </a:r>
          </a:p>
        </p:txBody>
      </p:sp>
    </p:spTree>
    <p:extLst>
      <p:ext uri="{BB962C8B-B14F-4D97-AF65-F5344CB8AC3E}">
        <p14:creationId xmlns:p14="http://schemas.microsoft.com/office/powerpoint/2010/main" val="22776498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Gröbner, J., </a:t>
            </a:r>
            <a:r>
              <a:rPr lang="en-US" sz="1200" b="0" i="0" kern="1200" dirty="0" err="1">
                <a:solidFill>
                  <a:schemeClr val="tx1"/>
                </a:solidFill>
                <a:effectLst/>
                <a:latin typeface="+mn-lt"/>
                <a:ea typeface="+mn-ea"/>
                <a:cs typeface="+mn-cs"/>
              </a:rPr>
              <a:t>Kouremeti</a:t>
            </a:r>
            <a:r>
              <a:rPr lang="en-US" sz="1200" b="0" i="0" kern="1200" dirty="0">
                <a:solidFill>
                  <a:schemeClr val="tx1"/>
                </a:solidFill>
                <a:effectLst/>
                <a:latin typeface="+mn-lt"/>
                <a:ea typeface="+mn-ea"/>
                <a:cs typeface="+mn-cs"/>
              </a:rPr>
              <a:t>, N., </a:t>
            </a:r>
            <a:r>
              <a:rPr lang="en-US" sz="1200" b="0" i="0" kern="1200" dirty="0" err="1">
                <a:solidFill>
                  <a:schemeClr val="tx1"/>
                </a:solidFill>
                <a:effectLst/>
                <a:latin typeface="+mn-lt"/>
                <a:ea typeface="+mn-ea"/>
                <a:cs typeface="+mn-cs"/>
              </a:rPr>
              <a:t>Hülsen</a:t>
            </a:r>
            <a:r>
              <a:rPr lang="en-US" sz="1200" b="0" i="0" kern="1200" dirty="0">
                <a:solidFill>
                  <a:schemeClr val="tx1"/>
                </a:solidFill>
                <a:effectLst/>
                <a:latin typeface="+mn-lt"/>
                <a:ea typeface="+mn-ea"/>
                <a:cs typeface="+mn-cs"/>
              </a:rPr>
              <a:t>, G., Zuber, R., </a:t>
            </a:r>
            <a:r>
              <a:rPr lang="en-US" sz="1200" b="0" i="0" kern="1200" dirty="0" err="1">
                <a:solidFill>
                  <a:schemeClr val="tx1"/>
                </a:solidFill>
                <a:effectLst/>
                <a:latin typeface="+mn-lt"/>
                <a:ea typeface="+mn-ea"/>
                <a:cs typeface="+mn-cs"/>
              </a:rPr>
              <a:t>Ribnitzky</a:t>
            </a:r>
            <a:r>
              <a:rPr lang="en-US" sz="1200" b="0" i="0" kern="1200" dirty="0">
                <a:solidFill>
                  <a:schemeClr val="tx1"/>
                </a:solidFill>
                <a:effectLst/>
                <a:latin typeface="+mn-lt"/>
                <a:ea typeface="+mn-ea"/>
                <a:cs typeface="+mn-cs"/>
              </a:rPr>
              <a:t>, M., </a:t>
            </a:r>
            <a:r>
              <a:rPr lang="en-US" sz="1200" b="0" i="0" kern="1200" dirty="0" err="1">
                <a:solidFill>
                  <a:schemeClr val="tx1"/>
                </a:solidFill>
                <a:effectLst/>
                <a:latin typeface="+mn-lt"/>
                <a:ea typeface="+mn-ea"/>
                <a:cs typeface="+mn-cs"/>
              </a:rPr>
              <a:t>Nevas</a:t>
            </a:r>
            <a:r>
              <a:rPr lang="en-US" sz="1200" b="0" i="0" kern="1200" dirty="0">
                <a:solidFill>
                  <a:schemeClr val="tx1"/>
                </a:solidFill>
                <a:effectLst/>
                <a:latin typeface="+mn-lt"/>
                <a:ea typeface="+mn-ea"/>
                <a:cs typeface="+mn-cs"/>
              </a:rPr>
              <a:t>, S., </a:t>
            </a:r>
            <a:r>
              <a:rPr lang="en-US" sz="1200" b="0" i="0" kern="1200" dirty="0" err="1">
                <a:solidFill>
                  <a:schemeClr val="tx1"/>
                </a:solidFill>
                <a:effectLst/>
                <a:latin typeface="+mn-lt"/>
                <a:ea typeface="+mn-ea"/>
                <a:cs typeface="+mn-cs"/>
              </a:rPr>
              <a:t>Sperfeld</a:t>
            </a:r>
            <a:r>
              <a:rPr lang="en-US" sz="1200" b="0" i="0" kern="1200" dirty="0">
                <a:solidFill>
                  <a:schemeClr val="tx1"/>
                </a:solidFill>
                <a:effectLst/>
                <a:latin typeface="+mn-lt"/>
                <a:ea typeface="+mn-ea"/>
                <a:cs typeface="+mn-cs"/>
              </a:rPr>
              <a:t>, P., Schwind, K., Schneider, P., </a:t>
            </a:r>
            <a:r>
              <a:rPr lang="en-US" sz="1200" b="0" i="0" kern="1200" dirty="0" err="1">
                <a:solidFill>
                  <a:schemeClr val="tx1"/>
                </a:solidFill>
                <a:effectLst/>
                <a:latin typeface="+mn-lt"/>
                <a:ea typeface="+mn-ea"/>
                <a:cs typeface="+mn-cs"/>
              </a:rPr>
              <a:t>Kazadzis</a:t>
            </a:r>
            <a:r>
              <a:rPr lang="en-US" sz="1200" b="0" i="0" kern="1200" dirty="0">
                <a:solidFill>
                  <a:schemeClr val="tx1"/>
                </a:solidFill>
                <a:effectLst/>
                <a:latin typeface="+mn-lt"/>
                <a:ea typeface="+mn-ea"/>
                <a:cs typeface="+mn-cs"/>
              </a:rPr>
              <a:t>, S., Barreto, Á., Gardiner, T., </a:t>
            </a:r>
            <a:r>
              <a:rPr lang="en-US" sz="1200" b="0" i="0" kern="1200" dirty="0" err="1">
                <a:solidFill>
                  <a:schemeClr val="tx1"/>
                </a:solidFill>
                <a:effectLst/>
                <a:latin typeface="+mn-lt"/>
                <a:ea typeface="+mn-ea"/>
                <a:cs typeface="+mn-cs"/>
              </a:rPr>
              <a:t>Mottungan</a:t>
            </a:r>
            <a:r>
              <a:rPr lang="en-US" sz="1200" b="0" i="0" kern="1200" dirty="0">
                <a:solidFill>
                  <a:schemeClr val="tx1"/>
                </a:solidFill>
                <a:effectLst/>
                <a:latin typeface="+mn-lt"/>
                <a:ea typeface="+mn-ea"/>
                <a:cs typeface="+mn-cs"/>
              </a:rPr>
              <a:t>, K., </a:t>
            </a:r>
            <a:r>
              <a:rPr lang="en-US" sz="1200" b="0" i="0" kern="1200" dirty="0" err="1">
                <a:solidFill>
                  <a:schemeClr val="tx1"/>
                </a:solidFill>
                <a:effectLst/>
                <a:latin typeface="+mn-lt"/>
                <a:ea typeface="+mn-ea"/>
                <a:cs typeface="+mn-cs"/>
              </a:rPr>
              <a:t>Medland</a:t>
            </a:r>
            <a:r>
              <a:rPr lang="en-US" sz="1200" b="0" i="0" kern="1200" dirty="0">
                <a:solidFill>
                  <a:schemeClr val="tx1"/>
                </a:solidFill>
                <a:effectLst/>
                <a:latin typeface="+mn-lt"/>
                <a:ea typeface="+mn-ea"/>
                <a:cs typeface="+mn-cs"/>
              </a:rPr>
              <a:t>, D., and Coleman, M.: Spectral aerosol optical depth from SI-traceable spectral solar irradiance measurements, Atmos. Meas. Tech., 16, 4667–4680, https://doi.org/10.5194/amt-16-4667-2023, 2023.</a:t>
            </a:r>
            <a:endParaRPr lang="en-US" dirty="0"/>
          </a:p>
        </p:txBody>
      </p:sp>
      <p:sp>
        <p:nvSpPr>
          <p:cNvPr id="4" name="Slide Number Placeholder 3"/>
          <p:cNvSpPr>
            <a:spLocks noGrp="1"/>
          </p:cNvSpPr>
          <p:nvPr>
            <p:ph type="sldNum" sz="quarter" idx="5"/>
          </p:nvPr>
        </p:nvSpPr>
        <p:spPr/>
        <p:txBody>
          <a:bodyPr/>
          <a:lstStyle/>
          <a:p>
            <a:fld id="{67DC7689-B1BE-4699-84A2-D188CFEA1376}" type="slidenum">
              <a:rPr lang="en-US" smtClean="0"/>
              <a:t>35</a:t>
            </a:fld>
            <a:endParaRPr lang="en-US"/>
          </a:p>
        </p:txBody>
      </p:sp>
    </p:spTree>
    <p:extLst>
      <p:ext uri="{BB962C8B-B14F-4D97-AF65-F5344CB8AC3E}">
        <p14:creationId xmlns:p14="http://schemas.microsoft.com/office/powerpoint/2010/main" val="27689921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GSICS 2024, Talk 7.g: Validation of TSIS-1 HSRS in the range 300 nm to 1700 nm using ground-based SI-traceable spectral solar irradiance measurements, by </a:t>
            </a:r>
            <a:r>
              <a:rPr lang="de-CH" dirty="0">
                <a:latin typeface="Nunito" pitchFamily="2" charset="0"/>
              </a:rPr>
              <a:t>Julian Gröbner</a:t>
            </a:r>
            <a:r>
              <a:rPr lang="en-CH" dirty="0">
                <a:latin typeface="Nunito" pitchFamily="2" charset="0"/>
              </a:rPr>
              <a:t>, Gregor Hülsen, </a:t>
            </a:r>
            <a:r>
              <a:rPr lang="en-GB" dirty="0" err="1">
                <a:latin typeface="Nunito" pitchFamily="2" charset="0"/>
              </a:rPr>
              <a:t>Saulius</a:t>
            </a:r>
            <a:r>
              <a:rPr lang="en-GB" dirty="0">
                <a:latin typeface="Nunito" pitchFamily="2" charset="0"/>
              </a:rPr>
              <a:t> </a:t>
            </a:r>
            <a:r>
              <a:rPr lang="en-GB" dirty="0" err="1">
                <a:latin typeface="Nunito" pitchFamily="2" charset="0"/>
              </a:rPr>
              <a:t>Nevas</a:t>
            </a:r>
            <a:r>
              <a:rPr lang="en-GB" dirty="0">
                <a:latin typeface="Nunito" pitchFamily="2" charset="0"/>
              </a:rPr>
              <a:t>, and Peter </a:t>
            </a:r>
            <a:r>
              <a:rPr lang="en-GB" dirty="0" err="1">
                <a:latin typeface="Nunito" pitchFamily="2" charset="0"/>
              </a:rPr>
              <a:t>Sperfeld</a:t>
            </a:r>
            <a:r>
              <a:rPr lang="en-GB" dirty="0">
                <a:latin typeface="Nunito" pitchFamily="2" charset="0"/>
              </a:rPr>
              <a:t>. Validation at 1% accuracy. </a:t>
            </a:r>
            <a:r>
              <a:rPr lang="en-US" dirty="0">
                <a:hlinkClick r:id="rId3"/>
              </a:rPr>
              <a:t>http://gsics.atmos.umd.edu/pub/Development/AnnualMeeting2024/7g-Groebner_mapp_final.pptx</a:t>
            </a:r>
            <a:endParaRPr lang="en-US" dirty="0"/>
          </a:p>
          <a:p>
            <a:endParaRPr lang="en-US" dirty="0"/>
          </a:p>
        </p:txBody>
      </p:sp>
      <p:sp>
        <p:nvSpPr>
          <p:cNvPr id="4" name="Slide Number Placeholder 3"/>
          <p:cNvSpPr>
            <a:spLocks noGrp="1"/>
          </p:cNvSpPr>
          <p:nvPr>
            <p:ph type="sldNum" sz="quarter" idx="5"/>
          </p:nvPr>
        </p:nvSpPr>
        <p:spPr/>
        <p:txBody>
          <a:bodyPr/>
          <a:lstStyle/>
          <a:p>
            <a:fld id="{67DC7689-B1BE-4699-84A2-D188CFEA1376}" type="slidenum">
              <a:rPr lang="en-US" smtClean="0"/>
              <a:t>36</a:t>
            </a:fld>
            <a:endParaRPr lang="en-US"/>
          </a:p>
        </p:txBody>
      </p:sp>
    </p:spTree>
    <p:extLst>
      <p:ext uri="{BB962C8B-B14F-4D97-AF65-F5344CB8AC3E}">
        <p14:creationId xmlns:p14="http://schemas.microsoft.com/office/powerpoint/2010/main" val="15362832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Title:</a:t>
            </a:r>
            <a:r>
              <a:rPr lang="en-US" sz="1200" b="0" i="0" kern="1200" dirty="0">
                <a:solidFill>
                  <a:schemeClr val="tx1"/>
                </a:solidFill>
                <a:effectLst/>
                <a:latin typeface="+mn-lt"/>
                <a:ea typeface="+mn-ea"/>
                <a:cs typeface="+mn-cs"/>
              </a:rPr>
              <a:t> Comparisons of the MG II index products from the NOAA-9 and NOAA-11 SBUV/2 instruments</a:t>
            </a:r>
            <a:br>
              <a:rPr lang="en-US" dirty="0"/>
            </a:br>
            <a:r>
              <a:rPr lang="en-US" sz="1200" b="1" i="0" kern="1200" dirty="0">
                <a:solidFill>
                  <a:schemeClr val="tx1"/>
                </a:solidFill>
                <a:effectLst/>
                <a:latin typeface="+mn-lt"/>
                <a:ea typeface="+mn-ea"/>
                <a:cs typeface="+mn-cs"/>
              </a:rPr>
              <a:t>Authors:</a:t>
            </a:r>
            <a:r>
              <a:rPr lang="en-US" sz="1200" b="0" i="0" kern="1200" dirty="0">
                <a:solidFill>
                  <a:schemeClr val="tx1"/>
                </a:solidFill>
                <a:effectLst/>
                <a:latin typeface="+mn-lt"/>
                <a:ea typeface="+mn-ea"/>
                <a:cs typeface="+mn-cs"/>
              </a:rPr>
              <a:t> Deland, M. T. &amp; Cebula, R. P.</a:t>
            </a:r>
            <a:br>
              <a:rPr lang="en-US" dirty="0"/>
            </a:br>
            <a:r>
              <a:rPr lang="en-US" sz="1200" b="1" i="0" kern="1200" dirty="0">
                <a:solidFill>
                  <a:schemeClr val="tx1"/>
                </a:solidFill>
                <a:effectLst/>
                <a:latin typeface="+mn-lt"/>
                <a:ea typeface="+mn-ea"/>
                <a:cs typeface="+mn-cs"/>
              </a:rPr>
              <a:t>Journal:</a:t>
            </a:r>
            <a:r>
              <a:rPr lang="en-US" sz="1200" b="0" i="0" kern="1200" dirty="0">
                <a:solidFill>
                  <a:schemeClr val="tx1"/>
                </a:solidFill>
                <a:effectLst/>
                <a:latin typeface="+mn-lt"/>
                <a:ea typeface="+mn-ea"/>
                <a:cs typeface="+mn-cs"/>
              </a:rPr>
              <a:t> Solar Physics (ISSN 0038-0938), vol. 152, no. 1, p. 61-68</a:t>
            </a:r>
            <a:br>
              <a:rPr lang="en-US" dirty="0"/>
            </a:br>
            <a:r>
              <a:rPr lang="en-US" sz="1200" b="1" i="0" kern="1200" dirty="0">
                <a:solidFill>
                  <a:schemeClr val="tx1"/>
                </a:solidFill>
                <a:effectLst/>
                <a:latin typeface="+mn-lt"/>
                <a:ea typeface="+mn-ea"/>
                <a:cs typeface="+mn-cs"/>
              </a:rPr>
              <a:t>Bibliographic Code:</a:t>
            </a:r>
            <a:r>
              <a:rPr lang="en-US" sz="1200" b="0" i="0" kern="1200" dirty="0">
                <a:solidFill>
                  <a:schemeClr val="tx1"/>
                </a:solidFill>
                <a:effectLst/>
                <a:latin typeface="+mn-lt"/>
                <a:ea typeface="+mn-ea"/>
                <a:cs typeface="+mn-cs"/>
              </a:rPr>
              <a:t> 1994SoPh..152...61D</a:t>
            </a:r>
            <a:endParaRPr lang="en-US" dirty="0"/>
          </a:p>
          <a:p>
            <a:r>
              <a:rPr lang="en-US" dirty="0"/>
              <a:t>https://adsabs.harvard.edu/full/1994SoPh..152...61D</a:t>
            </a:r>
          </a:p>
          <a:p>
            <a:endParaRPr lang="en-US" dirty="0"/>
          </a:p>
          <a:p>
            <a:r>
              <a:rPr lang="en-US" sz="1200" b="1" i="0" u="none" strike="noStrike" kern="1200" baseline="0" dirty="0">
                <a:solidFill>
                  <a:schemeClr val="tx1"/>
                </a:solidFill>
                <a:latin typeface="+mn-lt"/>
                <a:ea typeface="+mn-ea"/>
                <a:cs typeface="+mn-cs"/>
              </a:rPr>
              <a:t>JOURNAL OF GEOPHYSICAL RESEARCH, VOL. 98, NO. D7, PAGES 12,809-12,823, JULY 20, 1993</a:t>
            </a:r>
          </a:p>
          <a:p>
            <a:r>
              <a:rPr lang="en-US" sz="1200" b="1" i="0" u="none" strike="noStrike" kern="1200" baseline="0" dirty="0">
                <a:solidFill>
                  <a:schemeClr val="tx1"/>
                </a:solidFill>
                <a:latin typeface="+mn-lt"/>
                <a:ea typeface="+mn-ea"/>
                <a:cs typeface="+mn-cs"/>
              </a:rPr>
              <a:t>Composite Mg II Solar Activity Index for Solar Cycles 21 and 22</a:t>
            </a:r>
          </a:p>
          <a:p>
            <a:r>
              <a:rPr lang="en-US" sz="1200" b="1" i="0" u="none" strike="noStrike" kern="1200" baseline="0" dirty="0">
                <a:solidFill>
                  <a:schemeClr val="tx1"/>
                </a:solidFill>
                <a:latin typeface="+mn-lt"/>
                <a:ea typeface="+mn-ea"/>
                <a:cs typeface="+mn-cs"/>
              </a:rPr>
              <a:t>MATTHEW T. DELAND AND RICHARD P. CEBULA</a:t>
            </a:r>
            <a:endParaRPr lang="en-US" dirty="0"/>
          </a:p>
          <a:p>
            <a:r>
              <a:rPr lang="en-US" dirty="0"/>
              <a:t>https://agupubs.onlinelibrary.wiley.com/doi/10.1029/93JD00421</a:t>
            </a:r>
          </a:p>
        </p:txBody>
      </p:sp>
      <p:sp>
        <p:nvSpPr>
          <p:cNvPr id="4" name="Slide Number Placeholder 3"/>
          <p:cNvSpPr>
            <a:spLocks noGrp="1"/>
          </p:cNvSpPr>
          <p:nvPr>
            <p:ph type="sldNum" sz="quarter" idx="5"/>
          </p:nvPr>
        </p:nvSpPr>
        <p:spPr/>
        <p:txBody>
          <a:bodyPr/>
          <a:lstStyle/>
          <a:p>
            <a:fld id="{67DC7689-B1BE-4699-84A2-D188CFEA1376}" type="slidenum">
              <a:rPr lang="en-US" smtClean="0"/>
              <a:t>38</a:t>
            </a:fld>
            <a:endParaRPr lang="en-US"/>
          </a:p>
        </p:txBody>
      </p:sp>
    </p:spTree>
    <p:extLst>
      <p:ext uri="{BB962C8B-B14F-4D97-AF65-F5344CB8AC3E}">
        <p14:creationId xmlns:p14="http://schemas.microsoft.com/office/powerpoint/2010/main" val="22545157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first three years, reference diffuser measurements were made twice a year.</a:t>
            </a:r>
          </a:p>
        </p:txBody>
      </p:sp>
      <p:sp>
        <p:nvSpPr>
          <p:cNvPr id="4" name="Slide Number Placeholder 3"/>
          <p:cNvSpPr>
            <a:spLocks noGrp="1"/>
          </p:cNvSpPr>
          <p:nvPr>
            <p:ph type="sldNum" sz="quarter" idx="5"/>
          </p:nvPr>
        </p:nvSpPr>
        <p:spPr/>
        <p:txBody>
          <a:bodyPr/>
          <a:lstStyle/>
          <a:p>
            <a:fld id="{67DC7689-B1BE-4699-84A2-D188CFEA1376}" type="slidenum">
              <a:rPr lang="en-US" smtClean="0"/>
              <a:t>46</a:t>
            </a:fld>
            <a:endParaRPr lang="en-US"/>
          </a:p>
        </p:txBody>
      </p:sp>
    </p:spTree>
    <p:extLst>
      <p:ext uri="{BB962C8B-B14F-4D97-AF65-F5344CB8AC3E}">
        <p14:creationId xmlns:p14="http://schemas.microsoft.com/office/powerpoint/2010/main" val="20588238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4B9B9-8690-45E7-8EE8-EE4B2E53731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C1C6BA8-7348-472F-8BD3-B1C566685E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19F5AFB-6943-47A0-B08E-9801B4B46050}"/>
              </a:ext>
            </a:extLst>
          </p:cNvPr>
          <p:cNvSpPr>
            <a:spLocks noGrp="1"/>
          </p:cNvSpPr>
          <p:nvPr>
            <p:ph type="dt" sz="half" idx="10"/>
          </p:nvPr>
        </p:nvSpPr>
        <p:spPr/>
        <p:txBody>
          <a:bodyPr/>
          <a:lstStyle/>
          <a:p>
            <a:fld id="{0920D6B0-E231-4B48-A345-7F5CD25FCA40}" type="datetime1">
              <a:rPr lang="en-US" smtClean="0"/>
              <a:t>3/1/2025</a:t>
            </a:fld>
            <a:endParaRPr lang="en-US"/>
          </a:p>
        </p:txBody>
      </p:sp>
      <p:sp>
        <p:nvSpPr>
          <p:cNvPr id="5" name="Footer Placeholder 4">
            <a:extLst>
              <a:ext uri="{FF2B5EF4-FFF2-40B4-BE49-F238E27FC236}">
                <a16:creationId xmlns:a16="http://schemas.microsoft.com/office/drawing/2014/main" id="{A6BCBC1C-0802-403F-88FE-D6702975F2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5A68DC-22B3-4B28-8128-3AF9EC62D029}"/>
              </a:ext>
            </a:extLst>
          </p:cNvPr>
          <p:cNvSpPr>
            <a:spLocks noGrp="1"/>
          </p:cNvSpPr>
          <p:nvPr>
            <p:ph type="sldNum" sz="quarter" idx="12"/>
          </p:nvPr>
        </p:nvSpPr>
        <p:spPr/>
        <p:txBody>
          <a:bodyPr/>
          <a:lstStyle/>
          <a:p>
            <a:fld id="{6F7D43C1-E35E-497E-9F54-CF4600D04F69}" type="slidenum">
              <a:rPr lang="en-US" smtClean="0"/>
              <a:t>‹#›</a:t>
            </a:fld>
            <a:endParaRPr lang="en-US"/>
          </a:p>
        </p:txBody>
      </p:sp>
    </p:spTree>
    <p:extLst>
      <p:ext uri="{BB962C8B-B14F-4D97-AF65-F5344CB8AC3E}">
        <p14:creationId xmlns:p14="http://schemas.microsoft.com/office/powerpoint/2010/main" val="34674623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6F4E7-F800-42BB-93A0-019BCE5A194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8904EA4-5709-4586-BD84-0BBB0AE1D36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70C380-8FD4-4681-93A3-0200B4C53138}"/>
              </a:ext>
            </a:extLst>
          </p:cNvPr>
          <p:cNvSpPr>
            <a:spLocks noGrp="1"/>
          </p:cNvSpPr>
          <p:nvPr>
            <p:ph type="dt" sz="half" idx="10"/>
          </p:nvPr>
        </p:nvSpPr>
        <p:spPr/>
        <p:txBody>
          <a:bodyPr/>
          <a:lstStyle/>
          <a:p>
            <a:fld id="{F75911CC-4FE1-4D3D-AC50-FC86EBF760A7}" type="datetime1">
              <a:rPr lang="en-US" smtClean="0"/>
              <a:t>3/1/2025</a:t>
            </a:fld>
            <a:endParaRPr lang="en-US"/>
          </a:p>
        </p:txBody>
      </p:sp>
      <p:sp>
        <p:nvSpPr>
          <p:cNvPr id="5" name="Footer Placeholder 4">
            <a:extLst>
              <a:ext uri="{FF2B5EF4-FFF2-40B4-BE49-F238E27FC236}">
                <a16:creationId xmlns:a16="http://schemas.microsoft.com/office/drawing/2014/main" id="{D5AFB2D6-C430-40DB-8392-D20223C9F0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5CCACC-A2F2-488D-BF8C-80C9D7A8A3C7}"/>
              </a:ext>
            </a:extLst>
          </p:cNvPr>
          <p:cNvSpPr>
            <a:spLocks noGrp="1"/>
          </p:cNvSpPr>
          <p:nvPr>
            <p:ph type="sldNum" sz="quarter" idx="12"/>
          </p:nvPr>
        </p:nvSpPr>
        <p:spPr/>
        <p:txBody>
          <a:bodyPr/>
          <a:lstStyle/>
          <a:p>
            <a:fld id="{6F7D43C1-E35E-497E-9F54-CF4600D04F69}" type="slidenum">
              <a:rPr lang="en-US" smtClean="0"/>
              <a:t>‹#›</a:t>
            </a:fld>
            <a:endParaRPr lang="en-US"/>
          </a:p>
        </p:txBody>
      </p:sp>
    </p:spTree>
    <p:extLst>
      <p:ext uri="{BB962C8B-B14F-4D97-AF65-F5344CB8AC3E}">
        <p14:creationId xmlns:p14="http://schemas.microsoft.com/office/powerpoint/2010/main" val="19975241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46C93F-1D6C-4203-BCD5-9A649878FC4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C1C38B8-4EF9-4B84-BF79-3ED863A577D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C0F1B0-C391-4856-A4EE-ED26F3B6FE12}"/>
              </a:ext>
            </a:extLst>
          </p:cNvPr>
          <p:cNvSpPr>
            <a:spLocks noGrp="1"/>
          </p:cNvSpPr>
          <p:nvPr>
            <p:ph type="dt" sz="half" idx="10"/>
          </p:nvPr>
        </p:nvSpPr>
        <p:spPr/>
        <p:txBody>
          <a:bodyPr/>
          <a:lstStyle/>
          <a:p>
            <a:fld id="{5B1CA04A-9CD9-4A06-9403-4BB1A964BF14}" type="datetime1">
              <a:rPr lang="en-US" smtClean="0"/>
              <a:t>3/1/2025</a:t>
            </a:fld>
            <a:endParaRPr lang="en-US"/>
          </a:p>
        </p:txBody>
      </p:sp>
      <p:sp>
        <p:nvSpPr>
          <p:cNvPr id="5" name="Footer Placeholder 4">
            <a:extLst>
              <a:ext uri="{FF2B5EF4-FFF2-40B4-BE49-F238E27FC236}">
                <a16:creationId xmlns:a16="http://schemas.microsoft.com/office/drawing/2014/main" id="{A0E46BD2-702C-4A6D-A6C6-F62378157B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990CB3-6768-422E-8A97-5A24DD0E5A6B}"/>
              </a:ext>
            </a:extLst>
          </p:cNvPr>
          <p:cNvSpPr>
            <a:spLocks noGrp="1"/>
          </p:cNvSpPr>
          <p:nvPr>
            <p:ph type="sldNum" sz="quarter" idx="12"/>
          </p:nvPr>
        </p:nvSpPr>
        <p:spPr/>
        <p:txBody>
          <a:bodyPr/>
          <a:lstStyle/>
          <a:p>
            <a:fld id="{6F7D43C1-E35E-497E-9F54-CF4600D04F69}" type="slidenum">
              <a:rPr lang="en-US" smtClean="0"/>
              <a:t>‹#›</a:t>
            </a:fld>
            <a:endParaRPr lang="en-US"/>
          </a:p>
        </p:txBody>
      </p:sp>
    </p:spTree>
    <p:extLst>
      <p:ext uri="{BB962C8B-B14F-4D97-AF65-F5344CB8AC3E}">
        <p14:creationId xmlns:p14="http://schemas.microsoft.com/office/powerpoint/2010/main" val="1057718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ED33B-50E9-49CA-A2ED-C753B16F9C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16E64C-E023-40A8-89DC-0BF2BE2CE8A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67A0D1-6989-489C-AB73-37ECD07A27FD}"/>
              </a:ext>
            </a:extLst>
          </p:cNvPr>
          <p:cNvSpPr>
            <a:spLocks noGrp="1"/>
          </p:cNvSpPr>
          <p:nvPr>
            <p:ph type="dt" sz="half" idx="10"/>
          </p:nvPr>
        </p:nvSpPr>
        <p:spPr/>
        <p:txBody>
          <a:bodyPr/>
          <a:lstStyle/>
          <a:p>
            <a:fld id="{872AB74E-454F-4964-9B6D-07326C1E339D}" type="datetime1">
              <a:rPr lang="en-US" smtClean="0"/>
              <a:t>3/1/2025</a:t>
            </a:fld>
            <a:endParaRPr lang="en-US"/>
          </a:p>
        </p:txBody>
      </p:sp>
      <p:sp>
        <p:nvSpPr>
          <p:cNvPr id="5" name="Footer Placeholder 4">
            <a:extLst>
              <a:ext uri="{FF2B5EF4-FFF2-40B4-BE49-F238E27FC236}">
                <a16:creationId xmlns:a16="http://schemas.microsoft.com/office/drawing/2014/main" id="{4B5EA859-5902-43FE-98B1-C0A8614AD7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7FACA7-3C65-454B-BFD8-AF4F36243C7A}"/>
              </a:ext>
            </a:extLst>
          </p:cNvPr>
          <p:cNvSpPr>
            <a:spLocks noGrp="1"/>
          </p:cNvSpPr>
          <p:nvPr>
            <p:ph type="sldNum" sz="quarter" idx="12"/>
          </p:nvPr>
        </p:nvSpPr>
        <p:spPr/>
        <p:txBody>
          <a:bodyPr/>
          <a:lstStyle/>
          <a:p>
            <a:fld id="{6F7D43C1-E35E-497E-9F54-CF4600D04F69}" type="slidenum">
              <a:rPr lang="en-US" smtClean="0"/>
              <a:t>‹#›</a:t>
            </a:fld>
            <a:endParaRPr lang="en-US"/>
          </a:p>
        </p:txBody>
      </p:sp>
    </p:spTree>
    <p:extLst>
      <p:ext uri="{BB962C8B-B14F-4D97-AF65-F5344CB8AC3E}">
        <p14:creationId xmlns:p14="http://schemas.microsoft.com/office/powerpoint/2010/main" val="1014315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D71C9-DABC-4AE4-A0F4-CFB122D42E1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6BBB29E-B6A5-4808-87B4-80999DFB9B5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EBC9966-44F3-44C1-8E96-F89FB889F14B}"/>
              </a:ext>
            </a:extLst>
          </p:cNvPr>
          <p:cNvSpPr>
            <a:spLocks noGrp="1"/>
          </p:cNvSpPr>
          <p:nvPr>
            <p:ph type="dt" sz="half" idx="10"/>
          </p:nvPr>
        </p:nvSpPr>
        <p:spPr/>
        <p:txBody>
          <a:bodyPr/>
          <a:lstStyle/>
          <a:p>
            <a:fld id="{75AEB4DC-461F-4035-AA3D-2AC3C5C01C25}" type="datetime1">
              <a:rPr lang="en-US" smtClean="0"/>
              <a:t>3/1/2025</a:t>
            </a:fld>
            <a:endParaRPr lang="en-US"/>
          </a:p>
        </p:txBody>
      </p:sp>
      <p:sp>
        <p:nvSpPr>
          <p:cNvPr id="5" name="Footer Placeholder 4">
            <a:extLst>
              <a:ext uri="{FF2B5EF4-FFF2-40B4-BE49-F238E27FC236}">
                <a16:creationId xmlns:a16="http://schemas.microsoft.com/office/drawing/2014/main" id="{E4E9A34F-F5A8-4E0B-A16D-0413420AC3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EC1BDA-B5EC-4F99-9504-9488991D605B}"/>
              </a:ext>
            </a:extLst>
          </p:cNvPr>
          <p:cNvSpPr>
            <a:spLocks noGrp="1"/>
          </p:cNvSpPr>
          <p:nvPr>
            <p:ph type="sldNum" sz="quarter" idx="12"/>
          </p:nvPr>
        </p:nvSpPr>
        <p:spPr/>
        <p:txBody>
          <a:bodyPr/>
          <a:lstStyle/>
          <a:p>
            <a:fld id="{6F7D43C1-E35E-497E-9F54-CF4600D04F69}" type="slidenum">
              <a:rPr lang="en-US" smtClean="0"/>
              <a:t>‹#›</a:t>
            </a:fld>
            <a:endParaRPr lang="en-US"/>
          </a:p>
        </p:txBody>
      </p:sp>
    </p:spTree>
    <p:extLst>
      <p:ext uri="{BB962C8B-B14F-4D97-AF65-F5344CB8AC3E}">
        <p14:creationId xmlns:p14="http://schemas.microsoft.com/office/powerpoint/2010/main" val="987506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AB351-08EE-4FFC-B897-CC733FACC9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6AFC707-FB4C-4902-8FEF-83C4D3B88AA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FA56D14-A8A2-42E8-930E-D6DED6C1876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F1B44FF-7228-41C5-AFD8-ABA187894933}"/>
              </a:ext>
            </a:extLst>
          </p:cNvPr>
          <p:cNvSpPr>
            <a:spLocks noGrp="1"/>
          </p:cNvSpPr>
          <p:nvPr>
            <p:ph type="dt" sz="half" idx="10"/>
          </p:nvPr>
        </p:nvSpPr>
        <p:spPr/>
        <p:txBody>
          <a:bodyPr/>
          <a:lstStyle/>
          <a:p>
            <a:fld id="{22A4992D-59D7-48BC-8E51-0C90F04E23AD}" type="datetime1">
              <a:rPr lang="en-US" smtClean="0"/>
              <a:t>3/1/2025</a:t>
            </a:fld>
            <a:endParaRPr lang="en-US"/>
          </a:p>
        </p:txBody>
      </p:sp>
      <p:sp>
        <p:nvSpPr>
          <p:cNvPr id="6" name="Footer Placeholder 5">
            <a:extLst>
              <a:ext uri="{FF2B5EF4-FFF2-40B4-BE49-F238E27FC236}">
                <a16:creationId xmlns:a16="http://schemas.microsoft.com/office/drawing/2014/main" id="{31C3E753-F87C-4481-9CCA-E4EE92745A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226CEE-73F2-4C07-9D1D-6EEAC07C8745}"/>
              </a:ext>
            </a:extLst>
          </p:cNvPr>
          <p:cNvSpPr>
            <a:spLocks noGrp="1"/>
          </p:cNvSpPr>
          <p:nvPr>
            <p:ph type="sldNum" sz="quarter" idx="12"/>
          </p:nvPr>
        </p:nvSpPr>
        <p:spPr/>
        <p:txBody>
          <a:bodyPr/>
          <a:lstStyle/>
          <a:p>
            <a:fld id="{6F7D43C1-E35E-497E-9F54-CF4600D04F69}" type="slidenum">
              <a:rPr lang="en-US" smtClean="0"/>
              <a:t>‹#›</a:t>
            </a:fld>
            <a:endParaRPr lang="en-US"/>
          </a:p>
        </p:txBody>
      </p:sp>
    </p:spTree>
    <p:extLst>
      <p:ext uri="{BB962C8B-B14F-4D97-AF65-F5344CB8AC3E}">
        <p14:creationId xmlns:p14="http://schemas.microsoft.com/office/powerpoint/2010/main" val="394912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E9FB3-AAA2-43C9-A08F-2C6C4A7D268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3B7A8FB-12E5-4D04-96FD-861D857F09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FC71BCC-BE0D-4227-96E8-2730596D328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EB3BBD6-9A17-4168-AD0C-656F02C85F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16DDB70-42E8-4583-AE1D-900D6FC15E7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FBA7E68-0FB9-4CC0-A86E-33FABD9C8ABC}"/>
              </a:ext>
            </a:extLst>
          </p:cNvPr>
          <p:cNvSpPr>
            <a:spLocks noGrp="1"/>
          </p:cNvSpPr>
          <p:nvPr>
            <p:ph type="dt" sz="half" idx="10"/>
          </p:nvPr>
        </p:nvSpPr>
        <p:spPr/>
        <p:txBody>
          <a:bodyPr/>
          <a:lstStyle/>
          <a:p>
            <a:fld id="{770A6FFE-BDB4-4BF1-AC73-91D84607F634}" type="datetime1">
              <a:rPr lang="en-US" smtClean="0"/>
              <a:t>3/1/2025</a:t>
            </a:fld>
            <a:endParaRPr lang="en-US"/>
          </a:p>
        </p:txBody>
      </p:sp>
      <p:sp>
        <p:nvSpPr>
          <p:cNvPr id="8" name="Footer Placeholder 7">
            <a:extLst>
              <a:ext uri="{FF2B5EF4-FFF2-40B4-BE49-F238E27FC236}">
                <a16:creationId xmlns:a16="http://schemas.microsoft.com/office/drawing/2014/main" id="{170564E5-0F6A-4EC4-8560-F0D30EF968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A8E28D3-A0E4-47A3-BBA6-4CC9C983FA9F}"/>
              </a:ext>
            </a:extLst>
          </p:cNvPr>
          <p:cNvSpPr>
            <a:spLocks noGrp="1"/>
          </p:cNvSpPr>
          <p:nvPr>
            <p:ph type="sldNum" sz="quarter" idx="12"/>
          </p:nvPr>
        </p:nvSpPr>
        <p:spPr/>
        <p:txBody>
          <a:bodyPr/>
          <a:lstStyle/>
          <a:p>
            <a:fld id="{6F7D43C1-E35E-497E-9F54-CF4600D04F69}" type="slidenum">
              <a:rPr lang="en-US" smtClean="0"/>
              <a:t>‹#›</a:t>
            </a:fld>
            <a:endParaRPr lang="en-US"/>
          </a:p>
        </p:txBody>
      </p:sp>
    </p:spTree>
    <p:extLst>
      <p:ext uri="{BB962C8B-B14F-4D97-AF65-F5344CB8AC3E}">
        <p14:creationId xmlns:p14="http://schemas.microsoft.com/office/powerpoint/2010/main" val="3388949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29285-4CEE-4A35-9F5A-7A2A8B74F20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74F63C-2961-4C03-A1B7-E60F102F49BC}"/>
              </a:ext>
            </a:extLst>
          </p:cNvPr>
          <p:cNvSpPr>
            <a:spLocks noGrp="1"/>
          </p:cNvSpPr>
          <p:nvPr>
            <p:ph type="dt" sz="half" idx="10"/>
          </p:nvPr>
        </p:nvSpPr>
        <p:spPr/>
        <p:txBody>
          <a:bodyPr/>
          <a:lstStyle/>
          <a:p>
            <a:fld id="{13C8181E-B480-4247-AFB3-E723BB29FC6A}" type="datetime1">
              <a:rPr lang="en-US" smtClean="0"/>
              <a:t>3/1/2025</a:t>
            </a:fld>
            <a:endParaRPr lang="en-US"/>
          </a:p>
        </p:txBody>
      </p:sp>
      <p:sp>
        <p:nvSpPr>
          <p:cNvPr id="4" name="Footer Placeholder 3">
            <a:extLst>
              <a:ext uri="{FF2B5EF4-FFF2-40B4-BE49-F238E27FC236}">
                <a16:creationId xmlns:a16="http://schemas.microsoft.com/office/drawing/2014/main" id="{5FDE2B70-84A6-4F8D-8D30-AD2D44EDF9D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A6B7E89-5BE6-46EC-A7F6-CCE63F949D85}"/>
              </a:ext>
            </a:extLst>
          </p:cNvPr>
          <p:cNvSpPr>
            <a:spLocks noGrp="1"/>
          </p:cNvSpPr>
          <p:nvPr>
            <p:ph type="sldNum" sz="quarter" idx="12"/>
          </p:nvPr>
        </p:nvSpPr>
        <p:spPr/>
        <p:txBody>
          <a:bodyPr/>
          <a:lstStyle/>
          <a:p>
            <a:fld id="{6F7D43C1-E35E-497E-9F54-CF4600D04F69}" type="slidenum">
              <a:rPr lang="en-US" smtClean="0"/>
              <a:t>‹#›</a:t>
            </a:fld>
            <a:endParaRPr lang="en-US"/>
          </a:p>
        </p:txBody>
      </p:sp>
    </p:spTree>
    <p:extLst>
      <p:ext uri="{BB962C8B-B14F-4D97-AF65-F5344CB8AC3E}">
        <p14:creationId xmlns:p14="http://schemas.microsoft.com/office/powerpoint/2010/main" val="1561580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1E0056-5B03-4771-80C9-FA830DAE23FC}"/>
              </a:ext>
            </a:extLst>
          </p:cNvPr>
          <p:cNvSpPr>
            <a:spLocks noGrp="1"/>
          </p:cNvSpPr>
          <p:nvPr>
            <p:ph type="dt" sz="half" idx="10"/>
          </p:nvPr>
        </p:nvSpPr>
        <p:spPr/>
        <p:txBody>
          <a:bodyPr/>
          <a:lstStyle/>
          <a:p>
            <a:fld id="{992BB994-2ADD-4E98-9095-2A49098D2B0E}" type="datetime1">
              <a:rPr lang="en-US" smtClean="0"/>
              <a:t>3/1/2025</a:t>
            </a:fld>
            <a:endParaRPr lang="en-US"/>
          </a:p>
        </p:txBody>
      </p:sp>
      <p:sp>
        <p:nvSpPr>
          <p:cNvPr id="3" name="Footer Placeholder 2">
            <a:extLst>
              <a:ext uri="{FF2B5EF4-FFF2-40B4-BE49-F238E27FC236}">
                <a16:creationId xmlns:a16="http://schemas.microsoft.com/office/drawing/2014/main" id="{F7E9AF9A-D4B4-45FD-BD68-D384C0B54C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23CA7C7-075C-45C1-8BC4-2A9BB55D4A34}"/>
              </a:ext>
            </a:extLst>
          </p:cNvPr>
          <p:cNvSpPr>
            <a:spLocks noGrp="1"/>
          </p:cNvSpPr>
          <p:nvPr>
            <p:ph type="sldNum" sz="quarter" idx="12"/>
          </p:nvPr>
        </p:nvSpPr>
        <p:spPr/>
        <p:txBody>
          <a:bodyPr/>
          <a:lstStyle/>
          <a:p>
            <a:fld id="{6F7D43C1-E35E-497E-9F54-CF4600D04F69}" type="slidenum">
              <a:rPr lang="en-US" smtClean="0"/>
              <a:t>‹#›</a:t>
            </a:fld>
            <a:endParaRPr lang="en-US"/>
          </a:p>
        </p:txBody>
      </p:sp>
    </p:spTree>
    <p:extLst>
      <p:ext uri="{BB962C8B-B14F-4D97-AF65-F5344CB8AC3E}">
        <p14:creationId xmlns:p14="http://schemas.microsoft.com/office/powerpoint/2010/main" val="4085352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8FFDC-7D54-43A1-9B35-174FA20660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60171B4-E821-454C-8C20-501769856A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C40575-72E7-4717-8D35-36BB65B770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6CFE238-13F8-48D4-A10B-D38FA3AFD394}"/>
              </a:ext>
            </a:extLst>
          </p:cNvPr>
          <p:cNvSpPr>
            <a:spLocks noGrp="1"/>
          </p:cNvSpPr>
          <p:nvPr>
            <p:ph type="dt" sz="half" idx="10"/>
          </p:nvPr>
        </p:nvSpPr>
        <p:spPr/>
        <p:txBody>
          <a:bodyPr/>
          <a:lstStyle/>
          <a:p>
            <a:fld id="{57030C6C-F87B-4AA2-8072-674F522C34B9}" type="datetime1">
              <a:rPr lang="en-US" smtClean="0"/>
              <a:t>3/1/2025</a:t>
            </a:fld>
            <a:endParaRPr lang="en-US"/>
          </a:p>
        </p:txBody>
      </p:sp>
      <p:sp>
        <p:nvSpPr>
          <p:cNvPr id="6" name="Footer Placeholder 5">
            <a:extLst>
              <a:ext uri="{FF2B5EF4-FFF2-40B4-BE49-F238E27FC236}">
                <a16:creationId xmlns:a16="http://schemas.microsoft.com/office/drawing/2014/main" id="{107747AA-DCC0-4ECA-BCB8-F5B742DC54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25F601-489C-4CFB-BE2F-112C84381C58}"/>
              </a:ext>
            </a:extLst>
          </p:cNvPr>
          <p:cNvSpPr>
            <a:spLocks noGrp="1"/>
          </p:cNvSpPr>
          <p:nvPr>
            <p:ph type="sldNum" sz="quarter" idx="12"/>
          </p:nvPr>
        </p:nvSpPr>
        <p:spPr/>
        <p:txBody>
          <a:bodyPr/>
          <a:lstStyle/>
          <a:p>
            <a:fld id="{6F7D43C1-E35E-497E-9F54-CF4600D04F69}" type="slidenum">
              <a:rPr lang="en-US" smtClean="0"/>
              <a:t>‹#›</a:t>
            </a:fld>
            <a:endParaRPr lang="en-US"/>
          </a:p>
        </p:txBody>
      </p:sp>
    </p:spTree>
    <p:extLst>
      <p:ext uri="{BB962C8B-B14F-4D97-AF65-F5344CB8AC3E}">
        <p14:creationId xmlns:p14="http://schemas.microsoft.com/office/powerpoint/2010/main" val="2502565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089BC-E310-47FD-AD78-05451D258C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F2C5178-0F56-44C8-9AAD-AAC070E3036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92EBBF6-FB15-4386-8491-EA77CE5155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4C768E6-4CDF-4D12-8074-CC62BB28B784}"/>
              </a:ext>
            </a:extLst>
          </p:cNvPr>
          <p:cNvSpPr>
            <a:spLocks noGrp="1"/>
          </p:cNvSpPr>
          <p:nvPr>
            <p:ph type="dt" sz="half" idx="10"/>
          </p:nvPr>
        </p:nvSpPr>
        <p:spPr/>
        <p:txBody>
          <a:bodyPr/>
          <a:lstStyle/>
          <a:p>
            <a:fld id="{60D2EA9A-401B-427D-A0DE-21E33C0C8C61}" type="datetime1">
              <a:rPr lang="en-US" smtClean="0"/>
              <a:t>3/1/2025</a:t>
            </a:fld>
            <a:endParaRPr lang="en-US"/>
          </a:p>
        </p:txBody>
      </p:sp>
      <p:sp>
        <p:nvSpPr>
          <p:cNvPr id="6" name="Footer Placeholder 5">
            <a:extLst>
              <a:ext uri="{FF2B5EF4-FFF2-40B4-BE49-F238E27FC236}">
                <a16:creationId xmlns:a16="http://schemas.microsoft.com/office/drawing/2014/main" id="{542052FD-D1E2-4BC6-8A73-4453211994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B028A1-83DF-438D-9910-AC62840B3BE2}"/>
              </a:ext>
            </a:extLst>
          </p:cNvPr>
          <p:cNvSpPr>
            <a:spLocks noGrp="1"/>
          </p:cNvSpPr>
          <p:nvPr>
            <p:ph type="sldNum" sz="quarter" idx="12"/>
          </p:nvPr>
        </p:nvSpPr>
        <p:spPr/>
        <p:txBody>
          <a:bodyPr/>
          <a:lstStyle/>
          <a:p>
            <a:fld id="{6F7D43C1-E35E-497E-9F54-CF4600D04F69}" type="slidenum">
              <a:rPr lang="en-US" smtClean="0"/>
              <a:t>‹#›</a:t>
            </a:fld>
            <a:endParaRPr lang="en-US"/>
          </a:p>
        </p:txBody>
      </p:sp>
    </p:spTree>
    <p:extLst>
      <p:ext uri="{BB962C8B-B14F-4D97-AF65-F5344CB8AC3E}">
        <p14:creationId xmlns:p14="http://schemas.microsoft.com/office/powerpoint/2010/main" val="1523249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913C6D1-EED2-4D3D-9D06-E4000A7E4A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3A41B49-19B6-41FC-B14E-5DBF9BAD9F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46EC47-2132-4670-9FC2-0B57EE6AEBC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9F7A2D-9678-4794-A10A-37F2E6A74BFF}" type="datetime1">
              <a:rPr lang="en-US" smtClean="0"/>
              <a:t>3/1/2025</a:t>
            </a:fld>
            <a:endParaRPr lang="en-US"/>
          </a:p>
        </p:txBody>
      </p:sp>
      <p:sp>
        <p:nvSpPr>
          <p:cNvPr id="5" name="Footer Placeholder 4">
            <a:extLst>
              <a:ext uri="{FF2B5EF4-FFF2-40B4-BE49-F238E27FC236}">
                <a16:creationId xmlns:a16="http://schemas.microsoft.com/office/drawing/2014/main" id="{461A6408-F8C9-43A8-BF61-D873F4B000B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3E15F4E-3903-4871-853C-15D3952082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7D43C1-E35E-497E-9F54-CF4600D04F69}" type="slidenum">
              <a:rPr lang="en-US" smtClean="0"/>
              <a:t>‹#›</a:t>
            </a:fld>
            <a:endParaRPr lang="en-US"/>
          </a:p>
        </p:txBody>
      </p:sp>
    </p:spTree>
    <p:extLst>
      <p:ext uri="{BB962C8B-B14F-4D97-AF65-F5344CB8AC3E}">
        <p14:creationId xmlns:p14="http://schemas.microsoft.com/office/powerpoint/2010/main" val="17466156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www.google.co.jp/url?sa=i&amp;rct=j&amp;q=&amp;esrc=s&amp;source=images&amp;cd=&amp;cad=rja&amp;uact=8&amp;ved=0ahUKEwjY3tCAn6PLAhWBMpQKHUGiCgEQjRwIBw&amp;url=http://stackoverflow.com/questions/19452530/how-to-render-a-rainbow-spectrum&amp;psig=AFQjCNEBnI5b_2i0ip0R9bkcXYdLTPHtaw&amp;ust=1457050704948003"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4.png"/><Relationship Id="rId5" Type="http://schemas.microsoft.com/office/2007/relationships/hdphoto" Target="../media/hdphoto2.wdp"/><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9.w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www.eoportal.org/satellite-missions/geoxo#spacecraft"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tif"/><Relationship Id="rId2" Type="http://schemas.openxmlformats.org/officeDocument/2006/relationships/image" Target="../media/image25.t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lasp.colorado.edu/lisird/data/tsis1_hsrs_p1n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gsics.atmos.umd.edu/pub/Development/AnnualMeeting2024/7g-Groebner_mapp_final.pptx" TargetMode="External"/><Relationship Id="rId5" Type="http://schemas.openxmlformats.org/officeDocument/2006/relationships/hyperlink" Target="https://lasp.colorado.edu/lisird/data/nrl2_ssi_high_res" TargetMode="External"/><Relationship Id="rId4" Type="http://schemas.openxmlformats.org/officeDocument/2006/relationships/hyperlink" Target="https://agupubs.onlinelibrary.wiley.com/doi/abs/10.1029/2020GL091709"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agupubs.onlinelibrary.wiley.com/doi/10.1029/93JD00421" TargetMode="External"/><Relationship Id="rId2" Type="http://schemas.openxmlformats.org/officeDocument/2006/relationships/hyperlink" Target="https://www.iup.uni-bremen.de/UVSAT/data/"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www.google.co.jp/url?sa=i&amp;rct=j&amp;q=&amp;esrc=s&amp;source=images&amp;cd=&amp;cad=rja&amp;uact=8&amp;ved=0ahUKEwjY3tCAn6PLAhWBMpQKHUGiCgEQjRwIBw&amp;url=http://stackoverflow.com/questions/19452530/how-to-render-a-rainbow-spectrum&amp;psig=AFQjCNEBnI5b_2i0ip0R9bkcXYdLTPHtaw&amp;ust=1457050704948003"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google.co.jp/url?sa=i&amp;rct=j&amp;q=&amp;esrc=s&amp;source=images&amp;cd=&amp;cad=rja&amp;uact=8&amp;ved=0ahUKEwjY3tCAn6PLAhWBMpQKHUGiCgEQjRwIBw&amp;url=http://stackoverflow.com/questions/19452530/how-to-render-a-rainbow-spectrum&amp;psig=AFQjCNEBnI5b_2i0ip0R9bkcXYdLTPHtaw&amp;ust=1457050704948003" TargetMode="External"/><Relationship Id="rId2" Type="http://schemas.openxmlformats.org/officeDocument/2006/relationships/image" Target="../media/image3.emf"/><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www.iup.uni-bremen.de/UVSAT/Datasets/mgii" TargetMode="External"/><Relationship Id="rId2" Type="http://schemas.openxmlformats.org/officeDocument/2006/relationships/hyperlink" Target="http://www.sidc.be/silso/datafiles"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hyperlink" Target="http://gsics.atmos.umd.edu/bin/view/Development/ReferenceSolarSpectru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s://www.star.nesdis.noaa.gov/jpss/OMPS.php" TargetMode="External"/><Relationship Id="rId7" Type="http://schemas.openxmlformats.org/officeDocument/2006/relationships/hyperlink" Target="https://www.avl.class.noaa.gov/saa/products/search?sub_id=0&amp;datatype_family=OMPS_SDR&amp;submit.x=23&amp;submit.y=6"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www.star.nesdis.noaa.gov/jpss/DataAccess.php" TargetMode="External"/><Relationship Id="rId5" Type="http://schemas.openxmlformats.org/officeDocument/2006/relationships/hyperlink" Target="https://www.avl.class.noaa.gov/saa/products/search?sub_id=0&amp;datatype_family=RPOMPSSDR&amp;submit.x=24&amp;submit.y=3" TargetMode="External"/><Relationship Id="rId4" Type="http://schemas.openxmlformats.org/officeDocument/2006/relationships/hyperlink" Target="https://www.star.nesdis.noaa.gov/jpss/AlgorithmMaturity.php" TargetMode="External"/></Relationships>
</file>

<file path=ppt/slides/_rels/slide6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www.google.co.jp/url?sa=i&amp;rct=j&amp;q=&amp;esrc=s&amp;source=images&amp;cd=&amp;cad=rja&amp;uact=8&amp;ved=0ahUKEwjY3tCAn6PLAhWBMpQKHUGiCgEQjRwIBw&amp;url=http://stackoverflow.com/questions/19452530/how-to-render-a-rainbow-spectrum&amp;psig=AFQjCNEBnI5b_2i0ip0R9bkcXYdLTPHtaw&amp;ust=145705070494800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42BAA-CCDD-4C48-9959-500F4B3ACEE9}"/>
              </a:ext>
            </a:extLst>
          </p:cNvPr>
          <p:cNvSpPr>
            <a:spLocks noGrp="1"/>
          </p:cNvSpPr>
          <p:nvPr>
            <p:ph type="ctrTitle"/>
          </p:nvPr>
        </p:nvSpPr>
        <p:spPr>
          <a:xfrm>
            <a:off x="1524000" y="1122362"/>
            <a:ext cx="9144000" cy="3235681"/>
          </a:xfrm>
        </p:spPr>
        <p:txBody>
          <a:bodyPr>
            <a:normAutofit fontScale="90000"/>
          </a:bodyPr>
          <a:lstStyle/>
          <a:p>
            <a:r>
              <a:rPr lang="en-US" dirty="0"/>
              <a:t>Analysis of Measurements </a:t>
            </a:r>
            <a:br>
              <a:rPr lang="en-US" dirty="0"/>
            </a:br>
            <a:r>
              <a:rPr lang="en-US" dirty="0"/>
              <a:t>for S-NPP, NOAA-20 &amp; NOAA-21 Ozone Mapping &amp; Profiler Suite</a:t>
            </a:r>
            <a:br>
              <a:rPr lang="en-US" dirty="0"/>
            </a:br>
            <a:r>
              <a:rPr lang="en-US" dirty="0"/>
              <a:t>(OMPS)</a:t>
            </a:r>
          </a:p>
        </p:txBody>
      </p:sp>
      <p:sp>
        <p:nvSpPr>
          <p:cNvPr id="3" name="Subtitle 2">
            <a:extLst>
              <a:ext uri="{FF2B5EF4-FFF2-40B4-BE49-F238E27FC236}">
                <a16:creationId xmlns:a16="http://schemas.microsoft.com/office/drawing/2014/main" id="{F00BAC9A-1FC9-498A-9FAA-63F3E5547C5A}"/>
              </a:ext>
            </a:extLst>
          </p:cNvPr>
          <p:cNvSpPr>
            <a:spLocks noGrp="1"/>
          </p:cNvSpPr>
          <p:nvPr>
            <p:ph type="subTitle" idx="1"/>
          </p:nvPr>
        </p:nvSpPr>
        <p:spPr>
          <a:xfrm>
            <a:off x="1524000" y="4529316"/>
            <a:ext cx="9144000" cy="1655762"/>
          </a:xfrm>
        </p:spPr>
        <p:txBody>
          <a:bodyPr/>
          <a:lstStyle/>
          <a:p>
            <a:r>
              <a:rPr lang="en-US" dirty="0"/>
              <a:t>L. Flynn</a:t>
            </a:r>
          </a:p>
        </p:txBody>
      </p:sp>
      <p:sp>
        <p:nvSpPr>
          <p:cNvPr id="4" name="Slide Number Placeholder 3">
            <a:extLst>
              <a:ext uri="{FF2B5EF4-FFF2-40B4-BE49-F238E27FC236}">
                <a16:creationId xmlns:a16="http://schemas.microsoft.com/office/drawing/2014/main" id="{C381BBE4-7774-458C-8B3A-8526E3A91178}"/>
              </a:ext>
            </a:extLst>
          </p:cNvPr>
          <p:cNvSpPr>
            <a:spLocks noGrp="1"/>
          </p:cNvSpPr>
          <p:nvPr>
            <p:ph type="sldNum" sz="quarter" idx="12"/>
          </p:nvPr>
        </p:nvSpPr>
        <p:spPr/>
        <p:txBody>
          <a:bodyPr/>
          <a:lstStyle/>
          <a:p>
            <a:fld id="{6F7D43C1-E35E-497E-9F54-CF4600D04F69}" type="slidenum">
              <a:rPr lang="en-US" smtClean="0"/>
              <a:t>1</a:t>
            </a:fld>
            <a:endParaRPr lang="en-US"/>
          </a:p>
        </p:txBody>
      </p:sp>
    </p:spTree>
    <p:extLst>
      <p:ext uri="{BB962C8B-B14F-4D97-AF65-F5344CB8AC3E}">
        <p14:creationId xmlns:p14="http://schemas.microsoft.com/office/powerpoint/2010/main" val="35703224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698E5E1-D79C-4B31-BA55-AE52316F3E2A}"/>
              </a:ext>
            </a:extLst>
          </p:cNvPr>
          <p:cNvPicPr>
            <a:picLocks noChangeAspect="1"/>
          </p:cNvPicPr>
          <p:nvPr/>
        </p:nvPicPr>
        <p:blipFill rotWithShape="1">
          <a:blip r:embed="rId3">
            <a:lum bright="-33000" contrast="52000"/>
          </a:blip>
          <a:srcRect l="13960" t="5301" r="7356" b="4718"/>
          <a:stretch/>
        </p:blipFill>
        <p:spPr>
          <a:xfrm>
            <a:off x="3423592" y="484742"/>
            <a:ext cx="8113703" cy="6170921"/>
          </a:xfrm>
          <a:prstGeom prst="rect">
            <a:avLst/>
          </a:prstGeom>
        </p:spPr>
      </p:pic>
      <p:sp>
        <p:nvSpPr>
          <p:cNvPr id="4" name="Slide Number Placeholder 3">
            <a:extLst>
              <a:ext uri="{FF2B5EF4-FFF2-40B4-BE49-F238E27FC236}">
                <a16:creationId xmlns:a16="http://schemas.microsoft.com/office/drawing/2014/main" id="{3B45F316-5D33-4645-99B8-56DFC74F9B50}"/>
              </a:ext>
            </a:extLst>
          </p:cNvPr>
          <p:cNvSpPr>
            <a:spLocks noGrp="1"/>
          </p:cNvSpPr>
          <p:nvPr>
            <p:ph type="sldNum" sz="quarter" idx="12"/>
          </p:nvPr>
        </p:nvSpPr>
        <p:spPr>
          <a:xfrm>
            <a:off x="8789016" y="6356350"/>
            <a:ext cx="2743200" cy="365125"/>
          </a:xfrm>
        </p:spPr>
        <p:txBody>
          <a:bodyPr/>
          <a:lstStyle/>
          <a:p>
            <a:fld id="{6F7D43C1-E35E-497E-9F54-CF4600D04F69}" type="slidenum">
              <a:rPr lang="en-US" smtClean="0"/>
              <a:t>10</a:t>
            </a:fld>
            <a:endParaRPr lang="en-US"/>
          </a:p>
        </p:txBody>
      </p:sp>
      <p:sp>
        <p:nvSpPr>
          <p:cNvPr id="8" name="TextBox 7">
            <a:extLst>
              <a:ext uri="{FF2B5EF4-FFF2-40B4-BE49-F238E27FC236}">
                <a16:creationId xmlns:a16="http://schemas.microsoft.com/office/drawing/2014/main" id="{A52D5CFD-B971-494E-9EB2-FA1F77A7917D}"/>
              </a:ext>
            </a:extLst>
          </p:cNvPr>
          <p:cNvSpPr txBox="1"/>
          <p:nvPr/>
        </p:nvSpPr>
        <p:spPr>
          <a:xfrm>
            <a:off x="6203056" y="939388"/>
            <a:ext cx="466794" cy="369332"/>
          </a:xfrm>
          <a:prstGeom prst="rect">
            <a:avLst/>
          </a:prstGeom>
          <a:noFill/>
        </p:spPr>
        <p:txBody>
          <a:bodyPr wrap="none" rtlCol="0">
            <a:spAutoFit/>
          </a:bodyPr>
          <a:lstStyle/>
          <a:p>
            <a:r>
              <a:rPr lang="en-US" sz="1800" dirty="0"/>
              <a:t>(a)</a:t>
            </a:r>
          </a:p>
        </p:txBody>
      </p:sp>
      <p:sp>
        <p:nvSpPr>
          <p:cNvPr id="10" name="object 2">
            <a:extLst>
              <a:ext uri="{FF2B5EF4-FFF2-40B4-BE49-F238E27FC236}">
                <a16:creationId xmlns:a16="http://schemas.microsoft.com/office/drawing/2014/main" id="{1D31A45B-C121-4E88-BC1D-6A815D065697}"/>
              </a:ext>
            </a:extLst>
          </p:cNvPr>
          <p:cNvSpPr txBox="1">
            <a:spLocks noGrp="1"/>
          </p:cNvSpPr>
          <p:nvPr>
            <p:ph type="title"/>
          </p:nvPr>
        </p:nvSpPr>
        <p:spPr>
          <a:xfrm>
            <a:off x="944833" y="76201"/>
            <a:ext cx="9926367" cy="449547"/>
          </a:xfrm>
          <a:prstGeom prst="rect">
            <a:avLst/>
          </a:prstGeom>
        </p:spPr>
        <p:txBody>
          <a:bodyPr vert="horz" wrap="square" lIns="0" tIns="0" rIns="0" bIns="0" rtlCol="0" anchor="ctr">
            <a:spAutoFit/>
          </a:bodyPr>
          <a:lstStyle/>
          <a:p>
            <a:pPr algn="ctr">
              <a:lnSpc>
                <a:spcPts val="3895"/>
              </a:lnSpc>
            </a:pPr>
            <a:r>
              <a:rPr lang="en-US" sz="2800" dirty="0">
                <a:latin typeface="Verdana"/>
                <a:cs typeface="Verdana"/>
              </a:rPr>
              <a:t>OMPS Nadir Profiler Reference Solar Measurements</a:t>
            </a:r>
            <a:endParaRPr sz="2800" dirty="0">
              <a:latin typeface="Verdana"/>
              <a:cs typeface="Verdana"/>
            </a:endParaRPr>
          </a:p>
        </p:txBody>
      </p:sp>
      <p:sp>
        <p:nvSpPr>
          <p:cNvPr id="11" name="TextBox 10">
            <a:extLst>
              <a:ext uri="{FF2B5EF4-FFF2-40B4-BE49-F238E27FC236}">
                <a16:creationId xmlns:a16="http://schemas.microsoft.com/office/drawing/2014/main" id="{8D9EBFA8-980C-4F9A-B7C4-48ACD8B217EB}"/>
              </a:ext>
            </a:extLst>
          </p:cNvPr>
          <p:cNvSpPr txBox="1"/>
          <p:nvPr/>
        </p:nvSpPr>
        <p:spPr>
          <a:xfrm>
            <a:off x="131050" y="536112"/>
            <a:ext cx="3352417" cy="6170920"/>
          </a:xfrm>
          <a:prstGeom prst="rect">
            <a:avLst/>
          </a:prstGeom>
          <a:noFill/>
        </p:spPr>
        <p:txBody>
          <a:bodyPr wrap="square" rtlCol="0">
            <a:spAutoFit/>
          </a:bodyPr>
          <a:lstStyle/>
          <a:p>
            <a:pPr marL="342900" indent="-342900">
              <a:buAutoNum type="alphaLcParenBoth"/>
            </a:pPr>
            <a:r>
              <a:rPr lang="en-US" sz="1600" dirty="0">
                <a:latin typeface="Arial" panose="020B0604020202020204" pitchFamily="34" charset="0"/>
                <a:cs typeface="Arial" panose="020B0604020202020204" pitchFamily="34" charset="0"/>
              </a:rPr>
              <a:t>12 years of S-NPP OMPS NP</a:t>
            </a:r>
          </a:p>
          <a:p>
            <a:r>
              <a:rPr lang="en-US" sz="1600" dirty="0">
                <a:latin typeface="Arial" panose="020B0604020202020204" pitchFamily="34" charset="0"/>
                <a:cs typeface="Arial" panose="020B0604020202020204" pitchFamily="34" charset="0"/>
              </a:rPr>
              <a:t>Annual Reference Diffuser Soar measurements compared to their average.</a:t>
            </a:r>
          </a:p>
          <a:p>
            <a:pPr marL="342900" indent="-342900">
              <a:buAutoNum type="alphaLcParenBoth"/>
            </a:pPr>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(b) Wavelength Shift Patterns. Wavelength shifts track optical bench annual thermal variations.</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(c) Solar Activity Patterns. Patterns are Mg II scale factors and track Solar activity.</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(d) Differences after subtracting the shift and activity patterns. This shows the combined degradation of the reference diffuser and the instrument’s optical throughput.</a:t>
            </a:r>
          </a:p>
          <a:p>
            <a:endParaRPr lang="en-US" sz="11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Note: The working diffuser’s exposure is 26 times the reference exposure for used annually. For the first three years, reference diffuser measurements were made twice a year.</a:t>
            </a:r>
          </a:p>
        </p:txBody>
      </p:sp>
      <p:pic>
        <p:nvPicPr>
          <p:cNvPr id="13" name="Picture 2" descr="http://i.stack.imgur.com/jgEQe.png">
            <a:hlinkClick r:id="rId4"/>
            <a:extLst>
              <a:ext uri="{FF2B5EF4-FFF2-40B4-BE49-F238E27FC236}">
                <a16:creationId xmlns:a16="http://schemas.microsoft.com/office/drawing/2014/main" id="{58BB5405-A52E-4C12-B2C2-9DD0DBFEDBC9}"/>
              </a:ext>
            </a:extLst>
          </p:cNvPr>
          <p:cNvPicPr>
            <a:picLocks noChangeAspect="1" noChangeArrowheads="1"/>
          </p:cNvPicPr>
          <p:nvPr/>
        </p:nvPicPr>
        <p:blipFill>
          <a:blip r:embed="rId5" cstate="print"/>
          <a:srcRect t="75236" r="10116"/>
          <a:stretch>
            <a:fillRect/>
          </a:stretch>
        </p:blipFill>
        <p:spPr bwMode="auto">
          <a:xfrm rot="16200000">
            <a:off x="9432311" y="3279079"/>
            <a:ext cx="4741718" cy="349651"/>
          </a:xfrm>
          <a:prstGeom prst="rect">
            <a:avLst/>
          </a:prstGeom>
          <a:noFill/>
        </p:spPr>
      </p:pic>
      <p:sp>
        <p:nvSpPr>
          <p:cNvPr id="14" name="TextBox 13">
            <a:extLst>
              <a:ext uri="{FF2B5EF4-FFF2-40B4-BE49-F238E27FC236}">
                <a16:creationId xmlns:a16="http://schemas.microsoft.com/office/drawing/2014/main" id="{EE49E4BC-235E-4D93-9C9E-E25F14768EB5}"/>
              </a:ext>
            </a:extLst>
          </p:cNvPr>
          <p:cNvSpPr txBox="1"/>
          <p:nvPr/>
        </p:nvSpPr>
        <p:spPr>
          <a:xfrm>
            <a:off x="11363839" y="786988"/>
            <a:ext cx="954107" cy="369332"/>
          </a:xfrm>
          <a:prstGeom prst="rect">
            <a:avLst/>
          </a:prstGeom>
          <a:noFill/>
        </p:spPr>
        <p:txBody>
          <a:bodyPr wrap="none" rtlCol="0">
            <a:spAutoFit/>
          </a:bodyPr>
          <a:lstStyle/>
          <a:p>
            <a:r>
              <a:rPr lang="en-US" sz="1800" dirty="0"/>
              <a:t>Newest</a:t>
            </a:r>
            <a:endParaRPr lang="en-US" sz="1477" dirty="0"/>
          </a:p>
        </p:txBody>
      </p:sp>
      <p:sp>
        <p:nvSpPr>
          <p:cNvPr id="15" name="TextBox 14">
            <a:extLst>
              <a:ext uri="{FF2B5EF4-FFF2-40B4-BE49-F238E27FC236}">
                <a16:creationId xmlns:a16="http://schemas.microsoft.com/office/drawing/2014/main" id="{FE456B1D-D026-4F07-8115-7FAF65B33AB2}"/>
              </a:ext>
            </a:extLst>
          </p:cNvPr>
          <p:cNvSpPr txBox="1"/>
          <p:nvPr/>
        </p:nvSpPr>
        <p:spPr>
          <a:xfrm>
            <a:off x="11430219" y="5763564"/>
            <a:ext cx="851515" cy="369332"/>
          </a:xfrm>
          <a:prstGeom prst="rect">
            <a:avLst/>
          </a:prstGeom>
          <a:noFill/>
        </p:spPr>
        <p:txBody>
          <a:bodyPr wrap="none" rtlCol="0">
            <a:spAutoFit/>
          </a:bodyPr>
          <a:lstStyle/>
          <a:p>
            <a:r>
              <a:rPr lang="en-US" sz="1800" dirty="0"/>
              <a:t>Oldest</a:t>
            </a:r>
            <a:endParaRPr lang="en-US" sz="1477" dirty="0"/>
          </a:p>
        </p:txBody>
      </p:sp>
      <p:sp>
        <p:nvSpPr>
          <p:cNvPr id="16" name="TextBox 15">
            <a:extLst>
              <a:ext uri="{FF2B5EF4-FFF2-40B4-BE49-F238E27FC236}">
                <a16:creationId xmlns:a16="http://schemas.microsoft.com/office/drawing/2014/main" id="{4BB7D38F-DBA0-4A81-82C6-A2D2AC22685B}"/>
              </a:ext>
            </a:extLst>
          </p:cNvPr>
          <p:cNvSpPr txBox="1"/>
          <p:nvPr/>
        </p:nvSpPr>
        <p:spPr>
          <a:xfrm>
            <a:off x="10244270" y="934137"/>
            <a:ext cx="466794" cy="369332"/>
          </a:xfrm>
          <a:prstGeom prst="rect">
            <a:avLst/>
          </a:prstGeom>
          <a:noFill/>
        </p:spPr>
        <p:txBody>
          <a:bodyPr wrap="none" rtlCol="0">
            <a:spAutoFit/>
          </a:bodyPr>
          <a:lstStyle/>
          <a:p>
            <a:r>
              <a:rPr lang="en-US" sz="1800" dirty="0"/>
              <a:t>(b)</a:t>
            </a:r>
          </a:p>
        </p:txBody>
      </p:sp>
      <p:sp>
        <p:nvSpPr>
          <p:cNvPr id="17" name="TextBox 16">
            <a:extLst>
              <a:ext uri="{FF2B5EF4-FFF2-40B4-BE49-F238E27FC236}">
                <a16:creationId xmlns:a16="http://schemas.microsoft.com/office/drawing/2014/main" id="{71C4B429-681B-4265-9411-E8FFB24E63B2}"/>
              </a:ext>
            </a:extLst>
          </p:cNvPr>
          <p:cNvSpPr txBox="1"/>
          <p:nvPr/>
        </p:nvSpPr>
        <p:spPr>
          <a:xfrm>
            <a:off x="6232077" y="3975642"/>
            <a:ext cx="453970" cy="369332"/>
          </a:xfrm>
          <a:prstGeom prst="rect">
            <a:avLst/>
          </a:prstGeom>
          <a:noFill/>
        </p:spPr>
        <p:txBody>
          <a:bodyPr wrap="none" rtlCol="0">
            <a:spAutoFit/>
          </a:bodyPr>
          <a:lstStyle/>
          <a:p>
            <a:r>
              <a:rPr lang="en-US" sz="1800" dirty="0"/>
              <a:t>(c)</a:t>
            </a:r>
          </a:p>
        </p:txBody>
      </p:sp>
      <p:sp>
        <p:nvSpPr>
          <p:cNvPr id="18" name="TextBox 17">
            <a:extLst>
              <a:ext uri="{FF2B5EF4-FFF2-40B4-BE49-F238E27FC236}">
                <a16:creationId xmlns:a16="http://schemas.microsoft.com/office/drawing/2014/main" id="{81CF98DC-6CDD-41B4-BB63-697E77528919}"/>
              </a:ext>
            </a:extLst>
          </p:cNvPr>
          <p:cNvSpPr txBox="1"/>
          <p:nvPr/>
        </p:nvSpPr>
        <p:spPr>
          <a:xfrm>
            <a:off x="10273291" y="3934714"/>
            <a:ext cx="466794" cy="369332"/>
          </a:xfrm>
          <a:prstGeom prst="rect">
            <a:avLst/>
          </a:prstGeom>
          <a:noFill/>
        </p:spPr>
        <p:txBody>
          <a:bodyPr wrap="none" rtlCol="0">
            <a:spAutoFit/>
          </a:bodyPr>
          <a:lstStyle/>
          <a:p>
            <a:r>
              <a:rPr lang="en-US" sz="1800" dirty="0"/>
              <a:t>(d)</a:t>
            </a:r>
          </a:p>
        </p:txBody>
      </p:sp>
      <p:sp>
        <p:nvSpPr>
          <p:cNvPr id="21" name="TextBox 20">
            <a:extLst>
              <a:ext uri="{FF2B5EF4-FFF2-40B4-BE49-F238E27FC236}">
                <a16:creationId xmlns:a16="http://schemas.microsoft.com/office/drawing/2014/main" id="{E1664A0F-8696-47C8-AB7C-A95F9DFF24B5}"/>
              </a:ext>
            </a:extLst>
          </p:cNvPr>
          <p:cNvSpPr txBox="1"/>
          <p:nvPr/>
        </p:nvSpPr>
        <p:spPr>
          <a:xfrm>
            <a:off x="8984919" y="5813257"/>
            <a:ext cx="2083263" cy="319639"/>
          </a:xfrm>
          <a:prstGeom prst="rect">
            <a:avLst/>
          </a:prstGeom>
          <a:noFill/>
        </p:spPr>
        <p:txBody>
          <a:bodyPr wrap="none" rtlCol="0">
            <a:spAutoFit/>
          </a:bodyPr>
          <a:lstStyle/>
          <a:p>
            <a:r>
              <a:rPr lang="en-US" sz="1477" dirty="0"/>
              <a:t>Degradation Component</a:t>
            </a:r>
          </a:p>
        </p:txBody>
      </p:sp>
      <p:cxnSp>
        <p:nvCxnSpPr>
          <p:cNvPr id="19" name="Straight Arrow Connector 18">
            <a:extLst>
              <a:ext uri="{FF2B5EF4-FFF2-40B4-BE49-F238E27FC236}">
                <a16:creationId xmlns:a16="http://schemas.microsoft.com/office/drawing/2014/main" id="{DE47EBD3-6D21-451E-8D80-1A6BD9D054C5}"/>
              </a:ext>
            </a:extLst>
          </p:cNvPr>
          <p:cNvCxnSpPr>
            <a:cxnSpLocks/>
          </p:cNvCxnSpPr>
          <p:nvPr/>
        </p:nvCxnSpPr>
        <p:spPr>
          <a:xfrm>
            <a:off x="7904111" y="3883344"/>
            <a:ext cx="0" cy="2288074"/>
          </a:xfrm>
          <a:prstGeom prst="straightConnector1">
            <a:avLst/>
          </a:prstGeom>
          <a:ln w="25400">
            <a:solidFill>
              <a:srgbClr val="00B050"/>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72D115AA-F530-4A6A-9703-4D692DBA44A8}"/>
              </a:ext>
            </a:extLst>
          </p:cNvPr>
          <p:cNvSpPr txBox="1"/>
          <p:nvPr/>
        </p:nvSpPr>
        <p:spPr>
          <a:xfrm>
            <a:off x="7314393" y="4749706"/>
            <a:ext cx="497252" cy="400110"/>
          </a:xfrm>
          <a:prstGeom prst="rect">
            <a:avLst/>
          </a:prstGeom>
          <a:noFill/>
        </p:spPr>
        <p:txBody>
          <a:bodyPr wrap="none" rtlCol="0">
            <a:spAutoFit/>
          </a:bodyPr>
          <a:lstStyle/>
          <a:p>
            <a:r>
              <a:rPr lang="en-US" sz="2000" dirty="0">
                <a:solidFill>
                  <a:srgbClr val="00B050"/>
                </a:solidFill>
              </a:rPr>
              <a:t>2%</a:t>
            </a:r>
            <a:endParaRPr lang="en-US" dirty="0">
              <a:solidFill>
                <a:srgbClr val="00B050"/>
              </a:solidFill>
            </a:endParaRPr>
          </a:p>
        </p:txBody>
      </p:sp>
    </p:spTree>
    <p:extLst>
      <p:ext uri="{BB962C8B-B14F-4D97-AF65-F5344CB8AC3E}">
        <p14:creationId xmlns:p14="http://schemas.microsoft.com/office/powerpoint/2010/main" val="4449844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9430453-2E06-42BC-9C1E-7E38D9054BDF}"/>
              </a:ext>
            </a:extLst>
          </p:cNvPr>
          <p:cNvPicPr/>
          <p:nvPr/>
        </p:nvPicPr>
        <p:blipFill rotWithShape="1">
          <a:blip r:embed="rId2" cstate="print">
            <a:extLst>
              <a:ext uri="{28A0092B-C50C-407E-A947-70E740481C1C}">
                <a14:useLocalDpi xmlns:a14="http://schemas.microsoft.com/office/drawing/2010/main" val="0"/>
              </a:ext>
            </a:extLst>
          </a:blip>
          <a:srcRect t="4930"/>
          <a:stretch/>
        </p:blipFill>
        <p:spPr>
          <a:xfrm>
            <a:off x="167234" y="25052"/>
            <a:ext cx="10421655" cy="5073041"/>
          </a:xfrm>
          <a:prstGeom prst="rect">
            <a:avLst/>
          </a:prstGeom>
        </p:spPr>
      </p:pic>
      <p:sp>
        <p:nvSpPr>
          <p:cNvPr id="5" name="Rectangle 4">
            <a:extLst>
              <a:ext uri="{FF2B5EF4-FFF2-40B4-BE49-F238E27FC236}">
                <a16:creationId xmlns:a16="http://schemas.microsoft.com/office/drawing/2014/main" id="{05D2B16A-66F3-4834-BBAA-9EE07E8599CA}"/>
              </a:ext>
            </a:extLst>
          </p:cNvPr>
          <p:cNvSpPr/>
          <p:nvPr/>
        </p:nvSpPr>
        <p:spPr>
          <a:xfrm>
            <a:off x="175098" y="4825248"/>
            <a:ext cx="11799651" cy="2031325"/>
          </a:xfrm>
          <a:prstGeom prst="rect">
            <a:avLst/>
          </a:prstGeom>
        </p:spPr>
        <p:txBody>
          <a:bodyPr wrap="square">
            <a:spAutoFit/>
          </a:bodyPr>
          <a:lstStyle/>
          <a:p>
            <a:pPr algn="just">
              <a:spcAft>
                <a:spcPts val="1000"/>
              </a:spcAft>
            </a:pPr>
            <a:r>
              <a:rPr lang="en-US" dirty="0">
                <a:latin typeface="Times New Roman" panose="02020603050405020304" pitchFamily="18" charset="0"/>
                <a:ea typeface="Times New Roman" panose="02020603050405020304" pitchFamily="18" charset="0"/>
              </a:rPr>
              <a:t>Estimates of the total wavelength-dependent throughput changes for the S-NPP OMPS over ten years (2012 to 2022). The blue curve is from linear fits of the </a:t>
            </a:r>
            <a:r>
              <a:rPr lang="en-US" dirty="0">
                <a:solidFill>
                  <a:srgbClr val="1443AC"/>
                </a:solidFill>
                <a:latin typeface="Times New Roman" panose="02020603050405020304" pitchFamily="18" charset="0"/>
                <a:ea typeface="Times New Roman" panose="02020603050405020304" pitchFamily="18" charset="0"/>
              </a:rPr>
              <a:t>changes of the bi-weekly solar measurements from the working diffuser</a:t>
            </a:r>
            <a:r>
              <a:rPr lang="en-US" dirty="0">
                <a:latin typeface="Times New Roman" panose="02020603050405020304" pitchFamily="18" charset="0"/>
                <a:ea typeface="Times New Roman" panose="02020603050405020304" pitchFamily="18" charset="0"/>
              </a:rPr>
              <a:t>. The red curve is from linear fits of the </a:t>
            </a:r>
            <a:r>
              <a:rPr lang="en-US" dirty="0">
                <a:solidFill>
                  <a:srgbClr val="FF0000"/>
                </a:solidFill>
                <a:latin typeface="Times New Roman" panose="02020603050405020304" pitchFamily="18" charset="0"/>
                <a:ea typeface="Times New Roman" panose="02020603050405020304" pitchFamily="18" charset="0"/>
              </a:rPr>
              <a:t>changes of the annual solar measurements from the reference diffuser</a:t>
            </a:r>
            <a:r>
              <a:rPr lang="en-US" dirty="0">
                <a:latin typeface="Times New Roman" panose="02020603050405020304" pitchFamily="18" charset="0"/>
                <a:ea typeface="Times New Roman" panose="02020603050405020304" pitchFamily="18" charset="0"/>
              </a:rPr>
              <a:t>. The green curve is a scaling of the blue curve accounting for the difference in exposure frequency for the reference versus the working diffusers. The orange curve is the red curve minus the green curve. It gives an estimate of the throughput degradation for the shared optical path for the radiance measurements. Notice that the instrument throughput changes for the OMPS NM (300 nm to 380 nm) are well within the +-1% level. (</a:t>
            </a:r>
            <a:r>
              <a:rPr lang="en-US" dirty="0">
                <a:highlight>
                  <a:srgbClr val="FFFF00"/>
                </a:highlight>
                <a:latin typeface="Times New Roman" panose="02020603050405020304" pitchFamily="18" charset="0"/>
                <a:ea typeface="Times New Roman" panose="02020603050405020304" pitchFamily="18" charset="0"/>
              </a:rPr>
              <a:t>This figure was created and provided by </a:t>
            </a:r>
            <a:r>
              <a:rPr lang="en-US" dirty="0">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Colin</a:t>
            </a:r>
            <a:r>
              <a:rPr lang="en-US" dirty="0">
                <a:highlight>
                  <a:srgbClr val="FFFF00"/>
                </a:highlight>
                <a:latin typeface="Times New Roman" panose="02020603050405020304" pitchFamily="18" charset="0"/>
                <a:ea typeface="Times New Roman" panose="02020603050405020304" pitchFamily="18" charset="0"/>
              </a:rPr>
              <a:t> Seftor of SSAI for the NASA GSFC Ozone Team.) </a:t>
            </a:r>
            <a:endParaRPr lang="en-US" b="1" dirty="0">
              <a:highlight>
                <a:srgbClr val="FFFF00"/>
              </a:highlight>
              <a:latin typeface="Times New Roman" panose="02020603050405020304" pitchFamily="18" charset="0"/>
              <a:ea typeface="Times New Roman" panose="02020603050405020304" pitchFamily="18" charset="0"/>
            </a:endParaRPr>
          </a:p>
        </p:txBody>
      </p:sp>
      <p:sp>
        <p:nvSpPr>
          <p:cNvPr id="2" name="TextBox 1">
            <a:extLst>
              <a:ext uri="{FF2B5EF4-FFF2-40B4-BE49-F238E27FC236}">
                <a16:creationId xmlns:a16="http://schemas.microsoft.com/office/drawing/2014/main" id="{FC1234DA-2EF6-464A-83C1-C3319DB3F075}"/>
              </a:ext>
            </a:extLst>
          </p:cNvPr>
          <p:cNvSpPr txBox="1"/>
          <p:nvPr/>
        </p:nvSpPr>
        <p:spPr>
          <a:xfrm>
            <a:off x="3509092" y="2783394"/>
            <a:ext cx="5955156" cy="1384995"/>
          </a:xfrm>
          <a:prstGeom prst="rect">
            <a:avLst/>
          </a:prstGeom>
          <a:noFill/>
        </p:spPr>
        <p:txBody>
          <a:bodyPr wrap="none" rtlCol="0">
            <a:spAutoFit/>
          </a:bodyPr>
          <a:lstStyle/>
          <a:p>
            <a:r>
              <a:rPr lang="en-US" sz="2800" dirty="0">
                <a:solidFill>
                  <a:srgbClr val="00B0F0"/>
                </a:solidFill>
              </a:rPr>
              <a:t>Monitoring of the OMPS Nadir Mapper </a:t>
            </a:r>
          </a:p>
          <a:p>
            <a:r>
              <a:rPr lang="en-US" sz="2800" dirty="0">
                <a:solidFill>
                  <a:srgbClr val="00B0F0"/>
                </a:solidFill>
              </a:rPr>
              <a:t>Changes by using on-board dual </a:t>
            </a:r>
          </a:p>
          <a:p>
            <a:r>
              <a:rPr lang="en-US" sz="2800" dirty="0">
                <a:solidFill>
                  <a:srgbClr val="00B0F0"/>
                </a:solidFill>
              </a:rPr>
              <a:t>Solar diffusers works well</a:t>
            </a:r>
          </a:p>
        </p:txBody>
      </p:sp>
      <p:cxnSp>
        <p:nvCxnSpPr>
          <p:cNvPr id="6" name="Straight Connector 5">
            <a:extLst>
              <a:ext uri="{FF2B5EF4-FFF2-40B4-BE49-F238E27FC236}">
                <a16:creationId xmlns:a16="http://schemas.microsoft.com/office/drawing/2014/main" id="{A9366952-D50E-4D0B-9A5A-00823FF7D5D1}"/>
              </a:ext>
            </a:extLst>
          </p:cNvPr>
          <p:cNvCxnSpPr>
            <a:cxnSpLocks/>
          </p:cNvCxnSpPr>
          <p:nvPr/>
        </p:nvCxnSpPr>
        <p:spPr>
          <a:xfrm flipV="1">
            <a:off x="6828548" y="93148"/>
            <a:ext cx="0" cy="253332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C2B34C6C-F5D9-4836-B957-D36D5A312CE8}"/>
              </a:ext>
            </a:extLst>
          </p:cNvPr>
          <p:cNvCxnSpPr>
            <a:cxnSpLocks/>
          </p:cNvCxnSpPr>
          <p:nvPr/>
        </p:nvCxnSpPr>
        <p:spPr>
          <a:xfrm flipV="1">
            <a:off x="8897298" y="99628"/>
            <a:ext cx="0" cy="2532888"/>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5DAFD6FC-9461-450D-BEB4-ABB674988283}"/>
              </a:ext>
            </a:extLst>
          </p:cNvPr>
          <p:cNvSpPr txBox="1"/>
          <p:nvPr/>
        </p:nvSpPr>
        <p:spPr>
          <a:xfrm>
            <a:off x="6368474" y="194808"/>
            <a:ext cx="894797" cy="369332"/>
          </a:xfrm>
          <a:prstGeom prst="rect">
            <a:avLst/>
          </a:prstGeom>
          <a:noFill/>
        </p:spPr>
        <p:txBody>
          <a:bodyPr wrap="none" rtlCol="0">
            <a:spAutoFit/>
          </a:bodyPr>
          <a:lstStyle/>
          <a:p>
            <a:r>
              <a:rPr lang="en-US" dirty="0"/>
              <a:t>331 nm</a:t>
            </a:r>
          </a:p>
        </p:txBody>
      </p:sp>
      <p:sp>
        <p:nvSpPr>
          <p:cNvPr id="11" name="TextBox 10">
            <a:extLst>
              <a:ext uri="{FF2B5EF4-FFF2-40B4-BE49-F238E27FC236}">
                <a16:creationId xmlns:a16="http://schemas.microsoft.com/office/drawing/2014/main" id="{F3CCA775-969B-4021-A1C8-74E24982E0A3}"/>
              </a:ext>
            </a:extLst>
          </p:cNvPr>
          <p:cNvSpPr txBox="1"/>
          <p:nvPr/>
        </p:nvSpPr>
        <p:spPr>
          <a:xfrm>
            <a:off x="8420715" y="204536"/>
            <a:ext cx="894797" cy="369332"/>
          </a:xfrm>
          <a:prstGeom prst="rect">
            <a:avLst/>
          </a:prstGeom>
          <a:noFill/>
        </p:spPr>
        <p:txBody>
          <a:bodyPr wrap="none" rtlCol="0">
            <a:spAutoFit/>
          </a:bodyPr>
          <a:lstStyle/>
          <a:p>
            <a:r>
              <a:rPr lang="en-US" dirty="0"/>
              <a:t>360 nm</a:t>
            </a:r>
          </a:p>
        </p:txBody>
      </p:sp>
      <p:sp>
        <p:nvSpPr>
          <p:cNvPr id="13" name="Oval 12">
            <a:extLst>
              <a:ext uri="{FF2B5EF4-FFF2-40B4-BE49-F238E27FC236}">
                <a16:creationId xmlns:a16="http://schemas.microsoft.com/office/drawing/2014/main" id="{5E06FBC8-5F20-4107-8A55-A0BE26B69D30}"/>
              </a:ext>
            </a:extLst>
          </p:cNvPr>
          <p:cNvSpPr/>
          <p:nvPr/>
        </p:nvSpPr>
        <p:spPr>
          <a:xfrm>
            <a:off x="6700574" y="706812"/>
            <a:ext cx="242544" cy="262711"/>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C13300AA-DD95-46E2-92D4-F3014B2B7DB0}"/>
              </a:ext>
            </a:extLst>
          </p:cNvPr>
          <p:cNvSpPr/>
          <p:nvPr/>
        </p:nvSpPr>
        <p:spPr>
          <a:xfrm>
            <a:off x="8773214" y="503612"/>
            <a:ext cx="242544" cy="262711"/>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Arrow Connector 7">
            <a:extLst>
              <a:ext uri="{FF2B5EF4-FFF2-40B4-BE49-F238E27FC236}">
                <a16:creationId xmlns:a16="http://schemas.microsoft.com/office/drawing/2014/main" id="{5702ECFE-5E79-46E7-ADBA-4D22366DF1AC}"/>
              </a:ext>
            </a:extLst>
          </p:cNvPr>
          <p:cNvCxnSpPr>
            <a:cxnSpLocks/>
          </p:cNvCxnSpPr>
          <p:nvPr/>
        </p:nvCxnSpPr>
        <p:spPr>
          <a:xfrm>
            <a:off x="10595981" y="583307"/>
            <a:ext cx="0" cy="262711"/>
          </a:xfrm>
          <a:prstGeom prst="straightConnector1">
            <a:avLst/>
          </a:prstGeom>
          <a:ln w="28575">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31929CB3-6848-4659-869D-2B2AB1BEC6F7}"/>
              </a:ext>
            </a:extLst>
          </p:cNvPr>
          <p:cNvSpPr/>
          <p:nvPr/>
        </p:nvSpPr>
        <p:spPr>
          <a:xfrm>
            <a:off x="10471199" y="947134"/>
            <a:ext cx="1553567" cy="2585323"/>
          </a:xfrm>
          <a:prstGeom prst="rect">
            <a:avLst/>
          </a:prstGeom>
        </p:spPr>
        <p:txBody>
          <a:bodyPr wrap="none">
            <a:spAutoFit/>
          </a:bodyPr>
          <a:lstStyle/>
          <a:p>
            <a:r>
              <a:rPr lang="en-US" sz="2400" dirty="0">
                <a:solidFill>
                  <a:srgbClr val="FF0000"/>
                </a:solidFill>
              </a:rPr>
              <a:t>Relative </a:t>
            </a:r>
          </a:p>
          <a:p>
            <a:r>
              <a:rPr lang="en-US" sz="2400" dirty="0">
                <a:solidFill>
                  <a:srgbClr val="FF0000"/>
                </a:solidFill>
              </a:rPr>
              <a:t>trend over</a:t>
            </a:r>
          </a:p>
          <a:p>
            <a:r>
              <a:rPr lang="en-US" sz="2400" dirty="0">
                <a:solidFill>
                  <a:srgbClr val="FF0000"/>
                </a:solidFill>
              </a:rPr>
              <a:t>11 years </a:t>
            </a:r>
          </a:p>
          <a:p>
            <a:r>
              <a:rPr lang="en-US" sz="2400" dirty="0">
                <a:solidFill>
                  <a:srgbClr val="FF0000"/>
                </a:solidFill>
              </a:rPr>
              <a:t>for 360 nm</a:t>
            </a:r>
          </a:p>
          <a:p>
            <a:r>
              <a:rPr lang="en-US" sz="2400" dirty="0">
                <a:solidFill>
                  <a:srgbClr val="FF0000"/>
                </a:solidFill>
              </a:rPr>
              <a:t>versus</a:t>
            </a:r>
          </a:p>
          <a:p>
            <a:r>
              <a:rPr lang="en-US" sz="2400" dirty="0">
                <a:solidFill>
                  <a:srgbClr val="FF0000"/>
                </a:solidFill>
              </a:rPr>
              <a:t>331 nm.</a:t>
            </a:r>
          </a:p>
          <a:p>
            <a:endParaRPr lang="en-US" dirty="0">
              <a:solidFill>
                <a:srgbClr val="00B050"/>
              </a:solidFill>
            </a:endParaRPr>
          </a:p>
        </p:txBody>
      </p:sp>
      <p:sp>
        <p:nvSpPr>
          <p:cNvPr id="15" name="Oval 14">
            <a:extLst>
              <a:ext uri="{FF2B5EF4-FFF2-40B4-BE49-F238E27FC236}">
                <a16:creationId xmlns:a16="http://schemas.microsoft.com/office/drawing/2014/main" id="{525F0FFB-0675-4393-B2F7-7986D86A3CEA}"/>
              </a:ext>
            </a:extLst>
          </p:cNvPr>
          <p:cNvSpPr/>
          <p:nvPr/>
        </p:nvSpPr>
        <p:spPr>
          <a:xfrm>
            <a:off x="5824274" y="821112"/>
            <a:ext cx="242544" cy="262711"/>
          </a:xfrm>
          <a:prstGeom prst="ellipse">
            <a:avLst/>
          </a:prstGeom>
          <a:no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BC2EBA5B-1257-4659-BD00-484FE6FD8A04}"/>
              </a:ext>
            </a:extLst>
          </p:cNvPr>
          <p:cNvSpPr/>
          <p:nvPr/>
        </p:nvSpPr>
        <p:spPr>
          <a:xfrm>
            <a:off x="5240074" y="846512"/>
            <a:ext cx="242544" cy="262711"/>
          </a:xfrm>
          <a:prstGeom prst="ellipse">
            <a:avLst/>
          </a:prstGeom>
          <a:no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89D0CE9-0EDB-41ED-A9A7-AB821DA4DEA7}"/>
              </a:ext>
            </a:extLst>
          </p:cNvPr>
          <p:cNvSpPr txBox="1"/>
          <p:nvPr/>
        </p:nvSpPr>
        <p:spPr>
          <a:xfrm>
            <a:off x="5504874" y="220208"/>
            <a:ext cx="894797" cy="369332"/>
          </a:xfrm>
          <a:prstGeom prst="rect">
            <a:avLst/>
          </a:prstGeom>
          <a:noFill/>
        </p:spPr>
        <p:txBody>
          <a:bodyPr wrap="none" rtlCol="0">
            <a:spAutoFit/>
          </a:bodyPr>
          <a:lstStyle/>
          <a:p>
            <a:r>
              <a:rPr lang="en-US" dirty="0"/>
              <a:t>318 nm</a:t>
            </a:r>
          </a:p>
        </p:txBody>
      </p:sp>
      <p:sp>
        <p:nvSpPr>
          <p:cNvPr id="18" name="TextBox 17">
            <a:extLst>
              <a:ext uri="{FF2B5EF4-FFF2-40B4-BE49-F238E27FC236}">
                <a16:creationId xmlns:a16="http://schemas.microsoft.com/office/drawing/2014/main" id="{64465F64-BC86-467B-B734-1826431A9530}"/>
              </a:ext>
            </a:extLst>
          </p:cNvPr>
          <p:cNvSpPr txBox="1"/>
          <p:nvPr/>
        </p:nvSpPr>
        <p:spPr>
          <a:xfrm>
            <a:off x="4907974" y="423408"/>
            <a:ext cx="894797" cy="369332"/>
          </a:xfrm>
          <a:prstGeom prst="rect">
            <a:avLst/>
          </a:prstGeom>
          <a:noFill/>
        </p:spPr>
        <p:txBody>
          <a:bodyPr wrap="none" rtlCol="0">
            <a:spAutoFit/>
          </a:bodyPr>
          <a:lstStyle/>
          <a:p>
            <a:r>
              <a:rPr lang="en-US" dirty="0"/>
              <a:t>310 nm</a:t>
            </a:r>
          </a:p>
        </p:txBody>
      </p:sp>
    </p:spTree>
    <p:extLst>
      <p:ext uri="{BB962C8B-B14F-4D97-AF65-F5344CB8AC3E}">
        <p14:creationId xmlns:p14="http://schemas.microsoft.com/office/powerpoint/2010/main" val="35963061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20BEAD-B165-4B7B-AB90-17F6CF682894}"/>
              </a:ext>
            </a:extLst>
          </p:cNvPr>
          <p:cNvPicPr>
            <a:picLocks noChangeAspect="1"/>
          </p:cNvPicPr>
          <p:nvPr/>
        </p:nvPicPr>
        <p:blipFill rotWithShape="1">
          <a:blip r:embed="rId2">
            <a:extLst>
              <a:ext uri="{28A0092B-C50C-407E-A947-70E740481C1C}">
                <a14:useLocalDpi xmlns:a14="http://schemas.microsoft.com/office/drawing/2010/main" val="0"/>
              </a:ext>
            </a:extLst>
          </a:blip>
          <a:srcRect t="1845"/>
          <a:stretch/>
        </p:blipFill>
        <p:spPr>
          <a:xfrm>
            <a:off x="1460215" y="0"/>
            <a:ext cx="9068829" cy="5439830"/>
          </a:xfrm>
          <a:prstGeom prst="rect">
            <a:avLst/>
          </a:prstGeom>
        </p:spPr>
      </p:pic>
      <p:sp>
        <p:nvSpPr>
          <p:cNvPr id="5" name="TextBox 4">
            <a:extLst>
              <a:ext uri="{FF2B5EF4-FFF2-40B4-BE49-F238E27FC236}">
                <a16:creationId xmlns:a16="http://schemas.microsoft.com/office/drawing/2014/main" id="{69732823-88A8-4EF9-A73B-F6F3F691B17A}"/>
              </a:ext>
            </a:extLst>
          </p:cNvPr>
          <p:cNvSpPr txBox="1"/>
          <p:nvPr/>
        </p:nvSpPr>
        <p:spPr>
          <a:xfrm>
            <a:off x="116732" y="5460606"/>
            <a:ext cx="11877472" cy="1200329"/>
          </a:xfrm>
          <a:prstGeom prst="rect">
            <a:avLst/>
          </a:prstGeom>
          <a:noFill/>
        </p:spPr>
        <p:txBody>
          <a:bodyPr wrap="square" rtlCol="0">
            <a:spAutoFit/>
          </a:bodyPr>
          <a:lstStyle/>
          <a:p>
            <a:r>
              <a:rPr lang="en-US" b="1" dirty="0"/>
              <a:t>Cross-track dependence over the Equatorial Pacific of the Aerosol Index for S-NPP for March for 11 years </a:t>
            </a:r>
            <a:r>
              <a:rPr lang="en-US" b="1" dirty="0">
                <a:solidFill>
                  <a:srgbClr val="7030A0"/>
                </a:solidFill>
              </a:rPr>
              <a:t>C</a:t>
            </a:r>
            <a:r>
              <a:rPr lang="en-US" b="1" dirty="0">
                <a:solidFill>
                  <a:srgbClr val="2E2EA2"/>
                </a:solidFill>
              </a:rPr>
              <a:t>o</a:t>
            </a:r>
            <a:r>
              <a:rPr lang="en-US" b="1" dirty="0">
                <a:solidFill>
                  <a:srgbClr val="3775B9"/>
                </a:solidFill>
              </a:rPr>
              <a:t>l</a:t>
            </a:r>
            <a:r>
              <a:rPr lang="en-US" b="1" dirty="0">
                <a:solidFill>
                  <a:srgbClr val="00B0F0"/>
                </a:solidFill>
              </a:rPr>
              <a:t>d</a:t>
            </a:r>
            <a:r>
              <a:rPr lang="en-US" b="1" dirty="0"/>
              <a:t> </a:t>
            </a:r>
            <a:r>
              <a:rPr lang="en-US" b="1" dirty="0">
                <a:solidFill>
                  <a:srgbClr val="00B050"/>
                </a:solidFill>
              </a:rPr>
              <a:t>t</a:t>
            </a:r>
            <a:r>
              <a:rPr lang="en-US" b="1" dirty="0">
                <a:solidFill>
                  <a:srgbClr val="E3F34F"/>
                </a:solidFill>
              </a:rPr>
              <a:t>o</a:t>
            </a:r>
            <a:r>
              <a:rPr lang="en-US" b="1" dirty="0"/>
              <a:t> </a:t>
            </a:r>
            <a:r>
              <a:rPr lang="en-US" b="1" dirty="0">
                <a:solidFill>
                  <a:srgbClr val="FAF40C"/>
                </a:solidFill>
              </a:rPr>
              <a:t>W</a:t>
            </a:r>
            <a:r>
              <a:rPr lang="en-US" b="1" dirty="0">
                <a:solidFill>
                  <a:srgbClr val="FFC000"/>
                </a:solidFill>
              </a:rPr>
              <a:t>a</a:t>
            </a:r>
            <a:r>
              <a:rPr lang="en-US" b="1" dirty="0">
                <a:solidFill>
                  <a:srgbClr val="FF9933"/>
                </a:solidFill>
              </a:rPr>
              <a:t>r</a:t>
            </a:r>
            <a:r>
              <a:rPr lang="en-US" b="1" dirty="0">
                <a:solidFill>
                  <a:srgbClr val="FF0000"/>
                </a:solidFill>
              </a:rPr>
              <a:t>m</a:t>
            </a:r>
            <a:r>
              <a:rPr lang="en-US" b="1" dirty="0"/>
              <a:t>.</a:t>
            </a:r>
            <a:endParaRPr lang="en-US" dirty="0"/>
          </a:p>
          <a:p>
            <a:r>
              <a:rPr lang="en-US" dirty="0"/>
              <a:t>The cross-track pattern for the Aerosol Index is also very stable year-after-year and the absolute values are stable at the 0.4 level. The figure on the slide before does show (two </a:t>
            </a:r>
            <a:r>
              <a:rPr lang="en-US" b="1" dirty="0">
                <a:solidFill>
                  <a:srgbClr val="FF0000"/>
                </a:solidFill>
              </a:rPr>
              <a:t>⃝</a:t>
            </a:r>
            <a:r>
              <a:rPr lang="en-US" dirty="0"/>
              <a:t>‘s) a trend in the instrument throughput for the 360 nm channel relative to 331 nm which has not been adjusted in any calibration, so some time dependence in this figure is not unexpected.</a:t>
            </a:r>
          </a:p>
        </p:txBody>
      </p:sp>
      <p:cxnSp>
        <p:nvCxnSpPr>
          <p:cNvPr id="6" name="Straight Connector 5">
            <a:extLst>
              <a:ext uri="{FF2B5EF4-FFF2-40B4-BE49-F238E27FC236}">
                <a16:creationId xmlns:a16="http://schemas.microsoft.com/office/drawing/2014/main" id="{B510BC54-1913-45C9-AB50-904A90DD4A6A}"/>
              </a:ext>
            </a:extLst>
          </p:cNvPr>
          <p:cNvCxnSpPr/>
          <p:nvPr/>
        </p:nvCxnSpPr>
        <p:spPr>
          <a:xfrm>
            <a:off x="4106785" y="3681712"/>
            <a:ext cx="175343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7685BDA2-FF8A-4BD2-9354-80AD6BD45AFD}"/>
              </a:ext>
            </a:extLst>
          </p:cNvPr>
          <p:cNvSpPr/>
          <p:nvPr/>
        </p:nvSpPr>
        <p:spPr>
          <a:xfrm>
            <a:off x="3972143" y="3681712"/>
            <a:ext cx="2032351" cy="369332"/>
          </a:xfrm>
          <a:prstGeom prst="rect">
            <a:avLst/>
          </a:prstGeom>
        </p:spPr>
        <p:txBody>
          <a:bodyPr wrap="none">
            <a:spAutoFit/>
          </a:bodyPr>
          <a:lstStyle/>
          <a:p>
            <a:r>
              <a:rPr lang="en-US" dirty="0">
                <a:solidFill>
                  <a:srgbClr val="FF0000"/>
                </a:solidFill>
              </a:rPr>
              <a:t>Sun Glint Geometry</a:t>
            </a:r>
          </a:p>
        </p:txBody>
      </p:sp>
      <p:sp>
        <p:nvSpPr>
          <p:cNvPr id="8" name="Rectangle 7">
            <a:extLst>
              <a:ext uri="{FF2B5EF4-FFF2-40B4-BE49-F238E27FC236}">
                <a16:creationId xmlns:a16="http://schemas.microsoft.com/office/drawing/2014/main" id="{06130996-9076-48CB-9430-B7DB66379AF1}"/>
              </a:ext>
            </a:extLst>
          </p:cNvPr>
          <p:cNvSpPr/>
          <p:nvPr/>
        </p:nvSpPr>
        <p:spPr>
          <a:xfrm>
            <a:off x="3139090" y="3941362"/>
            <a:ext cx="6330579" cy="646331"/>
          </a:xfrm>
          <a:prstGeom prst="rect">
            <a:avLst/>
          </a:prstGeom>
        </p:spPr>
        <p:txBody>
          <a:bodyPr wrap="none">
            <a:spAutoFit/>
          </a:bodyPr>
          <a:lstStyle/>
          <a:p>
            <a:pPr algn="ctr"/>
            <a:r>
              <a:rPr lang="en-US" b="1" dirty="0"/>
              <a:t>Colors are time-sorted </a:t>
            </a:r>
            <a:r>
              <a:rPr lang="en-US" b="1" dirty="0">
                <a:solidFill>
                  <a:srgbClr val="7030A0"/>
                </a:solidFill>
              </a:rPr>
              <a:t>C</a:t>
            </a:r>
            <a:r>
              <a:rPr lang="en-US" b="1" dirty="0">
                <a:solidFill>
                  <a:srgbClr val="2E2EA2"/>
                </a:solidFill>
              </a:rPr>
              <a:t>o</a:t>
            </a:r>
            <a:r>
              <a:rPr lang="en-US" b="1" dirty="0">
                <a:solidFill>
                  <a:srgbClr val="3775B9"/>
                </a:solidFill>
              </a:rPr>
              <a:t>l</a:t>
            </a:r>
            <a:r>
              <a:rPr lang="en-US" b="1" dirty="0">
                <a:solidFill>
                  <a:srgbClr val="00B0F0"/>
                </a:solidFill>
              </a:rPr>
              <a:t>d</a:t>
            </a:r>
            <a:r>
              <a:rPr lang="en-US" b="1" dirty="0"/>
              <a:t> </a:t>
            </a:r>
            <a:r>
              <a:rPr lang="en-US" b="1" dirty="0">
                <a:solidFill>
                  <a:srgbClr val="00B050"/>
                </a:solidFill>
              </a:rPr>
              <a:t>t</a:t>
            </a:r>
            <a:r>
              <a:rPr lang="en-US" b="1" dirty="0">
                <a:solidFill>
                  <a:srgbClr val="E3F34F"/>
                </a:solidFill>
              </a:rPr>
              <a:t>o</a:t>
            </a:r>
            <a:r>
              <a:rPr lang="en-US" b="1" dirty="0"/>
              <a:t> </a:t>
            </a:r>
            <a:r>
              <a:rPr lang="en-US" b="1" dirty="0">
                <a:solidFill>
                  <a:srgbClr val="FAF40C"/>
                </a:solidFill>
              </a:rPr>
              <a:t>W</a:t>
            </a:r>
            <a:r>
              <a:rPr lang="en-US" b="1" dirty="0">
                <a:solidFill>
                  <a:srgbClr val="FFC000"/>
                </a:solidFill>
              </a:rPr>
              <a:t>a</a:t>
            </a:r>
            <a:r>
              <a:rPr lang="en-US" b="1" dirty="0">
                <a:solidFill>
                  <a:srgbClr val="FF9933"/>
                </a:solidFill>
              </a:rPr>
              <a:t>r</a:t>
            </a:r>
            <a:r>
              <a:rPr lang="en-US" b="1" dirty="0">
                <a:solidFill>
                  <a:srgbClr val="FF0000"/>
                </a:solidFill>
              </a:rPr>
              <a:t>m </a:t>
            </a:r>
          </a:p>
          <a:p>
            <a:pPr algn="ctr"/>
            <a:r>
              <a:rPr lang="en-US" b="1" dirty="0">
                <a:solidFill>
                  <a:srgbClr val="7030A0"/>
                </a:solidFill>
              </a:rPr>
              <a:t>2012 </a:t>
            </a:r>
            <a:r>
              <a:rPr lang="en-US" b="1" dirty="0">
                <a:solidFill>
                  <a:srgbClr val="2E2EA2"/>
                </a:solidFill>
              </a:rPr>
              <a:t>2013 </a:t>
            </a:r>
            <a:r>
              <a:rPr lang="en-US" b="1" dirty="0">
                <a:solidFill>
                  <a:srgbClr val="3775B9"/>
                </a:solidFill>
              </a:rPr>
              <a:t>2014 </a:t>
            </a:r>
            <a:r>
              <a:rPr lang="en-US" b="1" dirty="0">
                <a:solidFill>
                  <a:srgbClr val="00B0F0"/>
                </a:solidFill>
              </a:rPr>
              <a:t>2015 </a:t>
            </a:r>
            <a:r>
              <a:rPr lang="en-US" b="1" dirty="0">
                <a:solidFill>
                  <a:srgbClr val="00B050"/>
                </a:solidFill>
              </a:rPr>
              <a:t>2016 </a:t>
            </a:r>
            <a:r>
              <a:rPr lang="en-US" b="1" dirty="0">
                <a:solidFill>
                  <a:srgbClr val="E3F34F"/>
                </a:solidFill>
              </a:rPr>
              <a:t>2017 2018 </a:t>
            </a:r>
            <a:r>
              <a:rPr lang="en-US" b="1" dirty="0">
                <a:solidFill>
                  <a:srgbClr val="FFC000"/>
                </a:solidFill>
              </a:rPr>
              <a:t>2019 </a:t>
            </a:r>
            <a:r>
              <a:rPr lang="en-US" b="1" dirty="0">
                <a:solidFill>
                  <a:srgbClr val="FF9933"/>
                </a:solidFill>
              </a:rPr>
              <a:t>2020 2021 </a:t>
            </a:r>
            <a:r>
              <a:rPr lang="en-US" b="1" dirty="0">
                <a:solidFill>
                  <a:srgbClr val="FF0000"/>
                </a:solidFill>
              </a:rPr>
              <a:t>2022 2023</a:t>
            </a:r>
            <a:endParaRPr lang="en-US" dirty="0"/>
          </a:p>
        </p:txBody>
      </p:sp>
      <p:cxnSp>
        <p:nvCxnSpPr>
          <p:cNvPr id="9" name="Straight Arrow Connector 8">
            <a:extLst>
              <a:ext uri="{FF2B5EF4-FFF2-40B4-BE49-F238E27FC236}">
                <a16:creationId xmlns:a16="http://schemas.microsoft.com/office/drawing/2014/main" id="{E44980C5-BC82-4E72-8BB6-7E459D07D53E}"/>
              </a:ext>
            </a:extLst>
          </p:cNvPr>
          <p:cNvCxnSpPr>
            <a:cxnSpLocks/>
          </p:cNvCxnSpPr>
          <p:nvPr/>
        </p:nvCxnSpPr>
        <p:spPr>
          <a:xfrm>
            <a:off x="2490281" y="3283426"/>
            <a:ext cx="0" cy="624122"/>
          </a:xfrm>
          <a:prstGeom prst="straightConnector1">
            <a:avLst/>
          </a:prstGeom>
          <a:ln w="19050">
            <a:solidFill>
              <a:srgbClr val="00B05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CAF29612-9FF6-462C-B5C4-AA6905C021A4}"/>
              </a:ext>
            </a:extLst>
          </p:cNvPr>
          <p:cNvSpPr txBox="1"/>
          <p:nvPr/>
        </p:nvSpPr>
        <p:spPr>
          <a:xfrm>
            <a:off x="435784" y="3223530"/>
            <a:ext cx="1524520" cy="830997"/>
          </a:xfrm>
          <a:prstGeom prst="rect">
            <a:avLst/>
          </a:prstGeom>
          <a:noFill/>
        </p:spPr>
        <p:txBody>
          <a:bodyPr wrap="none" rtlCol="0">
            <a:spAutoFit/>
          </a:bodyPr>
          <a:lstStyle/>
          <a:p>
            <a:r>
              <a:rPr lang="en-US" sz="2400" dirty="0">
                <a:solidFill>
                  <a:srgbClr val="00B050"/>
                </a:solidFill>
              </a:rPr>
              <a:t>Trend over</a:t>
            </a:r>
          </a:p>
          <a:p>
            <a:r>
              <a:rPr lang="en-US" sz="2400" dirty="0">
                <a:solidFill>
                  <a:srgbClr val="00B050"/>
                </a:solidFill>
              </a:rPr>
              <a:t>11 years.</a:t>
            </a:r>
          </a:p>
        </p:txBody>
      </p:sp>
      <p:sp>
        <p:nvSpPr>
          <p:cNvPr id="11" name="TextBox 10">
            <a:extLst>
              <a:ext uri="{FF2B5EF4-FFF2-40B4-BE49-F238E27FC236}">
                <a16:creationId xmlns:a16="http://schemas.microsoft.com/office/drawing/2014/main" id="{351A31B4-BD75-4627-AB05-CF7C5522D984}"/>
              </a:ext>
            </a:extLst>
          </p:cNvPr>
          <p:cNvSpPr txBox="1"/>
          <p:nvPr/>
        </p:nvSpPr>
        <p:spPr>
          <a:xfrm>
            <a:off x="9865722" y="1904069"/>
            <a:ext cx="2242188" cy="2308324"/>
          </a:xfrm>
          <a:prstGeom prst="rect">
            <a:avLst/>
          </a:prstGeom>
          <a:noFill/>
        </p:spPr>
        <p:txBody>
          <a:bodyPr wrap="square" rtlCol="0">
            <a:spAutoFit/>
          </a:bodyPr>
          <a:lstStyle/>
          <a:p>
            <a:r>
              <a:rPr lang="en-US" sz="2400" dirty="0"/>
              <a:t>UV Aerosol Index (331 / 360 nm Pair) from the V8TOz algorithm using TOMRAD.</a:t>
            </a:r>
          </a:p>
        </p:txBody>
      </p:sp>
      <p:cxnSp>
        <p:nvCxnSpPr>
          <p:cNvPr id="12" name="Straight Arrow Connector 11">
            <a:extLst>
              <a:ext uri="{FF2B5EF4-FFF2-40B4-BE49-F238E27FC236}">
                <a16:creationId xmlns:a16="http://schemas.microsoft.com/office/drawing/2014/main" id="{D6C020DF-F18A-4694-B39D-F4794A09D180}"/>
              </a:ext>
            </a:extLst>
          </p:cNvPr>
          <p:cNvCxnSpPr/>
          <p:nvPr/>
        </p:nvCxnSpPr>
        <p:spPr>
          <a:xfrm flipV="1">
            <a:off x="1960303" y="3553098"/>
            <a:ext cx="457200" cy="85072"/>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728BCBCE-2B9D-4E6D-9EF5-620C1E40FF62}"/>
              </a:ext>
            </a:extLst>
          </p:cNvPr>
          <p:cNvSpPr txBox="1"/>
          <p:nvPr/>
        </p:nvSpPr>
        <p:spPr>
          <a:xfrm>
            <a:off x="3410315" y="5101469"/>
            <a:ext cx="4784067" cy="400110"/>
          </a:xfrm>
          <a:prstGeom prst="rect">
            <a:avLst/>
          </a:prstGeom>
          <a:solidFill>
            <a:schemeClr val="bg1"/>
          </a:solidFill>
        </p:spPr>
        <p:txBody>
          <a:bodyPr wrap="none" rtlCol="0">
            <a:spAutoFit/>
          </a:bodyPr>
          <a:lstStyle/>
          <a:p>
            <a:r>
              <a:rPr lang="en-US" sz="2000" dirty="0"/>
              <a:t>Cross-Track Viewing Position # (#18 is Nadir)</a:t>
            </a:r>
          </a:p>
        </p:txBody>
      </p:sp>
      <p:sp>
        <p:nvSpPr>
          <p:cNvPr id="2" name="Title 1">
            <a:extLst>
              <a:ext uri="{FF2B5EF4-FFF2-40B4-BE49-F238E27FC236}">
                <a16:creationId xmlns:a16="http://schemas.microsoft.com/office/drawing/2014/main" id="{6877CBF9-A5AC-44D8-9906-8F5DBB7E7082}"/>
              </a:ext>
            </a:extLst>
          </p:cNvPr>
          <p:cNvSpPr>
            <a:spLocks noGrp="1"/>
          </p:cNvSpPr>
          <p:nvPr>
            <p:ph type="title"/>
          </p:nvPr>
        </p:nvSpPr>
        <p:spPr>
          <a:xfrm>
            <a:off x="318440" y="550555"/>
            <a:ext cx="10577544" cy="664080"/>
          </a:xfrm>
          <a:solidFill>
            <a:schemeClr val="bg1"/>
          </a:solidFill>
        </p:spPr>
        <p:txBody>
          <a:bodyPr>
            <a:noAutofit/>
          </a:bodyPr>
          <a:lstStyle/>
          <a:p>
            <a:r>
              <a:rPr lang="en-US" sz="3200" dirty="0"/>
              <a:t>Calibration of UV/Vis Spectrometers for Aerosol Products</a:t>
            </a:r>
            <a:br>
              <a:rPr lang="en-US" sz="3200" dirty="0"/>
            </a:br>
            <a:r>
              <a:rPr lang="en-US" sz="2000" dirty="0"/>
              <a:t>[http://gsics.atmos.umd.edu/pub/Development/AnnualMeeting2024/7j_Flynn_GSICS_Aerosols.pptx ]</a:t>
            </a:r>
            <a:endParaRPr lang="en-US" sz="3200" dirty="0"/>
          </a:p>
        </p:txBody>
      </p:sp>
      <p:sp>
        <p:nvSpPr>
          <p:cNvPr id="3" name="Slide Number Placeholder 2">
            <a:extLst>
              <a:ext uri="{FF2B5EF4-FFF2-40B4-BE49-F238E27FC236}">
                <a16:creationId xmlns:a16="http://schemas.microsoft.com/office/drawing/2014/main" id="{D7BFB379-5BF2-4902-BC5B-6C9A26473EC1}"/>
              </a:ext>
            </a:extLst>
          </p:cNvPr>
          <p:cNvSpPr>
            <a:spLocks noGrp="1"/>
          </p:cNvSpPr>
          <p:nvPr>
            <p:ph type="sldNum" sz="quarter" idx="12"/>
          </p:nvPr>
        </p:nvSpPr>
        <p:spPr/>
        <p:txBody>
          <a:bodyPr/>
          <a:lstStyle/>
          <a:p>
            <a:fld id="{6F7D43C1-E35E-497E-9F54-CF4600D04F69}" type="slidenum">
              <a:rPr lang="en-US" smtClean="0"/>
              <a:t>12</a:t>
            </a:fld>
            <a:endParaRPr lang="en-US"/>
          </a:p>
        </p:txBody>
      </p:sp>
    </p:spTree>
    <p:extLst>
      <p:ext uri="{BB962C8B-B14F-4D97-AF65-F5344CB8AC3E}">
        <p14:creationId xmlns:p14="http://schemas.microsoft.com/office/powerpoint/2010/main" val="28694826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9A83610-C2E9-4EC1-9984-F7079B55E547}"/>
              </a:ext>
            </a:extLst>
          </p:cNvPr>
          <p:cNvPicPr/>
          <p:nvPr/>
        </p:nvPicPr>
        <p:blipFill>
          <a:blip r:embed="rId2">
            <a:extLst>
              <a:ext uri="{28A0092B-C50C-407E-A947-70E740481C1C}">
                <a14:useLocalDpi xmlns:a14="http://schemas.microsoft.com/office/drawing/2010/main" val="0"/>
              </a:ext>
            </a:extLst>
          </a:blip>
          <a:stretch>
            <a:fillRect/>
          </a:stretch>
        </p:blipFill>
        <p:spPr>
          <a:xfrm>
            <a:off x="788624" y="0"/>
            <a:ext cx="10974293" cy="5741685"/>
          </a:xfrm>
          <a:prstGeom prst="rect">
            <a:avLst/>
          </a:prstGeom>
        </p:spPr>
      </p:pic>
      <p:sp>
        <p:nvSpPr>
          <p:cNvPr id="6" name="Rectangle 5">
            <a:extLst>
              <a:ext uri="{FF2B5EF4-FFF2-40B4-BE49-F238E27FC236}">
                <a16:creationId xmlns:a16="http://schemas.microsoft.com/office/drawing/2014/main" id="{9D5E2B94-9B02-4996-A087-994BB1EC2311}"/>
              </a:ext>
            </a:extLst>
          </p:cNvPr>
          <p:cNvSpPr/>
          <p:nvPr/>
        </p:nvSpPr>
        <p:spPr>
          <a:xfrm>
            <a:off x="788624" y="5741685"/>
            <a:ext cx="10565176" cy="1015663"/>
          </a:xfrm>
          <a:prstGeom prst="rect">
            <a:avLst/>
          </a:prstGeom>
        </p:spPr>
        <p:txBody>
          <a:bodyPr wrap="square">
            <a:spAutoFit/>
          </a:bodyPr>
          <a:lstStyle/>
          <a:p>
            <a:pPr marR="228600">
              <a:tabLst>
                <a:tab pos="457200" algn="l"/>
              </a:tabLst>
            </a:pPr>
            <a:r>
              <a:rPr lang="en-US" sz="2000" b="1" dirty="0">
                <a:latin typeface="Times New Roman" panose="02020603050405020304" pitchFamily="18" charset="0"/>
                <a:ea typeface="SimSun" panose="02010600030101010101" pitchFamily="2" charset="-122"/>
              </a:rPr>
              <a:t>Cross-track 1-percentile Effective Reflectivity for S-NPP, NOAA-20 &amp; -21 OMPS V8TOz taken over a Latitude/Longitude box in the Equatorial Pacific (20S-20N, 100W-180W). Values are computed independently for each of the 35 or 177 cross-track FOVs.</a:t>
            </a:r>
            <a:endParaRPr lang="en-US" sz="2000" dirty="0">
              <a:latin typeface="Times New Roman" panose="02020603050405020304" pitchFamily="18" charset="0"/>
              <a:ea typeface="SimSun" panose="02010600030101010101" pitchFamily="2" charset="-122"/>
            </a:endParaRPr>
          </a:p>
        </p:txBody>
      </p:sp>
      <p:cxnSp>
        <p:nvCxnSpPr>
          <p:cNvPr id="4" name="Straight Connector 3">
            <a:extLst>
              <a:ext uri="{FF2B5EF4-FFF2-40B4-BE49-F238E27FC236}">
                <a16:creationId xmlns:a16="http://schemas.microsoft.com/office/drawing/2014/main" id="{3D097C9F-4CC0-49A6-B58A-083366F68366}"/>
              </a:ext>
            </a:extLst>
          </p:cNvPr>
          <p:cNvCxnSpPr>
            <a:cxnSpLocks/>
          </p:cNvCxnSpPr>
          <p:nvPr/>
        </p:nvCxnSpPr>
        <p:spPr>
          <a:xfrm>
            <a:off x="3780263" y="4183517"/>
            <a:ext cx="231573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ACA41A4D-4A67-4212-BFB4-09315EB40F6A}"/>
              </a:ext>
            </a:extLst>
          </p:cNvPr>
          <p:cNvSpPr/>
          <p:nvPr/>
        </p:nvSpPr>
        <p:spPr>
          <a:xfrm>
            <a:off x="3972143" y="4183517"/>
            <a:ext cx="2032351" cy="369332"/>
          </a:xfrm>
          <a:prstGeom prst="rect">
            <a:avLst/>
          </a:prstGeom>
        </p:spPr>
        <p:txBody>
          <a:bodyPr wrap="none">
            <a:spAutoFit/>
          </a:bodyPr>
          <a:lstStyle/>
          <a:p>
            <a:r>
              <a:rPr lang="en-US" dirty="0">
                <a:solidFill>
                  <a:srgbClr val="FF0000"/>
                </a:solidFill>
              </a:rPr>
              <a:t>Sun Glint Geometry</a:t>
            </a:r>
          </a:p>
        </p:txBody>
      </p:sp>
    </p:spTree>
    <p:extLst>
      <p:ext uri="{BB962C8B-B14F-4D97-AF65-F5344CB8AC3E}">
        <p14:creationId xmlns:p14="http://schemas.microsoft.com/office/powerpoint/2010/main" val="18192061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0672273-C2C8-4893-87FC-DF2163B47651}"/>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10000" contrast="40000"/>
                    </a14:imgEffect>
                  </a14:imgLayer>
                </a14:imgProps>
              </a:ext>
              <a:ext uri="{28A0092B-C50C-407E-A947-70E740481C1C}">
                <a14:useLocalDpi xmlns:a14="http://schemas.microsoft.com/office/drawing/2010/main" val="0"/>
              </a:ext>
            </a:extLst>
          </a:blip>
          <a:srcRect l="746" r="4398"/>
          <a:stretch/>
        </p:blipFill>
        <p:spPr>
          <a:xfrm>
            <a:off x="0" y="-67732"/>
            <a:ext cx="6324600" cy="3667125"/>
          </a:xfrm>
          <a:prstGeom prst="rect">
            <a:avLst/>
          </a:prstGeom>
        </p:spPr>
      </p:pic>
      <p:pic>
        <p:nvPicPr>
          <p:cNvPr id="9" name="Picture 8">
            <a:extLst>
              <a:ext uri="{FF2B5EF4-FFF2-40B4-BE49-F238E27FC236}">
                <a16:creationId xmlns:a16="http://schemas.microsoft.com/office/drawing/2014/main" id="{EFF2A267-0802-4B78-81D1-6706821B10A3}"/>
              </a:ext>
            </a:extLst>
          </p:cNvPr>
          <p:cNvPicPr>
            <a:picLocks noChangeAspect="1"/>
          </p:cNvPicPr>
          <p:nvPr/>
        </p:nvPicPr>
        <p:blipFill rotWithShape="1">
          <a:blip r:embed="rId4">
            <a:extLst>
              <a:ext uri="{BEBA8EAE-BF5A-486C-A8C5-ECC9F3942E4B}">
                <a14:imgProps xmlns:a14="http://schemas.microsoft.com/office/drawing/2010/main">
                  <a14:imgLayer r:embed="rId5">
                    <a14:imgEffect>
                      <a14:brightnessContrast bright="-10000" contrast="40000"/>
                    </a14:imgEffect>
                  </a14:imgLayer>
                </a14:imgProps>
              </a:ext>
              <a:ext uri="{28A0092B-C50C-407E-A947-70E740481C1C}">
                <a14:useLocalDpi xmlns:a14="http://schemas.microsoft.com/office/drawing/2010/main" val="0"/>
              </a:ext>
            </a:extLst>
          </a:blip>
          <a:srcRect l="1755" t="3813" r="6432" b="4524"/>
          <a:stretch/>
        </p:blipFill>
        <p:spPr>
          <a:xfrm>
            <a:off x="6212114" y="127075"/>
            <a:ext cx="5979886" cy="3283617"/>
          </a:xfrm>
          <a:prstGeom prst="rect">
            <a:avLst/>
          </a:prstGeom>
        </p:spPr>
      </p:pic>
      <p:pic>
        <p:nvPicPr>
          <p:cNvPr id="10" name="Picture 9">
            <a:extLst>
              <a:ext uri="{FF2B5EF4-FFF2-40B4-BE49-F238E27FC236}">
                <a16:creationId xmlns:a16="http://schemas.microsoft.com/office/drawing/2014/main" id="{64EC1EF1-0127-48CC-97AF-46602E9092B5}"/>
              </a:ext>
            </a:extLst>
          </p:cNvPr>
          <p:cNvPicPr>
            <a:picLocks noChangeAspect="1"/>
          </p:cNvPicPr>
          <p:nvPr/>
        </p:nvPicPr>
        <p:blipFill>
          <a:blip r:embed="rId6">
            <a:extLst>
              <a:ext uri="{BEBA8EAE-BF5A-486C-A8C5-ECC9F3942E4B}">
                <a14:imgProps xmlns:a14="http://schemas.microsoft.com/office/drawing/2010/main">
                  <a14:imgLayer r:embed="rId7">
                    <a14:imgEffect>
                      <a14:brightnessContrast bright="-10000" contrast="40000"/>
                    </a14:imgEffect>
                  </a14:imgLayer>
                </a14:imgProps>
              </a:ext>
              <a:ext uri="{28A0092B-C50C-407E-A947-70E740481C1C}">
                <a14:useLocalDpi xmlns:a14="http://schemas.microsoft.com/office/drawing/2010/main" val="0"/>
              </a:ext>
            </a:extLst>
          </a:blip>
          <a:stretch>
            <a:fillRect/>
          </a:stretch>
        </p:blipFill>
        <p:spPr>
          <a:xfrm>
            <a:off x="-6626" y="3175002"/>
            <a:ext cx="6667500" cy="3667125"/>
          </a:xfrm>
          <a:prstGeom prst="rect">
            <a:avLst/>
          </a:prstGeom>
        </p:spPr>
      </p:pic>
      <p:sp>
        <p:nvSpPr>
          <p:cNvPr id="2" name="TextBox 1">
            <a:extLst>
              <a:ext uri="{FF2B5EF4-FFF2-40B4-BE49-F238E27FC236}">
                <a16:creationId xmlns:a16="http://schemas.microsoft.com/office/drawing/2014/main" id="{FB9179C3-ED44-4CFC-A941-1EB40865F15C}"/>
              </a:ext>
            </a:extLst>
          </p:cNvPr>
          <p:cNvSpPr txBox="1"/>
          <p:nvPr/>
        </p:nvSpPr>
        <p:spPr>
          <a:xfrm>
            <a:off x="6481831" y="3683936"/>
            <a:ext cx="5819637" cy="3046988"/>
          </a:xfrm>
          <a:prstGeom prst="rect">
            <a:avLst/>
          </a:prstGeom>
          <a:noFill/>
        </p:spPr>
        <p:txBody>
          <a:bodyPr wrap="square" rtlCol="0">
            <a:spAutoFit/>
          </a:bodyPr>
          <a:lstStyle/>
          <a:p>
            <a:r>
              <a:rPr lang="en-US" sz="3200" dirty="0"/>
              <a:t>Cross-track dependence of Ozone, Aerosol Index and 1-percentile Reflectivity over the Equatorial Pacific before and after soft calibration compared to S-NPP and NOAA-20.</a:t>
            </a:r>
          </a:p>
        </p:txBody>
      </p:sp>
      <p:sp>
        <p:nvSpPr>
          <p:cNvPr id="6" name="TextBox 5">
            <a:extLst>
              <a:ext uri="{FF2B5EF4-FFF2-40B4-BE49-F238E27FC236}">
                <a16:creationId xmlns:a16="http://schemas.microsoft.com/office/drawing/2014/main" id="{7964B8A3-47F1-48B4-A80E-9E77092A517B}"/>
              </a:ext>
            </a:extLst>
          </p:cNvPr>
          <p:cNvSpPr txBox="1"/>
          <p:nvPr/>
        </p:nvSpPr>
        <p:spPr>
          <a:xfrm>
            <a:off x="1165955" y="6588669"/>
            <a:ext cx="4137671" cy="276999"/>
          </a:xfrm>
          <a:prstGeom prst="rect">
            <a:avLst/>
          </a:prstGeom>
          <a:solidFill>
            <a:schemeClr val="bg1"/>
          </a:solidFill>
        </p:spPr>
        <p:txBody>
          <a:bodyPr wrap="none" lIns="0" tIns="0" rIns="0" bIns="0" rtlCol="0">
            <a:spAutoFit/>
          </a:bodyPr>
          <a:lstStyle/>
          <a:p>
            <a:r>
              <a:rPr lang="en-US" dirty="0"/>
              <a:t>Cross-Track Viewing Position # (#88 is Nadir)</a:t>
            </a:r>
          </a:p>
        </p:txBody>
      </p:sp>
      <p:sp>
        <p:nvSpPr>
          <p:cNvPr id="7" name="TextBox 6">
            <a:extLst>
              <a:ext uri="{FF2B5EF4-FFF2-40B4-BE49-F238E27FC236}">
                <a16:creationId xmlns:a16="http://schemas.microsoft.com/office/drawing/2014/main" id="{FAA54A44-2AFD-4514-AB42-133C6F798EC2}"/>
              </a:ext>
            </a:extLst>
          </p:cNvPr>
          <p:cNvSpPr txBox="1"/>
          <p:nvPr/>
        </p:nvSpPr>
        <p:spPr>
          <a:xfrm>
            <a:off x="7240183" y="3434233"/>
            <a:ext cx="4137671" cy="276999"/>
          </a:xfrm>
          <a:prstGeom prst="rect">
            <a:avLst/>
          </a:prstGeom>
          <a:solidFill>
            <a:schemeClr val="bg1"/>
          </a:solidFill>
        </p:spPr>
        <p:txBody>
          <a:bodyPr wrap="none" lIns="0" tIns="0" rIns="0" bIns="0" rtlCol="0">
            <a:spAutoFit/>
          </a:bodyPr>
          <a:lstStyle/>
          <a:p>
            <a:r>
              <a:rPr lang="en-US" dirty="0"/>
              <a:t>Cross-Track Viewing Position # (#88 is Nadir)</a:t>
            </a:r>
          </a:p>
        </p:txBody>
      </p:sp>
      <p:sp>
        <p:nvSpPr>
          <p:cNvPr id="11" name="TextBox 10">
            <a:extLst>
              <a:ext uri="{FF2B5EF4-FFF2-40B4-BE49-F238E27FC236}">
                <a16:creationId xmlns:a16="http://schemas.microsoft.com/office/drawing/2014/main" id="{8F4BB17B-E5BE-4403-8D4D-3AEA00D794AC}"/>
              </a:ext>
            </a:extLst>
          </p:cNvPr>
          <p:cNvSpPr txBox="1"/>
          <p:nvPr/>
        </p:nvSpPr>
        <p:spPr>
          <a:xfrm rot="16200000">
            <a:off x="-1202319" y="4746520"/>
            <a:ext cx="2865721" cy="369332"/>
          </a:xfrm>
          <a:prstGeom prst="rect">
            <a:avLst/>
          </a:prstGeom>
          <a:solidFill>
            <a:schemeClr val="bg1"/>
          </a:solidFill>
        </p:spPr>
        <p:txBody>
          <a:bodyPr wrap="none" lIns="0" tIns="0" rIns="0" bIns="0" rtlCol="0">
            <a:spAutoFit/>
          </a:bodyPr>
          <a:lstStyle/>
          <a:p>
            <a:r>
              <a:rPr lang="en-US" sz="2400" dirty="0"/>
              <a:t>Effective Reflectivity, %</a:t>
            </a:r>
          </a:p>
        </p:txBody>
      </p:sp>
      <p:sp>
        <p:nvSpPr>
          <p:cNvPr id="12" name="TextBox 11">
            <a:extLst>
              <a:ext uri="{FF2B5EF4-FFF2-40B4-BE49-F238E27FC236}">
                <a16:creationId xmlns:a16="http://schemas.microsoft.com/office/drawing/2014/main" id="{14A58DEC-DAE4-4EB2-93A1-529F9FA26E0C}"/>
              </a:ext>
            </a:extLst>
          </p:cNvPr>
          <p:cNvSpPr txBox="1"/>
          <p:nvPr/>
        </p:nvSpPr>
        <p:spPr>
          <a:xfrm rot="16200000">
            <a:off x="-683538" y="1611941"/>
            <a:ext cx="1666354" cy="307777"/>
          </a:xfrm>
          <a:prstGeom prst="rect">
            <a:avLst/>
          </a:prstGeom>
          <a:solidFill>
            <a:schemeClr val="bg1"/>
          </a:solidFill>
        </p:spPr>
        <p:txBody>
          <a:bodyPr wrap="none" lIns="0" tIns="0" rIns="0" bIns="0" rtlCol="0">
            <a:spAutoFit/>
          </a:bodyPr>
          <a:lstStyle/>
          <a:p>
            <a:r>
              <a:rPr lang="en-US" sz="2000" dirty="0"/>
              <a:t>Total Ozone, DU</a:t>
            </a:r>
          </a:p>
        </p:txBody>
      </p:sp>
      <p:sp>
        <p:nvSpPr>
          <p:cNvPr id="13" name="TextBox 12">
            <a:extLst>
              <a:ext uri="{FF2B5EF4-FFF2-40B4-BE49-F238E27FC236}">
                <a16:creationId xmlns:a16="http://schemas.microsoft.com/office/drawing/2014/main" id="{8F5AAA6F-7FFE-4573-834C-B410F4E9E0F7}"/>
              </a:ext>
            </a:extLst>
          </p:cNvPr>
          <p:cNvSpPr txBox="1"/>
          <p:nvPr/>
        </p:nvSpPr>
        <p:spPr>
          <a:xfrm rot="16200000">
            <a:off x="5389675" y="1581165"/>
            <a:ext cx="1700787" cy="369332"/>
          </a:xfrm>
          <a:prstGeom prst="rect">
            <a:avLst/>
          </a:prstGeom>
          <a:solidFill>
            <a:schemeClr val="bg1"/>
          </a:solidFill>
        </p:spPr>
        <p:txBody>
          <a:bodyPr wrap="none" lIns="0" tIns="0" rIns="0" bIns="0" rtlCol="0">
            <a:spAutoFit/>
          </a:bodyPr>
          <a:lstStyle/>
          <a:p>
            <a:r>
              <a:rPr lang="en-US" sz="2400" dirty="0"/>
              <a:t>Aerosol Index</a:t>
            </a:r>
          </a:p>
        </p:txBody>
      </p:sp>
    </p:spTree>
    <p:extLst>
      <p:ext uri="{BB962C8B-B14F-4D97-AF65-F5344CB8AC3E}">
        <p14:creationId xmlns:p14="http://schemas.microsoft.com/office/powerpoint/2010/main" val="9920899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10274"/>
            <a:ext cx="11658600" cy="944562"/>
          </a:xfrm>
          <a:noFill/>
        </p:spPr>
        <p:txBody>
          <a:bodyPr>
            <a:noAutofit/>
          </a:bodyPr>
          <a:lstStyle/>
          <a:p>
            <a:pPr algn="ctr"/>
            <a:r>
              <a:rPr lang="en-US" sz="3200" b="1" dirty="0"/>
              <a:t>Using V8TOz </a:t>
            </a:r>
            <a:r>
              <a:rPr lang="en-US" sz="3200" b="1" dirty="0" err="1"/>
              <a:t>dN</a:t>
            </a:r>
            <a:r>
              <a:rPr lang="en-US" sz="3200" b="1" dirty="0"/>
              <a:t>/</a:t>
            </a:r>
            <a:r>
              <a:rPr lang="en-US" sz="3200" b="1" dirty="0" err="1"/>
              <a:t>dR</a:t>
            </a:r>
            <a:r>
              <a:rPr lang="en-US" sz="3200" b="1" dirty="0"/>
              <a:t> and </a:t>
            </a:r>
            <a:r>
              <a:rPr lang="en-US" sz="3200" b="1" dirty="0" err="1"/>
              <a:t>dN</a:t>
            </a:r>
            <a:r>
              <a:rPr lang="en-US" sz="3200" b="1" dirty="0"/>
              <a:t>/dO3 and ozone and reflectivity differences to determine soft calibration adjustments</a:t>
            </a:r>
            <a:endParaRPr lang="en-US" sz="3200" dirty="0"/>
          </a:p>
        </p:txBody>
      </p:sp>
      <p:sp>
        <p:nvSpPr>
          <p:cNvPr id="3" name="Content Placeholder 2"/>
          <p:cNvSpPr>
            <a:spLocks noGrp="1"/>
          </p:cNvSpPr>
          <p:nvPr>
            <p:ph idx="1"/>
          </p:nvPr>
        </p:nvSpPr>
        <p:spPr>
          <a:xfrm>
            <a:off x="838200" y="954836"/>
            <a:ext cx="10096500" cy="5826964"/>
          </a:xfrm>
          <a:solidFill>
            <a:schemeClr val="bg1"/>
          </a:solidFill>
        </p:spPr>
        <p:txBody>
          <a:bodyPr>
            <a:noAutofit/>
          </a:bodyPr>
          <a:lstStyle/>
          <a:p>
            <a:pPr marL="0">
              <a:spcBef>
                <a:spcPts val="0"/>
              </a:spcBef>
              <a:buNone/>
            </a:pPr>
            <a:r>
              <a:rPr lang="en-US" sz="1800" dirty="0">
                <a:latin typeface="Courier New" pitchFamily="49" charset="0"/>
                <a:cs typeface="Courier New" pitchFamily="49" charset="0"/>
              </a:rPr>
              <a:t>  The V8TOz output contains a variety of useful parameters in addition to the total column ozone estimates. In particular, the retrieval sensitivities, </a:t>
            </a:r>
            <a:r>
              <a:rPr lang="en-US" sz="1800" dirty="0" err="1">
                <a:latin typeface="Courier New" pitchFamily="49" charset="0"/>
                <a:cs typeface="Courier New" pitchFamily="49" charset="0"/>
              </a:rPr>
              <a:t>dy</a:t>
            </a:r>
            <a:r>
              <a:rPr lang="en-US" sz="1800" dirty="0">
                <a:latin typeface="Courier New" pitchFamily="49" charset="0"/>
                <a:cs typeface="Courier New" pitchFamily="49" charset="0"/>
              </a:rPr>
              <a:t>/</a:t>
            </a:r>
            <a:r>
              <a:rPr lang="en-US" sz="1800" dirty="0" err="1">
                <a:latin typeface="Courier New" pitchFamily="49" charset="0"/>
                <a:cs typeface="Courier New" pitchFamily="49" charset="0"/>
              </a:rPr>
              <a:t>dx</a:t>
            </a:r>
            <a:r>
              <a:rPr lang="en-US" sz="1800" dirty="0">
                <a:latin typeface="Courier New" pitchFamily="49" charset="0"/>
                <a:cs typeface="Courier New" pitchFamily="49" charset="0"/>
              </a:rPr>
              <a:t> can be used to give soft calibration estimates of the N-value changes to remove reflectivity and ozone bias. If  you want to increase the effective reflectivity, R, and the total column ozone,  </a:t>
            </a:r>
            <a:r>
              <a:rPr lang="el-GR" sz="1800" dirty="0">
                <a:latin typeface="Courier New" pitchFamily="49" charset="0"/>
                <a:cs typeface="Courier New" pitchFamily="49" charset="0"/>
              </a:rPr>
              <a:t>Ω</a:t>
            </a:r>
            <a:r>
              <a:rPr lang="en-US" sz="1800" dirty="0">
                <a:latin typeface="Courier New" pitchFamily="49" charset="0"/>
                <a:cs typeface="Courier New" pitchFamily="49" charset="0"/>
              </a:rPr>
              <a:t>, by </a:t>
            </a:r>
            <a:r>
              <a:rPr lang="el-GR" sz="1800" dirty="0">
                <a:latin typeface="Courier New" pitchFamily="49" charset="0"/>
                <a:cs typeface="Courier New" pitchFamily="49" charset="0"/>
              </a:rPr>
              <a:t>Δ</a:t>
            </a:r>
            <a:r>
              <a:rPr lang="en-US" sz="1800" dirty="0">
                <a:latin typeface="Courier New" pitchFamily="49" charset="0"/>
                <a:cs typeface="Courier New" pitchFamily="49" charset="0"/>
              </a:rPr>
              <a:t>R and </a:t>
            </a:r>
            <a:r>
              <a:rPr lang="el-GR" sz="1800" dirty="0">
                <a:latin typeface="Courier New" pitchFamily="49" charset="0"/>
                <a:cs typeface="Courier New" pitchFamily="49" charset="0"/>
              </a:rPr>
              <a:t>ΔΩ</a:t>
            </a:r>
            <a:r>
              <a:rPr lang="en-US" sz="1800" dirty="0">
                <a:latin typeface="Courier New" pitchFamily="49" charset="0"/>
                <a:cs typeface="Courier New" pitchFamily="49" charset="0"/>
              </a:rPr>
              <a:t> then you should increase the N-values by</a:t>
            </a:r>
          </a:p>
          <a:p>
            <a:pPr marL="0">
              <a:spcBef>
                <a:spcPts val="0"/>
              </a:spcBef>
              <a:buNone/>
            </a:pPr>
            <a:endParaRPr lang="en-US" sz="1800" dirty="0">
              <a:latin typeface="Courier New" pitchFamily="49" charset="0"/>
              <a:cs typeface="Courier New" pitchFamily="49" charset="0"/>
            </a:endParaRPr>
          </a:p>
          <a:p>
            <a:pPr marL="0">
              <a:spcBef>
                <a:spcPts val="0"/>
              </a:spcBef>
              <a:buNone/>
            </a:pPr>
            <a:r>
              <a:rPr lang="en-US" sz="1800" dirty="0">
                <a:latin typeface="Courier New" pitchFamily="49" charset="0"/>
                <a:cs typeface="Courier New" pitchFamily="49" charset="0"/>
              </a:rPr>
              <a:t>	</a:t>
            </a:r>
            <a:r>
              <a:rPr lang="el-GR" sz="1800" dirty="0">
                <a:latin typeface="Courier New" pitchFamily="49" charset="0"/>
                <a:cs typeface="Courier New" pitchFamily="49" charset="0"/>
              </a:rPr>
              <a:t>Δ</a:t>
            </a:r>
            <a:r>
              <a:rPr lang="en-US" sz="1800" dirty="0">
                <a:latin typeface="Courier New" pitchFamily="49" charset="0"/>
                <a:cs typeface="Courier New" pitchFamily="49" charset="0"/>
              </a:rPr>
              <a:t>N318 = </a:t>
            </a:r>
            <a:r>
              <a:rPr lang="el-GR" sz="1800" dirty="0">
                <a:latin typeface="Courier New" pitchFamily="49" charset="0"/>
                <a:cs typeface="Courier New" pitchFamily="49" charset="0"/>
              </a:rPr>
              <a:t>Δ</a:t>
            </a:r>
            <a:r>
              <a:rPr lang="en-US" sz="1800" dirty="0">
                <a:latin typeface="Courier New" pitchFamily="49" charset="0"/>
                <a:cs typeface="Courier New" pitchFamily="49" charset="0"/>
              </a:rPr>
              <a:t>R dN318/</a:t>
            </a:r>
            <a:r>
              <a:rPr lang="en-US" sz="1800" dirty="0" err="1">
                <a:latin typeface="Courier New" pitchFamily="49" charset="0"/>
                <a:cs typeface="Courier New" pitchFamily="49" charset="0"/>
              </a:rPr>
              <a:t>dR</a:t>
            </a:r>
            <a:r>
              <a:rPr lang="en-US" sz="1800" dirty="0">
                <a:latin typeface="Courier New" pitchFamily="49" charset="0"/>
                <a:cs typeface="Courier New" pitchFamily="49" charset="0"/>
              </a:rPr>
              <a:t> + </a:t>
            </a:r>
            <a:r>
              <a:rPr lang="el-GR" sz="1800" dirty="0">
                <a:latin typeface="Courier New" pitchFamily="49" charset="0"/>
                <a:cs typeface="Courier New" pitchFamily="49" charset="0"/>
              </a:rPr>
              <a:t>ΔΩ</a:t>
            </a:r>
            <a:r>
              <a:rPr lang="en-US" sz="1800" dirty="0">
                <a:latin typeface="Courier New" pitchFamily="49" charset="0"/>
                <a:cs typeface="Courier New" pitchFamily="49" charset="0"/>
              </a:rPr>
              <a:t> dN318/d</a:t>
            </a:r>
            <a:r>
              <a:rPr lang="el-GR" sz="1800" dirty="0">
                <a:latin typeface="Courier New" pitchFamily="49" charset="0"/>
                <a:cs typeface="Courier New" pitchFamily="49" charset="0"/>
              </a:rPr>
              <a:t>Ω</a:t>
            </a:r>
            <a:r>
              <a:rPr lang="en-US" sz="1800" dirty="0">
                <a:latin typeface="Courier New" pitchFamily="49" charset="0"/>
                <a:cs typeface="Courier New" pitchFamily="49" charset="0"/>
              </a:rPr>
              <a:t> = </a:t>
            </a:r>
            <a:r>
              <a:rPr lang="el-GR" sz="1800" dirty="0">
                <a:latin typeface="Courier New" pitchFamily="49" charset="0"/>
                <a:cs typeface="Courier New" pitchFamily="49" charset="0"/>
              </a:rPr>
              <a:t>Δ</a:t>
            </a:r>
            <a:r>
              <a:rPr lang="en-US" sz="1800" dirty="0">
                <a:latin typeface="Courier New" pitchFamily="49" charset="0"/>
                <a:cs typeface="Courier New" pitchFamily="49" charset="0"/>
              </a:rPr>
              <a:t>R A1 + </a:t>
            </a:r>
            <a:r>
              <a:rPr lang="el-GR" sz="1800" dirty="0">
                <a:latin typeface="Courier New" pitchFamily="49" charset="0"/>
                <a:cs typeface="Courier New" pitchFamily="49" charset="0"/>
              </a:rPr>
              <a:t>ΔΩ</a:t>
            </a:r>
            <a:r>
              <a:rPr lang="en-US" sz="1800" dirty="0">
                <a:latin typeface="Courier New" pitchFamily="49" charset="0"/>
                <a:cs typeface="Courier New" pitchFamily="49" charset="0"/>
              </a:rPr>
              <a:t> B1</a:t>
            </a:r>
          </a:p>
          <a:p>
            <a:pPr marL="0">
              <a:spcBef>
                <a:spcPts val="0"/>
              </a:spcBef>
              <a:buNone/>
            </a:pPr>
            <a:r>
              <a:rPr lang="en-US" sz="1800" dirty="0">
                <a:latin typeface="Courier New" pitchFamily="49" charset="0"/>
                <a:cs typeface="Courier New" pitchFamily="49" charset="0"/>
              </a:rPr>
              <a:t>	</a:t>
            </a:r>
            <a:r>
              <a:rPr lang="el-GR" sz="1800" dirty="0">
                <a:latin typeface="Courier New" pitchFamily="49" charset="0"/>
                <a:cs typeface="Courier New" pitchFamily="49" charset="0"/>
              </a:rPr>
              <a:t>Δ</a:t>
            </a:r>
            <a:r>
              <a:rPr lang="en-US" sz="1800" dirty="0">
                <a:latin typeface="Courier New" pitchFamily="49" charset="0"/>
                <a:cs typeface="Courier New" pitchFamily="49" charset="0"/>
              </a:rPr>
              <a:t>N331 = </a:t>
            </a:r>
            <a:r>
              <a:rPr lang="el-GR" sz="1800" dirty="0">
                <a:latin typeface="Courier New" pitchFamily="49" charset="0"/>
                <a:cs typeface="Courier New" pitchFamily="49" charset="0"/>
              </a:rPr>
              <a:t>Δ</a:t>
            </a:r>
            <a:r>
              <a:rPr lang="en-US" sz="1800" dirty="0">
                <a:latin typeface="Courier New" pitchFamily="49" charset="0"/>
                <a:cs typeface="Courier New" pitchFamily="49" charset="0"/>
              </a:rPr>
              <a:t>R dN331/</a:t>
            </a:r>
            <a:r>
              <a:rPr lang="en-US" sz="1800" dirty="0" err="1">
                <a:latin typeface="Courier New" pitchFamily="49" charset="0"/>
                <a:cs typeface="Courier New" pitchFamily="49" charset="0"/>
              </a:rPr>
              <a:t>dR</a:t>
            </a:r>
            <a:r>
              <a:rPr lang="en-US" sz="1800" dirty="0">
                <a:latin typeface="Courier New" pitchFamily="49" charset="0"/>
                <a:cs typeface="Courier New" pitchFamily="49" charset="0"/>
              </a:rPr>
              <a:t> + </a:t>
            </a:r>
            <a:r>
              <a:rPr lang="el-GR" sz="1800" dirty="0">
                <a:latin typeface="Courier New" pitchFamily="49" charset="0"/>
                <a:cs typeface="Courier New" pitchFamily="49" charset="0"/>
              </a:rPr>
              <a:t>ΔΩ</a:t>
            </a:r>
            <a:r>
              <a:rPr lang="en-US" sz="1800" dirty="0">
                <a:latin typeface="Courier New" pitchFamily="49" charset="0"/>
                <a:cs typeface="Courier New" pitchFamily="49" charset="0"/>
              </a:rPr>
              <a:t> dN331/d</a:t>
            </a:r>
            <a:r>
              <a:rPr lang="el-GR" sz="1800" dirty="0">
                <a:latin typeface="Courier New" pitchFamily="49" charset="0"/>
                <a:cs typeface="Courier New" pitchFamily="49" charset="0"/>
              </a:rPr>
              <a:t>Ω</a:t>
            </a:r>
            <a:r>
              <a:rPr lang="en-US" sz="1800" dirty="0">
                <a:latin typeface="Courier New" pitchFamily="49" charset="0"/>
                <a:cs typeface="Courier New" pitchFamily="49" charset="0"/>
              </a:rPr>
              <a:t> = </a:t>
            </a:r>
            <a:r>
              <a:rPr lang="el-GR" sz="1800" dirty="0">
                <a:latin typeface="Courier New" pitchFamily="49" charset="0"/>
                <a:cs typeface="Courier New" pitchFamily="49" charset="0"/>
              </a:rPr>
              <a:t>Δ</a:t>
            </a:r>
            <a:r>
              <a:rPr lang="en-US" sz="1800" dirty="0">
                <a:latin typeface="Courier New" pitchFamily="49" charset="0"/>
                <a:cs typeface="Courier New" pitchFamily="49" charset="0"/>
              </a:rPr>
              <a:t>R A2 + </a:t>
            </a:r>
            <a:r>
              <a:rPr lang="el-GR" sz="1800" dirty="0">
                <a:latin typeface="Courier New" pitchFamily="49" charset="0"/>
                <a:cs typeface="Courier New" pitchFamily="49" charset="0"/>
              </a:rPr>
              <a:t>ΔΩ</a:t>
            </a:r>
            <a:r>
              <a:rPr lang="en-US" sz="1800" dirty="0">
                <a:latin typeface="Courier New" pitchFamily="49" charset="0"/>
                <a:cs typeface="Courier New" pitchFamily="49" charset="0"/>
              </a:rPr>
              <a:t> B2</a:t>
            </a:r>
          </a:p>
          <a:p>
            <a:pPr marL="0">
              <a:spcBef>
                <a:spcPts val="0"/>
              </a:spcBef>
              <a:buNone/>
            </a:pPr>
            <a:endParaRPr lang="en-US" sz="1800" dirty="0">
              <a:latin typeface="Courier New" pitchFamily="49" charset="0"/>
              <a:cs typeface="Courier New" pitchFamily="49" charset="0"/>
            </a:endParaRPr>
          </a:p>
          <a:p>
            <a:pPr marL="0">
              <a:spcBef>
                <a:spcPts val="0"/>
              </a:spcBef>
              <a:buNone/>
            </a:pPr>
            <a:r>
              <a:rPr lang="en-US" sz="1800" dirty="0">
                <a:latin typeface="Courier New" pitchFamily="49" charset="0"/>
                <a:cs typeface="Courier New" pitchFamily="49" charset="0"/>
              </a:rPr>
              <a:t>where </a:t>
            </a:r>
            <a:r>
              <a:rPr lang="en-US" sz="1800" dirty="0" err="1">
                <a:latin typeface="Courier New" pitchFamily="49" charset="0"/>
                <a:cs typeface="Courier New" pitchFamily="49" charset="0"/>
              </a:rPr>
              <a:t>dNw</a:t>
            </a:r>
            <a:r>
              <a:rPr lang="en-US" sz="1800" dirty="0">
                <a:latin typeface="Courier New" pitchFamily="49" charset="0"/>
                <a:cs typeface="Courier New" pitchFamily="49" charset="0"/>
              </a:rPr>
              <a:t>/</a:t>
            </a:r>
            <a:r>
              <a:rPr lang="en-US" sz="1800" dirty="0" err="1">
                <a:latin typeface="Courier New" pitchFamily="49" charset="0"/>
                <a:cs typeface="Courier New" pitchFamily="49" charset="0"/>
              </a:rPr>
              <a:t>dR</a:t>
            </a:r>
            <a:r>
              <a:rPr lang="en-US" sz="1800" dirty="0">
                <a:latin typeface="Courier New" pitchFamily="49" charset="0"/>
                <a:cs typeface="Courier New" pitchFamily="49" charset="0"/>
              </a:rPr>
              <a:t> is the rate of change of the N-value, </a:t>
            </a:r>
            <a:r>
              <a:rPr lang="en-US" sz="1800" dirty="0" err="1">
                <a:latin typeface="Courier New" pitchFamily="49" charset="0"/>
                <a:cs typeface="Courier New" pitchFamily="49" charset="0"/>
              </a:rPr>
              <a:t>Nw</a:t>
            </a:r>
            <a:r>
              <a:rPr lang="en-US" sz="1800" dirty="0">
                <a:latin typeface="Courier New" pitchFamily="49" charset="0"/>
                <a:cs typeface="Courier New" pitchFamily="49" charset="0"/>
              </a:rPr>
              <a:t>, for wavelength, w, with respect to changes in the effective reflectivity, R, and </a:t>
            </a:r>
            <a:r>
              <a:rPr lang="en-US" sz="1800" dirty="0" err="1">
                <a:latin typeface="Courier New" pitchFamily="49" charset="0"/>
                <a:cs typeface="Courier New" pitchFamily="49" charset="0"/>
              </a:rPr>
              <a:t>dNw</a:t>
            </a:r>
            <a:r>
              <a:rPr lang="en-US" sz="1800" dirty="0">
                <a:latin typeface="Courier New" pitchFamily="49" charset="0"/>
                <a:cs typeface="Courier New" pitchFamily="49" charset="0"/>
              </a:rPr>
              <a:t>/d</a:t>
            </a:r>
            <a:r>
              <a:rPr lang="el-GR" sz="1800" dirty="0">
                <a:latin typeface="Courier New" pitchFamily="49" charset="0"/>
                <a:cs typeface="Courier New" pitchFamily="49" charset="0"/>
              </a:rPr>
              <a:t>Ω </a:t>
            </a:r>
            <a:r>
              <a:rPr lang="en-US" sz="1800" dirty="0">
                <a:latin typeface="Courier New" pitchFamily="49" charset="0"/>
                <a:cs typeface="Courier New" pitchFamily="49" charset="0"/>
              </a:rPr>
              <a:t>is the rate of change of the N-value, </a:t>
            </a:r>
            <a:r>
              <a:rPr lang="en-US" sz="1800" dirty="0" err="1">
                <a:latin typeface="Courier New" pitchFamily="49" charset="0"/>
                <a:cs typeface="Courier New" pitchFamily="49" charset="0"/>
              </a:rPr>
              <a:t>Nw</a:t>
            </a:r>
            <a:r>
              <a:rPr lang="en-US" sz="1800" dirty="0">
                <a:latin typeface="Courier New" pitchFamily="49" charset="0"/>
                <a:cs typeface="Courier New" pitchFamily="49" charset="0"/>
              </a:rPr>
              <a:t>, for wavelength, w, with respect to changes in the total column ozone, </a:t>
            </a:r>
            <a:r>
              <a:rPr lang="el-GR" sz="1800" dirty="0">
                <a:latin typeface="Courier New" pitchFamily="49" charset="0"/>
                <a:cs typeface="Courier New" pitchFamily="49" charset="0"/>
              </a:rPr>
              <a:t>Ω</a:t>
            </a:r>
            <a:r>
              <a:rPr lang="en-US" sz="1800" dirty="0">
                <a:latin typeface="Courier New" pitchFamily="49" charset="0"/>
                <a:cs typeface="Courier New" pitchFamily="49" charset="0"/>
              </a:rPr>
              <a:t>. </a:t>
            </a:r>
          </a:p>
          <a:p>
            <a:pPr marL="0">
              <a:spcBef>
                <a:spcPts val="0"/>
              </a:spcBef>
              <a:buNone/>
            </a:pPr>
            <a:r>
              <a:rPr lang="en-US" sz="1800" dirty="0">
                <a:latin typeface="Courier New" pitchFamily="49" charset="0"/>
                <a:cs typeface="Courier New" pitchFamily="49" charset="0"/>
              </a:rPr>
              <a:t>  Conversely, if you increase the N values by C1=</a:t>
            </a:r>
            <a:r>
              <a:rPr lang="el-GR" sz="1800" dirty="0">
                <a:latin typeface="Courier New" pitchFamily="49" charset="0"/>
                <a:cs typeface="Courier New" pitchFamily="49" charset="0"/>
              </a:rPr>
              <a:t>Δ</a:t>
            </a:r>
            <a:r>
              <a:rPr lang="en-US" sz="1800" dirty="0">
                <a:latin typeface="Courier New" pitchFamily="49" charset="0"/>
                <a:cs typeface="Courier New" pitchFamily="49" charset="0"/>
              </a:rPr>
              <a:t>N318 and C2=</a:t>
            </a:r>
            <a:r>
              <a:rPr lang="el-GR" sz="1800" dirty="0">
                <a:latin typeface="Courier New" pitchFamily="49" charset="0"/>
                <a:cs typeface="Courier New" pitchFamily="49" charset="0"/>
              </a:rPr>
              <a:t>Δ</a:t>
            </a:r>
            <a:r>
              <a:rPr lang="en-US" sz="1800" dirty="0">
                <a:latin typeface="Courier New" pitchFamily="49" charset="0"/>
                <a:cs typeface="Courier New" pitchFamily="49" charset="0"/>
              </a:rPr>
              <a:t>N331, then the retrieved R and </a:t>
            </a:r>
            <a:r>
              <a:rPr lang="el-GR" sz="1800" dirty="0">
                <a:latin typeface="Courier New" pitchFamily="49" charset="0"/>
                <a:cs typeface="Courier New" pitchFamily="49" charset="0"/>
              </a:rPr>
              <a:t>Ω</a:t>
            </a:r>
            <a:r>
              <a:rPr lang="en-US" sz="1800" dirty="0">
                <a:latin typeface="Courier New" pitchFamily="49" charset="0"/>
                <a:cs typeface="Courier New" pitchFamily="49" charset="0"/>
              </a:rPr>
              <a:t> increase by </a:t>
            </a:r>
          </a:p>
          <a:p>
            <a:pPr marL="0">
              <a:spcBef>
                <a:spcPts val="0"/>
              </a:spcBef>
              <a:buNone/>
            </a:pPr>
            <a:endParaRPr lang="en-US" sz="1800" dirty="0">
              <a:latin typeface="Courier New" pitchFamily="49" charset="0"/>
              <a:cs typeface="Courier New" pitchFamily="49" charset="0"/>
            </a:endParaRPr>
          </a:p>
          <a:p>
            <a:pPr marL="0">
              <a:spcBef>
                <a:spcPts val="0"/>
              </a:spcBef>
              <a:buNone/>
            </a:pPr>
            <a:r>
              <a:rPr lang="en-US" sz="1800" dirty="0">
                <a:latin typeface="Courier New" pitchFamily="49" charset="0"/>
                <a:cs typeface="Courier New" pitchFamily="49" charset="0"/>
              </a:rPr>
              <a:t>	</a:t>
            </a:r>
            <a:r>
              <a:rPr lang="el-GR" sz="1800" dirty="0">
                <a:latin typeface="Courier New" pitchFamily="49" charset="0"/>
                <a:cs typeface="Courier New" pitchFamily="49" charset="0"/>
              </a:rPr>
              <a:t>Δ</a:t>
            </a:r>
            <a:r>
              <a:rPr lang="en-US" sz="1800" dirty="0">
                <a:latin typeface="Courier New" pitchFamily="49" charset="0"/>
                <a:cs typeface="Courier New" pitchFamily="49" charset="0"/>
              </a:rPr>
              <a:t>R = [C1 * dN331/d</a:t>
            </a:r>
            <a:r>
              <a:rPr lang="el-GR" sz="1800" dirty="0">
                <a:latin typeface="Courier New" pitchFamily="49" charset="0"/>
                <a:cs typeface="Courier New" pitchFamily="49" charset="0"/>
              </a:rPr>
              <a:t>Ω</a:t>
            </a:r>
            <a:r>
              <a:rPr lang="en-US" sz="1800" dirty="0">
                <a:latin typeface="Courier New" pitchFamily="49" charset="0"/>
                <a:cs typeface="Courier New" pitchFamily="49" charset="0"/>
              </a:rPr>
              <a:t> – C2 * dN318/d</a:t>
            </a:r>
            <a:r>
              <a:rPr lang="el-GR" sz="1800" dirty="0">
                <a:latin typeface="Courier New" pitchFamily="49" charset="0"/>
                <a:cs typeface="Courier New" pitchFamily="49" charset="0"/>
              </a:rPr>
              <a:t>Ω</a:t>
            </a:r>
            <a:r>
              <a:rPr lang="en-US" sz="1800" dirty="0">
                <a:latin typeface="Courier New" pitchFamily="49" charset="0"/>
                <a:cs typeface="Courier New" pitchFamily="49" charset="0"/>
              </a:rPr>
              <a:t>] / D</a:t>
            </a:r>
          </a:p>
          <a:p>
            <a:pPr marL="0">
              <a:spcBef>
                <a:spcPts val="0"/>
              </a:spcBef>
              <a:buNone/>
            </a:pPr>
            <a:r>
              <a:rPr lang="en-US" sz="1800" dirty="0">
                <a:latin typeface="Courier New" pitchFamily="49" charset="0"/>
                <a:cs typeface="Courier New" pitchFamily="49" charset="0"/>
              </a:rPr>
              <a:t>	</a:t>
            </a:r>
            <a:r>
              <a:rPr lang="el-GR" sz="1800" dirty="0">
                <a:latin typeface="Courier New" pitchFamily="49" charset="0"/>
                <a:cs typeface="Courier New" pitchFamily="49" charset="0"/>
              </a:rPr>
              <a:t>ΔΩ</a:t>
            </a:r>
            <a:r>
              <a:rPr lang="en-US" sz="1800" dirty="0">
                <a:latin typeface="Courier New" pitchFamily="49" charset="0"/>
                <a:cs typeface="Courier New" pitchFamily="49" charset="0"/>
              </a:rPr>
              <a:t> = -[C1 * dN331/</a:t>
            </a:r>
            <a:r>
              <a:rPr lang="en-US" sz="1800" dirty="0" err="1">
                <a:latin typeface="Courier New" pitchFamily="49" charset="0"/>
                <a:cs typeface="Courier New" pitchFamily="49" charset="0"/>
              </a:rPr>
              <a:t>dR</a:t>
            </a:r>
            <a:r>
              <a:rPr lang="en-US" sz="1800" dirty="0">
                <a:latin typeface="Courier New" pitchFamily="49" charset="0"/>
                <a:cs typeface="Courier New" pitchFamily="49" charset="0"/>
              </a:rPr>
              <a:t>,– C2 * dN318/</a:t>
            </a:r>
            <a:r>
              <a:rPr lang="en-US" sz="1800" dirty="0" err="1">
                <a:latin typeface="Courier New" pitchFamily="49" charset="0"/>
                <a:cs typeface="Courier New" pitchFamily="49" charset="0"/>
              </a:rPr>
              <a:t>dR</a:t>
            </a:r>
            <a:r>
              <a:rPr lang="en-US" sz="1800" dirty="0">
                <a:latin typeface="Courier New" pitchFamily="49" charset="0"/>
                <a:cs typeface="Courier New" pitchFamily="49" charset="0"/>
              </a:rPr>
              <a:t>] / D</a:t>
            </a:r>
          </a:p>
          <a:p>
            <a:pPr marL="0">
              <a:spcBef>
                <a:spcPts val="0"/>
              </a:spcBef>
              <a:buNone/>
            </a:pPr>
            <a:r>
              <a:rPr lang="en-US" sz="1800" dirty="0">
                <a:latin typeface="Courier New" pitchFamily="49" charset="0"/>
                <a:cs typeface="Courier New" pitchFamily="49" charset="0"/>
              </a:rPr>
              <a:t>	D = [dN318/</a:t>
            </a:r>
            <a:r>
              <a:rPr lang="en-US" sz="1800" dirty="0" err="1">
                <a:latin typeface="Courier New" pitchFamily="49" charset="0"/>
                <a:cs typeface="Courier New" pitchFamily="49" charset="0"/>
              </a:rPr>
              <a:t>dR</a:t>
            </a:r>
            <a:r>
              <a:rPr lang="en-US" sz="1800" dirty="0">
                <a:latin typeface="Courier New" pitchFamily="49" charset="0"/>
                <a:cs typeface="Courier New" pitchFamily="49" charset="0"/>
              </a:rPr>
              <a:t> * dN331/d</a:t>
            </a:r>
            <a:r>
              <a:rPr lang="el-GR" sz="1800" dirty="0">
                <a:latin typeface="Courier New" pitchFamily="49" charset="0"/>
                <a:cs typeface="Courier New" pitchFamily="49" charset="0"/>
              </a:rPr>
              <a:t>Ω</a:t>
            </a:r>
            <a:r>
              <a:rPr lang="en-US" sz="1800" dirty="0">
                <a:latin typeface="Courier New" pitchFamily="49" charset="0"/>
                <a:cs typeface="Courier New" pitchFamily="49" charset="0"/>
              </a:rPr>
              <a:t> – dN331/</a:t>
            </a:r>
            <a:r>
              <a:rPr lang="en-US" sz="1800" dirty="0" err="1">
                <a:latin typeface="Courier New" pitchFamily="49" charset="0"/>
                <a:cs typeface="Courier New" pitchFamily="49" charset="0"/>
              </a:rPr>
              <a:t>dR</a:t>
            </a:r>
            <a:r>
              <a:rPr lang="en-US" sz="1800" dirty="0">
                <a:latin typeface="Courier New" pitchFamily="49" charset="0"/>
                <a:cs typeface="Courier New" pitchFamily="49" charset="0"/>
              </a:rPr>
              <a:t> * dN318/d</a:t>
            </a:r>
            <a:r>
              <a:rPr lang="el-GR" sz="1800" dirty="0">
                <a:latin typeface="Courier New" pitchFamily="49" charset="0"/>
                <a:cs typeface="Courier New" pitchFamily="49" charset="0"/>
              </a:rPr>
              <a:t>Ω</a:t>
            </a:r>
            <a:r>
              <a:rPr lang="en-US" sz="1800" dirty="0">
                <a:latin typeface="Courier New" pitchFamily="49" charset="0"/>
                <a:cs typeface="Courier New" pitchFamily="49" charset="0"/>
              </a:rPr>
              <a:t>] </a:t>
            </a:r>
          </a:p>
          <a:p>
            <a:pPr marL="0">
              <a:spcBef>
                <a:spcPts val="0"/>
              </a:spcBef>
              <a:buNone/>
            </a:pPr>
            <a:endParaRPr lang="en-US" sz="1800" dirty="0">
              <a:latin typeface="Courier New" pitchFamily="49" charset="0"/>
              <a:cs typeface="Courier New" pitchFamily="49" charset="0"/>
            </a:endParaRPr>
          </a:p>
          <a:p>
            <a:pPr marL="0">
              <a:spcBef>
                <a:spcPts val="0"/>
              </a:spcBef>
              <a:buNone/>
            </a:pPr>
            <a:r>
              <a:rPr lang="el-GR" sz="1800" dirty="0">
                <a:latin typeface="Courier New" pitchFamily="49" charset="0"/>
                <a:cs typeface="Courier New" pitchFamily="49" charset="0"/>
              </a:rPr>
              <a:t>Ω</a:t>
            </a:r>
            <a:r>
              <a:rPr lang="en-US" sz="1800" dirty="0">
                <a:latin typeface="Courier New" pitchFamily="49" charset="0"/>
                <a:cs typeface="Courier New" pitchFamily="49" charset="0"/>
              </a:rPr>
              <a:t> is total ozone in DU, R is effective reflectivity, and</a:t>
            </a:r>
          </a:p>
          <a:p>
            <a:pPr marL="0">
              <a:spcBef>
                <a:spcPts val="0"/>
              </a:spcBef>
              <a:buNone/>
            </a:pPr>
            <a:r>
              <a:rPr lang="en-US" sz="1800" dirty="0">
                <a:latin typeface="Courier New" pitchFamily="49" charset="0"/>
                <a:cs typeface="Courier New" pitchFamily="49" charset="0"/>
              </a:rPr>
              <a:t>N is -100*log10(Radiance/Irradiance)</a:t>
            </a:r>
          </a:p>
          <a:p>
            <a:pPr marL="0">
              <a:spcBef>
                <a:spcPts val="0"/>
              </a:spcBef>
              <a:buNone/>
            </a:pPr>
            <a:endParaRPr lang="en-US" sz="1800" dirty="0"/>
          </a:p>
          <a:p>
            <a:pPr marL="0">
              <a:spcBef>
                <a:spcPts val="0"/>
              </a:spcBef>
              <a:buNone/>
            </a:pPr>
            <a:endParaRPr lang="en-US" sz="1400" dirty="0"/>
          </a:p>
        </p:txBody>
      </p:sp>
      <p:sp>
        <p:nvSpPr>
          <p:cNvPr id="4" name="Slide Number Placeholder 3"/>
          <p:cNvSpPr>
            <a:spLocks noGrp="1"/>
          </p:cNvSpPr>
          <p:nvPr>
            <p:ph type="sldNum" sz="quarter" idx="12"/>
          </p:nvPr>
        </p:nvSpPr>
        <p:spPr/>
        <p:txBody>
          <a:bodyPr/>
          <a:lstStyle/>
          <a:p>
            <a:pPr>
              <a:defRPr/>
            </a:pPr>
            <a:fld id="{D8B549EF-5C0E-4252-9A3E-F116EF0A1C11}" type="slidenum">
              <a:rPr lang="en-US" smtClean="0"/>
              <a:pPr>
                <a:defRPr/>
              </a:pPr>
              <a:t>15</a:t>
            </a:fld>
            <a:endParaRPr lang="en-US"/>
          </a:p>
        </p:txBody>
      </p:sp>
    </p:spTree>
    <p:extLst>
      <p:ext uri="{BB962C8B-B14F-4D97-AF65-F5344CB8AC3E}">
        <p14:creationId xmlns:p14="http://schemas.microsoft.com/office/powerpoint/2010/main" val="35345516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F2F5B8A-7907-4191-9DE5-416062B75E33}"/>
              </a:ext>
            </a:extLst>
          </p:cNvPr>
          <p:cNvGrpSpPr/>
          <p:nvPr/>
        </p:nvGrpSpPr>
        <p:grpSpPr>
          <a:xfrm>
            <a:off x="73994" y="107779"/>
            <a:ext cx="10646223" cy="6620934"/>
            <a:chOff x="7262" y="0"/>
            <a:chExt cx="10646223" cy="6620934"/>
          </a:xfrm>
        </p:grpSpPr>
        <p:pic>
          <p:nvPicPr>
            <p:cNvPr id="3" name="Picture 2">
              <a:extLst>
                <a:ext uri="{FF2B5EF4-FFF2-40B4-BE49-F238E27FC236}">
                  <a16:creationId xmlns:a16="http://schemas.microsoft.com/office/drawing/2014/main" id="{CD0A8520-D890-4824-8AC3-89BA860CC06F}"/>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592" t="3730" r="8593" b="524"/>
            <a:stretch/>
          </p:blipFill>
          <p:spPr>
            <a:xfrm>
              <a:off x="7262" y="0"/>
              <a:ext cx="10646223" cy="6620934"/>
            </a:xfrm>
            <a:prstGeom prst="rect">
              <a:avLst/>
            </a:prstGeom>
          </p:spPr>
        </p:pic>
        <p:sp>
          <p:nvSpPr>
            <p:cNvPr id="2" name="Oval 1">
              <a:extLst>
                <a:ext uri="{FF2B5EF4-FFF2-40B4-BE49-F238E27FC236}">
                  <a16:creationId xmlns:a16="http://schemas.microsoft.com/office/drawing/2014/main" id="{216228B2-B214-470C-B8AD-77FEAC475732}"/>
                </a:ext>
              </a:extLst>
            </p:cNvPr>
            <p:cNvSpPr/>
            <p:nvPr/>
          </p:nvSpPr>
          <p:spPr>
            <a:xfrm>
              <a:off x="8458200" y="1447800"/>
              <a:ext cx="1040235" cy="2298584"/>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718E6615-C679-46BF-A8CD-029381CEDAD2}"/>
              </a:ext>
            </a:extLst>
          </p:cNvPr>
          <p:cNvSpPr txBox="1"/>
          <p:nvPr/>
        </p:nvSpPr>
        <p:spPr>
          <a:xfrm>
            <a:off x="7048500" y="4572000"/>
            <a:ext cx="2805127" cy="369332"/>
          </a:xfrm>
          <a:prstGeom prst="rect">
            <a:avLst/>
          </a:prstGeom>
          <a:noFill/>
        </p:spPr>
        <p:txBody>
          <a:bodyPr wrap="none" rtlCol="0">
            <a:spAutoFit/>
          </a:bodyPr>
          <a:lstStyle/>
          <a:p>
            <a:r>
              <a:rPr lang="en-US" dirty="0">
                <a:solidFill>
                  <a:srgbClr val="0070C0"/>
                </a:solidFill>
              </a:rPr>
              <a:t>Solar Stitching Discontinuity</a:t>
            </a:r>
          </a:p>
        </p:txBody>
      </p:sp>
      <p:cxnSp>
        <p:nvCxnSpPr>
          <p:cNvPr id="6" name="Straight Arrow Connector 5">
            <a:extLst>
              <a:ext uri="{FF2B5EF4-FFF2-40B4-BE49-F238E27FC236}">
                <a16:creationId xmlns:a16="http://schemas.microsoft.com/office/drawing/2014/main" id="{916E3FDA-7295-4F5A-BFFF-5DD1976D30E1}"/>
              </a:ext>
            </a:extLst>
          </p:cNvPr>
          <p:cNvCxnSpPr>
            <a:cxnSpLocks/>
          </p:cNvCxnSpPr>
          <p:nvPr/>
        </p:nvCxnSpPr>
        <p:spPr>
          <a:xfrm flipV="1">
            <a:off x="8451063" y="3810000"/>
            <a:ext cx="464337" cy="611611"/>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88398209-E5E1-4147-9873-565E3D1CE43B}"/>
              </a:ext>
            </a:extLst>
          </p:cNvPr>
          <p:cNvSpPr txBox="1"/>
          <p:nvPr/>
        </p:nvSpPr>
        <p:spPr>
          <a:xfrm>
            <a:off x="2506667" y="4052279"/>
            <a:ext cx="5780878" cy="369332"/>
          </a:xfrm>
          <a:prstGeom prst="rect">
            <a:avLst/>
          </a:prstGeom>
          <a:noFill/>
        </p:spPr>
        <p:txBody>
          <a:bodyPr wrap="none" rtlCol="0">
            <a:spAutoFit/>
          </a:bodyPr>
          <a:lstStyle/>
          <a:p>
            <a:r>
              <a:rPr lang="en-US" dirty="0">
                <a:solidFill>
                  <a:srgbClr val="FF0000"/>
                </a:solidFill>
              </a:rPr>
              <a:t>Adjustments shifted down due to Level 1 Solar recalibration.</a:t>
            </a:r>
          </a:p>
        </p:txBody>
      </p:sp>
      <p:sp>
        <p:nvSpPr>
          <p:cNvPr id="5" name="Rectangle 4">
            <a:extLst>
              <a:ext uri="{FF2B5EF4-FFF2-40B4-BE49-F238E27FC236}">
                <a16:creationId xmlns:a16="http://schemas.microsoft.com/office/drawing/2014/main" id="{C30A045F-BE3D-4037-931E-293ECA8F2E13}"/>
              </a:ext>
            </a:extLst>
          </p:cNvPr>
          <p:cNvSpPr/>
          <p:nvPr/>
        </p:nvSpPr>
        <p:spPr>
          <a:xfrm>
            <a:off x="3276600" y="4890902"/>
            <a:ext cx="3384260" cy="523220"/>
          </a:xfrm>
          <a:prstGeom prst="rect">
            <a:avLst/>
          </a:prstGeom>
        </p:spPr>
        <p:txBody>
          <a:bodyPr wrap="none">
            <a:spAutoFit/>
          </a:bodyPr>
          <a:lstStyle/>
          <a:p>
            <a:r>
              <a:rPr lang="en-US" sz="2800" dirty="0"/>
              <a:t>March 2024 Results</a:t>
            </a:r>
          </a:p>
        </p:txBody>
      </p:sp>
      <p:sp>
        <p:nvSpPr>
          <p:cNvPr id="9" name="TextBox 8">
            <a:extLst>
              <a:ext uri="{FF2B5EF4-FFF2-40B4-BE49-F238E27FC236}">
                <a16:creationId xmlns:a16="http://schemas.microsoft.com/office/drawing/2014/main" id="{87EAE527-13B5-4BBD-8D22-D85488137001}"/>
              </a:ext>
            </a:extLst>
          </p:cNvPr>
          <p:cNvSpPr txBox="1"/>
          <p:nvPr/>
        </p:nvSpPr>
        <p:spPr>
          <a:xfrm>
            <a:off x="2782258" y="6360474"/>
            <a:ext cx="5688288" cy="461665"/>
          </a:xfrm>
          <a:prstGeom prst="rect">
            <a:avLst/>
          </a:prstGeom>
          <a:solidFill>
            <a:schemeClr val="bg1"/>
          </a:solidFill>
        </p:spPr>
        <p:txBody>
          <a:bodyPr wrap="none" rtlCol="0">
            <a:spAutoFit/>
          </a:bodyPr>
          <a:lstStyle/>
          <a:p>
            <a:r>
              <a:rPr lang="en-US" sz="2400" dirty="0"/>
              <a:t>Cross-Track Viewing Position # (#88 is Nadir)</a:t>
            </a:r>
          </a:p>
        </p:txBody>
      </p:sp>
    </p:spTree>
    <p:extLst>
      <p:ext uri="{BB962C8B-B14F-4D97-AF65-F5344CB8AC3E}">
        <p14:creationId xmlns:p14="http://schemas.microsoft.com/office/powerpoint/2010/main" val="42467273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7DD4C24-494F-46B7-B322-4C3390BC15BA}"/>
              </a:ext>
            </a:extLst>
          </p:cNvPr>
          <p:cNvPicPr>
            <a:picLocks noChangeAspect="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brightnessContrast bright="-10000" contrast="40000"/>
                    </a14:imgEffect>
                  </a14:imgLayer>
                </a14:imgProps>
              </a:ext>
              <a:ext uri="{28A0092B-C50C-407E-A947-70E740481C1C}">
                <a14:useLocalDpi xmlns:a14="http://schemas.microsoft.com/office/drawing/2010/main" val="0"/>
              </a:ext>
            </a:extLst>
          </a:blip>
          <a:srcRect l="3979" t="2967" r="1638" b="4875"/>
          <a:stretch/>
        </p:blipFill>
        <p:spPr>
          <a:xfrm>
            <a:off x="-1" y="51371"/>
            <a:ext cx="11558427" cy="6369977"/>
          </a:xfrm>
          <a:prstGeom prst="rect">
            <a:avLst/>
          </a:prstGeom>
        </p:spPr>
      </p:pic>
      <p:sp>
        <p:nvSpPr>
          <p:cNvPr id="10" name="TextBox 9">
            <a:extLst>
              <a:ext uri="{FF2B5EF4-FFF2-40B4-BE49-F238E27FC236}">
                <a16:creationId xmlns:a16="http://schemas.microsoft.com/office/drawing/2014/main" id="{08ED2AE7-43C7-42F2-90C8-404F95E4B9CA}"/>
              </a:ext>
            </a:extLst>
          </p:cNvPr>
          <p:cNvSpPr txBox="1"/>
          <p:nvPr/>
        </p:nvSpPr>
        <p:spPr>
          <a:xfrm>
            <a:off x="2315045" y="1545465"/>
            <a:ext cx="6111097" cy="369332"/>
          </a:xfrm>
          <a:prstGeom prst="rect">
            <a:avLst/>
          </a:prstGeom>
          <a:noFill/>
        </p:spPr>
        <p:txBody>
          <a:bodyPr wrap="none" rtlCol="0">
            <a:spAutoFit/>
          </a:bodyPr>
          <a:lstStyle/>
          <a:p>
            <a:r>
              <a:rPr lang="en-US" dirty="0"/>
              <a:t>Adjustments to force agreement with S-NPP V8TOz Total Ozone</a:t>
            </a:r>
          </a:p>
        </p:txBody>
      </p:sp>
      <p:sp>
        <p:nvSpPr>
          <p:cNvPr id="4" name="TextBox 3">
            <a:extLst>
              <a:ext uri="{FF2B5EF4-FFF2-40B4-BE49-F238E27FC236}">
                <a16:creationId xmlns:a16="http://schemas.microsoft.com/office/drawing/2014/main" id="{4B03299F-3831-4E27-8D73-29FD7B9B6932}"/>
              </a:ext>
            </a:extLst>
          </p:cNvPr>
          <p:cNvSpPr txBox="1"/>
          <p:nvPr/>
        </p:nvSpPr>
        <p:spPr>
          <a:xfrm>
            <a:off x="2761710" y="6391296"/>
            <a:ext cx="5688288" cy="461665"/>
          </a:xfrm>
          <a:prstGeom prst="rect">
            <a:avLst/>
          </a:prstGeom>
          <a:solidFill>
            <a:schemeClr val="bg1"/>
          </a:solidFill>
        </p:spPr>
        <p:txBody>
          <a:bodyPr wrap="none" rtlCol="0">
            <a:spAutoFit/>
          </a:bodyPr>
          <a:lstStyle/>
          <a:p>
            <a:r>
              <a:rPr lang="en-US" sz="2400" dirty="0"/>
              <a:t>Cross-Track Viewing Position # (#18 is Nadir)</a:t>
            </a:r>
          </a:p>
        </p:txBody>
      </p:sp>
    </p:spTree>
    <p:extLst>
      <p:ext uri="{BB962C8B-B14F-4D97-AF65-F5344CB8AC3E}">
        <p14:creationId xmlns:p14="http://schemas.microsoft.com/office/powerpoint/2010/main" val="18039928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5966671-F3FD-488C-95AD-8024A1E7D0D7}"/>
              </a:ext>
            </a:extLst>
          </p:cNvPr>
          <p:cNvPicPr>
            <a:picLocks noChangeAspect="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brightnessContrast bright="-10000" contrast="40000"/>
                    </a14:imgEffect>
                  </a14:imgLayer>
                </a14:imgProps>
              </a:ext>
              <a:ext uri="{28A0092B-C50C-407E-A947-70E740481C1C}">
                <a14:useLocalDpi xmlns:a14="http://schemas.microsoft.com/office/drawing/2010/main" val="0"/>
              </a:ext>
            </a:extLst>
          </a:blip>
          <a:srcRect l="5149" t="4315" r="8110" b="5412"/>
          <a:stretch/>
        </p:blipFill>
        <p:spPr>
          <a:xfrm>
            <a:off x="143834" y="143839"/>
            <a:ext cx="10639780" cy="6247458"/>
          </a:xfrm>
          <a:prstGeom prst="rect">
            <a:avLst/>
          </a:prstGeom>
        </p:spPr>
      </p:pic>
      <p:sp>
        <p:nvSpPr>
          <p:cNvPr id="10" name="TextBox 9">
            <a:extLst>
              <a:ext uri="{FF2B5EF4-FFF2-40B4-BE49-F238E27FC236}">
                <a16:creationId xmlns:a16="http://schemas.microsoft.com/office/drawing/2014/main" id="{B7B5B38E-2ED7-4021-A86C-ED4348A0D2AE}"/>
              </a:ext>
            </a:extLst>
          </p:cNvPr>
          <p:cNvSpPr txBox="1"/>
          <p:nvPr/>
        </p:nvSpPr>
        <p:spPr>
          <a:xfrm>
            <a:off x="2315045" y="1545465"/>
            <a:ext cx="6525889" cy="369332"/>
          </a:xfrm>
          <a:prstGeom prst="rect">
            <a:avLst/>
          </a:prstGeom>
          <a:noFill/>
        </p:spPr>
        <p:txBody>
          <a:bodyPr wrap="none" rtlCol="0">
            <a:spAutoFit/>
          </a:bodyPr>
          <a:lstStyle/>
          <a:p>
            <a:r>
              <a:rPr lang="en-US" dirty="0"/>
              <a:t>Adjustments to force agreement with NOAA-19 SBUV/2 Total Ozone</a:t>
            </a:r>
          </a:p>
        </p:txBody>
      </p:sp>
      <p:sp>
        <p:nvSpPr>
          <p:cNvPr id="6" name="TextBox 5">
            <a:extLst>
              <a:ext uri="{FF2B5EF4-FFF2-40B4-BE49-F238E27FC236}">
                <a16:creationId xmlns:a16="http://schemas.microsoft.com/office/drawing/2014/main" id="{44F203BA-5A25-4156-B88C-5C09A4FBFD69}"/>
              </a:ext>
            </a:extLst>
          </p:cNvPr>
          <p:cNvSpPr txBox="1"/>
          <p:nvPr/>
        </p:nvSpPr>
        <p:spPr>
          <a:xfrm>
            <a:off x="2761710" y="6391296"/>
            <a:ext cx="5688288" cy="461665"/>
          </a:xfrm>
          <a:prstGeom prst="rect">
            <a:avLst/>
          </a:prstGeom>
          <a:solidFill>
            <a:schemeClr val="bg1"/>
          </a:solidFill>
        </p:spPr>
        <p:txBody>
          <a:bodyPr wrap="none" rtlCol="0">
            <a:spAutoFit/>
          </a:bodyPr>
          <a:lstStyle/>
          <a:p>
            <a:r>
              <a:rPr lang="en-US" sz="2400" dirty="0"/>
              <a:t>Cross-Track Viewing Position # (#18 is Nadir)</a:t>
            </a:r>
          </a:p>
        </p:txBody>
      </p:sp>
    </p:spTree>
    <p:extLst>
      <p:ext uri="{BB962C8B-B14F-4D97-AF65-F5344CB8AC3E}">
        <p14:creationId xmlns:p14="http://schemas.microsoft.com/office/powerpoint/2010/main" val="13466485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E0058-434A-4AA1-96E0-91FD39344C91}"/>
              </a:ext>
            </a:extLst>
          </p:cNvPr>
          <p:cNvSpPr>
            <a:spLocks noGrp="1"/>
          </p:cNvSpPr>
          <p:nvPr>
            <p:ph type="title"/>
          </p:nvPr>
        </p:nvSpPr>
        <p:spPr/>
        <p:txBody>
          <a:bodyPr/>
          <a:lstStyle/>
          <a:p>
            <a:pPr algn="ctr"/>
            <a:r>
              <a:rPr lang="en-US" dirty="0"/>
              <a:t>Proposed Improvement for Solar Activity</a:t>
            </a:r>
          </a:p>
        </p:txBody>
      </p:sp>
      <p:sp>
        <p:nvSpPr>
          <p:cNvPr id="3" name="Content Placeholder 2">
            <a:extLst>
              <a:ext uri="{FF2B5EF4-FFF2-40B4-BE49-F238E27FC236}">
                <a16:creationId xmlns:a16="http://schemas.microsoft.com/office/drawing/2014/main" id="{DAAE25F2-9F5D-446E-A780-4D1A0351BFDA}"/>
              </a:ext>
            </a:extLst>
          </p:cNvPr>
          <p:cNvSpPr>
            <a:spLocks noGrp="1"/>
          </p:cNvSpPr>
          <p:nvPr>
            <p:ph idx="1"/>
          </p:nvPr>
        </p:nvSpPr>
        <p:spPr>
          <a:xfrm>
            <a:off x="838199" y="1690688"/>
            <a:ext cx="10709031" cy="4944574"/>
          </a:xfrm>
        </p:spPr>
        <p:txBody>
          <a:bodyPr>
            <a:normAutofit/>
          </a:bodyPr>
          <a:lstStyle/>
          <a:p>
            <a:r>
              <a:rPr lang="en-US" dirty="0"/>
              <a:t>Biweekly adjustments implemented five days after the measurements are made do not track the 27-day solar rotation cycle well.</a:t>
            </a:r>
          </a:p>
          <a:p>
            <a:r>
              <a:rPr lang="en-US" dirty="0"/>
              <a:t>Daily values from the Earth-view measurements or from </a:t>
            </a:r>
            <a:r>
              <a:rPr lang="en-US" dirty="0" err="1"/>
              <a:t>Metop</a:t>
            </a:r>
            <a:r>
              <a:rPr lang="en-US" dirty="0"/>
              <a:t>-C GOME-2 Solar-view measurements could be used but would require daily table updates.</a:t>
            </a:r>
          </a:p>
          <a:p>
            <a:r>
              <a:rPr lang="en-US" dirty="0"/>
              <a:t>The average Mg II index for the last two bi-weekly solar measurements can be used as a representative value for the 27-day average solar activity.</a:t>
            </a:r>
          </a:p>
          <a:p>
            <a:r>
              <a:rPr lang="en-US" dirty="0"/>
              <a:t>Proposal: Use this average Mg II Index value and the Mg II Scale factors to adjust the solar irradiance for this contribution relative to the “Day 1” solar. This will at least track the 11-year cycle variations.</a:t>
            </a:r>
          </a:p>
        </p:txBody>
      </p:sp>
      <p:sp>
        <p:nvSpPr>
          <p:cNvPr id="4" name="Slide Number Placeholder 3">
            <a:extLst>
              <a:ext uri="{FF2B5EF4-FFF2-40B4-BE49-F238E27FC236}">
                <a16:creationId xmlns:a16="http://schemas.microsoft.com/office/drawing/2014/main" id="{05FEC13A-1B70-45FA-B17B-1C78AB437A6C}"/>
              </a:ext>
            </a:extLst>
          </p:cNvPr>
          <p:cNvSpPr>
            <a:spLocks noGrp="1"/>
          </p:cNvSpPr>
          <p:nvPr>
            <p:ph type="sldNum" sz="quarter" idx="12"/>
          </p:nvPr>
        </p:nvSpPr>
        <p:spPr/>
        <p:txBody>
          <a:bodyPr/>
          <a:lstStyle/>
          <a:p>
            <a:fld id="{6F7D43C1-E35E-497E-9F54-CF4600D04F69}" type="slidenum">
              <a:rPr lang="en-US" smtClean="0"/>
              <a:t>19</a:t>
            </a:fld>
            <a:endParaRPr lang="en-US"/>
          </a:p>
        </p:txBody>
      </p:sp>
    </p:spTree>
    <p:extLst>
      <p:ext uri="{BB962C8B-B14F-4D97-AF65-F5344CB8AC3E}">
        <p14:creationId xmlns:p14="http://schemas.microsoft.com/office/powerpoint/2010/main" val="4977273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Disclaimer</a:t>
            </a:r>
          </a:p>
        </p:txBody>
      </p:sp>
      <p:sp>
        <p:nvSpPr>
          <p:cNvPr id="3" name="Content Placeholder 2"/>
          <p:cNvSpPr>
            <a:spLocks noGrp="1"/>
          </p:cNvSpPr>
          <p:nvPr>
            <p:ph idx="1"/>
          </p:nvPr>
        </p:nvSpPr>
        <p:spPr>
          <a:xfrm>
            <a:off x="1724361" y="2173116"/>
            <a:ext cx="8915400" cy="1255885"/>
          </a:xfrm>
        </p:spPr>
        <p:txBody>
          <a:bodyPr>
            <a:normAutofit fontScale="77500" lnSpcReduction="20000"/>
          </a:bodyPr>
          <a:lstStyle/>
          <a:p>
            <a:pPr marL="0" indent="0">
              <a:buNone/>
            </a:pPr>
            <a:r>
              <a:rPr lang="en-US" sz="3200" dirty="0"/>
              <a:t>"The contents of this presentation are those of the authors and do not necessarily reflect any position of the US Government or the National Oceanic &amp; Atmospheric Administration."</a:t>
            </a:r>
          </a:p>
        </p:txBody>
      </p:sp>
    </p:spTree>
    <p:extLst>
      <p:ext uri="{BB962C8B-B14F-4D97-AF65-F5344CB8AC3E}">
        <p14:creationId xmlns:p14="http://schemas.microsoft.com/office/powerpoint/2010/main" val="25495102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E0058-434A-4AA1-96E0-91FD39344C91}"/>
              </a:ext>
            </a:extLst>
          </p:cNvPr>
          <p:cNvSpPr>
            <a:spLocks noGrp="1"/>
          </p:cNvSpPr>
          <p:nvPr>
            <p:ph type="title"/>
          </p:nvPr>
        </p:nvSpPr>
        <p:spPr/>
        <p:txBody>
          <a:bodyPr/>
          <a:lstStyle/>
          <a:p>
            <a:pPr algn="ctr"/>
            <a:r>
              <a:rPr lang="en-US" dirty="0"/>
              <a:t>Options for Instrument Degradation</a:t>
            </a:r>
          </a:p>
        </p:txBody>
      </p:sp>
      <p:sp>
        <p:nvSpPr>
          <p:cNvPr id="3" name="Content Placeholder 2">
            <a:extLst>
              <a:ext uri="{FF2B5EF4-FFF2-40B4-BE49-F238E27FC236}">
                <a16:creationId xmlns:a16="http://schemas.microsoft.com/office/drawing/2014/main" id="{DAAE25F2-9F5D-446E-A780-4D1A0351BFDA}"/>
              </a:ext>
            </a:extLst>
          </p:cNvPr>
          <p:cNvSpPr>
            <a:spLocks noGrp="1"/>
          </p:cNvSpPr>
          <p:nvPr>
            <p:ph idx="1"/>
          </p:nvPr>
        </p:nvSpPr>
        <p:spPr/>
        <p:txBody>
          <a:bodyPr/>
          <a:lstStyle/>
          <a:p>
            <a:r>
              <a:rPr lang="en-US" dirty="0"/>
              <a:t>Estimate the instrument throughput degradation rates as a function of wavelength from the working and reference measurements</a:t>
            </a:r>
          </a:p>
          <a:p>
            <a:r>
              <a:rPr lang="en-US" dirty="0"/>
              <a:t>Option 1. Update Earth Calibration Coefficient Tables to correct for this degradation. (Called Calibration Factors Earth for SBUV/2 instruments.)</a:t>
            </a:r>
          </a:p>
          <a:p>
            <a:r>
              <a:rPr lang="en-US" dirty="0"/>
              <a:t>Option 2. Apply the wavelength degradation estimate to the biweekly solar irradiance measurements to match the degradation effects present in the Earth radiance measurements.</a:t>
            </a:r>
          </a:p>
          <a:p>
            <a:endParaRPr lang="en-US" dirty="0"/>
          </a:p>
        </p:txBody>
      </p:sp>
      <p:sp>
        <p:nvSpPr>
          <p:cNvPr id="4" name="Slide Number Placeholder 3">
            <a:extLst>
              <a:ext uri="{FF2B5EF4-FFF2-40B4-BE49-F238E27FC236}">
                <a16:creationId xmlns:a16="http://schemas.microsoft.com/office/drawing/2014/main" id="{05FEC13A-1B70-45FA-B17B-1C78AB437A6C}"/>
              </a:ext>
            </a:extLst>
          </p:cNvPr>
          <p:cNvSpPr>
            <a:spLocks noGrp="1"/>
          </p:cNvSpPr>
          <p:nvPr>
            <p:ph type="sldNum" sz="quarter" idx="12"/>
          </p:nvPr>
        </p:nvSpPr>
        <p:spPr/>
        <p:txBody>
          <a:bodyPr/>
          <a:lstStyle/>
          <a:p>
            <a:fld id="{6F7D43C1-E35E-497E-9F54-CF4600D04F69}" type="slidenum">
              <a:rPr lang="en-US" smtClean="0"/>
              <a:t>20</a:t>
            </a:fld>
            <a:endParaRPr lang="en-US"/>
          </a:p>
        </p:txBody>
      </p:sp>
    </p:spTree>
    <p:extLst>
      <p:ext uri="{BB962C8B-B14F-4D97-AF65-F5344CB8AC3E}">
        <p14:creationId xmlns:p14="http://schemas.microsoft.com/office/powerpoint/2010/main" val="27352308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2018" name="Picture 2"/>
          <p:cNvPicPr>
            <a:picLocks noGrp="1" noChangeArrowheads="1"/>
          </p:cNvPicPr>
          <p:nvPr>
            <p:ph sz="half" idx="1"/>
          </p:nvPr>
        </p:nvPicPr>
        <p:blipFill>
          <a:blip r:embed="rId3" cstate="print">
            <a:lum bright="-60000" contrast="80000"/>
          </a:blip>
          <a:srcRect/>
          <a:stretch>
            <a:fillRect/>
          </a:stretch>
        </p:blipFill>
        <p:spPr>
          <a:xfrm>
            <a:off x="468351" y="174626"/>
            <a:ext cx="6375363" cy="3025775"/>
          </a:xfrm>
          <a:noFill/>
          <a:ln/>
        </p:spPr>
      </p:pic>
      <p:sp>
        <p:nvSpPr>
          <p:cNvPr id="342019" name="Text Box 3"/>
          <p:cNvSpPr txBox="1">
            <a:spLocks noChangeArrowheads="1"/>
          </p:cNvSpPr>
          <p:nvPr/>
        </p:nvSpPr>
        <p:spPr bwMode="auto">
          <a:xfrm>
            <a:off x="138501" y="5952158"/>
            <a:ext cx="1711687" cy="1010405"/>
          </a:xfrm>
          <a:prstGeom prst="rect">
            <a:avLst/>
          </a:prstGeom>
          <a:noFill/>
          <a:ln w="9525">
            <a:noFill/>
            <a:miter lim="800000"/>
            <a:headEnd/>
            <a:tailEnd/>
          </a:ln>
          <a:effectLst/>
        </p:spPr>
        <p:txBody>
          <a:bodyPr wrap="none">
            <a:spAutoFit/>
          </a:bodyPr>
          <a:lstStyle/>
          <a:p>
            <a:r>
              <a:rPr lang="en-US" sz="5966" dirty="0"/>
              <a:t>EAST</a:t>
            </a:r>
          </a:p>
        </p:txBody>
      </p:sp>
      <p:sp>
        <p:nvSpPr>
          <p:cNvPr id="342020" name="Text Box 4"/>
          <p:cNvSpPr txBox="1">
            <a:spLocks noChangeArrowheads="1"/>
          </p:cNvSpPr>
          <p:nvPr/>
        </p:nvSpPr>
        <p:spPr bwMode="auto">
          <a:xfrm>
            <a:off x="1850188" y="5952157"/>
            <a:ext cx="5831340" cy="1010405"/>
          </a:xfrm>
          <a:prstGeom prst="rect">
            <a:avLst/>
          </a:prstGeom>
          <a:noFill/>
          <a:ln w="9525">
            <a:noFill/>
            <a:miter lim="800000"/>
            <a:headEnd/>
            <a:tailEnd/>
          </a:ln>
          <a:effectLst/>
        </p:spPr>
        <p:txBody>
          <a:bodyPr wrap="none">
            <a:spAutoFit/>
          </a:bodyPr>
          <a:lstStyle/>
          <a:p>
            <a:r>
              <a:rPr lang="en-US" sz="5966" dirty="0"/>
              <a:t> cross-track  WEST</a:t>
            </a:r>
          </a:p>
        </p:txBody>
      </p:sp>
      <p:sp>
        <p:nvSpPr>
          <p:cNvPr id="342021" name="Text Box 5"/>
          <p:cNvSpPr txBox="1">
            <a:spLocks noChangeArrowheads="1"/>
          </p:cNvSpPr>
          <p:nvPr/>
        </p:nvSpPr>
        <p:spPr bwMode="auto">
          <a:xfrm>
            <a:off x="6972299" y="662902"/>
            <a:ext cx="4870295" cy="4093428"/>
          </a:xfrm>
          <a:prstGeom prst="rect">
            <a:avLst/>
          </a:prstGeom>
          <a:solidFill>
            <a:schemeClr val="bg1"/>
          </a:solidFill>
          <a:ln w="9525">
            <a:noFill/>
            <a:miter lim="800000"/>
            <a:headEnd/>
            <a:tailEnd/>
          </a:ln>
          <a:effectLst/>
        </p:spPr>
        <p:txBody>
          <a:bodyPr wrap="square">
            <a:spAutoFit/>
          </a:bodyPr>
          <a:lstStyle/>
          <a:p>
            <a:r>
              <a:rPr lang="en-US" sz="2000" dirty="0" err="1"/>
              <a:t>Metop</a:t>
            </a:r>
            <a:r>
              <a:rPr lang="en-US" sz="2000" dirty="0"/>
              <a:t>-A GOME-2 Version 8 331-nm Reflectivity for a box in the Equatorial Pacific.</a:t>
            </a:r>
          </a:p>
          <a:p>
            <a:endParaRPr lang="en-US" sz="2000" dirty="0"/>
          </a:p>
          <a:p>
            <a:r>
              <a:rPr lang="en-US" sz="2000" dirty="0"/>
              <a:t>The unadjusted values in the top plot reach a minimum of 8% (higher than expected for the open ocean) for the Nadir scan position. </a:t>
            </a:r>
          </a:p>
          <a:p>
            <a:endParaRPr lang="en-US" sz="2000" dirty="0"/>
          </a:p>
          <a:p>
            <a:r>
              <a:rPr lang="en-US" sz="2000" dirty="0"/>
              <a:t>A single calibration adjustment to the 331-nm channel lowers this value to 4% and also flattens out the scan dependence for West-viewing positions. The East-viewing results are not flat but this is expected as there is sun glint contamination for those angles.</a:t>
            </a:r>
          </a:p>
        </p:txBody>
      </p:sp>
      <p:pic>
        <p:nvPicPr>
          <p:cNvPr id="342022" name="Picture 6"/>
          <p:cNvPicPr>
            <a:picLocks noGrp="1" noChangeArrowheads="1"/>
          </p:cNvPicPr>
          <p:nvPr>
            <p:ph sz="half" idx="2"/>
          </p:nvPr>
        </p:nvPicPr>
        <p:blipFill>
          <a:blip r:embed="rId4" cstate="print">
            <a:lum bright="-60000" contrast="80000"/>
          </a:blip>
          <a:srcRect/>
          <a:stretch>
            <a:fillRect/>
          </a:stretch>
        </p:blipFill>
        <p:spPr>
          <a:xfrm>
            <a:off x="468350" y="2982138"/>
            <a:ext cx="6375363" cy="3043237"/>
          </a:xfrm>
          <a:noFill/>
          <a:ln/>
        </p:spPr>
      </p:pic>
      <p:sp>
        <p:nvSpPr>
          <p:cNvPr id="342025" name="Text Box 9"/>
          <p:cNvSpPr txBox="1">
            <a:spLocks noChangeArrowheads="1"/>
          </p:cNvSpPr>
          <p:nvPr/>
        </p:nvSpPr>
        <p:spPr bwMode="auto">
          <a:xfrm>
            <a:off x="7495256" y="4871659"/>
            <a:ext cx="4618765" cy="1323439"/>
          </a:xfrm>
          <a:prstGeom prst="rect">
            <a:avLst/>
          </a:prstGeom>
          <a:noFill/>
          <a:ln w="9525">
            <a:noFill/>
            <a:miter lim="800000"/>
            <a:headEnd/>
            <a:tailEnd/>
          </a:ln>
          <a:effectLst/>
        </p:spPr>
        <p:txBody>
          <a:bodyPr wrap="none">
            <a:spAutoFit/>
          </a:bodyPr>
          <a:lstStyle/>
          <a:p>
            <a:r>
              <a:rPr lang="en-US" sz="4000" dirty="0"/>
              <a:t>Equatorial Pacific Box</a:t>
            </a:r>
          </a:p>
          <a:p>
            <a:r>
              <a:rPr lang="en-US" sz="4000" dirty="0"/>
              <a:t>|Lat|&lt;5, Lon&lt;-100</a:t>
            </a:r>
          </a:p>
        </p:txBody>
      </p:sp>
      <p:sp>
        <p:nvSpPr>
          <p:cNvPr id="8" name="Slide Number Placeholder 7"/>
          <p:cNvSpPr>
            <a:spLocks noGrp="1"/>
          </p:cNvSpPr>
          <p:nvPr>
            <p:ph type="sldNum" sz="quarter" idx="12"/>
          </p:nvPr>
        </p:nvSpPr>
        <p:spPr/>
        <p:txBody>
          <a:bodyPr/>
          <a:lstStyle/>
          <a:p>
            <a:pPr>
              <a:defRPr/>
            </a:pPr>
            <a:fld id="{778739D3-3F24-4BD9-96C4-B62A6830015D}" type="slidenum">
              <a:rPr lang="en-US" smtClean="0"/>
              <a:pPr>
                <a:defRPr/>
              </a:pPr>
              <a:t>21</a:t>
            </a:fld>
            <a:endParaRPr lang="en-US"/>
          </a:p>
        </p:txBody>
      </p:sp>
    </p:spTree>
    <p:extLst>
      <p:ext uri="{BB962C8B-B14F-4D97-AF65-F5344CB8AC3E}">
        <p14:creationId xmlns:p14="http://schemas.microsoft.com/office/powerpoint/2010/main" val="30131511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C8C06-78C2-4E7C-A8DB-D895CCDFEB59}"/>
              </a:ext>
            </a:extLst>
          </p:cNvPr>
          <p:cNvSpPr>
            <a:spLocks noGrp="1"/>
          </p:cNvSpPr>
          <p:nvPr>
            <p:ph type="title"/>
          </p:nvPr>
        </p:nvSpPr>
        <p:spPr>
          <a:xfrm>
            <a:off x="838200" y="365126"/>
            <a:ext cx="10515600" cy="744484"/>
          </a:xfrm>
        </p:spPr>
        <p:txBody>
          <a:bodyPr/>
          <a:lstStyle/>
          <a:p>
            <a:pPr algn="ctr"/>
            <a:r>
              <a:rPr lang="en-US" dirty="0"/>
              <a:t>Summary</a:t>
            </a:r>
          </a:p>
        </p:txBody>
      </p:sp>
      <p:sp>
        <p:nvSpPr>
          <p:cNvPr id="3" name="Content Placeholder 2">
            <a:extLst>
              <a:ext uri="{FF2B5EF4-FFF2-40B4-BE49-F238E27FC236}">
                <a16:creationId xmlns:a16="http://schemas.microsoft.com/office/drawing/2014/main" id="{E26AE99D-BE4E-4415-84EE-22E8F0EFAE4C}"/>
              </a:ext>
            </a:extLst>
          </p:cNvPr>
          <p:cNvSpPr>
            <a:spLocks noGrp="1"/>
          </p:cNvSpPr>
          <p:nvPr>
            <p:ph idx="1"/>
          </p:nvPr>
        </p:nvSpPr>
        <p:spPr>
          <a:xfrm>
            <a:off x="838200" y="1510301"/>
            <a:ext cx="10515600" cy="4666662"/>
          </a:xfrm>
        </p:spPr>
        <p:txBody>
          <a:bodyPr/>
          <a:lstStyle/>
          <a:p>
            <a:r>
              <a:rPr lang="en-US" dirty="0"/>
              <a:t>Analysis of biweekly working and annual reference solar measurements for NOAA-20 and S-NPP OMPS NP allow accurate characterization of the instrument throughput changes at the 0.1% level.</a:t>
            </a:r>
          </a:p>
          <a:p>
            <a:r>
              <a:rPr lang="en-US" dirty="0"/>
              <a:t>Soft calibration adjustments to force agreement for all OMPS can be calculated by using the V8Pro and V8TOz ozone, reflectivity and aerosol index estimates and their sensitivity to radiance / irradiance ratio changes.</a:t>
            </a:r>
          </a:p>
          <a:p>
            <a:r>
              <a:rPr lang="en-US" dirty="0"/>
              <a:t>The stable orbits of the JPSS polar satellites allows the creation of accurate long-term records.</a:t>
            </a:r>
          </a:p>
        </p:txBody>
      </p:sp>
      <p:sp>
        <p:nvSpPr>
          <p:cNvPr id="4" name="Slide Number Placeholder 3">
            <a:extLst>
              <a:ext uri="{FF2B5EF4-FFF2-40B4-BE49-F238E27FC236}">
                <a16:creationId xmlns:a16="http://schemas.microsoft.com/office/drawing/2014/main" id="{92C78AA6-7FAB-48E8-A204-8655C6AACEFD}"/>
              </a:ext>
            </a:extLst>
          </p:cNvPr>
          <p:cNvSpPr>
            <a:spLocks noGrp="1"/>
          </p:cNvSpPr>
          <p:nvPr>
            <p:ph type="sldNum" sz="quarter" idx="12"/>
          </p:nvPr>
        </p:nvSpPr>
        <p:spPr/>
        <p:txBody>
          <a:bodyPr/>
          <a:lstStyle/>
          <a:p>
            <a:fld id="{6F7D43C1-E35E-497E-9F54-CF4600D04F69}" type="slidenum">
              <a:rPr lang="en-US" smtClean="0"/>
              <a:t>22</a:t>
            </a:fld>
            <a:endParaRPr lang="en-US"/>
          </a:p>
        </p:txBody>
      </p:sp>
    </p:spTree>
    <p:extLst>
      <p:ext uri="{BB962C8B-B14F-4D97-AF65-F5344CB8AC3E}">
        <p14:creationId xmlns:p14="http://schemas.microsoft.com/office/powerpoint/2010/main" val="7083781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CF690-4FB3-4ACD-B93E-0D95E8D4FA28}"/>
              </a:ext>
            </a:extLst>
          </p:cNvPr>
          <p:cNvSpPr>
            <a:spLocks noGrp="1"/>
          </p:cNvSpPr>
          <p:nvPr>
            <p:ph type="title"/>
          </p:nvPr>
        </p:nvSpPr>
        <p:spPr>
          <a:xfrm>
            <a:off x="339047" y="365126"/>
            <a:ext cx="11517331" cy="1032160"/>
          </a:xfrm>
        </p:spPr>
        <p:txBody>
          <a:bodyPr>
            <a:normAutofit/>
          </a:bodyPr>
          <a:lstStyle/>
          <a:p>
            <a:pPr algn="ctr"/>
            <a:r>
              <a:rPr lang="en-US" sz="4000" dirty="0"/>
              <a:t>GeoXO Atmospheric Composition Instrument (ACX)</a:t>
            </a:r>
          </a:p>
        </p:txBody>
      </p:sp>
      <p:sp>
        <p:nvSpPr>
          <p:cNvPr id="3" name="Content Placeholder 2">
            <a:extLst>
              <a:ext uri="{FF2B5EF4-FFF2-40B4-BE49-F238E27FC236}">
                <a16:creationId xmlns:a16="http://schemas.microsoft.com/office/drawing/2014/main" id="{7FE32653-13CB-4B54-ABBB-9455990F178C}"/>
              </a:ext>
            </a:extLst>
          </p:cNvPr>
          <p:cNvSpPr>
            <a:spLocks noGrp="1"/>
          </p:cNvSpPr>
          <p:nvPr>
            <p:ph idx="1"/>
          </p:nvPr>
        </p:nvSpPr>
        <p:spPr/>
        <p:txBody>
          <a:bodyPr/>
          <a:lstStyle/>
          <a:p>
            <a:r>
              <a:rPr lang="en-US" dirty="0">
                <a:hlinkClick r:id="rId2"/>
              </a:rPr>
              <a:t>https://www.eoportal.org/satellite-missions/geoxo#spacecraft</a:t>
            </a:r>
            <a:endParaRPr lang="en-US" dirty="0"/>
          </a:p>
          <a:p>
            <a:r>
              <a:rPr lang="en-US" dirty="0"/>
              <a:t>GeoXO (Geostationary Extended Observations) is a planned constellation of three geostationary meteorological satellites, developed by NOAA (National Oceanic and Atmospheric Administration) in collaboration with NASA, that aims to advance environmental monitoring across the Western Hemisphere. Designed to provide continuity for the GOES-R series, GeoXO will provide enhanced weather, air quality, and ocean monitoring to address threats from extreme weather and climate change, benefiting public safety and environmental protection.</a:t>
            </a:r>
          </a:p>
        </p:txBody>
      </p:sp>
      <p:sp>
        <p:nvSpPr>
          <p:cNvPr id="4" name="Slide Number Placeholder 3">
            <a:extLst>
              <a:ext uri="{FF2B5EF4-FFF2-40B4-BE49-F238E27FC236}">
                <a16:creationId xmlns:a16="http://schemas.microsoft.com/office/drawing/2014/main" id="{344D36F1-1CF7-4340-A657-6CB89EC9CB3D}"/>
              </a:ext>
            </a:extLst>
          </p:cNvPr>
          <p:cNvSpPr>
            <a:spLocks noGrp="1"/>
          </p:cNvSpPr>
          <p:nvPr>
            <p:ph type="sldNum" sz="quarter" idx="12"/>
          </p:nvPr>
        </p:nvSpPr>
        <p:spPr/>
        <p:txBody>
          <a:bodyPr/>
          <a:lstStyle/>
          <a:p>
            <a:fld id="{6F7D43C1-E35E-497E-9F54-CF4600D04F69}" type="slidenum">
              <a:rPr lang="en-US" smtClean="0"/>
              <a:t>23</a:t>
            </a:fld>
            <a:endParaRPr lang="en-US"/>
          </a:p>
        </p:txBody>
      </p:sp>
    </p:spTree>
    <p:extLst>
      <p:ext uri="{BB962C8B-B14F-4D97-AF65-F5344CB8AC3E}">
        <p14:creationId xmlns:p14="http://schemas.microsoft.com/office/powerpoint/2010/main" val="29090359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41B5B-838C-49A6-80DE-F6B52501B5D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3A17EFB-60A3-498F-B151-920CA1A3E4FC}"/>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6A55F077-AFCD-4F31-A06D-1042F521CB0C}"/>
              </a:ext>
            </a:extLst>
          </p:cNvPr>
          <p:cNvSpPr>
            <a:spLocks noGrp="1"/>
          </p:cNvSpPr>
          <p:nvPr>
            <p:ph type="sldNum" sz="quarter" idx="12"/>
          </p:nvPr>
        </p:nvSpPr>
        <p:spPr/>
        <p:txBody>
          <a:bodyPr/>
          <a:lstStyle/>
          <a:p>
            <a:fld id="{6F7D43C1-E35E-497E-9F54-CF4600D04F69}" type="slidenum">
              <a:rPr lang="en-US" smtClean="0"/>
              <a:t>24</a:t>
            </a:fld>
            <a:endParaRPr lang="en-US"/>
          </a:p>
        </p:txBody>
      </p:sp>
      <p:pic>
        <p:nvPicPr>
          <p:cNvPr id="1026" name="Picture 2" descr="https://www.eoportal.org/api/cms/documents/d/eoportal/image1-74">
            <a:extLst>
              <a:ext uri="{FF2B5EF4-FFF2-40B4-BE49-F238E27FC236}">
                <a16:creationId xmlns:a16="http://schemas.microsoft.com/office/drawing/2014/main" id="{7957A7E9-1C35-4153-9D0A-E021701957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565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a:extLst>
              <a:ext uri="{FF2B5EF4-FFF2-40B4-BE49-F238E27FC236}">
                <a16:creationId xmlns:a16="http://schemas.microsoft.com/office/drawing/2014/main" id="{B9BDD638-DB17-45EC-A709-4AF109EAA34A}"/>
              </a:ext>
            </a:extLst>
          </p:cNvPr>
          <p:cNvSpPr/>
          <p:nvPr/>
        </p:nvSpPr>
        <p:spPr>
          <a:xfrm>
            <a:off x="4572004" y="2856217"/>
            <a:ext cx="2897313" cy="1510301"/>
          </a:xfrm>
          <a:prstGeom prst="ellipse">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587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CAB71-2E9A-40EB-BC8F-F6E8E1B39B53}"/>
              </a:ext>
            </a:extLst>
          </p:cNvPr>
          <p:cNvSpPr>
            <a:spLocks noGrp="1"/>
          </p:cNvSpPr>
          <p:nvPr>
            <p:ph type="title"/>
          </p:nvPr>
        </p:nvSpPr>
        <p:spPr>
          <a:xfrm>
            <a:off x="237995" y="89553"/>
            <a:ext cx="11821582" cy="611905"/>
          </a:xfrm>
        </p:spPr>
        <p:txBody>
          <a:bodyPr>
            <a:normAutofit/>
          </a:bodyPr>
          <a:lstStyle/>
          <a:p>
            <a:pPr algn="ctr"/>
            <a:r>
              <a:rPr lang="en-US" sz="3600" dirty="0"/>
              <a:t>NOAA GeoXO Atmospheric Composition Instrument (ACX)</a:t>
            </a:r>
          </a:p>
        </p:txBody>
      </p:sp>
      <p:sp>
        <p:nvSpPr>
          <p:cNvPr id="4" name="Slide Number Placeholder 3">
            <a:extLst>
              <a:ext uri="{FF2B5EF4-FFF2-40B4-BE49-F238E27FC236}">
                <a16:creationId xmlns:a16="http://schemas.microsoft.com/office/drawing/2014/main" id="{C8D850F0-3A7A-4258-95C7-3FC4EBC0535C}"/>
              </a:ext>
            </a:extLst>
          </p:cNvPr>
          <p:cNvSpPr>
            <a:spLocks noGrp="1"/>
          </p:cNvSpPr>
          <p:nvPr>
            <p:ph type="sldNum" sz="quarter" idx="12"/>
          </p:nvPr>
        </p:nvSpPr>
        <p:spPr/>
        <p:txBody>
          <a:bodyPr/>
          <a:lstStyle/>
          <a:p>
            <a:fld id="{6F7D43C1-E35E-497E-9F54-CF4600D04F69}" type="slidenum">
              <a:rPr lang="en-US" smtClean="0"/>
              <a:t>25</a:t>
            </a:fld>
            <a:endParaRPr lang="en-US"/>
          </a:p>
        </p:txBody>
      </p:sp>
      <p:graphicFrame>
        <p:nvGraphicFramePr>
          <p:cNvPr id="6" name="Table 5">
            <a:extLst>
              <a:ext uri="{FF2B5EF4-FFF2-40B4-BE49-F238E27FC236}">
                <a16:creationId xmlns:a16="http://schemas.microsoft.com/office/drawing/2014/main" id="{8AFDE972-01D3-408A-A339-0994022094E7}"/>
              </a:ext>
            </a:extLst>
          </p:cNvPr>
          <p:cNvGraphicFramePr>
            <a:graphicFrameLocks noGrp="1"/>
          </p:cNvGraphicFramePr>
          <p:nvPr>
            <p:extLst>
              <p:ext uri="{D42A27DB-BD31-4B8C-83A1-F6EECF244321}">
                <p14:modId xmlns:p14="http://schemas.microsoft.com/office/powerpoint/2010/main" val="3232601725"/>
              </p:ext>
            </p:extLst>
          </p:nvPr>
        </p:nvGraphicFramePr>
        <p:xfrm>
          <a:off x="132423" y="760236"/>
          <a:ext cx="11927154" cy="5943600"/>
        </p:xfrm>
        <a:graphic>
          <a:graphicData uri="http://schemas.openxmlformats.org/drawingml/2006/table">
            <a:tbl>
              <a:tblPr firstRow="1" bandRow="1">
                <a:tableStyleId>{5C22544A-7EE6-4342-B048-85BDC9FD1C3A}</a:tableStyleId>
              </a:tblPr>
              <a:tblGrid>
                <a:gridCol w="1558591">
                  <a:extLst>
                    <a:ext uri="{9D8B030D-6E8A-4147-A177-3AD203B41FA5}">
                      <a16:colId xmlns:a16="http://schemas.microsoft.com/office/drawing/2014/main" val="2543689582"/>
                    </a:ext>
                  </a:extLst>
                </a:gridCol>
                <a:gridCol w="2505205">
                  <a:extLst>
                    <a:ext uri="{9D8B030D-6E8A-4147-A177-3AD203B41FA5}">
                      <a16:colId xmlns:a16="http://schemas.microsoft.com/office/drawing/2014/main" val="2515988372"/>
                    </a:ext>
                  </a:extLst>
                </a:gridCol>
                <a:gridCol w="7863358">
                  <a:extLst>
                    <a:ext uri="{9D8B030D-6E8A-4147-A177-3AD203B41FA5}">
                      <a16:colId xmlns:a16="http://schemas.microsoft.com/office/drawing/2014/main" val="2195074734"/>
                    </a:ext>
                  </a:extLst>
                </a:gridCol>
              </a:tblGrid>
              <a:tr h="370840">
                <a:tc>
                  <a:txBody>
                    <a:bodyPr/>
                    <a:lstStyle/>
                    <a:p>
                      <a:r>
                        <a:rPr lang="en-US" sz="2400" dirty="0"/>
                        <a:t>Attribute</a:t>
                      </a:r>
                    </a:p>
                  </a:txBody>
                  <a:tcPr/>
                </a:tc>
                <a:tc>
                  <a:txBody>
                    <a:bodyPr/>
                    <a:lstStyle/>
                    <a:p>
                      <a:r>
                        <a:rPr lang="en-US" sz="2400" dirty="0"/>
                        <a:t>Value</a:t>
                      </a:r>
                    </a:p>
                  </a:txBody>
                  <a:tcPr/>
                </a:tc>
                <a:tc>
                  <a:txBody>
                    <a:bodyPr/>
                    <a:lstStyle/>
                    <a:p>
                      <a:r>
                        <a:rPr lang="en-US" sz="2400" dirty="0"/>
                        <a:t>Purpose</a:t>
                      </a:r>
                    </a:p>
                  </a:txBody>
                  <a:tcPr/>
                </a:tc>
                <a:extLst>
                  <a:ext uri="{0D108BD9-81ED-4DB2-BD59-A6C34878D82A}">
                    <a16:rowId xmlns:a16="http://schemas.microsoft.com/office/drawing/2014/main" val="770374158"/>
                  </a:ext>
                </a:extLst>
              </a:tr>
              <a:tr h="0">
                <a:tc>
                  <a:txBody>
                    <a:bodyPr/>
                    <a:lstStyle/>
                    <a:p>
                      <a:r>
                        <a:rPr lang="en-US" sz="2400" noProof="0"/>
                        <a:t>Coverage</a:t>
                      </a:r>
                    </a:p>
                  </a:txBody>
                  <a:tcPr/>
                </a:tc>
                <a:tc>
                  <a:txBody>
                    <a:bodyPr/>
                    <a:lstStyle/>
                    <a:p>
                      <a:r>
                        <a:rPr lang="en-US" sz="2400" noProof="0">
                          <a:solidFill>
                            <a:srgbClr val="000000"/>
                          </a:solidFill>
                          <a:latin typeface="Calibri" panose="020F0502020204030204" pitchFamily="34" charset="0"/>
                        </a:rPr>
                        <a:t>CONUS, southern</a:t>
                      </a:r>
                    </a:p>
                    <a:p>
                      <a:r>
                        <a:rPr lang="en-US" sz="2400" noProof="0">
                          <a:solidFill>
                            <a:srgbClr val="000000"/>
                          </a:solidFill>
                          <a:latin typeface="Calibri" panose="020F0502020204030204" pitchFamily="34" charset="0"/>
                        </a:rPr>
                        <a:t>Canada, northern</a:t>
                      </a:r>
                    </a:p>
                    <a:p>
                      <a:r>
                        <a:rPr lang="en-US" sz="2400" noProof="0">
                          <a:solidFill>
                            <a:srgbClr val="000000"/>
                          </a:solidFill>
                          <a:latin typeface="Calibri" panose="020F0502020204030204" pitchFamily="34" charset="0"/>
                        </a:rPr>
                        <a:t>Mexico, Caribbean</a:t>
                      </a:r>
                    </a:p>
                  </a:txBody>
                  <a:tcPr/>
                </a:tc>
                <a:tc>
                  <a:txBody>
                    <a:bodyPr/>
                    <a:lstStyle/>
                    <a:p>
                      <a:r>
                        <a:rPr lang="en-US" sz="2400" noProof="0">
                          <a:solidFill>
                            <a:srgbClr val="000000"/>
                          </a:solidFill>
                          <a:latin typeface="Calibri" panose="020F0502020204030204" pitchFamily="34" charset="0"/>
                        </a:rPr>
                        <a:t>Hourly inputs to national air quality, hazard and fire forecasting capabilities and</a:t>
                      </a:r>
                    </a:p>
                    <a:p>
                      <a:r>
                        <a:rPr lang="en-US" sz="2400" noProof="0">
                          <a:solidFill>
                            <a:srgbClr val="000000"/>
                          </a:solidFill>
                          <a:latin typeface="Calibri" panose="020F0502020204030204" pitchFamily="34" charset="0"/>
                        </a:rPr>
                        <a:t>warnings.</a:t>
                      </a:r>
                    </a:p>
                  </a:txBody>
                  <a:tcPr/>
                </a:tc>
                <a:extLst>
                  <a:ext uri="{0D108BD9-81ED-4DB2-BD59-A6C34878D82A}">
                    <a16:rowId xmlns:a16="http://schemas.microsoft.com/office/drawing/2014/main" val="4133112397"/>
                  </a:ext>
                </a:extLst>
              </a:tr>
              <a:tr h="273050">
                <a:tc>
                  <a:txBody>
                    <a:bodyPr/>
                    <a:lstStyle/>
                    <a:p>
                      <a:r>
                        <a:rPr lang="en-US" sz="2400" noProof="0">
                          <a:solidFill>
                            <a:srgbClr val="000000"/>
                          </a:solidFill>
                          <a:latin typeface="Calibri" panose="020F0502020204030204" pitchFamily="34" charset="0"/>
                        </a:rPr>
                        <a:t>Spatial Resolution</a:t>
                      </a:r>
                    </a:p>
                  </a:txBody>
                  <a:tcPr/>
                </a:tc>
                <a:tc>
                  <a:txBody>
                    <a:bodyPr/>
                    <a:lstStyle/>
                    <a:p>
                      <a:r>
                        <a:rPr lang="en-US" sz="2400" noProof="0">
                          <a:solidFill>
                            <a:srgbClr val="000000"/>
                          </a:solidFill>
                          <a:latin typeface="Calibri" panose="020F0502020204030204" pitchFamily="34" charset="0"/>
                        </a:rPr>
                        <a:t>8x3 km</a:t>
                      </a:r>
                      <a:r>
                        <a:rPr lang="en-US" sz="2400" baseline="30000" noProof="0">
                          <a:solidFill>
                            <a:srgbClr val="000000"/>
                          </a:solidFill>
                          <a:latin typeface="Calibri" panose="020F0502020204030204" pitchFamily="34" charset="0"/>
                        </a:rPr>
                        <a:t>2</a:t>
                      </a:r>
                      <a:r>
                        <a:rPr lang="en-US" sz="1800" noProof="0">
                          <a:solidFill>
                            <a:srgbClr val="000000"/>
                          </a:solidFill>
                          <a:latin typeface="Calibri" panose="020F0502020204030204" pitchFamily="34" charset="0"/>
                        </a:rPr>
                        <a:t> </a:t>
                      </a:r>
                      <a:r>
                        <a:rPr lang="en-US" sz="2400" noProof="0">
                          <a:solidFill>
                            <a:srgbClr val="000000"/>
                          </a:solidFill>
                          <a:latin typeface="Calibri" panose="020F0502020204030204" pitchFamily="34" charset="0"/>
                        </a:rPr>
                        <a:t>@ nadir </a:t>
                      </a:r>
                      <a:endParaRPr lang="en-US" sz="2400" noProof="0"/>
                    </a:p>
                  </a:txBody>
                  <a:tcPr/>
                </a:tc>
                <a:tc>
                  <a:txBody>
                    <a:bodyPr/>
                    <a:lstStyle/>
                    <a:p>
                      <a:r>
                        <a:rPr lang="en-US" sz="2400" noProof="0">
                          <a:solidFill>
                            <a:srgbClr val="000000"/>
                          </a:solidFill>
                          <a:latin typeface="Calibri" panose="020F0502020204030204" pitchFamily="34" charset="0"/>
                        </a:rPr>
                        <a:t>Resolve sources, including cities, highway corridors, airports, oil/gas fields, large point sources like fires and power plants.</a:t>
                      </a:r>
                    </a:p>
                  </a:txBody>
                  <a:tcPr/>
                </a:tc>
                <a:extLst>
                  <a:ext uri="{0D108BD9-81ED-4DB2-BD59-A6C34878D82A}">
                    <a16:rowId xmlns:a16="http://schemas.microsoft.com/office/drawing/2014/main" val="881802764"/>
                  </a:ext>
                </a:extLst>
              </a:tr>
              <a:tr h="180340">
                <a:tc>
                  <a:txBody>
                    <a:bodyPr/>
                    <a:lstStyle/>
                    <a:p>
                      <a:r>
                        <a:rPr lang="en-US" sz="2400" noProof="0">
                          <a:solidFill>
                            <a:srgbClr val="000000"/>
                          </a:solidFill>
                          <a:latin typeface="Calibri" panose="020F0502020204030204" pitchFamily="34" charset="0"/>
                        </a:rPr>
                        <a:t>Temporal</a:t>
                      </a:r>
                    </a:p>
                    <a:p>
                      <a:r>
                        <a:rPr lang="en-US" sz="2400" noProof="0">
                          <a:solidFill>
                            <a:srgbClr val="000000"/>
                          </a:solidFill>
                          <a:latin typeface="Calibri" panose="020F0502020204030204" pitchFamily="34" charset="0"/>
                        </a:rPr>
                        <a:t>Resolution</a:t>
                      </a:r>
                    </a:p>
                  </a:txBody>
                  <a:tcPr/>
                </a:tc>
                <a:tc>
                  <a:txBody>
                    <a:bodyPr/>
                    <a:lstStyle/>
                    <a:p>
                      <a:r>
                        <a:rPr lang="en-US" sz="2400" noProof="0" dirty="0"/>
                        <a:t>60-Minute Refresh</a:t>
                      </a:r>
                    </a:p>
                  </a:txBody>
                  <a:tcPr/>
                </a:tc>
                <a:tc>
                  <a:txBody>
                    <a:bodyPr/>
                    <a:lstStyle/>
                    <a:p>
                      <a:r>
                        <a:rPr lang="en-US" sz="2400" noProof="0">
                          <a:solidFill>
                            <a:srgbClr val="000000"/>
                          </a:solidFill>
                          <a:latin typeface="Calibri" panose="020F0502020204030204" pitchFamily="34" charset="0"/>
                        </a:rPr>
                        <a:t>Capture diurnal variations in pollution emissions, photochemistry, and exposure.</a:t>
                      </a:r>
                    </a:p>
                    <a:p>
                      <a:r>
                        <a:rPr lang="en-US" sz="2400" noProof="0">
                          <a:solidFill>
                            <a:srgbClr val="000000"/>
                          </a:solidFill>
                          <a:latin typeface="Calibri" panose="020F0502020204030204" pitchFamily="34" charset="0"/>
                        </a:rPr>
                        <a:t>Detect episodic events like wildfires and volcanoes.</a:t>
                      </a:r>
                    </a:p>
                    <a:p>
                      <a:r>
                        <a:rPr lang="en-US" sz="2400" noProof="0">
                          <a:solidFill>
                            <a:srgbClr val="000000"/>
                          </a:solidFill>
                          <a:latin typeface="Calibri" panose="020F0502020204030204" pitchFamily="34" charset="0"/>
                        </a:rPr>
                        <a:t>Select for cloud-free conditions. </a:t>
                      </a:r>
                    </a:p>
                    <a:p>
                      <a:r>
                        <a:rPr lang="en-US" sz="2400" noProof="0">
                          <a:solidFill>
                            <a:srgbClr val="000000"/>
                          </a:solidFill>
                          <a:latin typeface="Calibri" panose="020F0502020204030204" pitchFamily="34" charset="0"/>
                        </a:rPr>
                        <a:t>Increase geographic coverage compared with LEO or surface observations.</a:t>
                      </a:r>
                    </a:p>
                  </a:txBody>
                  <a:tcPr/>
                </a:tc>
                <a:extLst>
                  <a:ext uri="{0D108BD9-81ED-4DB2-BD59-A6C34878D82A}">
                    <a16:rowId xmlns:a16="http://schemas.microsoft.com/office/drawing/2014/main" val="1214340067"/>
                  </a:ext>
                </a:extLst>
              </a:tr>
              <a:tr h="0">
                <a:tc>
                  <a:txBody>
                    <a:bodyPr/>
                    <a:lstStyle/>
                    <a:p>
                      <a:r>
                        <a:rPr lang="en-US" sz="2400" noProof="0">
                          <a:solidFill>
                            <a:srgbClr val="000000"/>
                          </a:solidFill>
                          <a:latin typeface="Calibri" panose="020F0502020204030204" pitchFamily="34" charset="0"/>
                        </a:rPr>
                        <a:t>Spectral</a:t>
                      </a:r>
                    </a:p>
                    <a:p>
                      <a:r>
                        <a:rPr lang="en-US" sz="2400" noProof="0">
                          <a:solidFill>
                            <a:srgbClr val="000000"/>
                          </a:solidFill>
                          <a:latin typeface="Calibri" panose="020F0502020204030204" pitchFamily="34" charset="0"/>
                        </a:rPr>
                        <a:t>Coverage /</a:t>
                      </a:r>
                    </a:p>
                    <a:p>
                      <a:r>
                        <a:rPr lang="en-US" sz="2400" noProof="0">
                          <a:solidFill>
                            <a:srgbClr val="000000"/>
                          </a:solidFill>
                          <a:latin typeface="Calibri" panose="020F0502020204030204" pitchFamily="34" charset="0"/>
                        </a:rPr>
                        <a:t>Resolution</a:t>
                      </a:r>
                    </a:p>
                  </a:txBody>
                  <a:tcPr/>
                </a:tc>
                <a:tc>
                  <a:txBody>
                    <a:bodyPr/>
                    <a:lstStyle/>
                    <a:p>
                      <a:r>
                        <a:rPr lang="en-US" sz="2400" noProof="0" dirty="0">
                          <a:solidFill>
                            <a:srgbClr val="000000"/>
                          </a:solidFill>
                          <a:latin typeface="Calibri" panose="020F0502020204030204" pitchFamily="34" charset="0"/>
                        </a:rPr>
                        <a:t>UV: 300-500 nm</a:t>
                      </a:r>
                    </a:p>
                    <a:p>
                      <a:r>
                        <a:rPr lang="en-US" sz="2400" noProof="0" dirty="0">
                          <a:solidFill>
                            <a:srgbClr val="000000"/>
                          </a:solidFill>
                          <a:latin typeface="Calibri" panose="020F0502020204030204" pitchFamily="34" charset="0"/>
                        </a:rPr>
                        <a:t>Vis: 540-740 nm</a:t>
                      </a:r>
                    </a:p>
                    <a:p>
                      <a:r>
                        <a:rPr lang="en-US" sz="2400" noProof="0" dirty="0">
                          <a:solidFill>
                            <a:srgbClr val="000000"/>
                          </a:solidFill>
                          <a:latin typeface="Calibri" panose="020F0502020204030204" pitchFamily="34" charset="0"/>
                        </a:rPr>
                        <a:t>Both @ 0.6-nm</a:t>
                      </a:r>
                    </a:p>
                  </a:txBody>
                  <a:tcPr/>
                </a:tc>
                <a:tc>
                  <a:txBody>
                    <a:bodyPr/>
                    <a:lstStyle/>
                    <a:p>
                      <a:r>
                        <a:rPr lang="en-US" sz="2400" noProof="0" dirty="0">
                          <a:solidFill>
                            <a:srgbClr val="000000"/>
                          </a:solidFill>
                          <a:latin typeface="Calibri" panose="020F0502020204030204" pitchFamily="34" charset="0"/>
                        </a:rPr>
                        <a:t>UV: ozone, nitrogen dioxide, formaldehyde, sulfur dioxide, absorption aerosol optical depth.</a:t>
                      </a:r>
                    </a:p>
                    <a:p>
                      <a:r>
                        <a:rPr lang="en-US" sz="2400" noProof="0" dirty="0">
                          <a:solidFill>
                            <a:srgbClr val="000000"/>
                          </a:solidFill>
                          <a:latin typeface="Calibri" panose="020F0502020204030204" pitchFamily="34" charset="0"/>
                        </a:rPr>
                        <a:t>Vis: cloud/aerosol layer height, PBL ozone, vegetation.</a:t>
                      </a:r>
                    </a:p>
                  </a:txBody>
                  <a:tcPr/>
                </a:tc>
                <a:extLst>
                  <a:ext uri="{0D108BD9-81ED-4DB2-BD59-A6C34878D82A}">
                    <a16:rowId xmlns:a16="http://schemas.microsoft.com/office/drawing/2014/main" val="1405533983"/>
                  </a:ext>
                </a:extLst>
              </a:tr>
            </a:tbl>
          </a:graphicData>
        </a:graphic>
      </p:graphicFrame>
    </p:spTree>
    <p:extLst>
      <p:ext uri="{BB962C8B-B14F-4D97-AF65-F5344CB8AC3E}">
        <p14:creationId xmlns:p14="http://schemas.microsoft.com/office/powerpoint/2010/main" val="3886851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F5A20-809B-46B5-B108-1E203DB42575}"/>
              </a:ext>
            </a:extLst>
          </p:cNvPr>
          <p:cNvSpPr>
            <a:spLocks noGrp="1"/>
          </p:cNvSpPr>
          <p:nvPr>
            <p:ph type="title"/>
          </p:nvPr>
        </p:nvSpPr>
        <p:spPr/>
        <p:txBody>
          <a:bodyPr/>
          <a:lstStyle/>
          <a:p>
            <a:r>
              <a:rPr lang="en-US" dirty="0"/>
              <a:t>Backup slides </a:t>
            </a:r>
          </a:p>
        </p:txBody>
      </p:sp>
      <p:sp>
        <p:nvSpPr>
          <p:cNvPr id="3" name="Content Placeholder 2">
            <a:extLst>
              <a:ext uri="{FF2B5EF4-FFF2-40B4-BE49-F238E27FC236}">
                <a16:creationId xmlns:a16="http://schemas.microsoft.com/office/drawing/2014/main" id="{BBD98922-EC92-46C4-B600-7F661A08CD1D}"/>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CD906D66-775D-4DB2-8892-608346BA59A5}"/>
              </a:ext>
            </a:extLst>
          </p:cNvPr>
          <p:cNvSpPr>
            <a:spLocks noGrp="1"/>
          </p:cNvSpPr>
          <p:nvPr>
            <p:ph type="sldNum" sz="quarter" idx="12"/>
          </p:nvPr>
        </p:nvSpPr>
        <p:spPr/>
        <p:txBody>
          <a:bodyPr/>
          <a:lstStyle/>
          <a:p>
            <a:fld id="{6F7D43C1-E35E-497E-9F54-CF4600D04F69}" type="slidenum">
              <a:rPr lang="en-US" smtClean="0"/>
              <a:t>26</a:t>
            </a:fld>
            <a:endParaRPr lang="en-US"/>
          </a:p>
        </p:txBody>
      </p:sp>
    </p:spTree>
    <p:extLst>
      <p:ext uri="{BB962C8B-B14F-4D97-AF65-F5344CB8AC3E}">
        <p14:creationId xmlns:p14="http://schemas.microsoft.com/office/powerpoint/2010/main" val="28667313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86475-10E2-4D38-8972-CC1FC06BE5A7}"/>
              </a:ext>
            </a:extLst>
          </p:cNvPr>
          <p:cNvSpPr>
            <a:spLocks noGrp="1"/>
          </p:cNvSpPr>
          <p:nvPr>
            <p:ph type="title"/>
          </p:nvPr>
        </p:nvSpPr>
        <p:spPr>
          <a:xfrm>
            <a:off x="0" y="250825"/>
            <a:ext cx="12192000" cy="600075"/>
          </a:xfrm>
        </p:spPr>
        <p:txBody>
          <a:bodyPr>
            <a:noAutofit/>
          </a:bodyPr>
          <a:lstStyle/>
          <a:p>
            <a:pPr algn="ctr"/>
            <a:r>
              <a:rPr lang="en-US" sz="4000" dirty="0"/>
              <a:t>Wavelength Shift Patterns: Measured versus Synthetic</a:t>
            </a:r>
          </a:p>
        </p:txBody>
      </p:sp>
      <p:sp>
        <p:nvSpPr>
          <p:cNvPr id="4" name="Slide Number Placeholder 3">
            <a:extLst>
              <a:ext uri="{FF2B5EF4-FFF2-40B4-BE49-F238E27FC236}">
                <a16:creationId xmlns:a16="http://schemas.microsoft.com/office/drawing/2014/main" id="{E1ED4274-25FB-4772-B513-463F4088C7B4}"/>
              </a:ext>
            </a:extLst>
          </p:cNvPr>
          <p:cNvSpPr>
            <a:spLocks noGrp="1"/>
          </p:cNvSpPr>
          <p:nvPr>
            <p:ph type="sldNum" sz="quarter" idx="12"/>
          </p:nvPr>
        </p:nvSpPr>
        <p:spPr/>
        <p:txBody>
          <a:bodyPr/>
          <a:lstStyle/>
          <a:p>
            <a:fld id="{6F7D43C1-E35E-497E-9F54-CF4600D04F69}" type="slidenum">
              <a:rPr lang="en-US" smtClean="0"/>
              <a:t>27</a:t>
            </a:fld>
            <a:endParaRPr lang="en-US"/>
          </a:p>
        </p:txBody>
      </p:sp>
      <p:sp>
        <p:nvSpPr>
          <p:cNvPr id="6" name="Content Placeholder 2">
            <a:extLst>
              <a:ext uri="{FF2B5EF4-FFF2-40B4-BE49-F238E27FC236}">
                <a16:creationId xmlns:a16="http://schemas.microsoft.com/office/drawing/2014/main" id="{25BFF430-1341-48CF-9EFA-43513A11A954}"/>
              </a:ext>
            </a:extLst>
          </p:cNvPr>
          <p:cNvSpPr>
            <a:spLocks noGrp="1"/>
          </p:cNvSpPr>
          <p:nvPr>
            <p:ph idx="1"/>
          </p:nvPr>
        </p:nvSpPr>
        <p:spPr>
          <a:xfrm>
            <a:off x="215900" y="1177924"/>
            <a:ext cx="3365500" cy="5391151"/>
          </a:xfrm>
        </p:spPr>
        <p:txBody>
          <a:bodyPr>
            <a:normAutofit lnSpcReduction="10000"/>
          </a:bodyPr>
          <a:lstStyle/>
          <a:p>
            <a:pPr marL="0" indent="0">
              <a:buNone/>
            </a:pPr>
            <a:r>
              <a:rPr lang="en-US" sz="3500" dirty="0"/>
              <a:t>S-NPP OMPS NP Wavelength Shift Patterns</a:t>
            </a:r>
          </a:p>
          <a:p>
            <a:pPr marL="0" indent="0">
              <a:buNone/>
              <a:tabLst>
                <a:tab pos="749300" algn="l"/>
              </a:tabLst>
            </a:pPr>
            <a:r>
              <a:rPr lang="en-US" dirty="0"/>
              <a:t>The solid line is a quadratic fit of TSIS-1 HSRS Proxy Spectra with ±0.01, ± 0.02 and ± 0.03 nm perturbations. </a:t>
            </a:r>
          </a:p>
          <a:p>
            <a:pPr marL="0" indent="0">
              <a:buNone/>
              <a:tabLst>
                <a:tab pos="749300" algn="l"/>
              </a:tabLst>
            </a:pPr>
            <a:r>
              <a:rPr lang="en-US" dirty="0"/>
              <a:t>The dashed line is from the measured solar using a discrete centered difference.</a:t>
            </a:r>
          </a:p>
        </p:txBody>
      </p:sp>
      <p:pic>
        <p:nvPicPr>
          <p:cNvPr id="7" name="Picture 6">
            <a:extLst>
              <a:ext uri="{FF2B5EF4-FFF2-40B4-BE49-F238E27FC236}">
                <a16:creationId xmlns:a16="http://schemas.microsoft.com/office/drawing/2014/main" id="{6DAE468A-DCFD-49EE-A4F6-B9E09BB9C57B}"/>
              </a:ext>
            </a:extLst>
          </p:cNvPr>
          <p:cNvPicPr>
            <a:picLocks noChangeAspect="1"/>
          </p:cNvPicPr>
          <p:nvPr/>
        </p:nvPicPr>
        <p:blipFill rotWithShape="1">
          <a:blip r:embed="rId2"/>
          <a:srcRect l="15995" t="9136" r="7381" b="10101"/>
          <a:stretch/>
        </p:blipFill>
        <p:spPr>
          <a:xfrm>
            <a:off x="3606800" y="965200"/>
            <a:ext cx="8534399" cy="5892800"/>
          </a:xfrm>
          <a:prstGeom prst="rect">
            <a:avLst/>
          </a:prstGeom>
        </p:spPr>
      </p:pic>
      <p:sp>
        <p:nvSpPr>
          <p:cNvPr id="8" name="Rectangle 7">
            <a:extLst>
              <a:ext uri="{FF2B5EF4-FFF2-40B4-BE49-F238E27FC236}">
                <a16:creationId xmlns:a16="http://schemas.microsoft.com/office/drawing/2014/main" id="{353FEF00-0E86-4110-BF9D-8C656431DF2A}"/>
              </a:ext>
            </a:extLst>
          </p:cNvPr>
          <p:cNvSpPr/>
          <p:nvPr/>
        </p:nvSpPr>
        <p:spPr>
          <a:xfrm>
            <a:off x="227859" y="6054106"/>
            <a:ext cx="5880841" cy="830997"/>
          </a:xfrm>
          <a:prstGeom prst="rect">
            <a:avLst/>
          </a:prstGeom>
        </p:spPr>
        <p:txBody>
          <a:bodyPr wrap="none">
            <a:spAutoFit/>
          </a:bodyPr>
          <a:lstStyle/>
          <a:p>
            <a:r>
              <a:rPr lang="en-US" sz="2400" dirty="0">
                <a:solidFill>
                  <a:srgbClr val="0070C0"/>
                </a:solidFill>
              </a:rPr>
              <a:t>Patterns do not include </a:t>
            </a:r>
          </a:p>
          <a:p>
            <a:r>
              <a:rPr lang="en-US" sz="2400" dirty="0">
                <a:solidFill>
                  <a:srgbClr val="0070C0"/>
                </a:solidFill>
              </a:rPr>
              <a:t>pixel-based calibration effects from gradients.</a:t>
            </a:r>
          </a:p>
        </p:txBody>
      </p:sp>
      <p:sp>
        <p:nvSpPr>
          <p:cNvPr id="10" name="TextBox 9">
            <a:extLst>
              <a:ext uri="{FF2B5EF4-FFF2-40B4-BE49-F238E27FC236}">
                <a16:creationId xmlns:a16="http://schemas.microsoft.com/office/drawing/2014/main" id="{ACE61ED2-70C2-4FD9-879F-5EB74763D6D3}"/>
              </a:ext>
            </a:extLst>
          </p:cNvPr>
          <p:cNvSpPr txBox="1"/>
          <p:nvPr/>
        </p:nvSpPr>
        <p:spPr>
          <a:xfrm>
            <a:off x="11891233" y="3059043"/>
            <a:ext cx="1189749" cy="2585323"/>
          </a:xfrm>
          <a:prstGeom prst="rect">
            <a:avLst/>
          </a:prstGeom>
          <a:solidFill>
            <a:schemeClr val="bg1"/>
          </a:solidFill>
        </p:spPr>
        <p:txBody>
          <a:bodyPr wrap="none" rtlCol="0">
            <a:spAutoFit/>
          </a:bodyPr>
          <a:lstStyle/>
          <a:p>
            <a:r>
              <a:rPr lang="en-US" dirty="0"/>
              <a:t>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grpSp>
        <p:nvGrpSpPr>
          <p:cNvPr id="5" name="Group 4">
            <a:extLst>
              <a:ext uri="{FF2B5EF4-FFF2-40B4-BE49-F238E27FC236}">
                <a16:creationId xmlns:a16="http://schemas.microsoft.com/office/drawing/2014/main" id="{49B1BCF3-0DB6-4CC5-A10F-6623B73EB222}"/>
              </a:ext>
            </a:extLst>
          </p:cNvPr>
          <p:cNvGrpSpPr/>
          <p:nvPr/>
        </p:nvGrpSpPr>
        <p:grpSpPr>
          <a:xfrm>
            <a:off x="6773329" y="-4859867"/>
            <a:ext cx="6307653" cy="8435975"/>
            <a:chOff x="6773329" y="-4859867"/>
            <a:chExt cx="6307653" cy="8435975"/>
          </a:xfrm>
        </p:grpSpPr>
        <p:sp>
          <p:nvSpPr>
            <p:cNvPr id="9" name="Arc 8">
              <a:extLst>
                <a:ext uri="{FF2B5EF4-FFF2-40B4-BE49-F238E27FC236}">
                  <a16:creationId xmlns:a16="http://schemas.microsoft.com/office/drawing/2014/main" id="{4D89AFCA-615B-42B5-80CD-CFE1BBCFA3C1}"/>
                </a:ext>
              </a:extLst>
            </p:cNvPr>
            <p:cNvSpPr/>
            <p:nvPr/>
          </p:nvSpPr>
          <p:spPr>
            <a:xfrm rot="10800000" flipH="1">
              <a:off x="6773329" y="-4859867"/>
              <a:ext cx="6307653" cy="8435975"/>
            </a:xfrm>
            <a:prstGeom prst="arc">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extBox 2">
              <a:extLst>
                <a:ext uri="{FF2B5EF4-FFF2-40B4-BE49-F238E27FC236}">
                  <a16:creationId xmlns:a16="http://schemas.microsoft.com/office/drawing/2014/main" id="{6B30A22D-A890-4B5C-B1C1-C4BFCE359189}"/>
                </a:ext>
              </a:extLst>
            </p:cNvPr>
            <p:cNvSpPr txBox="1"/>
            <p:nvPr/>
          </p:nvSpPr>
          <p:spPr>
            <a:xfrm>
              <a:off x="11785435" y="-462144"/>
              <a:ext cx="1295547" cy="3693319"/>
            </a:xfrm>
            <a:prstGeom prst="rect">
              <a:avLst/>
            </a:prstGeom>
            <a:solidFill>
              <a:schemeClr val="bg1"/>
            </a:solidFill>
          </p:spPr>
          <p:txBody>
            <a:bodyPr wrap="none" rtlCol="0">
              <a:spAutoFit/>
            </a:bodyPr>
            <a:lstStyle/>
            <a:p>
              <a:r>
                <a:rPr lang="en-US" dirty="0"/>
                <a:t>         </a:t>
              </a:r>
            </a:p>
            <a:p>
              <a:r>
                <a:rPr lang="en-US" dirty="0"/>
                <a:t> </a:t>
              </a:r>
            </a:p>
            <a:p>
              <a:r>
                <a:rPr lang="en-US" dirty="0"/>
                <a:t> </a:t>
              </a:r>
            </a:p>
            <a:p>
              <a:endParaRPr lang="en-US" dirty="0"/>
            </a:p>
            <a:p>
              <a:endParaRPr lang="en-US" dirty="0"/>
            </a:p>
            <a:p>
              <a:endParaRPr lang="en-US" dirty="0"/>
            </a:p>
            <a:p>
              <a:endParaRPr lang="en-US" dirty="0"/>
            </a:p>
            <a:p>
              <a:r>
                <a:rPr lang="en-US" dirty="0"/>
                <a:t>                     </a:t>
              </a:r>
            </a:p>
            <a:p>
              <a:endParaRPr lang="en-US" dirty="0"/>
            </a:p>
            <a:p>
              <a:endParaRPr lang="en-US" dirty="0"/>
            </a:p>
            <a:p>
              <a:endParaRPr lang="en-US" dirty="0"/>
            </a:p>
            <a:p>
              <a:endParaRPr lang="en-US" dirty="0"/>
            </a:p>
            <a:p>
              <a:endParaRPr lang="en-US" dirty="0"/>
            </a:p>
          </p:txBody>
        </p:sp>
      </p:grpSp>
    </p:spTree>
    <p:extLst>
      <p:ext uri="{BB962C8B-B14F-4D97-AF65-F5344CB8AC3E}">
        <p14:creationId xmlns:p14="http://schemas.microsoft.com/office/powerpoint/2010/main" val="18527350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A13FB32-2E07-463B-838D-A64FF4A83FDE}"/>
              </a:ext>
            </a:extLst>
          </p:cNvPr>
          <p:cNvSpPr>
            <a:spLocks noGrp="1"/>
          </p:cNvSpPr>
          <p:nvPr>
            <p:ph type="sldNum" sz="quarter" idx="12"/>
          </p:nvPr>
        </p:nvSpPr>
        <p:spPr/>
        <p:txBody>
          <a:bodyPr/>
          <a:lstStyle/>
          <a:p>
            <a:fld id="{6F7D43C1-E35E-497E-9F54-CF4600D04F69}" type="slidenum">
              <a:rPr lang="en-US" smtClean="0"/>
              <a:t>28</a:t>
            </a:fld>
            <a:endParaRPr lang="en-US"/>
          </a:p>
        </p:txBody>
      </p:sp>
      <p:pic>
        <p:nvPicPr>
          <p:cNvPr id="5" name="Picture 4">
            <a:extLst>
              <a:ext uri="{FF2B5EF4-FFF2-40B4-BE49-F238E27FC236}">
                <a16:creationId xmlns:a16="http://schemas.microsoft.com/office/drawing/2014/main" id="{3474AF7E-C34E-43A5-A1F5-17124EC64D99}"/>
              </a:ext>
            </a:extLst>
          </p:cNvPr>
          <p:cNvPicPr>
            <a:picLocks noChangeAspect="1"/>
          </p:cNvPicPr>
          <p:nvPr/>
        </p:nvPicPr>
        <p:blipFill rotWithShape="1">
          <a:blip r:embed="rId2"/>
          <a:srcRect l="14119" t="9930" r="9281" b="7315"/>
          <a:stretch/>
        </p:blipFill>
        <p:spPr>
          <a:xfrm>
            <a:off x="4353061" y="0"/>
            <a:ext cx="7817476" cy="6858000"/>
          </a:xfrm>
          <a:prstGeom prst="rect">
            <a:avLst/>
          </a:prstGeom>
        </p:spPr>
      </p:pic>
      <p:sp>
        <p:nvSpPr>
          <p:cNvPr id="6" name="Content Placeholder 2">
            <a:extLst>
              <a:ext uri="{FF2B5EF4-FFF2-40B4-BE49-F238E27FC236}">
                <a16:creationId xmlns:a16="http://schemas.microsoft.com/office/drawing/2014/main" id="{252CFA85-6605-4F8F-B791-A4C61838C866}"/>
              </a:ext>
            </a:extLst>
          </p:cNvPr>
          <p:cNvSpPr>
            <a:spLocks noGrp="1"/>
          </p:cNvSpPr>
          <p:nvPr>
            <p:ph idx="1"/>
          </p:nvPr>
        </p:nvSpPr>
        <p:spPr>
          <a:xfrm>
            <a:off x="215900" y="147614"/>
            <a:ext cx="4562162" cy="5391151"/>
          </a:xfrm>
        </p:spPr>
        <p:txBody>
          <a:bodyPr>
            <a:normAutofit/>
          </a:bodyPr>
          <a:lstStyle/>
          <a:p>
            <a:pPr marL="0" indent="0">
              <a:buNone/>
            </a:pPr>
            <a:r>
              <a:rPr lang="en-US" dirty="0"/>
              <a:t>(a) Annual Cycle in Wavelength Shift from Mg II</a:t>
            </a:r>
          </a:p>
          <a:p>
            <a:pPr marL="0" indent="0">
              <a:buNone/>
            </a:pPr>
            <a:r>
              <a:rPr lang="en-US" dirty="0"/>
              <a:t>(b) Annual cycle in 308 nm Solar after removing activity, shift and degradation.</a:t>
            </a:r>
          </a:p>
          <a:p>
            <a:pPr marL="0" indent="0">
              <a:buNone/>
              <a:tabLst>
                <a:tab pos="749300" algn="l"/>
              </a:tabLst>
            </a:pPr>
            <a:r>
              <a:rPr lang="en-US" dirty="0"/>
              <a:t>(c) Amplitude of annual cycles versus wavelength.</a:t>
            </a:r>
          </a:p>
        </p:txBody>
      </p:sp>
      <p:pic>
        <p:nvPicPr>
          <p:cNvPr id="7" name="Picture 6">
            <a:extLst>
              <a:ext uri="{FF2B5EF4-FFF2-40B4-BE49-F238E27FC236}">
                <a16:creationId xmlns:a16="http://schemas.microsoft.com/office/drawing/2014/main" id="{95CC965B-82F3-4442-88C8-7C782B3ABD05}"/>
              </a:ext>
            </a:extLst>
          </p:cNvPr>
          <p:cNvPicPr>
            <a:picLocks noChangeAspect="1"/>
          </p:cNvPicPr>
          <p:nvPr/>
        </p:nvPicPr>
        <p:blipFill rotWithShape="1">
          <a:blip r:embed="rId3">
            <a:lum bright="-46000" contrast="63000"/>
          </a:blip>
          <a:srcRect l="17778" t="8450" r="9155" b="9306"/>
          <a:stretch/>
        </p:blipFill>
        <p:spPr>
          <a:xfrm>
            <a:off x="215900" y="3309871"/>
            <a:ext cx="4357983" cy="3548130"/>
          </a:xfrm>
          <a:prstGeom prst="rect">
            <a:avLst/>
          </a:prstGeom>
        </p:spPr>
      </p:pic>
      <p:sp>
        <p:nvSpPr>
          <p:cNvPr id="8" name="Rectangle 7">
            <a:extLst>
              <a:ext uri="{FF2B5EF4-FFF2-40B4-BE49-F238E27FC236}">
                <a16:creationId xmlns:a16="http://schemas.microsoft.com/office/drawing/2014/main" id="{D63781B4-C421-4FCB-BF4A-6A54391FEF59}"/>
              </a:ext>
            </a:extLst>
          </p:cNvPr>
          <p:cNvSpPr/>
          <p:nvPr/>
        </p:nvSpPr>
        <p:spPr>
          <a:xfrm>
            <a:off x="8261799" y="1389777"/>
            <a:ext cx="587020" cy="461665"/>
          </a:xfrm>
          <a:prstGeom prst="rect">
            <a:avLst/>
          </a:prstGeom>
        </p:spPr>
        <p:txBody>
          <a:bodyPr wrap="none">
            <a:spAutoFit/>
          </a:bodyPr>
          <a:lstStyle/>
          <a:p>
            <a:r>
              <a:rPr lang="en-US" sz="2400" dirty="0"/>
              <a:t>(a) </a:t>
            </a:r>
          </a:p>
        </p:txBody>
      </p:sp>
      <p:sp>
        <p:nvSpPr>
          <p:cNvPr id="9" name="Rectangle 8">
            <a:extLst>
              <a:ext uri="{FF2B5EF4-FFF2-40B4-BE49-F238E27FC236}">
                <a16:creationId xmlns:a16="http://schemas.microsoft.com/office/drawing/2014/main" id="{284B4821-4DEB-4666-9917-B7FC916D0695}"/>
              </a:ext>
            </a:extLst>
          </p:cNvPr>
          <p:cNvSpPr/>
          <p:nvPr/>
        </p:nvSpPr>
        <p:spPr>
          <a:xfrm>
            <a:off x="8324046" y="4967960"/>
            <a:ext cx="601447" cy="461665"/>
          </a:xfrm>
          <a:prstGeom prst="rect">
            <a:avLst/>
          </a:prstGeom>
        </p:spPr>
        <p:txBody>
          <a:bodyPr wrap="none">
            <a:spAutoFit/>
          </a:bodyPr>
          <a:lstStyle/>
          <a:p>
            <a:r>
              <a:rPr lang="en-US" sz="2400" dirty="0"/>
              <a:t>(b) </a:t>
            </a:r>
          </a:p>
        </p:txBody>
      </p:sp>
      <p:sp>
        <p:nvSpPr>
          <p:cNvPr id="10" name="Rectangle 9">
            <a:extLst>
              <a:ext uri="{FF2B5EF4-FFF2-40B4-BE49-F238E27FC236}">
                <a16:creationId xmlns:a16="http://schemas.microsoft.com/office/drawing/2014/main" id="{6B62DC46-27A4-4797-889C-DA0A311D9AEB}"/>
              </a:ext>
            </a:extLst>
          </p:cNvPr>
          <p:cNvSpPr/>
          <p:nvPr/>
        </p:nvSpPr>
        <p:spPr>
          <a:xfrm>
            <a:off x="2206571" y="5289928"/>
            <a:ext cx="569387" cy="461665"/>
          </a:xfrm>
          <a:prstGeom prst="rect">
            <a:avLst/>
          </a:prstGeom>
        </p:spPr>
        <p:txBody>
          <a:bodyPr wrap="none">
            <a:spAutoFit/>
          </a:bodyPr>
          <a:lstStyle/>
          <a:p>
            <a:r>
              <a:rPr lang="en-US" sz="2400" dirty="0"/>
              <a:t>(c) </a:t>
            </a:r>
          </a:p>
        </p:txBody>
      </p:sp>
    </p:spTree>
    <p:extLst>
      <p:ext uri="{BB962C8B-B14F-4D97-AF65-F5344CB8AC3E}">
        <p14:creationId xmlns:p14="http://schemas.microsoft.com/office/powerpoint/2010/main" val="909198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97CB2A2-361F-409A-A0A0-E2F89B8D6206}"/>
              </a:ext>
            </a:extLst>
          </p:cNvPr>
          <p:cNvSpPr>
            <a:spLocks noGrp="1"/>
          </p:cNvSpPr>
          <p:nvPr>
            <p:ph type="sldNum" sz="quarter" idx="12"/>
          </p:nvPr>
        </p:nvSpPr>
        <p:spPr/>
        <p:txBody>
          <a:bodyPr/>
          <a:lstStyle/>
          <a:p>
            <a:fld id="{6F7D43C1-E35E-497E-9F54-CF4600D04F69}" type="slidenum">
              <a:rPr lang="en-US" smtClean="0"/>
              <a:t>29</a:t>
            </a:fld>
            <a:endParaRPr lang="en-US"/>
          </a:p>
        </p:txBody>
      </p:sp>
      <p:pic>
        <p:nvPicPr>
          <p:cNvPr id="1026" name="Picture 2" descr="NPP OMPS Nadir Profiler  - NP MgII - Earthview and solar MgII - 05-31-2024">
            <a:extLst>
              <a:ext uri="{FF2B5EF4-FFF2-40B4-BE49-F238E27FC236}">
                <a16:creationId xmlns:a16="http://schemas.microsoft.com/office/drawing/2014/main" id="{C1FE3BF0-58F8-4F21-9B3E-9F431485B8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657" y="0"/>
            <a:ext cx="993896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57650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08107-8C21-44DA-8645-311160AEB426}"/>
              </a:ext>
            </a:extLst>
          </p:cNvPr>
          <p:cNvSpPr>
            <a:spLocks noGrp="1"/>
          </p:cNvSpPr>
          <p:nvPr>
            <p:ph type="title"/>
          </p:nvPr>
        </p:nvSpPr>
        <p:spPr/>
        <p:txBody>
          <a:bodyPr/>
          <a:lstStyle/>
          <a:p>
            <a:pPr algn="ctr"/>
            <a:r>
              <a:rPr lang="en-US" dirty="0"/>
              <a:t>Outline</a:t>
            </a:r>
          </a:p>
        </p:txBody>
      </p:sp>
      <p:sp>
        <p:nvSpPr>
          <p:cNvPr id="3" name="Content Placeholder 2">
            <a:extLst>
              <a:ext uri="{FF2B5EF4-FFF2-40B4-BE49-F238E27FC236}">
                <a16:creationId xmlns:a16="http://schemas.microsoft.com/office/drawing/2014/main" id="{01F64255-81B0-4E20-B2D0-E1025078E921}"/>
              </a:ext>
            </a:extLst>
          </p:cNvPr>
          <p:cNvSpPr>
            <a:spLocks noGrp="1"/>
          </p:cNvSpPr>
          <p:nvPr>
            <p:ph idx="1"/>
          </p:nvPr>
        </p:nvSpPr>
        <p:spPr/>
        <p:txBody>
          <a:bodyPr/>
          <a:lstStyle/>
          <a:p>
            <a:r>
              <a:rPr lang="en-US" sz="3200" dirty="0"/>
              <a:t>NOAA-20 OMPS NP Solar Measurement</a:t>
            </a:r>
          </a:p>
          <a:p>
            <a:pPr lvl="1"/>
            <a:r>
              <a:rPr lang="en-US" sz="2800" dirty="0"/>
              <a:t>Wavelength Scales, Solar Activity and Degradation</a:t>
            </a:r>
          </a:p>
          <a:p>
            <a:r>
              <a:rPr lang="en-US" sz="3200" dirty="0"/>
              <a:t>NPP results and Aerosol Index (V8TOz soft calibration)</a:t>
            </a:r>
          </a:p>
          <a:p>
            <a:r>
              <a:rPr lang="en-US" sz="3200" dirty="0"/>
              <a:t>Soft Calibration for NOAA-21 OMPS </a:t>
            </a:r>
          </a:p>
          <a:p>
            <a:r>
              <a:rPr lang="en-US" sz="3200" dirty="0"/>
              <a:t>What can be done in orbit?</a:t>
            </a:r>
          </a:p>
          <a:p>
            <a:r>
              <a:rPr lang="en-US" sz="3200" dirty="0"/>
              <a:t>What can Level 2 bring to Level 1?</a:t>
            </a:r>
          </a:p>
          <a:p>
            <a:endParaRPr lang="en-US" dirty="0"/>
          </a:p>
        </p:txBody>
      </p:sp>
      <p:sp>
        <p:nvSpPr>
          <p:cNvPr id="4" name="Slide Number Placeholder 3">
            <a:extLst>
              <a:ext uri="{FF2B5EF4-FFF2-40B4-BE49-F238E27FC236}">
                <a16:creationId xmlns:a16="http://schemas.microsoft.com/office/drawing/2014/main" id="{B2176086-45FB-4B85-80F7-03769903DF89}"/>
              </a:ext>
            </a:extLst>
          </p:cNvPr>
          <p:cNvSpPr>
            <a:spLocks noGrp="1"/>
          </p:cNvSpPr>
          <p:nvPr>
            <p:ph type="sldNum" sz="quarter" idx="12"/>
          </p:nvPr>
        </p:nvSpPr>
        <p:spPr/>
        <p:txBody>
          <a:bodyPr/>
          <a:lstStyle/>
          <a:p>
            <a:fld id="{6F7D43C1-E35E-497E-9F54-CF4600D04F69}" type="slidenum">
              <a:rPr lang="en-US" smtClean="0"/>
              <a:t>3</a:t>
            </a:fld>
            <a:endParaRPr lang="en-US"/>
          </a:p>
        </p:txBody>
      </p:sp>
    </p:spTree>
    <p:extLst>
      <p:ext uri="{BB962C8B-B14F-4D97-AF65-F5344CB8AC3E}">
        <p14:creationId xmlns:p14="http://schemas.microsoft.com/office/powerpoint/2010/main" val="22199497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F3FCD-FA65-48E4-BE1D-6462D045E062}"/>
              </a:ext>
            </a:extLst>
          </p:cNvPr>
          <p:cNvSpPr>
            <a:spLocks noGrp="1"/>
          </p:cNvSpPr>
          <p:nvPr>
            <p:ph type="title"/>
          </p:nvPr>
        </p:nvSpPr>
        <p:spPr>
          <a:xfrm>
            <a:off x="838200" y="365125"/>
            <a:ext cx="10515600" cy="505619"/>
          </a:xfrm>
        </p:spPr>
        <p:txBody>
          <a:bodyPr>
            <a:normAutofit fontScale="90000"/>
          </a:bodyPr>
          <a:lstStyle/>
          <a:p>
            <a:r>
              <a:rPr lang="en-US" dirty="0"/>
              <a:t>Estimates of SO2 from OMPS NM.</a:t>
            </a:r>
          </a:p>
        </p:txBody>
      </p:sp>
      <p:pic>
        <p:nvPicPr>
          <p:cNvPr id="6" name="Content Placeholder 5">
            <a:extLst>
              <a:ext uri="{FF2B5EF4-FFF2-40B4-BE49-F238E27FC236}">
                <a16:creationId xmlns:a16="http://schemas.microsoft.com/office/drawing/2014/main" id="{0E2B380C-7CC4-45CD-B298-1C9BBBBBBEA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87936" y="1847850"/>
            <a:ext cx="5076561" cy="4351338"/>
          </a:xfrm>
        </p:spPr>
      </p:pic>
      <p:sp>
        <p:nvSpPr>
          <p:cNvPr id="4" name="Slide Number Placeholder 3">
            <a:extLst>
              <a:ext uri="{FF2B5EF4-FFF2-40B4-BE49-F238E27FC236}">
                <a16:creationId xmlns:a16="http://schemas.microsoft.com/office/drawing/2014/main" id="{D61DD52C-1567-417F-8A32-AE63B9A2CA97}"/>
              </a:ext>
            </a:extLst>
          </p:cNvPr>
          <p:cNvSpPr>
            <a:spLocks noGrp="1"/>
          </p:cNvSpPr>
          <p:nvPr>
            <p:ph type="sldNum" sz="quarter" idx="12"/>
          </p:nvPr>
        </p:nvSpPr>
        <p:spPr/>
        <p:txBody>
          <a:bodyPr/>
          <a:lstStyle/>
          <a:p>
            <a:fld id="{6F7D43C1-E35E-497E-9F54-CF4600D04F69}" type="slidenum">
              <a:rPr lang="en-US" smtClean="0"/>
              <a:t>30</a:t>
            </a:fld>
            <a:endParaRPr lang="en-US"/>
          </a:p>
        </p:txBody>
      </p:sp>
      <p:pic>
        <p:nvPicPr>
          <p:cNvPr id="8" name="Picture 7">
            <a:extLst>
              <a:ext uri="{FF2B5EF4-FFF2-40B4-BE49-F238E27FC236}">
                <a16:creationId xmlns:a16="http://schemas.microsoft.com/office/drawing/2014/main" id="{7834BB72-CA5C-4CF1-9B1E-B9D6B2DD8B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136" y="1027906"/>
            <a:ext cx="6400800" cy="5486400"/>
          </a:xfrm>
          <a:prstGeom prst="rect">
            <a:avLst/>
          </a:prstGeom>
        </p:spPr>
      </p:pic>
    </p:spTree>
    <p:extLst>
      <p:ext uri="{BB962C8B-B14F-4D97-AF65-F5344CB8AC3E}">
        <p14:creationId xmlns:p14="http://schemas.microsoft.com/office/powerpoint/2010/main" val="12477845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DAF23-4D65-47D6-8514-3CB355692B12}"/>
              </a:ext>
            </a:extLst>
          </p:cNvPr>
          <p:cNvSpPr>
            <a:spLocks noGrp="1"/>
          </p:cNvSpPr>
          <p:nvPr>
            <p:ph type="title"/>
          </p:nvPr>
        </p:nvSpPr>
        <p:spPr/>
        <p:txBody>
          <a:bodyPr/>
          <a:lstStyle/>
          <a:p>
            <a:pPr algn="ctr"/>
            <a:r>
              <a:rPr lang="en-US" dirty="0"/>
              <a:t>Complications between wavelength shift and Mg II information from Synthetic Solar</a:t>
            </a:r>
          </a:p>
        </p:txBody>
      </p:sp>
      <p:sp>
        <p:nvSpPr>
          <p:cNvPr id="3" name="Content Placeholder 2">
            <a:extLst>
              <a:ext uri="{FF2B5EF4-FFF2-40B4-BE49-F238E27FC236}">
                <a16:creationId xmlns:a16="http://schemas.microsoft.com/office/drawing/2014/main" id="{A8B060C4-8ECE-4957-8894-D2488AC0D425}"/>
              </a:ext>
            </a:extLst>
          </p:cNvPr>
          <p:cNvSpPr>
            <a:spLocks noGrp="1"/>
          </p:cNvSpPr>
          <p:nvPr>
            <p:ph idx="1"/>
          </p:nvPr>
        </p:nvSpPr>
        <p:spPr>
          <a:xfrm>
            <a:off x="386903" y="1847850"/>
            <a:ext cx="11418194" cy="4351338"/>
          </a:xfrm>
        </p:spPr>
        <p:txBody>
          <a:bodyPr>
            <a:normAutofit/>
          </a:bodyPr>
          <a:lstStyle/>
          <a:p>
            <a:pPr marL="0" indent="0">
              <a:buNone/>
            </a:pPr>
            <a:r>
              <a:rPr lang="en-US" sz="2400" dirty="0">
                <a:latin typeface="Courier New" panose="02070309020205020404" pitchFamily="49" charset="0"/>
                <a:cs typeface="Courier New" panose="02070309020205020404" pitchFamily="49" charset="0"/>
              </a:rPr>
              <a:t>               nm     </a:t>
            </a:r>
            <a:r>
              <a:rPr lang="en-US" sz="2400" dirty="0" err="1">
                <a:latin typeface="Courier New" panose="02070309020205020404" pitchFamily="49" charset="0"/>
                <a:cs typeface="Courier New" panose="02070309020205020404" pitchFamily="49" charset="0"/>
              </a:rPr>
              <a:t>nm</a:t>
            </a:r>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nm</a:t>
            </a:r>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nm</a:t>
            </a:r>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nm</a:t>
            </a:r>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nm</a:t>
            </a:r>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nm</a:t>
            </a:r>
            <a:endParaRPr lang="en-US" sz="2400" dirty="0">
              <a:latin typeface="Courier New" panose="02070309020205020404" pitchFamily="49" charset="0"/>
              <a:cs typeface="Courier New" panose="02070309020205020404" pitchFamily="49" charset="0"/>
            </a:endParaRPr>
          </a:p>
          <a:p>
            <a:pPr marL="0" indent="0">
              <a:buNone/>
            </a:pPr>
            <a:r>
              <a:rPr lang="en-US" sz="2400" dirty="0">
                <a:latin typeface="Courier New" panose="02070309020205020404" pitchFamily="49" charset="0"/>
                <a:cs typeface="Courier New" panose="02070309020205020404" pitchFamily="49" charset="0"/>
              </a:rPr>
              <a:t>True Shift    0.03   0.02   0.01   0.00  -0.01  -0.02  -0.03</a:t>
            </a:r>
          </a:p>
          <a:p>
            <a:pPr marL="0" indent="0">
              <a:buNone/>
            </a:pPr>
            <a:r>
              <a:rPr lang="en-US" sz="2400" dirty="0">
                <a:latin typeface="Courier New" panose="02070309020205020404" pitchFamily="49" charset="0"/>
                <a:cs typeface="Courier New" panose="02070309020205020404" pitchFamily="49" charset="0"/>
              </a:rPr>
              <a:t>Mg W1 Shift   0.029  0.019  0.009  0.000 -0.010 -0.019 -0.029</a:t>
            </a:r>
          </a:p>
          <a:p>
            <a:pPr marL="0" indent="0">
              <a:buNone/>
            </a:pPr>
            <a:r>
              <a:rPr lang="en-US" sz="2400" dirty="0">
                <a:latin typeface="Courier New" panose="02070309020205020404" pitchFamily="49" charset="0"/>
                <a:cs typeface="Courier New" panose="02070309020205020404" pitchFamily="49" charset="0"/>
              </a:rPr>
              <a:t>Mg C Shift    0.028  0.019  0.009  0.000 -0.009 -0.019 -0.028</a:t>
            </a:r>
          </a:p>
          <a:p>
            <a:pPr marL="0" indent="0">
              <a:buNone/>
            </a:pPr>
            <a:r>
              <a:rPr lang="en-US" sz="2400" dirty="0">
                <a:latin typeface="Courier New" panose="02070309020205020404" pitchFamily="49" charset="0"/>
                <a:cs typeface="Courier New" panose="02070309020205020404" pitchFamily="49" charset="0"/>
              </a:rPr>
              <a:t>Mg W2 Shift   0.029  0.019  0.010  0.000 -0.010 -0.019 -0.029</a:t>
            </a:r>
          </a:p>
          <a:p>
            <a:pPr marL="0" indent="0">
              <a:buNone/>
            </a:pPr>
            <a:endParaRPr lang="en-US" sz="2400" dirty="0">
              <a:latin typeface="Courier New" panose="02070309020205020404" pitchFamily="49" charset="0"/>
              <a:cs typeface="Courier New" panose="02070309020205020404" pitchFamily="49" charset="0"/>
            </a:endParaRPr>
          </a:p>
          <a:p>
            <a:pPr marL="0" indent="0">
              <a:buNone/>
            </a:pPr>
            <a:r>
              <a:rPr lang="en-US" sz="2400" dirty="0">
                <a:latin typeface="Courier New" panose="02070309020205020404" pitchFamily="49" charset="0"/>
                <a:cs typeface="Courier New" panose="02070309020205020404" pitchFamily="49" charset="0"/>
              </a:rPr>
              <a:t>                %      %      %      %      %      %      %</a:t>
            </a:r>
          </a:p>
          <a:p>
            <a:pPr marL="0" indent="0">
              <a:buNone/>
            </a:pPr>
            <a:r>
              <a:rPr lang="el-GR" sz="2400" dirty="0">
                <a:latin typeface="Courier New" panose="02070309020205020404" pitchFamily="49" charset="0"/>
                <a:cs typeface="Courier New" panose="02070309020205020404" pitchFamily="49" charset="0"/>
              </a:rPr>
              <a:t>Δ</a:t>
            </a:r>
            <a:r>
              <a:rPr lang="en-US" sz="2400" dirty="0">
                <a:latin typeface="Courier New" panose="02070309020205020404" pitchFamily="49" charset="0"/>
                <a:cs typeface="Courier New" panose="02070309020205020404" pitchFamily="49" charset="0"/>
              </a:rPr>
              <a:t>Mg II Index  -0.12  -0.10  -0.06   0.000  0.07   0.16   0.27</a:t>
            </a:r>
          </a:p>
          <a:p>
            <a:endParaRPr lang="en-US" sz="2000" dirty="0">
              <a:latin typeface="Courier New" panose="02070309020205020404" pitchFamily="49" charset="0"/>
              <a:cs typeface="Courier New" panose="02070309020205020404" pitchFamily="49" charset="0"/>
            </a:endParaRPr>
          </a:p>
        </p:txBody>
      </p:sp>
      <p:sp>
        <p:nvSpPr>
          <p:cNvPr id="4" name="Slide Number Placeholder 3">
            <a:extLst>
              <a:ext uri="{FF2B5EF4-FFF2-40B4-BE49-F238E27FC236}">
                <a16:creationId xmlns:a16="http://schemas.microsoft.com/office/drawing/2014/main" id="{EE6A284E-1423-4EA0-BF3F-C45F79F67F14}"/>
              </a:ext>
            </a:extLst>
          </p:cNvPr>
          <p:cNvSpPr>
            <a:spLocks noGrp="1"/>
          </p:cNvSpPr>
          <p:nvPr>
            <p:ph type="sldNum" sz="quarter" idx="12"/>
          </p:nvPr>
        </p:nvSpPr>
        <p:spPr/>
        <p:txBody>
          <a:bodyPr/>
          <a:lstStyle/>
          <a:p>
            <a:fld id="{6F7D43C1-E35E-497E-9F54-CF4600D04F69}" type="slidenum">
              <a:rPr lang="en-US" smtClean="0"/>
              <a:t>31</a:t>
            </a:fld>
            <a:endParaRPr lang="en-US"/>
          </a:p>
        </p:txBody>
      </p:sp>
    </p:spTree>
    <p:extLst>
      <p:ext uri="{BB962C8B-B14F-4D97-AF65-F5344CB8AC3E}">
        <p14:creationId xmlns:p14="http://schemas.microsoft.com/office/powerpoint/2010/main" val="31421508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E0058-434A-4AA1-96E0-91FD39344C91}"/>
              </a:ext>
            </a:extLst>
          </p:cNvPr>
          <p:cNvSpPr>
            <a:spLocks noGrp="1"/>
          </p:cNvSpPr>
          <p:nvPr>
            <p:ph type="title"/>
          </p:nvPr>
        </p:nvSpPr>
        <p:spPr/>
        <p:txBody>
          <a:bodyPr/>
          <a:lstStyle/>
          <a:p>
            <a:pPr algn="ctr"/>
            <a:r>
              <a:rPr lang="en-US" dirty="0"/>
              <a:t>Proposed Improvement for Wavelength Scale Shift and Instrument Gradients</a:t>
            </a:r>
          </a:p>
        </p:txBody>
      </p:sp>
      <p:sp>
        <p:nvSpPr>
          <p:cNvPr id="3" name="Content Placeholder 2">
            <a:extLst>
              <a:ext uri="{FF2B5EF4-FFF2-40B4-BE49-F238E27FC236}">
                <a16:creationId xmlns:a16="http://schemas.microsoft.com/office/drawing/2014/main" id="{DAAE25F2-9F5D-446E-A780-4D1A0351BFDA}"/>
              </a:ext>
            </a:extLst>
          </p:cNvPr>
          <p:cNvSpPr>
            <a:spLocks noGrp="1"/>
          </p:cNvSpPr>
          <p:nvPr>
            <p:ph idx="1"/>
          </p:nvPr>
        </p:nvSpPr>
        <p:spPr>
          <a:xfrm>
            <a:off x="838200" y="1825625"/>
            <a:ext cx="10515600" cy="4895850"/>
          </a:xfrm>
        </p:spPr>
        <p:txBody>
          <a:bodyPr>
            <a:normAutofit/>
          </a:bodyPr>
          <a:lstStyle/>
          <a:p>
            <a:r>
              <a:rPr lang="en-US" dirty="0"/>
              <a:t>Compute the relative changes in the instrument calibration associated with the pixel-based gradients used to account for the dichroic and the quantum efficiency for a 0.01 nm shift.</a:t>
            </a:r>
          </a:p>
          <a:p>
            <a:r>
              <a:rPr lang="en-US" dirty="0"/>
              <a:t>Check / confirm the pattern by using solar activity corrected biweekly measurements.</a:t>
            </a:r>
          </a:p>
          <a:p>
            <a:r>
              <a:rPr lang="en-US" dirty="0"/>
              <a:t>Include this pattern in the adjustments currently applied to the biweekly solar tables for the wavelength scale shifts. This will mean that the solar irradiance has the same calibration error as the </a:t>
            </a:r>
            <a:r>
              <a:rPr lang="en-US" dirty="0" err="1"/>
              <a:t>Erth</a:t>
            </a:r>
            <a:r>
              <a:rPr lang="en-US" dirty="0"/>
              <a:t> radiance. </a:t>
            </a:r>
          </a:p>
          <a:p>
            <a:r>
              <a:rPr lang="en-US" dirty="0"/>
              <a:t>The alternative is to vary the pixel-based calibration coefficient table to account for the wavelength shifts in the Earth radiances.</a:t>
            </a:r>
          </a:p>
        </p:txBody>
      </p:sp>
      <p:sp>
        <p:nvSpPr>
          <p:cNvPr id="4" name="Slide Number Placeholder 3">
            <a:extLst>
              <a:ext uri="{FF2B5EF4-FFF2-40B4-BE49-F238E27FC236}">
                <a16:creationId xmlns:a16="http://schemas.microsoft.com/office/drawing/2014/main" id="{05FEC13A-1B70-45FA-B17B-1C78AB437A6C}"/>
              </a:ext>
            </a:extLst>
          </p:cNvPr>
          <p:cNvSpPr>
            <a:spLocks noGrp="1"/>
          </p:cNvSpPr>
          <p:nvPr>
            <p:ph type="sldNum" sz="quarter" idx="12"/>
          </p:nvPr>
        </p:nvSpPr>
        <p:spPr/>
        <p:txBody>
          <a:bodyPr/>
          <a:lstStyle/>
          <a:p>
            <a:fld id="{6F7D43C1-E35E-497E-9F54-CF4600D04F69}" type="slidenum">
              <a:rPr lang="en-US" smtClean="0"/>
              <a:t>32</a:t>
            </a:fld>
            <a:endParaRPr lang="en-US"/>
          </a:p>
        </p:txBody>
      </p:sp>
    </p:spTree>
    <p:extLst>
      <p:ext uri="{BB962C8B-B14F-4D97-AF65-F5344CB8AC3E}">
        <p14:creationId xmlns:p14="http://schemas.microsoft.com/office/powerpoint/2010/main" val="38073122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78B6D-BFEB-4773-AFC2-874F50FFD3CD}"/>
              </a:ext>
            </a:extLst>
          </p:cNvPr>
          <p:cNvSpPr>
            <a:spLocks noGrp="1"/>
          </p:cNvSpPr>
          <p:nvPr>
            <p:ph type="title"/>
          </p:nvPr>
        </p:nvSpPr>
        <p:spPr>
          <a:xfrm>
            <a:off x="838200" y="98425"/>
            <a:ext cx="10515600" cy="727075"/>
          </a:xfrm>
        </p:spPr>
        <p:txBody>
          <a:bodyPr/>
          <a:lstStyle/>
          <a:p>
            <a:pPr algn="ctr"/>
            <a:r>
              <a:rPr lang="en-US" dirty="0"/>
              <a:t>Agenda</a:t>
            </a:r>
          </a:p>
        </p:txBody>
      </p:sp>
      <p:sp>
        <p:nvSpPr>
          <p:cNvPr id="3" name="Content Placeholder 2">
            <a:extLst>
              <a:ext uri="{FF2B5EF4-FFF2-40B4-BE49-F238E27FC236}">
                <a16:creationId xmlns:a16="http://schemas.microsoft.com/office/drawing/2014/main" id="{FDFB454E-332F-4340-87F5-F883C156CB7C}"/>
              </a:ext>
            </a:extLst>
          </p:cNvPr>
          <p:cNvSpPr>
            <a:spLocks noGrp="1"/>
          </p:cNvSpPr>
          <p:nvPr>
            <p:ph idx="1"/>
          </p:nvPr>
        </p:nvSpPr>
        <p:spPr>
          <a:xfrm>
            <a:off x="838199" y="1092200"/>
            <a:ext cx="10964333" cy="5537199"/>
          </a:xfrm>
        </p:spPr>
        <p:txBody>
          <a:bodyPr>
            <a:normAutofit fontScale="77500" lnSpcReduction="20000"/>
          </a:bodyPr>
          <a:lstStyle/>
          <a:p>
            <a:r>
              <a:rPr lang="en-US" dirty="0"/>
              <a:t>1. Introduction: Motivation, Background &amp; Goals (L. Flynn, NOAA)</a:t>
            </a:r>
          </a:p>
          <a:p>
            <a:r>
              <a:rPr lang="en-US" dirty="0"/>
              <a:t>2. Short Summary of TSIS-1 HSRS Resources and Validation (L. Flynn, NOAA)</a:t>
            </a:r>
          </a:p>
          <a:p>
            <a:r>
              <a:rPr lang="en-US" dirty="0"/>
              <a:t>3. OMI Time Series and Solar Activity (M. Deland, SSAI)</a:t>
            </a:r>
          </a:p>
          <a:p>
            <a:r>
              <a:rPr lang="en-US" dirty="0"/>
              <a:t>4. Mg II Index Time Series (M. Weber, Universität Bremen)</a:t>
            </a:r>
          </a:p>
          <a:p>
            <a:r>
              <a:rPr lang="en-US" dirty="0"/>
              <a:t>5. OMPS Working and Reference Diffuser Measurements. (L. Flynn, NOAA)</a:t>
            </a:r>
          </a:p>
          <a:p>
            <a:r>
              <a:rPr lang="en-US" dirty="0"/>
              <a:t>6. </a:t>
            </a:r>
            <a:r>
              <a:rPr lang="en-US" dirty="0" err="1"/>
              <a:t>TropoMI</a:t>
            </a:r>
            <a:r>
              <a:rPr lang="en-US" dirty="0"/>
              <a:t> Solar Measurements (E. Loots, KNMI)</a:t>
            </a:r>
          </a:p>
          <a:p>
            <a:r>
              <a:rPr lang="en-US" dirty="0"/>
              <a:t>7. TEMPO Solar Measurements (H. Chong, Harvard)</a:t>
            </a:r>
          </a:p>
          <a:p>
            <a:pPr marL="0" indent="0">
              <a:buNone/>
            </a:pPr>
            <a:endParaRPr lang="en-US" dirty="0"/>
          </a:p>
          <a:p>
            <a:pPr marL="0" indent="0">
              <a:buNone/>
            </a:pPr>
            <a:r>
              <a:rPr lang="en-US" dirty="0"/>
              <a:t>Information requested from each instrument team to GSICS (Send to Manik.Bali@noaa.gov):</a:t>
            </a:r>
          </a:p>
          <a:p>
            <a:r>
              <a:rPr lang="en-US" dirty="0"/>
              <a:t>1. Record of solar measurements -- time, spectra, wavelength scale </a:t>
            </a:r>
          </a:p>
          <a:p>
            <a:pPr lvl="1"/>
            <a:r>
              <a:rPr lang="en-US" dirty="0"/>
              <a:t>1 AU? Degradation corrected? Doppler shift corrected?</a:t>
            </a:r>
          </a:p>
          <a:p>
            <a:r>
              <a:rPr lang="en-US" dirty="0"/>
              <a:t>2. Bandpass / spectral response information</a:t>
            </a:r>
          </a:p>
          <a:p>
            <a:r>
              <a:rPr lang="en-US" dirty="0"/>
              <a:t>3. Data readers / Readme</a:t>
            </a:r>
          </a:p>
          <a:p>
            <a:r>
              <a:rPr lang="en-US" dirty="0"/>
              <a:t>4. Links to documents, presentations and publications.</a:t>
            </a:r>
          </a:p>
          <a:p>
            <a:pPr marL="0" indent="0">
              <a:buNone/>
            </a:pPr>
            <a:r>
              <a:rPr lang="en-US" dirty="0"/>
              <a:t>Thanks to the </a:t>
            </a:r>
            <a:r>
              <a:rPr lang="en-US" dirty="0" err="1"/>
              <a:t>TropoMI</a:t>
            </a:r>
            <a:r>
              <a:rPr lang="en-US" dirty="0"/>
              <a:t> team for leading the way in providing this information.</a:t>
            </a:r>
          </a:p>
          <a:p>
            <a:endParaRPr lang="en-US" dirty="0"/>
          </a:p>
        </p:txBody>
      </p:sp>
      <p:sp>
        <p:nvSpPr>
          <p:cNvPr id="4" name="Slide Number Placeholder 3">
            <a:extLst>
              <a:ext uri="{FF2B5EF4-FFF2-40B4-BE49-F238E27FC236}">
                <a16:creationId xmlns:a16="http://schemas.microsoft.com/office/drawing/2014/main" id="{48DA04BC-8EC3-4AC8-8410-BCA2295C204B}"/>
              </a:ext>
            </a:extLst>
          </p:cNvPr>
          <p:cNvSpPr>
            <a:spLocks noGrp="1"/>
          </p:cNvSpPr>
          <p:nvPr>
            <p:ph type="sldNum" sz="quarter" idx="12"/>
          </p:nvPr>
        </p:nvSpPr>
        <p:spPr/>
        <p:txBody>
          <a:bodyPr/>
          <a:lstStyle/>
          <a:p>
            <a:fld id="{6F7D43C1-E35E-497E-9F54-CF4600D04F69}" type="slidenum">
              <a:rPr lang="en-US" smtClean="0"/>
              <a:t>33</a:t>
            </a:fld>
            <a:endParaRPr lang="en-US"/>
          </a:p>
        </p:txBody>
      </p:sp>
    </p:spTree>
    <p:extLst>
      <p:ext uri="{BB962C8B-B14F-4D97-AF65-F5344CB8AC3E}">
        <p14:creationId xmlns:p14="http://schemas.microsoft.com/office/powerpoint/2010/main" val="34045631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D73D0-4B55-473C-A280-39BED800C2A4}"/>
              </a:ext>
            </a:extLst>
          </p:cNvPr>
          <p:cNvSpPr>
            <a:spLocks noGrp="1"/>
          </p:cNvSpPr>
          <p:nvPr>
            <p:ph type="title"/>
          </p:nvPr>
        </p:nvSpPr>
        <p:spPr>
          <a:xfrm>
            <a:off x="838200" y="365125"/>
            <a:ext cx="10515600" cy="841375"/>
          </a:xfrm>
        </p:spPr>
        <p:txBody>
          <a:bodyPr/>
          <a:lstStyle/>
          <a:p>
            <a:pPr algn="ctr"/>
            <a:r>
              <a:rPr lang="en-US" dirty="0"/>
              <a:t>Motivation, Background and Goals</a:t>
            </a:r>
          </a:p>
        </p:txBody>
      </p:sp>
      <p:sp>
        <p:nvSpPr>
          <p:cNvPr id="3" name="Content Placeholder 2">
            <a:extLst>
              <a:ext uri="{FF2B5EF4-FFF2-40B4-BE49-F238E27FC236}">
                <a16:creationId xmlns:a16="http://schemas.microsoft.com/office/drawing/2014/main" id="{056F5422-C82B-4C00-BFF5-A422C6F46993}"/>
              </a:ext>
            </a:extLst>
          </p:cNvPr>
          <p:cNvSpPr>
            <a:spLocks noGrp="1"/>
          </p:cNvSpPr>
          <p:nvPr>
            <p:ph idx="1"/>
          </p:nvPr>
        </p:nvSpPr>
        <p:spPr>
          <a:xfrm>
            <a:off x="838200" y="1206500"/>
            <a:ext cx="10515600" cy="5286375"/>
          </a:xfrm>
        </p:spPr>
        <p:txBody>
          <a:bodyPr>
            <a:normAutofit lnSpcReduction="10000"/>
          </a:bodyPr>
          <a:lstStyle/>
          <a:p>
            <a:r>
              <a:rPr lang="en-US" dirty="0"/>
              <a:t>Most UV/Vis Spectrometers provide Radiance / Irradiance Ratios as their primary measurements.</a:t>
            </a:r>
          </a:p>
          <a:p>
            <a:r>
              <a:rPr lang="en-US" dirty="0"/>
              <a:t>The key time-dependent calibration analysis is usually to distinguish degradation just affecting solar measurement from instrument throughput changes shared with the Earth radiance measurements.</a:t>
            </a:r>
          </a:p>
          <a:p>
            <a:r>
              <a:rPr lang="en-US" dirty="0"/>
              <a:t>This topical study is designed to promote discussion and the exchange of ideas and analysis methods for estimating and modelling the sources and magnitudes of changes present in solar measurements.</a:t>
            </a:r>
          </a:p>
          <a:p>
            <a:r>
              <a:rPr lang="en-US" dirty="0"/>
              <a:t>Another goal is to compare measurements from different instruments with synthetic proxy spectra from references and with each other. </a:t>
            </a:r>
          </a:p>
          <a:p>
            <a:r>
              <a:rPr lang="en-US" dirty="0"/>
              <a:t>Such comparisons can provide estimates of absolute and relative calibration biases, and can be used to confirm wavelength registration and bandpass resolution.</a:t>
            </a:r>
          </a:p>
        </p:txBody>
      </p:sp>
      <p:sp>
        <p:nvSpPr>
          <p:cNvPr id="4" name="Slide Number Placeholder 3">
            <a:extLst>
              <a:ext uri="{FF2B5EF4-FFF2-40B4-BE49-F238E27FC236}">
                <a16:creationId xmlns:a16="http://schemas.microsoft.com/office/drawing/2014/main" id="{E2D914A1-6253-4AFD-B356-DD37E196AEE8}"/>
              </a:ext>
            </a:extLst>
          </p:cNvPr>
          <p:cNvSpPr>
            <a:spLocks noGrp="1"/>
          </p:cNvSpPr>
          <p:nvPr>
            <p:ph type="sldNum" sz="quarter" idx="12"/>
          </p:nvPr>
        </p:nvSpPr>
        <p:spPr/>
        <p:txBody>
          <a:bodyPr/>
          <a:lstStyle/>
          <a:p>
            <a:fld id="{6F7D43C1-E35E-497E-9F54-CF4600D04F69}" type="slidenum">
              <a:rPr lang="en-US" smtClean="0"/>
              <a:t>34</a:t>
            </a:fld>
            <a:endParaRPr lang="en-US"/>
          </a:p>
        </p:txBody>
      </p:sp>
    </p:spTree>
    <p:extLst>
      <p:ext uri="{BB962C8B-B14F-4D97-AF65-F5344CB8AC3E}">
        <p14:creationId xmlns:p14="http://schemas.microsoft.com/office/powerpoint/2010/main" val="37484405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486A2-9999-41C4-88CD-0AD3AED02548}"/>
              </a:ext>
            </a:extLst>
          </p:cNvPr>
          <p:cNvSpPr>
            <a:spLocks noGrp="1"/>
          </p:cNvSpPr>
          <p:nvPr>
            <p:ph type="title"/>
          </p:nvPr>
        </p:nvSpPr>
        <p:spPr>
          <a:xfrm>
            <a:off x="838200" y="98425"/>
            <a:ext cx="10515600" cy="841375"/>
          </a:xfrm>
        </p:spPr>
        <p:txBody>
          <a:bodyPr/>
          <a:lstStyle/>
          <a:p>
            <a:pPr algn="ctr"/>
            <a:r>
              <a:rPr lang="en-US" dirty="0"/>
              <a:t>Introduction to TSIS-1 HSRS Resources</a:t>
            </a:r>
          </a:p>
        </p:txBody>
      </p:sp>
      <p:sp>
        <p:nvSpPr>
          <p:cNvPr id="3" name="Content Placeholder 2">
            <a:extLst>
              <a:ext uri="{FF2B5EF4-FFF2-40B4-BE49-F238E27FC236}">
                <a16:creationId xmlns:a16="http://schemas.microsoft.com/office/drawing/2014/main" id="{F84565DC-7863-4984-A2B8-278F42CB3916}"/>
              </a:ext>
            </a:extLst>
          </p:cNvPr>
          <p:cNvSpPr>
            <a:spLocks noGrp="1"/>
          </p:cNvSpPr>
          <p:nvPr>
            <p:ph idx="1"/>
          </p:nvPr>
        </p:nvSpPr>
        <p:spPr>
          <a:xfrm>
            <a:off x="654050" y="936625"/>
            <a:ext cx="10883900" cy="5921375"/>
          </a:xfrm>
        </p:spPr>
        <p:txBody>
          <a:bodyPr>
            <a:normAutofit fontScale="85000" lnSpcReduction="10000"/>
          </a:bodyPr>
          <a:lstStyle/>
          <a:p>
            <a:r>
              <a:rPr lang="en-US" dirty="0"/>
              <a:t>Version 2 of the Total and Spectral Solar Irradiance Sensor-1 (TSIS-1) Hybrid Solar Reference Spectrum (HSRS)</a:t>
            </a:r>
          </a:p>
          <a:p>
            <a:pPr marL="0" indent="0">
              <a:buNone/>
            </a:pPr>
            <a:r>
              <a:rPr lang="en-US" dirty="0"/>
              <a:t>	</a:t>
            </a:r>
            <a:r>
              <a:rPr lang="en-US" dirty="0">
                <a:hlinkClick r:id="rId3"/>
              </a:rPr>
              <a:t>https://lasp.colorado.edu/lisird/data/tsis1_hsrs_p1nm</a:t>
            </a:r>
            <a:endParaRPr lang="en-US" dirty="0"/>
          </a:p>
          <a:p>
            <a:r>
              <a:rPr lang="en-US" dirty="0"/>
              <a:t>Odele Coddington et al. 2020: “The TSIS-1 Hybrid Solar Reference Spectrum” 	</a:t>
            </a:r>
            <a:r>
              <a:rPr lang="en-US" dirty="0">
                <a:hlinkClick r:id="rId4"/>
              </a:rPr>
              <a:t>https://agupubs.onlinelibrary.wiley.com/doi/abs/10.1029/2020GL091709</a:t>
            </a:r>
            <a:r>
              <a:rPr lang="en-US" dirty="0"/>
              <a:t> </a:t>
            </a:r>
          </a:p>
          <a:p>
            <a:pPr marL="0" indent="0">
              <a:buNone/>
            </a:pPr>
            <a:endParaRPr lang="en-US" dirty="0"/>
          </a:p>
          <a:p>
            <a:r>
              <a:rPr lang="en-US" dirty="0"/>
              <a:t>Daily values of solar spectral irradiance (SSI) from 1978 to 2021 (inclusive) with 0.1 nm resolution at wavelengths from 115 to 310 nm (on a 0.025 nm grid) and ~0.5 nm resolution at wavelengths from 310 to 500 nm (on a 0.1 nm grid)</a:t>
            </a:r>
          </a:p>
          <a:p>
            <a:pPr marL="0" indent="0">
              <a:buNone/>
            </a:pPr>
            <a:r>
              <a:rPr lang="en-US" dirty="0"/>
              <a:t>	</a:t>
            </a:r>
            <a:r>
              <a:rPr lang="en-US" dirty="0">
                <a:hlinkClick r:id="rId5"/>
              </a:rPr>
              <a:t>https://lasp.colorado.edu/lisird/data/nrl2_ssi_high_res</a:t>
            </a:r>
            <a:endParaRPr lang="en-US" dirty="0"/>
          </a:p>
          <a:p>
            <a:endParaRPr lang="en-GB" dirty="0"/>
          </a:p>
          <a:p>
            <a:r>
              <a:rPr lang="en-GB" dirty="0"/>
              <a:t>GSICS 2024, Talk 7.g: Validation of TSIS-1 HSRS in the range 300 nm to 1700 nm using ground-based SI-traceable spectral solar irradiance measurements, by </a:t>
            </a:r>
            <a:r>
              <a:rPr lang="de-CH" dirty="0">
                <a:latin typeface="Nunito" pitchFamily="2" charset="0"/>
              </a:rPr>
              <a:t>Julian Gröbner</a:t>
            </a:r>
            <a:r>
              <a:rPr lang="en-CH" dirty="0">
                <a:latin typeface="Nunito" pitchFamily="2" charset="0"/>
              </a:rPr>
              <a:t>, Gregor Hülsen, </a:t>
            </a:r>
            <a:r>
              <a:rPr lang="en-GB" dirty="0" err="1">
                <a:latin typeface="Nunito" pitchFamily="2" charset="0"/>
              </a:rPr>
              <a:t>Saulius</a:t>
            </a:r>
            <a:r>
              <a:rPr lang="en-GB" dirty="0">
                <a:latin typeface="Nunito" pitchFamily="2" charset="0"/>
              </a:rPr>
              <a:t> </a:t>
            </a:r>
            <a:r>
              <a:rPr lang="en-GB" dirty="0" err="1">
                <a:latin typeface="Nunito" pitchFamily="2" charset="0"/>
              </a:rPr>
              <a:t>Nevas</a:t>
            </a:r>
            <a:r>
              <a:rPr lang="en-GB" dirty="0">
                <a:latin typeface="Nunito" pitchFamily="2" charset="0"/>
              </a:rPr>
              <a:t>, and Peter </a:t>
            </a:r>
            <a:r>
              <a:rPr lang="en-GB" dirty="0" err="1">
                <a:latin typeface="Nunito" pitchFamily="2" charset="0"/>
              </a:rPr>
              <a:t>Sperfeld</a:t>
            </a:r>
            <a:r>
              <a:rPr lang="en-GB" dirty="0">
                <a:latin typeface="Nunito" pitchFamily="2" charset="0"/>
              </a:rPr>
              <a:t>. Validation at 1% accuracy. </a:t>
            </a:r>
            <a:r>
              <a:rPr lang="en-US" dirty="0">
                <a:hlinkClick r:id="rId6"/>
              </a:rPr>
              <a:t>http://gsics.atmos.umd.edu/pub/Development/AnnualMeeting2024/7g-Groebner_mapp_final.pptx</a:t>
            </a:r>
            <a:endParaRPr lang="en-US" dirty="0"/>
          </a:p>
        </p:txBody>
      </p:sp>
      <p:sp>
        <p:nvSpPr>
          <p:cNvPr id="4" name="Slide Number Placeholder 3">
            <a:extLst>
              <a:ext uri="{FF2B5EF4-FFF2-40B4-BE49-F238E27FC236}">
                <a16:creationId xmlns:a16="http://schemas.microsoft.com/office/drawing/2014/main" id="{4C2AB2F1-D263-4D49-B9C1-5F5AD18A4126}"/>
              </a:ext>
            </a:extLst>
          </p:cNvPr>
          <p:cNvSpPr>
            <a:spLocks noGrp="1"/>
          </p:cNvSpPr>
          <p:nvPr>
            <p:ph type="sldNum" sz="quarter" idx="12"/>
          </p:nvPr>
        </p:nvSpPr>
        <p:spPr/>
        <p:txBody>
          <a:bodyPr/>
          <a:lstStyle/>
          <a:p>
            <a:fld id="{6F7D43C1-E35E-497E-9F54-CF4600D04F69}" type="slidenum">
              <a:rPr lang="en-US" smtClean="0"/>
              <a:t>35</a:t>
            </a:fld>
            <a:endParaRPr lang="en-US"/>
          </a:p>
        </p:txBody>
      </p:sp>
    </p:spTree>
    <p:extLst>
      <p:ext uri="{BB962C8B-B14F-4D97-AF65-F5344CB8AC3E}">
        <p14:creationId xmlns:p14="http://schemas.microsoft.com/office/powerpoint/2010/main" val="15411708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36884-05B6-42B1-95B6-9285521526C4}"/>
              </a:ext>
            </a:extLst>
          </p:cNvPr>
          <p:cNvSpPr>
            <a:spLocks noGrp="1"/>
          </p:cNvSpPr>
          <p:nvPr>
            <p:ph type="title"/>
          </p:nvPr>
        </p:nvSpPr>
        <p:spPr>
          <a:xfrm>
            <a:off x="168925" y="288007"/>
            <a:ext cx="11854149" cy="1325563"/>
          </a:xfrm>
        </p:spPr>
        <p:txBody>
          <a:bodyPr>
            <a:normAutofit fontScale="90000"/>
          </a:bodyPr>
          <a:lstStyle/>
          <a:p>
            <a:r>
              <a:rPr lang="en-US" dirty="0"/>
              <a:t>7g. </a:t>
            </a:r>
            <a:r>
              <a:rPr lang="en-GB" dirty="0"/>
              <a:t>Validation of TSIS-1 HSRS in the range 300 nm to 1700 nm using ground-based SI-traceable spectral solar irradiance measurements. </a:t>
            </a:r>
            <a:r>
              <a:rPr lang="en-GB" dirty="0">
                <a:solidFill>
                  <a:srgbClr val="FF0000"/>
                </a:solidFill>
              </a:rPr>
              <a:t>See references in note pages.</a:t>
            </a:r>
            <a:endParaRPr lang="en-US" dirty="0">
              <a:solidFill>
                <a:srgbClr val="FF0000"/>
              </a:solidFill>
            </a:endParaRPr>
          </a:p>
        </p:txBody>
      </p:sp>
      <p:pic>
        <p:nvPicPr>
          <p:cNvPr id="4" name="Picture 3">
            <a:extLst>
              <a:ext uri="{FF2B5EF4-FFF2-40B4-BE49-F238E27FC236}">
                <a16:creationId xmlns:a16="http://schemas.microsoft.com/office/drawing/2014/main" id="{0EB2790A-8A31-462F-87F8-007D9C08EE60}"/>
              </a:ext>
            </a:extLst>
          </p:cNvPr>
          <p:cNvPicPr>
            <a:picLocks noChangeAspect="1"/>
          </p:cNvPicPr>
          <p:nvPr/>
        </p:nvPicPr>
        <p:blipFill>
          <a:blip r:embed="rId3"/>
          <a:stretch>
            <a:fillRect/>
          </a:stretch>
        </p:blipFill>
        <p:spPr>
          <a:xfrm>
            <a:off x="596950" y="1613570"/>
            <a:ext cx="10072315" cy="4626928"/>
          </a:xfrm>
          <a:prstGeom prst="rect">
            <a:avLst/>
          </a:prstGeom>
        </p:spPr>
      </p:pic>
      <p:sp>
        <p:nvSpPr>
          <p:cNvPr id="5" name="TextBox 4">
            <a:extLst>
              <a:ext uri="{FF2B5EF4-FFF2-40B4-BE49-F238E27FC236}">
                <a16:creationId xmlns:a16="http://schemas.microsoft.com/office/drawing/2014/main" id="{39927A43-1B39-461C-8D4A-02B9CE9B3231}"/>
              </a:ext>
            </a:extLst>
          </p:cNvPr>
          <p:cNvSpPr txBox="1"/>
          <p:nvPr/>
        </p:nvSpPr>
        <p:spPr>
          <a:xfrm>
            <a:off x="1596387" y="6396969"/>
            <a:ext cx="8818440" cy="369332"/>
          </a:xfrm>
          <a:prstGeom prst="rect">
            <a:avLst/>
          </a:prstGeom>
          <a:solidFill>
            <a:srgbClr val="FFCC66"/>
          </a:solidFill>
          <a:ln>
            <a:solidFill>
              <a:schemeClr val="tx1"/>
            </a:solidFill>
          </a:ln>
        </p:spPr>
        <p:txBody>
          <a:bodyPr wrap="none" rtlCol="0">
            <a:spAutoFit/>
          </a:bodyPr>
          <a:lstStyle/>
          <a:p>
            <a:pPr marL="285750" indent="-285750">
              <a:buFont typeface="Wingdings" panose="05000000000000000000" pitchFamily="2" charset="2"/>
              <a:buChar char="Ø"/>
            </a:pPr>
            <a:r>
              <a:rPr lang="en-GB" dirty="0">
                <a:latin typeface="Nunito" pitchFamily="2" charset="0"/>
              </a:rPr>
              <a:t>Agreement with TSIS-HSRS: 1% outside of strong atmospheric absorption bands</a:t>
            </a:r>
            <a:endParaRPr lang="en-CH" dirty="0">
              <a:latin typeface="Nunito" pitchFamily="2" charset="0"/>
            </a:endParaRPr>
          </a:p>
        </p:txBody>
      </p:sp>
      <p:sp>
        <p:nvSpPr>
          <p:cNvPr id="6" name="Rectangle 5">
            <a:extLst>
              <a:ext uri="{FF2B5EF4-FFF2-40B4-BE49-F238E27FC236}">
                <a16:creationId xmlns:a16="http://schemas.microsoft.com/office/drawing/2014/main" id="{1FF9DDFE-78BC-4BEA-8A45-C3AA25C9D40C}"/>
              </a:ext>
            </a:extLst>
          </p:cNvPr>
          <p:cNvSpPr/>
          <p:nvPr/>
        </p:nvSpPr>
        <p:spPr>
          <a:xfrm>
            <a:off x="1909284" y="3229690"/>
            <a:ext cx="7797800" cy="1216550"/>
          </a:xfrm>
          <a:prstGeom prst="rect">
            <a:avLst/>
          </a:prstGeom>
          <a:solidFill>
            <a:schemeClr val="bg1">
              <a:lumMod val="85000"/>
              <a:alpha val="50000"/>
            </a:schemeClr>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7" name="TextBox 6">
            <a:extLst>
              <a:ext uri="{FF2B5EF4-FFF2-40B4-BE49-F238E27FC236}">
                <a16:creationId xmlns:a16="http://schemas.microsoft.com/office/drawing/2014/main" id="{E3EC2265-CD0F-405F-8679-35287FC1E84D}"/>
              </a:ext>
            </a:extLst>
          </p:cNvPr>
          <p:cNvSpPr txBox="1"/>
          <p:nvPr/>
        </p:nvSpPr>
        <p:spPr>
          <a:xfrm>
            <a:off x="9894381" y="3707587"/>
            <a:ext cx="1314784" cy="276999"/>
          </a:xfrm>
          <a:prstGeom prst="rect">
            <a:avLst/>
          </a:prstGeom>
          <a:noFill/>
        </p:spPr>
        <p:txBody>
          <a:bodyPr wrap="none" rtlCol="0">
            <a:spAutoFit/>
          </a:bodyPr>
          <a:lstStyle/>
          <a:p>
            <a:r>
              <a:rPr lang="en-CH" sz="1200" dirty="0">
                <a:latin typeface="Nunito" pitchFamily="2" charset="0"/>
              </a:rPr>
              <a:t>U</a:t>
            </a:r>
            <a:r>
              <a:rPr lang="en-CH" sz="1200" baseline="30000" dirty="0">
                <a:latin typeface="Nunito" pitchFamily="2" charset="0"/>
              </a:rPr>
              <a:t>95</a:t>
            </a:r>
            <a:r>
              <a:rPr lang="en-CH" sz="1200" baseline="-25000" dirty="0">
                <a:latin typeface="Nunito" pitchFamily="2" charset="0"/>
              </a:rPr>
              <a:t>QASUME</a:t>
            </a:r>
            <a:r>
              <a:rPr lang="en-CH" sz="1200" dirty="0">
                <a:latin typeface="Nunito" pitchFamily="2" charset="0"/>
              </a:rPr>
              <a:t>=1.6%</a:t>
            </a:r>
          </a:p>
        </p:txBody>
      </p:sp>
      <p:sp>
        <p:nvSpPr>
          <p:cNvPr id="8" name="Right Brace 7">
            <a:extLst>
              <a:ext uri="{FF2B5EF4-FFF2-40B4-BE49-F238E27FC236}">
                <a16:creationId xmlns:a16="http://schemas.microsoft.com/office/drawing/2014/main" id="{E4F81EC7-E787-40C0-8FE4-51821D4AF0EE}"/>
              </a:ext>
            </a:extLst>
          </p:cNvPr>
          <p:cNvSpPr/>
          <p:nvPr/>
        </p:nvSpPr>
        <p:spPr>
          <a:xfrm>
            <a:off x="9775112" y="3229690"/>
            <a:ext cx="119269" cy="1216551"/>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CH"/>
          </a:p>
        </p:txBody>
      </p:sp>
      <p:sp>
        <p:nvSpPr>
          <p:cNvPr id="3" name="Slide Number Placeholder 2">
            <a:extLst>
              <a:ext uri="{FF2B5EF4-FFF2-40B4-BE49-F238E27FC236}">
                <a16:creationId xmlns:a16="http://schemas.microsoft.com/office/drawing/2014/main" id="{ED13FB27-86B2-4B3C-85A4-5B577F34206A}"/>
              </a:ext>
            </a:extLst>
          </p:cNvPr>
          <p:cNvSpPr>
            <a:spLocks noGrp="1"/>
          </p:cNvSpPr>
          <p:nvPr>
            <p:ph type="sldNum" sz="quarter" idx="12"/>
          </p:nvPr>
        </p:nvSpPr>
        <p:spPr/>
        <p:txBody>
          <a:bodyPr/>
          <a:lstStyle/>
          <a:p>
            <a:fld id="{6F7D43C1-E35E-497E-9F54-CF4600D04F69}" type="slidenum">
              <a:rPr lang="en-US" smtClean="0"/>
              <a:t>36</a:t>
            </a:fld>
            <a:endParaRPr lang="en-US"/>
          </a:p>
        </p:txBody>
      </p:sp>
    </p:spTree>
    <p:extLst>
      <p:ext uri="{BB962C8B-B14F-4D97-AF65-F5344CB8AC3E}">
        <p14:creationId xmlns:p14="http://schemas.microsoft.com/office/powerpoint/2010/main" val="13455702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26542-D011-47AB-9A4B-3D4A1EB9B1A9}"/>
              </a:ext>
            </a:extLst>
          </p:cNvPr>
          <p:cNvSpPr>
            <a:spLocks noGrp="1"/>
          </p:cNvSpPr>
          <p:nvPr>
            <p:ph type="title"/>
          </p:nvPr>
        </p:nvSpPr>
        <p:spPr>
          <a:xfrm>
            <a:off x="838200" y="365125"/>
            <a:ext cx="10515600" cy="573659"/>
          </a:xfrm>
        </p:spPr>
        <p:txBody>
          <a:bodyPr>
            <a:normAutofit fontScale="90000"/>
          </a:bodyPr>
          <a:lstStyle/>
          <a:p>
            <a:pPr algn="ctr"/>
            <a:r>
              <a:rPr lang="en-US" dirty="0"/>
              <a:t>Mg II Solar Activity and Scale Factor References</a:t>
            </a:r>
          </a:p>
        </p:txBody>
      </p:sp>
      <p:sp>
        <p:nvSpPr>
          <p:cNvPr id="3" name="Content Placeholder 2">
            <a:extLst>
              <a:ext uri="{FF2B5EF4-FFF2-40B4-BE49-F238E27FC236}">
                <a16:creationId xmlns:a16="http://schemas.microsoft.com/office/drawing/2014/main" id="{F2F5A577-12D7-4D2A-87C8-2ABEF06A1688}"/>
              </a:ext>
            </a:extLst>
          </p:cNvPr>
          <p:cNvSpPr>
            <a:spLocks noGrp="1"/>
          </p:cNvSpPr>
          <p:nvPr>
            <p:ph idx="1"/>
          </p:nvPr>
        </p:nvSpPr>
        <p:spPr>
          <a:xfrm>
            <a:off x="838200" y="1426464"/>
            <a:ext cx="10515600" cy="5066411"/>
          </a:xfrm>
        </p:spPr>
        <p:txBody>
          <a:bodyPr>
            <a:normAutofit fontScale="77500" lnSpcReduction="20000"/>
          </a:bodyPr>
          <a:lstStyle/>
          <a:p>
            <a:pPr marL="0" indent="0">
              <a:buNone/>
            </a:pPr>
            <a:r>
              <a:rPr lang="en-US" dirty="0"/>
              <a:t>There is also a daily reference time series at reasonably good resolution of solar measurements including their estimates for solar activity variations.  .    https://lasp.colorado.edu/lisird/data/nrl2_ssi_high_res</a:t>
            </a:r>
            <a:br>
              <a:rPr lang="en-US" dirty="0"/>
            </a:br>
            <a:endParaRPr lang="en-US" dirty="0"/>
          </a:p>
          <a:p>
            <a:pPr marL="0" indent="0">
              <a:buNone/>
            </a:pPr>
            <a:r>
              <a:rPr lang="en-US" dirty="0"/>
              <a:t>Mark Weber has time series of solar activity: </a:t>
            </a:r>
            <a:r>
              <a:rPr lang="en-US" dirty="0">
                <a:hlinkClick r:id="rId2"/>
              </a:rPr>
              <a:t>https://www.iup.uni-bremen.de/UVSAT/data/</a:t>
            </a:r>
            <a:endParaRPr lang="en-US" dirty="0"/>
          </a:p>
          <a:p>
            <a:endParaRPr lang="en-US" dirty="0"/>
          </a:p>
          <a:p>
            <a:pPr marL="0" indent="0">
              <a:buNone/>
            </a:pPr>
            <a:r>
              <a:rPr lang="en-US" b="1" dirty="0"/>
              <a:t>MATTHEW T. DELAND AND RICHARD P. CEBULA</a:t>
            </a:r>
            <a:r>
              <a:rPr lang="en-US" dirty="0"/>
              <a:t>, </a:t>
            </a:r>
            <a:r>
              <a:rPr lang="en-US" b="1" dirty="0"/>
              <a:t>JGR, VOL. 98, NO. D7, PAGES 12,809-12,823, JULY 20, 1993, Composite Mg II Solar Activity Index for Solar Cycles 21 and 22 </a:t>
            </a:r>
            <a:r>
              <a:rPr lang="en-US" dirty="0">
                <a:hlinkClick r:id="rId3"/>
              </a:rPr>
              <a:t>https://agupubs.onlinelibrary.wiley.com/doi/10.1029/93JD00421</a:t>
            </a:r>
            <a:r>
              <a:rPr lang="en-US" dirty="0"/>
              <a:t>.</a:t>
            </a:r>
          </a:p>
          <a:p>
            <a:pPr marL="0" indent="0">
              <a:buNone/>
            </a:pPr>
            <a:endParaRPr lang="en-US" b="1" dirty="0"/>
          </a:p>
          <a:p>
            <a:pPr marL="0" indent="0">
              <a:buNone/>
            </a:pPr>
            <a:r>
              <a:rPr lang="en-US" b="1" dirty="0"/>
              <a:t>Title:</a:t>
            </a:r>
            <a:r>
              <a:rPr lang="en-US" dirty="0"/>
              <a:t> Comparisons of the MG II index products from the NOAA-9 and NOAA-11 SBUV/2 instruments</a:t>
            </a:r>
            <a:br>
              <a:rPr lang="en-US" dirty="0"/>
            </a:br>
            <a:r>
              <a:rPr lang="en-US" b="1" dirty="0"/>
              <a:t>Authors:</a:t>
            </a:r>
            <a:r>
              <a:rPr lang="en-US" dirty="0"/>
              <a:t> Deland, M. T. &amp; Cebula, R. P.</a:t>
            </a:r>
            <a:br>
              <a:rPr lang="en-US" dirty="0"/>
            </a:br>
            <a:r>
              <a:rPr lang="en-US" b="1" dirty="0"/>
              <a:t>Journal:</a:t>
            </a:r>
            <a:r>
              <a:rPr lang="en-US" dirty="0"/>
              <a:t> Solar Physics (ISSN 0038-0938), vol. 152, no. 1, p. 61-68</a:t>
            </a:r>
            <a:br>
              <a:rPr lang="en-US" dirty="0"/>
            </a:br>
            <a:r>
              <a:rPr lang="en-US" b="1" dirty="0"/>
              <a:t>Bibliographic Code:</a:t>
            </a:r>
            <a:r>
              <a:rPr lang="en-US" dirty="0"/>
              <a:t> 1994SoPh..152...61D    https://adsabs.harvard.edu/full/1994SoPh..152...61D</a:t>
            </a:r>
          </a:p>
          <a:p>
            <a:pPr marL="0" indent="0">
              <a:buNone/>
            </a:pPr>
            <a:endParaRPr lang="en-US" dirty="0"/>
          </a:p>
        </p:txBody>
      </p:sp>
      <p:sp>
        <p:nvSpPr>
          <p:cNvPr id="4" name="Slide Number Placeholder 3">
            <a:extLst>
              <a:ext uri="{FF2B5EF4-FFF2-40B4-BE49-F238E27FC236}">
                <a16:creationId xmlns:a16="http://schemas.microsoft.com/office/drawing/2014/main" id="{11762E2A-0882-49D2-9761-0A7939EFA1B7}"/>
              </a:ext>
            </a:extLst>
          </p:cNvPr>
          <p:cNvSpPr>
            <a:spLocks noGrp="1"/>
          </p:cNvSpPr>
          <p:nvPr>
            <p:ph type="sldNum" sz="quarter" idx="12"/>
          </p:nvPr>
        </p:nvSpPr>
        <p:spPr/>
        <p:txBody>
          <a:bodyPr/>
          <a:lstStyle/>
          <a:p>
            <a:fld id="{6F7D43C1-E35E-497E-9F54-CF4600D04F69}" type="slidenum">
              <a:rPr lang="en-US" smtClean="0"/>
              <a:t>37</a:t>
            </a:fld>
            <a:endParaRPr lang="en-US"/>
          </a:p>
        </p:txBody>
      </p:sp>
    </p:spTree>
    <p:extLst>
      <p:ext uri="{BB962C8B-B14F-4D97-AF65-F5344CB8AC3E}">
        <p14:creationId xmlns:p14="http://schemas.microsoft.com/office/powerpoint/2010/main" val="42622811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42BF3-6239-4BBF-8079-CC32D83D6F9A}"/>
              </a:ext>
            </a:extLst>
          </p:cNvPr>
          <p:cNvSpPr>
            <a:spLocks noGrp="1"/>
          </p:cNvSpPr>
          <p:nvPr>
            <p:ph type="title"/>
          </p:nvPr>
        </p:nvSpPr>
        <p:spPr>
          <a:xfrm>
            <a:off x="838200" y="138390"/>
            <a:ext cx="10515600" cy="315912"/>
          </a:xfrm>
        </p:spPr>
        <p:txBody>
          <a:bodyPr>
            <a:normAutofit fontScale="90000"/>
          </a:bodyPr>
          <a:lstStyle/>
          <a:p>
            <a:pPr algn="ctr"/>
            <a:r>
              <a:rPr lang="en-US" dirty="0"/>
              <a:t>Outline</a:t>
            </a:r>
          </a:p>
        </p:txBody>
      </p:sp>
      <p:sp>
        <p:nvSpPr>
          <p:cNvPr id="3" name="Content Placeholder 2">
            <a:extLst>
              <a:ext uri="{FF2B5EF4-FFF2-40B4-BE49-F238E27FC236}">
                <a16:creationId xmlns:a16="http://schemas.microsoft.com/office/drawing/2014/main" id="{70B5D3B6-D8BA-40FF-8B41-20B2A1487B7C}"/>
              </a:ext>
            </a:extLst>
          </p:cNvPr>
          <p:cNvSpPr>
            <a:spLocks noGrp="1"/>
          </p:cNvSpPr>
          <p:nvPr>
            <p:ph idx="1"/>
          </p:nvPr>
        </p:nvSpPr>
        <p:spPr>
          <a:xfrm>
            <a:off x="134112" y="600501"/>
            <a:ext cx="11948160" cy="6257499"/>
          </a:xfrm>
        </p:spPr>
        <p:txBody>
          <a:bodyPr>
            <a:normAutofit fontScale="92500" lnSpcReduction="10000"/>
          </a:bodyPr>
          <a:lstStyle/>
          <a:p>
            <a:pPr marL="0" indent="0">
              <a:lnSpc>
                <a:spcPct val="100000"/>
              </a:lnSpc>
              <a:spcBef>
                <a:spcPts val="300"/>
              </a:spcBef>
              <a:buNone/>
            </a:pPr>
            <a:r>
              <a:rPr lang="en-US" sz="1800" dirty="0"/>
              <a:t>1. Collect working and reference solar measurements at whatever temporal and cross-track / cross-scan sampling is recommended.*</a:t>
            </a:r>
          </a:p>
          <a:p>
            <a:pPr marL="0" indent="0">
              <a:lnSpc>
                <a:spcPct val="100000"/>
              </a:lnSpc>
              <a:spcBef>
                <a:spcPts val="300"/>
              </a:spcBef>
              <a:buNone/>
            </a:pPr>
            <a:r>
              <a:rPr lang="en-US" sz="1800" dirty="0"/>
              <a:t>2. Collect wavelength scales and bandpasses / spectral response functions.</a:t>
            </a:r>
          </a:p>
          <a:p>
            <a:pPr marL="0" indent="0">
              <a:lnSpc>
                <a:spcPct val="100000"/>
              </a:lnSpc>
              <a:spcBef>
                <a:spcPts val="300"/>
              </a:spcBef>
              <a:buNone/>
            </a:pPr>
            <a:r>
              <a:rPr lang="en-US" sz="1800" dirty="0"/>
              <a:t>3. Construct synthetic spectra from TSIS-1 HSRS Version 2.</a:t>
            </a:r>
          </a:p>
          <a:p>
            <a:pPr marL="0" indent="0">
              <a:lnSpc>
                <a:spcPct val="100000"/>
              </a:lnSpc>
              <a:spcBef>
                <a:spcPts val="300"/>
              </a:spcBef>
              <a:buNone/>
            </a:pPr>
            <a:r>
              <a:rPr lang="en-US" sz="1800" dirty="0"/>
              <a:t>4. Construct linear Mg II Scale Factors^ from TSIS-1 Daily activity time series – derived activity spectrum. Compare to up/down/up or down/up/down from measured spectra for high activity.</a:t>
            </a:r>
          </a:p>
          <a:p>
            <a:pPr marL="0" indent="0">
              <a:lnSpc>
                <a:spcPct val="100000"/>
              </a:lnSpc>
              <a:spcBef>
                <a:spcPts val="300"/>
              </a:spcBef>
              <a:buNone/>
            </a:pPr>
            <a:r>
              <a:rPr lang="en-US" sz="1800" dirty="0"/>
              <a:t>5. Construct quadratic fit of wavelength shifts from synthetic results and calibration constants.</a:t>
            </a:r>
          </a:p>
          <a:p>
            <a:pPr lvl="1">
              <a:lnSpc>
                <a:spcPct val="100000"/>
              </a:lnSpc>
              <a:spcBef>
                <a:spcPts val="300"/>
              </a:spcBef>
            </a:pPr>
            <a:r>
              <a:rPr lang="en-US" sz="1800" dirty="0"/>
              <a:t>Use 0.01 nm steps from -0.03 nm to +0.03 nm, and fit with a quadratic at each wavelength.</a:t>
            </a:r>
          </a:p>
          <a:p>
            <a:pPr lvl="1">
              <a:lnSpc>
                <a:spcPct val="100000"/>
              </a:lnSpc>
              <a:spcBef>
                <a:spcPts val="300"/>
              </a:spcBef>
            </a:pPr>
            <a:r>
              <a:rPr lang="en-US" sz="1800" dirty="0"/>
              <a:t>Determine pixel-based throughput (e.g., dichroic) gradient shift pattern as an additional linear term.</a:t>
            </a:r>
          </a:p>
          <a:p>
            <a:pPr lvl="1">
              <a:lnSpc>
                <a:spcPct val="100000"/>
              </a:lnSpc>
              <a:spcBef>
                <a:spcPts val="300"/>
              </a:spcBef>
            </a:pPr>
            <a:r>
              <a:rPr lang="en-US" sz="1800" dirty="0"/>
              <a:t>Determine Scale Factor wavelength shift pattern as an additional linear term.</a:t>
            </a:r>
          </a:p>
          <a:p>
            <a:pPr marL="0" indent="0">
              <a:lnSpc>
                <a:spcPct val="100000"/>
              </a:lnSpc>
              <a:spcBef>
                <a:spcPts val="300"/>
              </a:spcBef>
              <a:buNone/>
            </a:pPr>
            <a:r>
              <a:rPr lang="en-US" sz="1800" dirty="0"/>
              <a:t>6. Use local quadratic fits of the Mg II features to generate Mg II core-to-wing Index and wavelength shift estimates values for each spectrum. (Should wavelength shifts be smoothed over time?) Check linear relationship with Mg Index time series.</a:t>
            </a:r>
          </a:p>
          <a:p>
            <a:pPr marL="0" indent="0">
              <a:lnSpc>
                <a:spcPct val="100000"/>
              </a:lnSpc>
              <a:spcBef>
                <a:spcPts val="300"/>
              </a:spcBef>
              <a:buNone/>
            </a:pPr>
            <a:r>
              <a:rPr lang="en-US" sz="1800" dirty="0"/>
              <a:t>7. Identify average differences between measurements and synthetic proxies, and working and reference measurements.</a:t>
            </a:r>
          </a:p>
          <a:p>
            <a:pPr marL="0" indent="0">
              <a:lnSpc>
                <a:spcPct val="100000"/>
              </a:lnSpc>
              <a:spcBef>
                <a:spcPts val="300"/>
              </a:spcBef>
              <a:buNone/>
            </a:pPr>
            <a:r>
              <a:rPr lang="en-US" sz="1800" dirty="0"/>
              <a:t>8. Decompose all spectra with average differences, wavelength shift and solar activity terms. Construct the measurement residuals from these modeled components. (multiple linear regression or EOF analysis)</a:t>
            </a:r>
          </a:p>
          <a:p>
            <a:pPr marL="0" indent="0">
              <a:lnSpc>
                <a:spcPct val="100000"/>
              </a:lnSpc>
              <a:spcBef>
                <a:spcPts val="300"/>
              </a:spcBef>
              <a:buNone/>
            </a:pPr>
            <a:r>
              <a:rPr lang="en-US" sz="1800" dirty="0"/>
              <a:t>9. Use an exponential fit of diffuser measurements based on the number of exposures and an assumption that degradation rates per exposure for working and reference are the same to estimate diffuser and instrument degradation rates. Vary functional wavelength dependence of degradation.</a:t>
            </a:r>
          </a:p>
          <a:p>
            <a:pPr marL="0" indent="0">
              <a:lnSpc>
                <a:spcPct val="100000"/>
              </a:lnSpc>
              <a:spcBef>
                <a:spcPts val="300"/>
              </a:spcBef>
              <a:buNone/>
            </a:pPr>
            <a:r>
              <a:rPr lang="en-US" sz="1800" dirty="0"/>
              <a:t>10. Compute final model residuals. (Note: there may be outlier spectra that should be removed.)</a:t>
            </a:r>
          </a:p>
          <a:p>
            <a:pPr marL="0" indent="0">
              <a:lnSpc>
                <a:spcPct val="100000"/>
              </a:lnSpc>
              <a:spcBef>
                <a:spcPts val="300"/>
              </a:spcBef>
              <a:buNone/>
            </a:pPr>
            <a:r>
              <a:rPr lang="en-US" sz="1800" dirty="0"/>
              <a:t>11. Compute daily estimates of Mg II Index and wavelength shift values from Earth radiances. Compare values to working solar measurements.</a:t>
            </a:r>
          </a:p>
          <a:p>
            <a:pPr marL="0" indent="0">
              <a:lnSpc>
                <a:spcPct val="100000"/>
              </a:lnSpc>
              <a:spcBef>
                <a:spcPts val="300"/>
              </a:spcBef>
              <a:buNone/>
            </a:pPr>
            <a:endParaRPr lang="en-US" sz="1800" dirty="0"/>
          </a:p>
          <a:p>
            <a:pPr marL="0" indent="0">
              <a:lnSpc>
                <a:spcPct val="100000"/>
              </a:lnSpc>
              <a:spcBef>
                <a:spcPts val="300"/>
              </a:spcBef>
              <a:buNone/>
            </a:pPr>
            <a:r>
              <a:rPr lang="en-US" sz="1800" dirty="0"/>
              <a:t>* Preferably adjusted with irradiances adjusted to 1 AU and wavelengths adjusted for Doppler shifts.</a:t>
            </a:r>
          </a:p>
          <a:p>
            <a:pPr marL="0" indent="0">
              <a:lnSpc>
                <a:spcPct val="100000"/>
              </a:lnSpc>
              <a:spcBef>
                <a:spcPts val="300"/>
              </a:spcBef>
              <a:buNone/>
            </a:pPr>
            <a:r>
              <a:rPr lang="en-US" sz="1800" dirty="0"/>
              <a:t>^ Ca H&amp;K line features can be used in place of Mg II –  cores-to-center S-Index for spectra covering 390 nm to 400 nm.</a:t>
            </a:r>
          </a:p>
        </p:txBody>
      </p:sp>
      <p:sp>
        <p:nvSpPr>
          <p:cNvPr id="4" name="Slide Number Placeholder 3">
            <a:extLst>
              <a:ext uri="{FF2B5EF4-FFF2-40B4-BE49-F238E27FC236}">
                <a16:creationId xmlns:a16="http://schemas.microsoft.com/office/drawing/2014/main" id="{6A7FEEDF-531B-4040-898A-F3FF31E90C11}"/>
              </a:ext>
            </a:extLst>
          </p:cNvPr>
          <p:cNvSpPr>
            <a:spLocks noGrp="1"/>
          </p:cNvSpPr>
          <p:nvPr>
            <p:ph type="sldNum" sz="quarter" idx="12"/>
          </p:nvPr>
        </p:nvSpPr>
        <p:spPr>
          <a:xfrm>
            <a:off x="10922000" y="6356350"/>
            <a:ext cx="431800" cy="365125"/>
          </a:xfrm>
        </p:spPr>
        <p:txBody>
          <a:bodyPr/>
          <a:lstStyle/>
          <a:p>
            <a:fld id="{6F7D43C1-E35E-497E-9F54-CF4600D04F69}" type="slidenum">
              <a:rPr lang="en-US" smtClean="0"/>
              <a:t>38</a:t>
            </a:fld>
            <a:endParaRPr lang="en-US" dirty="0"/>
          </a:p>
        </p:txBody>
      </p:sp>
    </p:spTree>
    <p:extLst>
      <p:ext uri="{BB962C8B-B14F-4D97-AF65-F5344CB8AC3E}">
        <p14:creationId xmlns:p14="http://schemas.microsoft.com/office/powerpoint/2010/main" val="6558893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3E8E6-0C84-46F2-AEB4-6F9FDA4FD633}"/>
              </a:ext>
            </a:extLst>
          </p:cNvPr>
          <p:cNvSpPr>
            <a:spLocks noGrp="1"/>
          </p:cNvSpPr>
          <p:nvPr>
            <p:ph type="title"/>
          </p:nvPr>
        </p:nvSpPr>
        <p:spPr>
          <a:xfrm>
            <a:off x="838200" y="98425"/>
            <a:ext cx="10515600" cy="1196975"/>
          </a:xfrm>
        </p:spPr>
        <p:txBody>
          <a:bodyPr>
            <a:normAutofit fontScale="90000"/>
          </a:bodyPr>
          <a:lstStyle/>
          <a:p>
            <a:pPr algn="ctr"/>
            <a:r>
              <a:rPr lang="en-US" dirty="0"/>
              <a:t>Sample difference between a synthetic proxy and a measured spectrum for S-NPP OMPS NP</a:t>
            </a:r>
          </a:p>
        </p:txBody>
      </p:sp>
      <p:sp>
        <p:nvSpPr>
          <p:cNvPr id="4" name="Slide Number Placeholder 3">
            <a:extLst>
              <a:ext uri="{FF2B5EF4-FFF2-40B4-BE49-F238E27FC236}">
                <a16:creationId xmlns:a16="http://schemas.microsoft.com/office/drawing/2014/main" id="{F5CAAD84-8C6C-488E-937F-B420A8B06A62}"/>
              </a:ext>
            </a:extLst>
          </p:cNvPr>
          <p:cNvSpPr>
            <a:spLocks noGrp="1"/>
          </p:cNvSpPr>
          <p:nvPr>
            <p:ph type="sldNum" sz="quarter" idx="12"/>
          </p:nvPr>
        </p:nvSpPr>
        <p:spPr/>
        <p:txBody>
          <a:bodyPr/>
          <a:lstStyle/>
          <a:p>
            <a:fld id="{6F7D43C1-E35E-497E-9F54-CF4600D04F69}" type="slidenum">
              <a:rPr lang="en-US" smtClean="0"/>
              <a:t>39</a:t>
            </a:fld>
            <a:endParaRPr lang="en-US"/>
          </a:p>
        </p:txBody>
      </p:sp>
      <p:sp>
        <p:nvSpPr>
          <p:cNvPr id="6" name="Content Placeholder 2">
            <a:extLst>
              <a:ext uri="{FF2B5EF4-FFF2-40B4-BE49-F238E27FC236}">
                <a16:creationId xmlns:a16="http://schemas.microsoft.com/office/drawing/2014/main" id="{05682A54-9E50-446C-835D-ADC9A169DA6E}"/>
              </a:ext>
            </a:extLst>
          </p:cNvPr>
          <p:cNvSpPr>
            <a:spLocks noGrp="1"/>
          </p:cNvSpPr>
          <p:nvPr>
            <p:ph idx="1"/>
          </p:nvPr>
        </p:nvSpPr>
        <p:spPr>
          <a:xfrm>
            <a:off x="215900" y="1330324"/>
            <a:ext cx="3873500" cy="5248276"/>
          </a:xfrm>
        </p:spPr>
        <p:txBody>
          <a:bodyPr>
            <a:normAutofit lnSpcReduction="10000"/>
          </a:bodyPr>
          <a:lstStyle/>
          <a:p>
            <a:pPr marL="0" indent="0">
              <a:buNone/>
            </a:pPr>
            <a:r>
              <a:rPr lang="en-US" sz="3500" dirty="0"/>
              <a:t>Measured “Day 1” versus TSIS-1 Proxy.</a:t>
            </a:r>
          </a:p>
          <a:p>
            <a:pPr marL="0" indent="0">
              <a:buNone/>
            </a:pPr>
            <a:r>
              <a:rPr lang="en-US" sz="3000" dirty="0"/>
              <a:t>The agreement is within ~3% above 270 nm. The differences above 308 nm are in a region where the dichroic throughput is rapidly changing. The variations between 250 and 270 nm merit further study.</a:t>
            </a:r>
          </a:p>
        </p:txBody>
      </p:sp>
      <p:pic>
        <p:nvPicPr>
          <p:cNvPr id="3" name="Picture 2">
            <a:extLst>
              <a:ext uri="{FF2B5EF4-FFF2-40B4-BE49-F238E27FC236}">
                <a16:creationId xmlns:a16="http://schemas.microsoft.com/office/drawing/2014/main" id="{4DBCE346-88E9-4EF6-982B-FD5F5BBCC234}"/>
              </a:ext>
            </a:extLst>
          </p:cNvPr>
          <p:cNvPicPr>
            <a:picLocks noChangeAspect="1"/>
          </p:cNvPicPr>
          <p:nvPr/>
        </p:nvPicPr>
        <p:blipFill rotWithShape="1">
          <a:blip r:embed="rId2"/>
          <a:srcRect l="17272" t="8996" r="7194" b="7314"/>
          <a:stretch/>
        </p:blipFill>
        <p:spPr>
          <a:xfrm>
            <a:off x="4403074" y="1135528"/>
            <a:ext cx="7788926" cy="5739406"/>
          </a:xfrm>
          <a:prstGeom prst="rect">
            <a:avLst/>
          </a:prstGeom>
        </p:spPr>
      </p:pic>
    </p:spTree>
    <p:extLst>
      <p:ext uri="{BB962C8B-B14F-4D97-AF65-F5344CB8AC3E}">
        <p14:creationId xmlns:p14="http://schemas.microsoft.com/office/powerpoint/2010/main" val="29592123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91269CF-8FD8-44F4-8B7D-14081E830B38}"/>
              </a:ext>
            </a:extLst>
          </p:cNvPr>
          <p:cNvPicPr>
            <a:picLocks noChangeAspect="1"/>
          </p:cNvPicPr>
          <p:nvPr/>
        </p:nvPicPr>
        <p:blipFill>
          <a:blip r:embed="rId3">
            <a:lum bright="-15000" contrast="30000"/>
          </a:blip>
          <a:stretch>
            <a:fillRect/>
          </a:stretch>
        </p:blipFill>
        <p:spPr>
          <a:xfrm rot="10800000">
            <a:off x="3132666" y="15536"/>
            <a:ext cx="8432793" cy="6826928"/>
          </a:xfrm>
          <a:prstGeom prst="rect">
            <a:avLst/>
          </a:prstGeom>
        </p:spPr>
      </p:pic>
      <p:sp>
        <p:nvSpPr>
          <p:cNvPr id="4" name="Slide Number Placeholder 3">
            <a:extLst>
              <a:ext uri="{FF2B5EF4-FFF2-40B4-BE49-F238E27FC236}">
                <a16:creationId xmlns:a16="http://schemas.microsoft.com/office/drawing/2014/main" id="{A3972EC2-2441-4F04-ACB6-34C072D09210}"/>
              </a:ext>
            </a:extLst>
          </p:cNvPr>
          <p:cNvSpPr>
            <a:spLocks noGrp="1"/>
          </p:cNvSpPr>
          <p:nvPr>
            <p:ph type="sldNum" sz="quarter" idx="12"/>
          </p:nvPr>
        </p:nvSpPr>
        <p:spPr/>
        <p:txBody>
          <a:bodyPr/>
          <a:lstStyle/>
          <a:p>
            <a:fld id="{6F7D43C1-E35E-497E-9F54-CF4600D04F69}" type="slidenum">
              <a:rPr lang="en-US" smtClean="0"/>
              <a:t>4</a:t>
            </a:fld>
            <a:endParaRPr lang="en-US"/>
          </a:p>
        </p:txBody>
      </p:sp>
      <p:pic>
        <p:nvPicPr>
          <p:cNvPr id="6" name="Picture 2" descr="http://i.stack.imgur.com/jgEQe.png">
            <a:hlinkClick r:id="rId4"/>
            <a:extLst>
              <a:ext uri="{FF2B5EF4-FFF2-40B4-BE49-F238E27FC236}">
                <a16:creationId xmlns:a16="http://schemas.microsoft.com/office/drawing/2014/main" id="{B024387A-A432-49A1-B614-89EEF65EDF67}"/>
              </a:ext>
            </a:extLst>
          </p:cNvPr>
          <p:cNvPicPr>
            <a:picLocks noChangeAspect="1" noChangeArrowheads="1"/>
          </p:cNvPicPr>
          <p:nvPr/>
        </p:nvPicPr>
        <p:blipFill>
          <a:blip r:embed="rId5" cstate="print"/>
          <a:srcRect t="75236" r="10116"/>
          <a:stretch>
            <a:fillRect/>
          </a:stretch>
        </p:blipFill>
        <p:spPr bwMode="auto">
          <a:xfrm rot="16200000">
            <a:off x="9444396" y="3279079"/>
            <a:ext cx="4741718" cy="349651"/>
          </a:xfrm>
          <a:prstGeom prst="rect">
            <a:avLst/>
          </a:prstGeom>
          <a:noFill/>
        </p:spPr>
      </p:pic>
      <p:sp>
        <p:nvSpPr>
          <p:cNvPr id="7" name="TextBox 6">
            <a:extLst>
              <a:ext uri="{FF2B5EF4-FFF2-40B4-BE49-F238E27FC236}">
                <a16:creationId xmlns:a16="http://schemas.microsoft.com/office/drawing/2014/main" id="{83D22CA1-F03B-4A82-AAA6-58747BF306EB}"/>
              </a:ext>
            </a:extLst>
          </p:cNvPr>
          <p:cNvSpPr txBox="1"/>
          <p:nvPr/>
        </p:nvSpPr>
        <p:spPr>
          <a:xfrm>
            <a:off x="11375924" y="786988"/>
            <a:ext cx="954107" cy="369332"/>
          </a:xfrm>
          <a:prstGeom prst="rect">
            <a:avLst/>
          </a:prstGeom>
          <a:noFill/>
        </p:spPr>
        <p:txBody>
          <a:bodyPr wrap="none" rtlCol="0">
            <a:spAutoFit/>
          </a:bodyPr>
          <a:lstStyle/>
          <a:p>
            <a:r>
              <a:rPr lang="en-US" sz="1800" dirty="0"/>
              <a:t>Newest</a:t>
            </a:r>
            <a:endParaRPr lang="en-US" sz="1477" dirty="0"/>
          </a:p>
        </p:txBody>
      </p:sp>
      <p:sp>
        <p:nvSpPr>
          <p:cNvPr id="8" name="TextBox 7">
            <a:extLst>
              <a:ext uri="{FF2B5EF4-FFF2-40B4-BE49-F238E27FC236}">
                <a16:creationId xmlns:a16="http://schemas.microsoft.com/office/drawing/2014/main" id="{55236CF8-37E3-4B5F-A3AA-F77EE7B59DC2}"/>
              </a:ext>
            </a:extLst>
          </p:cNvPr>
          <p:cNvSpPr txBox="1"/>
          <p:nvPr/>
        </p:nvSpPr>
        <p:spPr>
          <a:xfrm>
            <a:off x="11442304" y="5763564"/>
            <a:ext cx="851515" cy="369332"/>
          </a:xfrm>
          <a:prstGeom prst="rect">
            <a:avLst/>
          </a:prstGeom>
          <a:noFill/>
        </p:spPr>
        <p:txBody>
          <a:bodyPr wrap="none" rtlCol="0">
            <a:spAutoFit/>
          </a:bodyPr>
          <a:lstStyle/>
          <a:p>
            <a:r>
              <a:rPr lang="en-US" sz="1800" dirty="0"/>
              <a:t>Oldest</a:t>
            </a:r>
            <a:endParaRPr lang="en-US" sz="1477" dirty="0"/>
          </a:p>
        </p:txBody>
      </p:sp>
      <p:sp>
        <p:nvSpPr>
          <p:cNvPr id="9" name="TextBox 8">
            <a:extLst>
              <a:ext uri="{FF2B5EF4-FFF2-40B4-BE49-F238E27FC236}">
                <a16:creationId xmlns:a16="http://schemas.microsoft.com/office/drawing/2014/main" id="{2A44C294-9218-4EBD-BC61-0878169FBB98}"/>
              </a:ext>
            </a:extLst>
          </p:cNvPr>
          <p:cNvSpPr txBox="1"/>
          <p:nvPr/>
        </p:nvSpPr>
        <p:spPr>
          <a:xfrm>
            <a:off x="15139" y="536112"/>
            <a:ext cx="3352417" cy="5432256"/>
          </a:xfrm>
          <a:prstGeom prst="rect">
            <a:avLst/>
          </a:prstGeom>
          <a:noFill/>
        </p:spPr>
        <p:txBody>
          <a:bodyPr wrap="square" rtlCol="0">
            <a:spAutoFit/>
          </a:bodyPr>
          <a:lstStyle/>
          <a:p>
            <a:pPr marL="342900" indent="-342900">
              <a:buAutoNum type="alphaLcParenBoth"/>
            </a:pPr>
            <a:r>
              <a:rPr lang="en-US" sz="1600" dirty="0">
                <a:latin typeface="Arial" panose="020B0604020202020204" pitchFamily="34" charset="0"/>
                <a:cs typeface="Arial" panose="020B0604020202020204" pitchFamily="34" charset="0"/>
              </a:rPr>
              <a:t>Six years of NOAA-20</a:t>
            </a:r>
          </a:p>
          <a:p>
            <a:r>
              <a:rPr lang="en-US" sz="1600" dirty="0">
                <a:latin typeface="Arial" panose="020B0604020202020204" pitchFamily="34" charset="0"/>
                <a:cs typeface="Arial" panose="020B0604020202020204" pitchFamily="34" charset="0"/>
              </a:rPr>
              <a:t>OMPS NP bi-weekly Working Diffuser Soar measurements compared to their average.</a:t>
            </a:r>
          </a:p>
          <a:p>
            <a:pPr marL="342900" indent="-342900">
              <a:buAutoNum type="alphaLcParenBoth"/>
            </a:pPr>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(b) Wavelength Shift Patterns. Wavelength shifts track optical bench annual thermal variations.</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(c) Solar Activity Patterns. Patterns are Mg II scale factors and track Solar activity.</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(d) Differences after subtracting the shift and activity patterns. This shows the combined degradation of the reference diffuser and the instrument’s optical throughput.</a:t>
            </a:r>
          </a:p>
          <a:p>
            <a:endParaRPr lang="en-US" sz="11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Note: The working diffuser’s exposure is deployed every two weeks.</a:t>
            </a:r>
          </a:p>
        </p:txBody>
      </p:sp>
      <p:sp>
        <p:nvSpPr>
          <p:cNvPr id="10" name="TextBox 9">
            <a:extLst>
              <a:ext uri="{FF2B5EF4-FFF2-40B4-BE49-F238E27FC236}">
                <a16:creationId xmlns:a16="http://schemas.microsoft.com/office/drawing/2014/main" id="{C40C0DD7-87D1-49EE-893A-6182029DD25E}"/>
              </a:ext>
            </a:extLst>
          </p:cNvPr>
          <p:cNvSpPr txBox="1"/>
          <p:nvPr/>
        </p:nvSpPr>
        <p:spPr>
          <a:xfrm>
            <a:off x="5972021" y="596494"/>
            <a:ext cx="466794" cy="369332"/>
          </a:xfrm>
          <a:prstGeom prst="rect">
            <a:avLst/>
          </a:prstGeom>
          <a:noFill/>
        </p:spPr>
        <p:txBody>
          <a:bodyPr wrap="none" rtlCol="0">
            <a:spAutoFit/>
          </a:bodyPr>
          <a:lstStyle/>
          <a:p>
            <a:r>
              <a:rPr lang="en-US" sz="1800" dirty="0"/>
              <a:t>(a)</a:t>
            </a:r>
          </a:p>
        </p:txBody>
      </p:sp>
      <p:sp>
        <p:nvSpPr>
          <p:cNvPr id="11" name="TextBox 10">
            <a:extLst>
              <a:ext uri="{FF2B5EF4-FFF2-40B4-BE49-F238E27FC236}">
                <a16:creationId xmlns:a16="http://schemas.microsoft.com/office/drawing/2014/main" id="{4FA572C3-9CA5-4F38-8688-A1783AF6C64A}"/>
              </a:ext>
            </a:extLst>
          </p:cNvPr>
          <p:cNvSpPr txBox="1"/>
          <p:nvPr/>
        </p:nvSpPr>
        <p:spPr>
          <a:xfrm>
            <a:off x="10013235" y="591243"/>
            <a:ext cx="466794" cy="369332"/>
          </a:xfrm>
          <a:prstGeom prst="rect">
            <a:avLst/>
          </a:prstGeom>
          <a:noFill/>
        </p:spPr>
        <p:txBody>
          <a:bodyPr wrap="none" rtlCol="0">
            <a:spAutoFit/>
          </a:bodyPr>
          <a:lstStyle/>
          <a:p>
            <a:r>
              <a:rPr lang="en-US" sz="1800" dirty="0"/>
              <a:t>(b)</a:t>
            </a:r>
          </a:p>
        </p:txBody>
      </p:sp>
      <p:sp>
        <p:nvSpPr>
          <p:cNvPr id="12" name="TextBox 11">
            <a:extLst>
              <a:ext uri="{FF2B5EF4-FFF2-40B4-BE49-F238E27FC236}">
                <a16:creationId xmlns:a16="http://schemas.microsoft.com/office/drawing/2014/main" id="{11F75CBC-8045-4F6B-BCE6-327C08985E22}"/>
              </a:ext>
            </a:extLst>
          </p:cNvPr>
          <p:cNvSpPr txBox="1"/>
          <p:nvPr/>
        </p:nvSpPr>
        <p:spPr>
          <a:xfrm>
            <a:off x="5972021" y="3848644"/>
            <a:ext cx="453970" cy="369332"/>
          </a:xfrm>
          <a:prstGeom prst="rect">
            <a:avLst/>
          </a:prstGeom>
          <a:noFill/>
        </p:spPr>
        <p:txBody>
          <a:bodyPr wrap="none" rtlCol="0">
            <a:spAutoFit/>
          </a:bodyPr>
          <a:lstStyle/>
          <a:p>
            <a:r>
              <a:rPr lang="en-US" sz="1800" dirty="0"/>
              <a:t>(c)</a:t>
            </a:r>
          </a:p>
        </p:txBody>
      </p:sp>
      <p:sp>
        <p:nvSpPr>
          <p:cNvPr id="13" name="TextBox 12">
            <a:extLst>
              <a:ext uri="{FF2B5EF4-FFF2-40B4-BE49-F238E27FC236}">
                <a16:creationId xmlns:a16="http://schemas.microsoft.com/office/drawing/2014/main" id="{B4414A3B-983D-4A8C-8981-C0ED7C72AFFD}"/>
              </a:ext>
            </a:extLst>
          </p:cNvPr>
          <p:cNvSpPr txBox="1"/>
          <p:nvPr/>
        </p:nvSpPr>
        <p:spPr>
          <a:xfrm>
            <a:off x="10013235" y="3858516"/>
            <a:ext cx="466794" cy="369332"/>
          </a:xfrm>
          <a:prstGeom prst="rect">
            <a:avLst/>
          </a:prstGeom>
          <a:noFill/>
        </p:spPr>
        <p:txBody>
          <a:bodyPr wrap="none" rtlCol="0">
            <a:spAutoFit/>
          </a:bodyPr>
          <a:lstStyle/>
          <a:p>
            <a:r>
              <a:rPr lang="en-US" sz="1800" dirty="0"/>
              <a:t>(d)</a:t>
            </a:r>
          </a:p>
        </p:txBody>
      </p:sp>
      <p:cxnSp>
        <p:nvCxnSpPr>
          <p:cNvPr id="18" name="Straight Arrow Connector 17">
            <a:extLst>
              <a:ext uri="{FF2B5EF4-FFF2-40B4-BE49-F238E27FC236}">
                <a16:creationId xmlns:a16="http://schemas.microsoft.com/office/drawing/2014/main" id="{BC04B6DB-4AD0-4447-8DF2-8DA11A350AB5}"/>
              </a:ext>
            </a:extLst>
          </p:cNvPr>
          <p:cNvCxnSpPr>
            <a:cxnSpLocks/>
          </p:cNvCxnSpPr>
          <p:nvPr/>
        </p:nvCxnSpPr>
        <p:spPr>
          <a:xfrm>
            <a:off x="7904111" y="4664439"/>
            <a:ext cx="0" cy="893880"/>
          </a:xfrm>
          <a:prstGeom prst="straightConnector1">
            <a:avLst/>
          </a:prstGeom>
          <a:ln w="25400">
            <a:solidFill>
              <a:srgbClr val="00B050"/>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A2EB2211-5190-4F6C-B770-5D5D0968997B}"/>
              </a:ext>
            </a:extLst>
          </p:cNvPr>
          <p:cNvSpPr txBox="1"/>
          <p:nvPr/>
        </p:nvSpPr>
        <p:spPr>
          <a:xfrm>
            <a:off x="7310347" y="4911324"/>
            <a:ext cx="497252" cy="400110"/>
          </a:xfrm>
          <a:prstGeom prst="rect">
            <a:avLst/>
          </a:prstGeom>
          <a:noFill/>
        </p:spPr>
        <p:txBody>
          <a:bodyPr wrap="none" rtlCol="0">
            <a:spAutoFit/>
          </a:bodyPr>
          <a:lstStyle/>
          <a:p>
            <a:r>
              <a:rPr lang="en-US" sz="2000" dirty="0">
                <a:solidFill>
                  <a:srgbClr val="00B050"/>
                </a:solidFill>
              </a:rPr>
              <a:t>4%</a:t>
            </a:r>
            <a:endParaRPr lang="en-US" dirty="0">
              <a:solidFill>
                <a:srgbClr val="00B050"/>
              </a:solidFill>
            </a:endParaRPr>
          </a:p>
        </p:txBody>
      </p:sp>
    </p:spTree>
    <p:extLst>
      <p:ext uri="{BB962C8B-B14F-4D97-AF65-F5344CB8AC3E}">
        <p14:creationId xmlns:p14="http://schemas.microsoft.com/office/powerpoint/2010/main" val="26793151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72B4B-A2B0-4154-8CE6-CA23B1324F9F}"/>
              </a:ext>
            </a:extLst>
          </p:cNvPr>
          <p:cNvSpPr>
            <a:spLocks noGrp="1"/>
          </p:cNvSpPr>
          <p:nvPr>
            <p:ph type="title"/>
          </p:nvPr>
        </p:nvSpPr>
        <p:spPr>
          <a:xfrm>
            <a:off x="304746" y="274279"/>
            <a:ext cx="11400421" cy="600075"/>
          </a:xfrm>
        </p:spPr>
        <p:txBody>
          <a:bodyPr>
            <a:normAutofit fontScale="90000"/>
          </a:bodyPr>
          <a:lstStyle/>
          <a:p>
            <a:pPr algn="ctr"/>
            <a:r>
              <a:rPr lang="en-US" dirty="0"/>
              <a:t>Degradation of Measured Solar at two Channels</a:t>
            </a:r>
          </a:p>
        </p:txBody>
      </p:sp>
      <p:sp>
        <p:nvSpPr>
          <p:cNvPr id="4" name="Slide Number Placeholder 3">
            <a:extLst>
              <a:ext uri="{FF2B5EF4-FFF2-40B4-BE49-F238E27FC236}">
                <a16:creationId xmlns:a16="http://schemas.microsoft.com/office/drawing/2014/main" id="{789FD751-3247-44C2-8090-6BE4ADA2C724}"/>
              </a:ext>
            </a:extLst>
          </p:cNvPr>
          <p:cNvSpPr>
            <a:spLocks noGrp="1"/>
          </p:cNvSpPr>
          <p:nvPr>
            <p:ph type="sldNum" sz="quarter" idx="12"/>
          </p:nvPr>
        </p:nvSpPr>
        <p:spPr/>
        <p:txBody>
          <a:bodyPr/>
          <a:lstStyle/>
          <a:p>
            <a:fld id="{6F7D43C1-E35E-497E-9F54-CF4600D04F69}" type="slidenum">
              <a:rPr lang="en-US" smtClean="0"/>
              <a:t>40</a:t>
            </a:fld>
            <a:endParaRPr lang="en-US"/>
          </a:p>
        </p:txBody>
      </p:sp>
      <p:pic>
        <p:nvPicPr>
          <p:cNvPr id="5" name="Picture 4">
            <a:extLst>
              <a:ext uri="{FF2B5EF4-FFF2-40B4-BE49-F238E27FC236}">
                <a16:creationId xmlns:a16="http://schemas.microsoft.com/office/drawing/2014/main" id="{560424CA-4D07-4C0B-A3B6-53FDE1185C00}"/>
              </a:ext>
            </a:extLst>
          </p:cNvPr>
          <p:cNvPicPr>
            <a:picLocks noChangeAspect="1"/>
          </p:cNvPicPr>
          <p:nvPr/>
        </p:nvPicPr>
        <p:blipFill rotWithShape="1">
          <a:blip r:embed="rId2"/>
          <a:srcRect l="14887" t="9906" r="5742" b="7400"/>
          <a:stretch/>
        </p:blipFill>
        <p:spPr>
          <a:xfrm>
            <a:off x="63718" y="1092200"/>
            <a:ext cx="6098728" cy="4476750"/>
          </a:xfrm>
          <a:prstGeom prst="rect">
            <a:avLst/>
          </a:prstGeom>
        </p:spPr>
      </p:pic>
      <p:pic>
        <p:nvPicPr>
          <p:cNvPr id="7" name="Picture 6">
            <a:extLst>
              <a:ext uri="{FF2B5EF4-FFF2-40B4-BE49-F238E27FC236}">
                <a16:creationId xmlns:a16="http://schemas.microsoft.com/office/drawing/2014/main" id="{A53F83C6-0194-4FDC-999E-4232B475D9BD}"/>
              </a:ext>
            </a:extLst>
          </p:cNvPr>
          <p:cNvPicPr>
            <a:picLocks noChangeAspect="1"/>
          </p:cNvPicPr>
          <p:nvPr/>
        </p:nvPicPr>
        <p:blipFill rotWithShape="1">
          <a:blip r:embed="rId3"/>
          <a:srcRect l="13175" t="10745" r="5441" b="12675"/>
          <a:stretch/>
        </p:blipFill>
        <p:spPr>
          <a:xfrm>
            <a:off x="5750178" y="1092200"/>
            <a:ext cx="6378104" cy="4228382"/>
          </a:xfrm>
          <a:prstGeom prst="rect">
            <a:avLst/>
          </a:prstGeom>
        </p:spPr>
      </p:pic>
      <p:sp>
        <p:nvSpPr>
          <p:cNvPr id="8" name="Rectangle 7">
            <a:extLst>
              <a:ext uri="{FF2B5EF4-FFF2-40B4-BE49-F238E27FC236}">
                <a16:creationId xmlns:a16="http://schemas.microsoft.com/office/drawing/2014/main" id="{AFFF9B67-AEB5-4D77-AC9D-5C92E1B38F0F}"/>
              </a:ext>
            </a:extLst>
          </p:cNvPr>
          <p:cNvSpPr/>
          <p:nvPr/>
        </p:nvSpPr>
        <p:spPr>
          <a:xfrm>
            <a:off x="571500" y="5695950"/>
            <a:ext cx="9939839" cy="954107"/>
          </a:xfrm>
          <a:prstGeom prst="rect">
            <a:avLst/>
          </a:prstGeom>
        </p:spPr>
        <p:txBody>
          <a:bodyPr wrap="square">
            <a:spAutoFit/>
          </a:bodyPr>
          <a:lstStyle/>
          <a:p>
            <a:r>
              <a:rPr lang="en-US" sz="2800" dirty="0"/>
              <a:t>The solid lines are the Reference Diffuser Solar Measurements and the small + symbols are the Working Diffuser Solar Measurements.</a:t>
            </a:r>
          </a:p>
        </p:txBody>
      </p:sp>
      <p:sp>
        <p:nvSpPr>
          <p:cNvPr id="10" name="Rectangle 9">
            <a:extLst>
              <a:ext uri="{FF2B5EF4-FFF2-40B4-BE49-F238E27FC236}">
                <a16:creationId xmlns:a16="http://schemas.microsoft.com/office/drawing/2014/main" id="{81B08E91-147B-4455-9856-24B73FE77C19}"/>
              </a:ext>
            </a:extLst>
          </p:cNvPr>
          <p:cNvSpPr/>
          <p:nvPr/>
        </p:nvSpPr>
        <p:spPr>
          <a:xfrm>
            <a:off x="3256755" y="2723634"/>
            <a:ext cx="1601721" cy="646331"/>
          </a:xfrm>
          <a:prstGeom prst="rect">
            <a:avLst/>
          </a:prstGeom>
        </p:spPr>
        <p:txBody>
          <a:bodyPr wrap="none">
            <a:spAutoFit/>
          </a:bodyPr>
          <a:lstStyle/>
          <a:p>
            <a:r>
              <a:rPr lang="en-US" sz="3600" dirty="0"/>
              <a:t>283 nm</a:t>
            </a:r>
            <a:endParaRPr lang="en-US" dirty="0"/>
          </a:p>
        </p:txBody>
      </p:sp>
      <p:sp>
        <p:nvSpPr>
          <p:cNvPr id="11" name="Rectangle 10">
            <a:extLst>
              <a:ext uri="{FF2B5EF4-FFF2-40B4-BE49-F238E27FC236}">
                <a16:creationId xmlns:a16="http://schemas.microsoft.com/office/drawing/2014/main" id="{F52D4C7E-F9D7-4695-95DD-94907D7C8571}"/>
              </a:ext>
            </a:extLst>
          </p:cNvPr>
          <p:cNvSpPr/>
          <p:nvPr/>
        </p:nvSpPr>
        <p:spPr>
          <a:xfrm>
            <a:off x="7181055" y="3561834"/>
            <a:ext cx="1601721" cy="646331"/>
          </a:xfrm>
          <a:prstGeom prst="rect">
            <a:avLst/>
          </a:prstGeom>
        </p:spPr>
        <p:txBody>
          <a:bodyPr wrap="none">
            <a:spAutoFit/>
          </a:bodyPr>
          <a:lstStyle/>
          <a:p>
            <a:r>
              <a:rPr lang="en-US" sz="3600" dirty="0"/>
              <a:t>308 nm</a:t>
            </a:r>
            <a:endParaRPr lang="en-US" dirty="0"/>
          </a:p>
        </p:txBody>
      </p:sp>
    </p:spTree>
    <p:extLst>
      <p:ext uri="{BB962C8B-B14F-4D97-AF65-F5344CB8AC3E}">
        <p14:creationId xmlns:p14="http://schemas.microsoft.com/office/powerpoint/2010/main" val="5101984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9AB95-7185-4740-86C4-D62EC435B279}"/>
              </a:ext>
            </a:extLst>
          </p:cNvPr>
          <p:cNvSpPr>
            <a:spLocks noGrp="1"/>
          </p:cNvSpPr>
          <p:nvPr>
            <p:ph type="title"/>
          </p:nvPr>
        </p:nvSpPr>
        <p:spPr>
          <a:xfrm>
            <a:off x="345688" y="149225"/>
            <a:ext cx="11653024" cy="828055"/>
          </a:xfrm>
        </p:spPr>
        <p:txBody>
          <a:bodyPr/>
          <a:lstStyle/>
          <a:p>
            <a:pPr algn="ctr"/>
            <a:r>
              <a:rPr lang="en-US" dirty="0"/>
              <a:t>Model and Components for Solar Measurements</a:t>
            </a:r>
          </a:p>
        </p:txBody>
      </p:sp>
      <p:sp>
        <p:nvSpPr>
          <p:cNvPr id="3" name="Content Placeholder 2">
            <a:extLst>
              <a:ext uri="{FF2B5EF4-FFF2-40B4-BE49-F238E27FC236}">
                <a16:creationId xmlns:a16="http://schemas.microsoft.com/office/drawing/2014/main" id="{EBB520B5-7973-412F-A0F7-00D605A25004}"/>
              </a:ext>
            </a:extLst>
          </p:cNvPr>
          <p:cNvSpPr>
            <a:spLocks noGrp="1"/>
          </p:cNvSpPr>
          <p:nvPr>
            <p:ph idx="1"/>
          </p:nvPr>
        </p:nvSpPr>
        <p:spPr>
          <a:xfrm>
            <a:off x="838200" y="1193180"/>
            <a:ext cx="10515600" cy="5299695"/>
          </a:xfrm>
        </p:spPr>
        <p:txBody>
          <a:bodyPr>
            <a:normAutofit fontScale="77500" lnSpcReduction="20000"/>
          </a:bodyPr>
          <a:lstStyle/>
          <a:p>
            <a:r>
              <a:rPr lang="en-US" dirty="0"/>
              <a:t>Solar Activity Patterns (Scale Factors Relative to Mg II Index)</a:t>
            </a:r>
          </a:p>
          <a:p>
            <a:pPr lvl="1"/>
            <a:r>
              <a:rPr lang="en-US" dirty="0"/>
              <a:t>From bi-</a:t>
            </a:r>
            <a:r>
              <a:rPr lang="en-US" dirty="0" err="1"/>
              <a:t>weeky</a:t>
            </a:r>
            <a:r>
              <a:rPr lang="en-US" dirty="0"/>
              <a:t> working solar measurements (Up-Down-Up in Mg II Index)</a:t>
            </a:r>
          </a:p>
          <a:p>
            <a:pPr lvl="1"/>
            <a:r>
              <a:rPr lang="en-US" dirty="0"/>
              <a:t>From TSIS-1 HSRS daily solar pattern convolved with the instrument bandpass.</a:t>
            </a:r>
          </a:p>
          <a:p>
            <a:pPr lvl="1"/>
            <a:r>
              <a:rPr lang="en-US" dirty="0"/>
              <a:t>From PCA analysis of the solar record try to recognize the solar activity components.</a:t>
            </a:r>
          </a:p>
          <a:p>
            <a:r>
              <a:rPr lang="en-US" dirty="0"/>
              <a:t>Wavelength Shift Pattern</a:t>
            </a:r>
          </a:p>
          <a:p>
            <a:pPr lvl="1"/>
            <a:r>
              <a:rPr lang="en-US" dirty="0"/>
              <a:t>From synthetic spectra with a range of shifts using the TSIS-1 HSRS and the bandpass </a:t>
            </a:r>
          </a:p>
          <a:p>
            <a:pPr lvl="2"/>
            <a:r>
              <a:rPr lang="en-US" dirty="0"/>
              <a:t>The relative shifts can be fit with a quadratic at each wavelength center.</a:t>
            </a:r>
          </a:p>
          <a:p>
            <a:pPr lvl="2"/>
            <a:r>
              <a:rPr lang="en-US" dirty="0"/>
              <a:t>Synthetic shift patterns do not account for pixel-based calibration gradients.</a:t>
            </a:r>
          </a:p>
          <a:p>
            <a:pPr lvl="1"/>
            <a:r>
              <a:rPr lang="en-US" dirty="0"/>
              <a:t>From centered differences using the measured spectra.</a:t>
            </a:r>
          </a:p>
          <a:p>
            <a:pPr lvl="2"/>
            <a:r>
              <a:rPr lang="en-US" dirty="0"/>
              <a:t>Shift(</a:t>
            </a:r>
            <a:r>
              <a:rPr lang="en-US" dirty="0" err="1"/>
              <a:t>wi</a:t>
            </a:r>
            <a:r>
              <a:rPr lang="en-US" dirty="0"/>
              <a:t>) = [[</a:t>
            </a:r>
            <a:r>
              <a:rPr lang="en-US" dirty="0" err="1"/>
              <a:t>Irrad</a:t>
            </a:r>
            <a:r>
              <a:rPr lang="en-US" dirty="0"/>
              <a:t>(w</a:t>
            </a:r>
            <a:r>
              <a:rPr lang="en-US" baseline="-25000" dirty="0"/>
              <a:t>i+1</a:t>
            </a:r>
            <a:r>
              <a:rPr lang="en-US" dirty="0"/>
              <a:t>)-</a:t>
            </a:r>
            <a:r>
              <a:rPr lang="en-US" dirty="0" err="1"/>
              <a:t>Irrad</a:t>
            </a:r>
            <a:r>
              <a:rPr lang="en-US" dirty="0"/>
              <a:t>(w</a:t>
            </a:r>
            <a:r>
              <a:rPr lang="en-US" baseline="-25000" dirty="0"/>
              <a:t>i-1</a:t>
            </a:r>
            <a:r>
              <a:rPr lang="en-US" dirty="0"/>
              <a:t>)]/</a:t>
            </a:r>
            <a:r>
              <a:rPr lang="en-US" dirty="0" err="1"/>
              <a:t>Irrad</a:t>
            </a:r>
            <a:r>
              <a:rPr lang="en-US" dirty="0"/>
              <a:t>(</a:t>
            </a:r>
            <a:r>
              <a:rPr lang="en-US" dirty="0" err="1"/>
              <a:t>w</a:t>
            </a:r>
            <a:r>
              <a:rPr lang="en-US" baseline="-25000" dirty="0" err="1"/>
              <a:t>i</a:t>
            </a:r>
            <a:r>
              <a:rPr lang="en-US" dirty="0"/>
              <a:t>)]/[w</a:t>
            </a:r>
            <a:r>
              <a:rPr lang="en-US" baseline="-25000" dirty="0"/>
              <a:t>i+1</a:t>
            </a:r>
            <a:r>
              <a:rPr lang="en-US" dirty="0"/>
              <a:t> - w</a:t>
            </a:r>
            <a:r>
              <a:rPr lang="en-US" baseline="-25000" dirty="0"/>
              <a:t>i-1</a:t>
            </a:r>
            <a:r>
              <a:rPr lang="en-US" dirty="0"/>
              <a:t>]</a:t>
            </a:r>
          </a:p>
          <a:p>
            <a:pPr lvl="1"/>
            <a:r>
              <a:rPr lang="en-US" dirty="0"/>
              <a:t>From PCA analysis.</a:t>
            </a:r>
          </a:p>
          <a:p>
            <a:r>
              <a:rPr lang="en-US" dirty="0"/>
              <a:t>Degradation</a:t>
            </a:r>
          </a:p>
          <a:p>
            <a:pPr lvl="1"/>
            <a:r>
              <a:rPr lang="en-US" dirty="0"/>
              <a:t>Diffuser Degradation Linear or exponential in exposure time</a:t>
            </a:r>
          </a:p>
          <a:p>
            <a:pPr lvl="1"/>
            <a:r>
              <a:rPr lang="en-US" dirty="0"/>
              <a:t>Smooth functions of wavelength</a:t>
            </a:r>
          </a:p>
          <a:p>
            <a:pPr lvl="1"/>
            <a:r>
              <a:rPr lang="en-US" dirty="0"/>
              <a:t>Instrument throughput degradation</a:t>
            </a:r>
          </a:p>
          <a:p>
            <a:pPr lvl="1"/>
            <a:r>
              <a:rPr lang="en-US" dirty="0"/>
              <a:t>Assumption: Degradation rates per exposure for working and reference are equal.</a:t>
            </a:r>
          </a:p>
          <a:p>
            <a:r>
              <a:rPr lang="en-US" dirty="0"/>
              <a:t>Bandpass and Wavelength Complications</a:t>
            </a:r>
          </a:p>
          <a:p>
            <a:r>
              <a:rPr lang="en-US" dirty="0"/>
              <a:t>Mg II Indices and other information from Earth Radiances. (ICVS Link)</a:t>
            </a:r>
          </a:p>
        </p:txBody>
      </p:sp>
      <p:sp>
        <p:nvSpPr>
          <p:cNvPr id="4" name="Slide Number Placeholder 3">
            <a:extLst>
              <a:ext uri="{FF2B5EF4-FFF2-40B4-BE49-F238E27FC236}">
                <a16:creationId xmlns:a16="http://schemas.microsoft.com/office/drawing/2014/main" id="{63C8FB2C-06F5-419C-B548-F7C2862A9137}"/>
              </a:ext>
            </a:extLst>
          </p:cNvPr>
          <p:cNvSpPr>
            <a:spLocks noGrp="1"/>
          </p:cNvSpPr>
          <p:nvPr>
            <p:ph type="sldNum" sz="quarter" idx="12"/>
          </p:nvPr>
        </p:nvSpPr>
        <p:spPr/>
        <p:txBody>
          <a:bodyPr/>
          <a:lstStyle/>
          <a:p>
            <a:fld id="{6F7D43C1-E35E-497E-9F54-CF4600D04F69}" type="slidenum">
              <a:rPr lang="en-US" smtClean="0"/>
              <a:t>41</a:t>
            </a:fld>
            <a:endParaRPr lang="en-US"/>
          </a:p>
        </p:txBody>
      </p:sp>
    </p:spTree>
    <p:extLst>
      <p:ext uri="{BB962C8B-B14F-4D97-AF65-F5344CB8AC3E}">
        <p14:creationId xmlns:p14="http://schemas.microsoft.com/office/powerpoint/2010/main" val="10199708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C20F79-5848-4B47-92CE-2DF9533F9854}"/>
              </a:ext>
            </a:extLst>
          </p:cNvPr>
          <p:cNvSpPr>
            <a:spLocks noGrp="1"/>
          </p:cNvSpPr>
          <p:nvPr>
            <p:ph idx="1"/>
          </p:nvPr>
        </p:nvSpPr>
        <p:spPr>
          <a:xfrm>
            <a:off x="215899" y="393700"/>
            <a:ext cx="3900073" cy="6327775"/>
          </a:xfrm>
        </p:spPr>
        <p:txBody>
          <a:bodyPr>
            <a:normAutofit fontScale="92500" lnSpcReduction="10000"/>
          </a:bodyPr>
          <a:lstStyle/>
          <a:p>
            <a:pPr marL="0" indent="0">
              <a:buNone/>
            </a:pPr>
            <a:r>
              <a:rPr lang="en-US" sz="3500" dirty="0"/>
              <a:t>Mg II Feature at OMPS Resolution</a:t>
            </a:r>
          </a:p>
          <a:p>
            <a:pPr marL="0" indent="0">
              <a:buNone/>
            </a:pPr>
            <a:r>
              <a:rPr lang="en-US" sz="3000" dirty="0"/>
              <a:t>The vertices of quadratic fits can be used to make a Mg II core-to-wings index for use with scale factors to estimate solar activity, and to estimate the wavelength shifts relative to other measurements.</a:t>
            </a:r>
          </a:p>
          <a:p>
            <a:pPr marL="0" indent="0">
              <a:buNone/>
            </a:pPr>
            <a:r>
              <a:rPr lang="en-US" sz="3000" dirty="0">
                <a:solidFill>
                  <a:srgbClr val="0070C0"/>
                </a:solidFill>
              </a:rPr>
              <a:t>The Ca H&amp;K solar features at 393 nm and 395 nm can be used to provide similar information for longer channels.</a:t>
            </a:r>
          </a:p>
        </p:txBody>
      </p:sp>
      <p:sp>
        <p:nvSpPr>
          <p:cNvPr id="4" name="Slide Number Placeholder 3">
            <a:extLst>
              <a:ext uri="{FF2B5EF4-FFF2-40B4-BE49-F238E27FC236}">
                <a16:creationId xmlns:a16="http://schemas.microsoft.com/office/drawing/2014/main" id="{1E5BBE8A-44C1-40F3-A771-149880DEBB84}"/>
              </a:ext>
            </a:extLst>
          </p:cNvPr>
          <p:cNvSpPr>
            <a:spLocks noGrp="1"/>
          </p:cNvSpPr>
          <p:nvPr>
            <p:ph type="sldNum" sz="quarter" idx="12"/>
          </p:nvPr>
        </p:nvSpPr>
        <p:spPr/>
        <p:txBody>
          <a:bodyPr/>
          <a:lstStyle/>
          <a:p>
            <a:fld id="{6F7D43C1-E35E-497E-9F54-CF4600D04F69}" type="slidenum">
              <a:rPr lang="en-US" smtClean="0"/>
              <a:t>42</a:t>
            </a:fld>
            <a:endParaRPr lang="en-US"/>
          </a:p>
        </p:txBody>
      </p:sp>
      <p:pic>
        <p:nvPicPr>
          <p:cNvPr id="5" name="Picture 4">
            <a:extLst>
              <a:ext uri="{FF2B5EF4-FFF2-40B4-BE49-F238E27FC236}">
                <a16:creationId xmlns:a16="http://schemas.microsoft.com/office/drawing/2014/main" id="{D9499781-14FD-45D4-A205-CC86A720519E}"/>
              </a:ext>
            </a:extLst>
          </p:cNvPr>
          <p:cNvPicPr>
            <a:picLocks noChangeAspect="1"/>
          </p:cNvPicPr>
          <p:nvPr/>
        </p:nvPicPr>
        <p:blipFill rotWithShape="1">
          <a:blip r:embed="rId2"/>
          <a:srcRect l="15935" t="9931" r="8431"/>
          <a:stretch/>
        </p:blipFill>
        <p:spPr>
          <a:xfrm>
            <a:off x="3873500" y="681037"/>
            <a:ext cx="8318500" cy="6176963"/>
          </a:xfrm>
          <a:prstGeom prst="rect">
            <a:avLst/>
          </a:prstGeom>
        </p:spPr>
      </p:pic>
      <p:sp>
        <p:nvSpPr>
          <p:cNvPr id="6" name="Rectangle 5">
            <a:extLst>
              <a:ext uri="{FF2B5EF4-FFF2-40B4-BE49-F238E27FC236}">
                <a16:creationId xmlns:a16="http://schemas.microsoft.com/office/drawing/2014/main" id="{62FF2498-E4EA-40A6-8E56-F77C037D44F2}"/>
              </a:ext>
            </a:extLst>
          </p:cNvPr>
          <p:cNvSpPr/>
          <p:nvPr/>
        </p:nvSpPr>
        <p:spPr>
          <a:xfrm>
            <a:off x="5967828" y="2152134"/>
            <a:ext cx="835485" cy="461665"/>
          </a:xfrm>
          <a:prstGeom prst="rect">
            <a:avLst/>
          </a:prstGeom>
        </p:spPr>
        <p:txBody>
          <a:bodyPr wrap="none">
            <a:spAutoFit/>
          </a:bodyPr>
          <a:lstStyle/>
          <a:p>
            <a:r>
              <a:rPr lang="en-US" sz="2400" dirty="0"/>
              <a:t>Wing</a:t>
            </a:r>
            <a:endParaRPr lang="en-US" dirty="0"/>
          </a:p>
        </p:txBody>
      </p:sp>
      <p:sp>
        <p:nvSpPr>
          <p:cNvPr id="7" name="Rectangle 6">
            <a:extLst>
              <a:ext uri="{FF2B5EF4-FFF2-40B4-BE49-F238E27FC236}">
                <a16:creationId xmlns:a16="http://schemas.microsoft.com/office/drawing/2014/main" id="{CC806535-C934-4495-A90A-6B1723F2ECD1}"/>
              </a:ext>
            </a:extLst>
          </p:cNvPr>
          <p:cNvSpPr/>
          <p:nvPr/>
        </p:nvSpPr>
        <p:spPr>
          <a:xfrm>
            <a:off x="10260428" y="1352034"/>
            <a:ext cx="835485" cy="461665"/>
          </a:xfrm>
          <a:prstGeom prst="rect">
            <a:avLst/>
          </a:prstGeom>
        </p:spPr>
        <p:txBody>
          <a:bodyPr wrap="none">
            <a:spAutoFit/>
          </a:bodyPr>
          <a:lstStyle/>
          <a:p>
            <a:r>
              <a:rPr lang="en-US" sz="2400" dirty="0"/>
              <a:t>Wing</a:t>
            </a:r>
            <a:endParaRPr lang="en-US" dirty="0"/>
          </a:p>
        </p:txBody>
      </p:sp>
      <p:sp>
        <p:nvSpPr>
          <p:cNvPr id="8" name="Rectangle 7">
            <a:extLst>
              <a:ext uri="{FF2B5EF4-FFF2-40B4-BE49-F238E27FC236}">
                <a16:creationId xmlns:a16="http://schemas.microsoft.com/office/drawing/2014/main" id="{BC1F324E-9CA1-43FE-9F24-B109B2E068F9}"/>
              </a:ext>
            </a:extLst>
          </p:cNvPr>
          <p:cNvSpPr/>
          <p:nvPr/>
        </p:nvSpPr>
        <p:spPr>
          <a:xfrm>
            <a:off x="8076028" y="5174734"/>
            <a:ext cx="767326" cy="461665"/>
          </a:xfrm>
          <a:prstGeom prst="rect">
            <a:avLst/>
          </a:prstGeom>
        </p:spPr>
        <p:txBody>
          <a:bodyPr wrap="none">
            <a:spAutoFit/>
          </a:bodyPr>
          <a:lstStyle/>
          <a:p>
            <a:r>
              <a:rPr lang="en-US" sz="2400" dirty="0"/>
              <a:t>Core</a:t>
            </a:r>
            <a:endParaRPr lang="en-US" dirty="0"/>
          </a:p>
        </p:txBody>
      </p:sp>
    </p:spTree>
    <p:extLst>
      <p:ext uri="{BB962C8B-B14F-4D97-AF65-F5344CB8AC3E}">
        <p14:creationId xmlns:p14="http://schemas.microsoft.com/office/powerpoint/2010/main" val="21329046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718E5-EFA2-40F9-B022-12902CECEBB2}"/>
              </a:ext>
            </a:extLst>
          </p:cNvPr>
          <p:cNvSpPr>
            <a:spLocks noGrp="1"/>
          </p:cNvSpPr>
          <p:nvPr>
            <p:ph type="title"/>
          </p:nvPr>
        </p:nvSpPr>
        <p:spPr>
          <a:xfrm>
            <a:off x="279400" y="34925"/>
            <a:ext cx="11391900" cy="777875"/>
          </a:xfrm>
        </p:spPr>
        <p:txBody>
          <a:bodyPr/>
          <a:lstStyle/>
          <a:p>
            <a:pPr algn="ctr"/>
            <a:r>
              <a:rPr lang="en-US" dirty="0"/>
              <a:t>Mg II Scale Factors: Measured versus Synthetic</a:t>
            </a:r>
          </a:p>
        </p:txBody>
      </p:sp>
      <p:sp>
        <p:nvSpPr>
          <p:cNvPr id="4" name="Slide Number Placeholder 3">
            <a:extLst>
              <a:ext uri="{FF2B5EF4-FFF2-40B4-BE49-F238E27FC236}">
                <a16:creationId xmlns:a16="http://schemas.microsoft.com/office/drawing/2014/main" id="{6AB2BEA7-51F9-4C40-A488-DB47FB5E0C1C}"/>
              </a:ext>
            </a:extLst>
          </p:cNvPr>
          <p:cNvSpPr>
            <a:spLocks noGrp="1"/>
          </p:cNvSpPr>
          <p:nvPr>
            <p:ph type="sldNum" sz="quarter" idx="12"/>
          </p:nvPr>
        </p:nvSpPr>
        <p:spPr/>
        <p:txBody>
          <a:bodyPr/>
          <a:lstStyle/>
          <a:p>
            <a:fld id="{6F7D43C1-E35E-497E-9F54-CF4600D04F69}" type="slidenum">
              <a:rPr lang="en-US" smtClean="0"/>
              <a:t>43</a:t>
            </a:fld>
            <a:endParaRPr lang="en-US"/>
          </a:p>
        </p:txBody>
      </p:sp>
      <p:sp>
        <p:nvSpPr>
          <p:cNvPr id="7" name="Content Placeholder 2">
            <a:extLst>
              <a:ext uri="{FF2B5EF4-FFF2-40B4-BE49-F238E27FC236}">
                <a16:creationId xmlns:a16="http://schemas.microsoft.com/office/drawing/2014/main" id="{5F7E882B-2AA6-4AAC-9721-7C65EAF3CEBA}"/>
              </a:ext>
            </a:extLst>
          </p:cNvPr>
          <p:cNvSpPr>
            <a:spLocks noGrp="1"/>
          </p:cNvSpPr>
          <p:nvPr>
            <p:ph idx="1"/>
          </p:nvPr>
        </p:nvSpPr>
        <p:spPr>
          <a:xfrm>
            <a:off x="215900" y="914400"/>
            <a:ext cx="3365500" cy="5807075"/>
          </a:xfrm>
        </p:spPr>
        <p:txBody>
          <a:bodyPr>
            <a:normAutofit lnSpcReduction="10000"/>
          </a:bodyPr>
          <a:lstStyle/>
          <a:p>
            <a:pPr marL="0" indent="0">
              <a:buNone/>
            </a:pPr>
            <a:r>
              <a:rPr lang="en-US" sz="3500" dirty="0"/>
              <a:t>S-NPP OMPS NP Mg II Scale Factors</a:t>
            </a:r>
          </a:p>
          <a:p>
            <a:pPr marL="0" indent="0">
              <a:buNone/>
            </a:pPr>
            <a:r>
              <a:rPr lang="en-US" dirty="0"/>
              <a:t>The solid line is from the bandpass convolved TSIS-1 HSRS Daily variations. </a:t>
            </a:r>
          </a:p>
          <a:p>
            <a:pPr marL="0" indent="0">
              <a:buNone/>
            </a:pPr>
            <a:r>
              <a:rPr lang="en-US" dirty="0"/>
              <a:t>The dashed line is from the solar measurements using three bi-weekly measurements with a large down/up/down variation in the Mg II Index values. </a:t>
            </a:r>
          </a:p>
        </p:txBody>
      </p:sp>
      <p:pic>
        <p:nvPicPr>
          <p:cNvPr id="8" name="Picture 7">
            <a:extLst>
              <a:ext uri="{FF2B5EF4-FFF2-40B4-BE49-F238E27FC236}">
                <a16:creationId xmlns:a16="http://schemas.microsoft.com/office/drawing/2014/main" id="{052C4547-F1A0-444E-AE77-84AF89841878}"/>
              </a:ext>
            </a:extLst>
          </p:cNvPr>
          <p:cNvPicPr>
            <a:picLocks noChangeAspect="1"/>
          </p:cNvPicPr>
          <p:nvPr/>
        </p:nvPicPr>
        <p:blipFill rotWithShape="1">
          <a:blip r:embed="rId2"/>
          <a:srcRect l="16307" t="9814" r="8141" b="11667"/>
          <a:stretch/>
        </p:blipFill>
        <p:spPr>
          <a:xfrm>
            <a:off x="3581400" y="812800"/>
            <a:ext cx="8263036" cy="6009481"/>
          </a:xfrm>
          <a:prstGeom prst="rect">
            <a:avLst/>
          </a:prstGeom>
        </p:spPr>
      </p:pic>
    </p:spTree>
    <p:extLst>
      <p:ext uri="{BB962C8B-B14F-4D97-AF65-F5344CB8AC3E}">
        <p14:creationId xmlns:p14="http://schemas.microsoft.com/office/powerpoint/2010/main" val="23176312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A5D3C41-6F3B-4EB0-AD11-87662EF753CF}"/>
              </a:ext>
            </a:extLst>
          </p:cNvPr>
          <p:cNvSpPr>
            <a:spLocks noGrp="1"/>
          </p:cNvSpPr>
          <p:nvPr>
            <p:ph type="sldNum" sz="quarter" idx="12"/>
          </p:nvPr>
        </p:nvSpPr>
        <p:spPr/>
        <p:txBody>
          <a:bodyPr/>
          <a:lstStyle/>
          <a:p>
            <a:fld id="{6F7D43C1-E35E-497E-9F54-CF4600D04F69}" type="slidenum">
              <a:rPr lang="en-US" smtClean="0"/>
              <a:t>44</a:t>
            </a:fld>
            <a:endParaRPr lang="en-US"/>
          </a:p>
        </p:txBody>
      </p:sp>
      <p:pic>
        <p:nvPicPr>
          <p:cNvPr id="5" name="Picture 4">
            <a:extLst>
              <a:ext uri="{FF2B5EF4-FFF2-40B4-BE49-F238E27FC236}">
                <a16:creationId xmlns:a16="http://schemas.microsoft.com/office/drawing/2014/main" id="{0C829E16-A6A9-47DE-9A51-22194192ECB3}"/>
              </a:ext>
            </a:extLst>
          </p:cNvPr>
          <p:cNvPicPr>
            <a:picLocks noChangeAspect="1"/>
          </p:cNvPicPr>
          <p:nvPr/>
        </p:nvPicPr>
        <p:blipFill rotWithShape="1">
          <a:blip r:embed="rId2"/>
          <a:srcRect l="14926" t="9930" r="8455" b="11853"/>
          <a:stretch/>
        </p:blipFill>
        <p:spPr>
          <a:xfrm>
            <a:off x="3466480" y="101599"/>
            <a:ext cx="8725520" cy="6225409"/>
          </a:xfrm>
          <a:prstGeom prst="rect">
            <a:avLst/>
          </a:prstGeom>
        </p:spPr>
      </p:pic>
      <p:sp>
        <p:nvSpPr>
          <p:cNvPr id="6" name="Content Placeholder 2">
            <a:extLst>
              <a:ext uri="{FF2B5EF4-FFF2-40B4-BE49-F238E27FC236}">
                <a16:creationId xmlns:a16="http://schemas.microsoft.com/office/drawing/2014/main" id="{4CFE35D2-B44A-48CF-AC0E-FBA4CC6B24DC}"/>
              </a:ext>
            </a:extLst>
          </p:cNvPr>
          <p:cNvSpPr>
            <a:spLocks noGrp="1"/>
          </p:cNvSpPr>
          <p:nvPr>
            <p:ph idx="1"/>
          </p:nvPr>
        </p:nvSpPr>
        <p:spPr>
          <a:xfrm>
            <a:off x="100980" y="733424"/>
            <a:ext cx="3365500" cy="5391151"/>
          </a:xfrm>
        </p:spPr>
        <p:txBody>
          <a:bodyPr>
            <a:normAutofit/>
          </a:bodyPr>
          <a:lstStyle/>
          <a:p>
            <a:pPr marL="0" indent="0">
              <a:buNone/>
            </a:pPr>
            <a:r>
              <a:rPr lang="en-US" sz="3500" dirty="0"/>
              <a:t>S-NPP OMPS NP Mg II Index Time Series</a:t>
            </a:r>
          </a:p>
          <a:p>
            <a:pPr marL="0" indent="0">
              <a:buNone/>
              <a:tabLst>
                <a:tab pos="749300" algn="l"/>
              </a:tabLst>
            </a:pPr>
            <a:r>
              <a:rPr lang="en-US" dirty="0"/>
              <a:t>Estimates of the Mg II core-to-wings Index. The bi-weekly solar measurements track both the 27-day rotation and 11-year solar cycle activity.</a:t>
            </a:r>
          </a:p>
        </p:txBody>
      </p:sp>
      <p:sp>
        <p:nvSpPr>
          <p:cNvPr id="7" name="Rectangle 6">
            <a:extLst>
              <a:ext uri="{FF2B5EF4-FFF2-40B4-BE49-F238E27FC236}">
                <a16:creationId xmlns:a16="http://schemas.microsoft.com/office/drawing/2014/main" id="{2E76F8DE-94C3-4E69-8A6D-26BA034357A5}"/>
              </a:ext>
            </a:extLst>
          </p:cNvPr>
          <p:cNvSpPr/>
          <p:nvPr/>
        </p:nvSpPr>
        <p:spPr>
          <a:xfrm>
            <a:off x="215900" y="6003842"/>
            <a:ext cx="7696200" cy="707886"/>
          </a:xfrm>
          <a:prstGeom prst="rect">
            <a:avLst/>
          </a:prstGeom>
        </p:spPr>
        <p:txBody>
          <a:bodyPr wrap="square">
            <a:spAutoFit/>
          </a:bodyPr>
          <a:lstStyle/>
          <a:p>
            <a:pPr>
              <a:tabLst>
                <a:tab pos="749300" algn="l"/>
              </a:tabLst>
            </a:pPr>
            <a:r>
              <a:rPr lang="en-US" sz="2000" dirty="0"/>
              <a:t>See Monitoring (including daily Earth-view values) at </a:t>
            </a:r>
          </a:p>
          <a:p>
            <a:pPr>
              <a:tabLst>
                <a:tab pos="749300" algn="l"/>
              </a:tabLst>
            </a:pPr>
            <a:r>
              <a:rPr lang="en-US" sz="2000" dirty="0"/>
              <a:t>https://www.star.nesdis.noaa.gov/icvs/status_NPP_OMPS_NP.php</a:t>
            </a:r>
          </a:p>
        </p:txBody>
      </p:sp>
    </p:spTree>
    <p:extLst>
      <p:ext uri="{BB962C8B-B14F-4D97-AF65-F5344CB8AC3E}">
        <p14:creationId xmlns:p14="http://schemas.microsoft.com/office/powerpoint/2010/main" val="14284012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8B65DC2-86D2-4ECF-8F8E-B279CA6BCF93}"/>
              </a:ext>
            </a:extLst>
          </p:cNvPr>
          <p:cNvSpPr>
            <a:spLocks noGrp="1"/>
          </p:cNvSpPr>
          <p:nvPr>
            <p:ph type="sldNum" sz="quarter" idx="12"/>
          </p:nvPr>
        </p:nvSpPr>
        <p:spPr/>
        <p:txBody>
          <a:bodyPr/>
          <a:lstStyle/>
          <a:p>
            <a:fld id="{6F7D43C1-E35E-497E-9F54-CF4600D04F69}" type="slidenum">
              <a:rPr lang="en-US" smtClean="0"/>
              <a:t>45</a:t>
            </a:fld>
            <a:endParaRPr lang="en-US"/>
          </a:p>
        </p:txBody>
      </p:sp>
      <p:pic>
        <p:nvPicPr>
          <p:cNvPr id="5" name="Picture 4">
            <a:extLst>
              <a:ext uri="{FF2B5EF4-FFF2-40B4-BE49-F238E27FC236}">
                <a16:creationId xmlns:a16="http://schemas.microsoft.com/office/drawing/2014/main" id="{CE6AD5F5-6AFF-4D9E-B7CB-CDEEA5072520}"/>
              </a:ext>
            </a:extLst>
          </p:cNvPr>
          <p:cNvPicPr>
            <a:picLocks noChangeAspect="1"/>
          </p:cNvPicPr>
          <p:nvPr/>
        </p:nvPicPr>
        <p:blipFill rotWithShape="1">
          <a:blip r:embed="rId2"/>
          <a:srcRect l="14451" t="11481" r="8542" b="9907"/>
          <a:stretch/>
        </p:blipFill>
        <p:spPr>
          <a:xfrm>
            <a:off x="3581400" y="422275"/>
            <a:ext cx="8483600" cy="6052586"/>
          </a:xfrm>
          <a:prstGeom prst="rect">
            <a:avLst/>
          </a:prstGeom>
        </p:spPr>
      </p:pic>
      <p:sp>
        <p:nvSpPr>
          <p:cNvPr id="6" name="Content Placeholder 2">
            <a:extLst>
              <a:ext uri="{FF2B5EF4-FFF2-40B4-BE49-F238E27FC236}">
                <a16:creationId xmlns:a16="http://schemas.microsoft.com/office/drawing/2014/main" id="{0BF814BF-5BE9-491D-A60B-B42A97636476}"/>
              </a:ext>
            </a:extLst>
          </p:cNvPr>
          <p:cNvSpPr>
            <a:spLocks noGrp="1"/>
          </p:cNvSpPr>
          <p:nvPr>
            <p:ph idx="1"/>
          </p:nvPr>
        </p:nvSpPr>
        <p:spPr>
          <a:xfrm>
            <a:off x="215900" y="733424"/>
            <a:ext cx="3365500" cy="5622926"/>
          </a:xfrm>
        </p:spPr>
        <p:txBody>
          <a:bodyPr>
            <a:normAutofit/>
          </a:bodyPr>
          <a:lstStyle/>
          <a:p>
            <a:pPr marL="0" indent="0">
              <a:buNone/>
            </a:pPr>
            <a:r>
              <a:rPr lang="en-US" sz="3500" dirty="0"/>
              <a:t>S-NPP OMPS NP Wavelength Shift Time Series</a:t>
            </a:r>
          </a:p>
          <a:p>
            <a:pPr marL="0" indent="0">
              <a:buNone/>
              <a:tabLst>
                <a:tab pos="749300" algn="l"/>
              </a:tabLst>
            </a:pPr>
            <a:r>
              <a:rPr lang="en-US" dirty="0"/>
              <a:t>Estimates of the wavelength shifts from the quadratic fits of the Mg II solar feature. The annual cycle tracks the seasonal variations in the instrument temperature gradients.</a:t>
            </a:r>
          </a:p>
        </p:txBody>
      </p:sp>
    </p:spTree>
    <p:extLst>
      <p:ext uri="{BB962C8B-B14F-4D97-AF65-F5344CB8AC3E}">
        <p14:creationId xmlns:p14="http://schemas.microsoft.com/office/powerpoint/2010/main" val="35202789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AF1F623-16C2-4E21-BF4F-4DDB9E17FC9F}"/>
              </a:ext>
            </a:extLst>
          </p:cNvPr>
          <p:cNvSpPr>
            <a:spLocks noGrp="1"/>
          </p:cNvSpPr>
          <p:nvPr>
            <p:ph type="sldNum" sz="quarter" idx="12"/>
          </p:nvPr>
        </p:nvSpPr>
        <p:spPr>
          <a:xfrm>
            <a:off x="9347200" y="6356350"/>
            <a:ext cx="2743200" cy="365125"/>
          </a:xfrm>
        </p:spPr>
        <p:txBody>
          <a:bodyPr/>
          <a:lstStyle/>
          <a:p>
            <a:fld id="{6F7D43C1-E35E-497E-9F54-CF4600D04F69}" type="slidenum">
              <a:rPr lang="en-US" smtClean="0"/>
              <a:t>46</a:t>
            </a:fld>
            <a:endParaRPr lang="en-US"/>
          </a:p>
        </p:txBody>
      </p:sp>
      <p:pic>
        <p:nvPicPr>
          <p:cNvPr id="5" name="Picture 4">
            <a:extLst>
              <a:ext uri="{FF2B5EF4-FFF2-40B4-BE49-F238E27FC236}">
                <a16:creationId xmlns:a16="http://schemas.microsoft.com/office/drawing/2014/main" id="{08851391-3EA7-49EA-940E-985F7E578BF0}"/>
              </a:ext>
            </a:extLst>
          </p:cNvPr>
          <p:cNvPicPr>
            <a:picLocks noChangeAspect="1"/>
          </p:cNvPicPr>
          <p:nvPr/>
        </p:nvPicPr>
        <p:blipFill rotWithShape="1">
          <a:blip r:embed="rId3"/>
          <a:srcRect l="13066" t="5000" r="6457" b="7315"/>
          <a:stretch/>
        </p:blipFill>
        <p:spPr>
          <a:xfrm>
            <a:off x="3314700" y="-1"/>
            <a:ext cx="8966200" cy="6836547"/>
          </a:xfrm>
          <a:prstGeom prst="rect">
            <a:avLst/>
          </a:prstGeom>
        </p:spPr>
      </p:pic>
      <p:sp>
        <p:nvSpPr>
          <p:cNvPr id="6" name="TextBox 5">
            <a:extLst>
              <a:ext uri="{FF2B5EF4-FFF2-40B4-BE49-F238E27FC236}">
                <a16:creationId xmlns:a16="http://schemas.microsoft.com/office/drawing/2014/main" id="{C95BD3FF-6ED1-4F3C-A494-EFE4C434128F}"/>
              </a:ext>
            </a:extLst>
          </p:cNvPr>
          <p:cNvSpPr txBox="1"/>
          <p:nvPr/>
        </p:nvSpPr>
        <p:spPr>
          <a:xfrm>
            <a:off x="0" y="354707"/>
            <a:ext cx="3314700" cy="6494085"/>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Principal Component Analysis of combined working and reference diffuser measurements.</a:t>
            </a:r>
          </a:p>
          <a:p>
            <a:r>
              <a:rPr lang="en-US" sz="1600" dirty="0">
                <a:latin typeface="Arial" panose="020B0604020202020204" pitchFamily="34" charset="0"/>
                <a:cs typeface="Arial" panose="020B0604020202020204" pitchFamily="34" charset="0"/>
              </a:rPr>
              <a:t>(a/b) First pattern and coefficients. This component primarily follows the diffuser and instrument degradation variations. The shorter wavelength have larger degradation. </a:t>
            </a:r>
          </a:p>
          <a:p>
            <a:r>
              <a:rPr lang="en-US" sz="1600" dirty="0">
                <a:latin typeface="Arial" panose="020B0604020202020204" pitchFamily="34" charset="0"/>
                <a:cs typeface="Arial" panose="020B0604020202020204" pitchFamily="34" charset="0"/>
              </a:rPr>
              <a:t>(c/d) Second pattern and coefficients. This component primarily follows the wavelength shift. Wavelength shifts track the optical bench annual thermal variations.</a:t>
            </a:r>
          </a:p>
          <a:p>
            <a:r>
              <a:rPr lang="en-US" sz="1600" dirty="0">
                <a:latin typeface="Arial" panose="020B0604020202020204" pitchFamily="34" charset="0"/>
                <a:cs typeface="Arial" panose="020B0604020202020204" pitchFamily="34" charset="0"/>
              </a:rPr>
              <a:t>(e/f) Third pattern and coefficients. This component follows the solar activity some shared power from the annual cycle.</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The PCA does not fully distinguish between the three main attributes.</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Note: The working diffuser’s exposure is 26 times the reference exposure for used annually.</a:t>
            </a:r>
          </a:p>
        </p:txBody>
      </p:sp>
      <p:sp>
        <p:nvSpPr>
          <p:cNvPr id="7" name="TextBox 6">
            <a:extLst>
              <a:ext uri="{FF2B5EF4-FFF2-40B4-BE49-F238E27FC236}">
                <a16:creationId xmlns:a16="http://schemas.microsoft.com/office/drawing/2014/main" id="{66D9E957-454E-47DC-9669-D99981F1E8C3}"/>
              </a:ext>
            </a:extLst>
          </p:cNvPr>
          <p:cNvSpPr txBox="1"/>
          <p:nvPr/>
        </p:nvSpPr>
        <p:spPr>
          <a:xfrm>
            <a:off x="5203007" y="520288"/>
            <a:ext cx="466794" cy="369332"/>
          </a:xfrm>
          <a:prstGeom prst="rect">
            <a:avLst/>
          </a:prstGeom>
          <a:noFill/>
        </p:spPr>
        <p:txBody>
          <a:bodyPr wrap="none" rtlCol="0">
            <a:spAutoFit/>
          </a:bodyPr>
          <a:lstStyle/>
          <a:p>
            <a:r>
              <a:rPr lang="en-US" sz="1800" dirty="0"/>
              <a:t>(a)</a:t>
            </a:r>
          </a:p>
        </p:txBody>
      </p:sp>
      <p:sp>
        <p:nvSpPr>
          <p:cNvPr id="8" name="TextBox 7">
            <a:extLst>
              <a:ext uri="{FF2B5EF4-FFF2-40B4-BE49-F238E27FC236}">
                <a16:creationId xmlns:a16="http://schemas.microsoft.com/office/drawing/2014/main" id="{0A47668E-514F-488F-8E0D-B23DAC36FC13}"/>
              </a:ext>
            </a:extLst>
          </p:cNvPr>
          <p:cNvSpPr txBox="1"/>
          <p:nvPr/>
        </p:nvSpPr>
        <p:spPr>
          <a:xfrm>
            <a:off x="8275159" y="520288"/>
            <a:ext cx="423514" cy="369332"/>
          </a:xfrm>
          <a:prstGeom prst="rect">
            <a:avLst/>
          </a:prstGeom>
          <a:noFill/>
        </p:spPr>
        <p:txBody>
          <a:bodyPr wrap="none" rtlCol="0">
            <a:spAutoFit/>
          </a:bodyPr>
          <a:lstStyle/>
          <a:p>
            <a:r>
              <a:rPr lang="en-US" sz="1800" dirty="0"/>
              <a:t>(c)</a:t>
            </a:r>
          </a:p>
        </p:txBody>
      </p:sp>
      <p:sp>
        <p:nvSpPr>
          <p:cNvPr id="9" name="TextBox 8">
            <a:extLst>
              <a:ext uri="{FF2B5EF4-FFF2-40B4-BE49-F238E27FC236}">
                <a16:creationId xmlns:a16="http://schemas.microsoft.com/office/drawing/2014/main" id="{6A6E819A-66B1-4904-9E7E-5AAAD3131096}"/>
              </a:ext>
            </a:extLst>
          </p:cNvPr>
          <p:cNvSpPr txBox="1"/>
          <p:nvPr/>
        </p:nvSpPr>
        <p:spPr>
          <a:xfrm>
            <a:off x="4736213" y="3722971"/>
            <a:ext cx="447558" cy="369332"/>
          </a:xfrm>
          <a:prstGeom prst="rect">
            <a:avLst/>
          </a:prstGeom>
          <a:noFill/>
        </p:spPr>
        <p:txBody>
          <a:bodyPr wrap="none" rtlCol="0">
            <a:spAutoFit/>
          </a:bodyPr>
          <a:lstStyle/>
          <a:p>
            <a:r>
              <a:rPr lang="en-US" sz="1800" dirty="0"/>
              <a:t>(b)</a:t>
            </a:r>
          </a:p>
        </p:txBody>
      </p:sp>
      <p:sp>
        <p:nvSpPr>
          <p:cNvPr id="10" name="TextBox 9">
            <a:extLst>
              <a:ext uri="{FF2B5EF4-FFF2-40B4-BE49-F238E27FC236}">
                <a16:creationId xmlns:a16="http://schemas.microsoft.com/office/drawing/2014/main" id="{16E3589B-2843-4607-A0D3-D7853FA37CEF}"/>
              </a:ext>
            </a:extLst>
          </p:cNvPr>
          <p:cNvSpPr txBox="1"/>
          <p:nvPr/>
        </p:nvSpPr>
        <p:spPr>
          <a:xfrm>
            <a:off x="7808365" y="3722971"/>
            <a:ext cx="447558" cy="369332"/>
          </a:xfrm>
          <a:prstGeom prst="rect">
            <a:avLst/>
          </a:prstGeom>
          <a:noFill/>
        </p:spPr>
        <p:txBody>
          <a:bodyPr wrap="none" rtlCol="0">
            <a:spAutoFit/>
          </a:bodyPr>
          <a:lstStyle/>
          <a:p>
            <a:r>
              <a:rPr lang="en-US" sz="1800" dirty="0"/>
              <a:t>(d)</a:t>
            </a:r>
          </a:p>
        </p:txBody>
      </p:sp>
      <p:sp>
        <p:nvSpPr>
          <p:cNvPr id="11" name="TextBox 10">
            <a:extLst>
              <a:ext uri="{FF2B5EF4-FFF2-40B4-BE49-F238E27FC236}">
                <a16:creationId xmlns:a16="http://schemas.microsoft.com/office/drawing/2014/main" id="{A117D728-322D-42C7-A22B-9170727F5225}"/>
              </a:ext>
            </a:extLst>
          </p:cNvPr>
          <p:cNvSpPr txBox="1"/>
          <p:nvPr/>
        </p:nvSpPr>
        <p:spPr>
          <a:xfrm>
            <a:off x="11361259" y="507588"/>
            <a:ext cx="441146" cy="369332"/>
          </a:xfrm>
          <a:prstGeom prst="rect">
            <a:avLst/>
          </a:prstGeom>
          <a:noFill/>
        </p:spPr>
        <p:txBody>
          <a:bodyPr wrap="none" rtlCol="0">
            <a:spAutoFit/>
          </a:bodyPr>
          <a:lstStyle/>
          <a:p>
            <a:r>
              <a:rPr lang="en-US" sz="1800" dirty="0"/>
              <a:t>(e)</a:t>
            </a:r>
          </a:p>
        </p:txBody>
      </p:sp>
      <p:sp>
        <p:nvSpPr>
          <p:cNvPr id="12" name="TextBox 11">
            <a:extLst>
              <a:ext uri="{FF2B5EF4-FFF2-40B4-BE49-F238E27FC236}">
                <a16:creationId xmlns:a16="http://schemas.microsoft.com/office/drawing/2014/main" id="{6266094B-1AAA-4261-8928-D2A06E50EAEB}"/>
              </a:ext>
            </a:extLst>
          </p:cNvPr>
          <p:cNvSpPr txBox="1"/>
          <p:nvPr/>
        </p:nvSpPr>
        <p:spPr>
          <a:xfrm>
            <a:off x="10894465" y="3710271"/>
            <a:ext cx="399661" cy="369332"/>
          </a:xfrm>
          <a:prstGeom prst="rect">
            <a:avLst/>
          </a:prstGeom>
          <a:noFill/>
        </p:spPr>
        <p:txBody>
          <a:bodyPr wrap="none" rtlCol="0">
            <a:spAutoFit/>
          </a:bodyPr>
          <a:lstStyle/>
          <a:p>
            <a:r>
              <a:rPr lang="en-US" sz="1800" dirty="0"/>
              <a:t>(f)</a:t>
            </a:r>
          </a:p>
        </p:txBody>
      </p:sp>
      <p:sp>
        <p:nvSpPr>
          <p:cNvPr id="13" name="TextBox 12">
            <a:extLst>
              <a:ext uri="{FF2B5EF4-FFF2-40B4-BE49-F238E27FC236}">
                <a16:creationId xmlns:a16="http://schemas.microsoft.com/office/drawing/2014/main" id="{B9B5121B-AE86-49C5-A562-A5DCA0409D8C}"/>
              </a:ext>
            </a:extLst>
          </p:cNvPr>
          <p:cNvSpPr txBox="1"/>
          <p:nvPr/>
        </p:nvSpPr>
        <p:spPr>
          <a:xfrm>
            <a:off x="4679639" y="4092303"/>
            <a:ext cx="1295098" cy="646331"/>
          </a:xfrm>
          <a:prstGeom prst="rect">
            <a:avLst/>
          </a:prstGeom>
          <a:noFill/>
        </p:spPr>
        <p:txBody>
          <a:bodyPr wrap="none" rtlCol="0">
            <a:spAutoFit/>
          </a:bodyPr>
          <a:lstStyle/>
          <a:p>
            <a:r>
              <a:rPr lang="en-US" dirty="0"/>
              <a:t>+ Working</a:t>
            </a:r>
          </a:p>
          <a:p>
            <a:r>
              <a:rPr lang="en-US" dirty="0"/>
              <a:t>* Reference</a:t>
            </a:r>
          </a:p>
        </p:txBody>
      </p:sp>
    </p:spTree>
    <p:extLst>
      <p:ext uri="{BB962C8B-B14F-4D97-AF65-F5344CB8AC3E}">
        <p14:creationId xmlns:p14="http://schemas.microsoft.com/office/powerpoint/2010/main" val="32976809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2A2BC-B155-48BC-BD5B-7E4529D9EDA6}"/>
              </a:ext>
            </a:extLst>
          </p:cNvPr>
          <p:cNvSpPr>
            <a:spLocks noGrp="1"/>
          </p:cNvSpPr>
          <p:nvPr>
            <p:ph type="title"/>
          </p:nvPr>
        </p:nvSpPr>
        <p:spPr>
          <a:xfrm>
            <a:off x="838200" y="365125"/>
            <a:ext cx="10515600" cy="765175"/>
          </a:xfrm>
        </p:spPr>
        <p:txBody>
          <a:bodyPr/>
          <a:lstStyle/>
          <a:p>
            <a:pPr algn="ctr"/>
            <a:r>
              <a:rPr lang="en-US" dirty="0"/>
              <a:t>Complications</a:t>
            </a:r>
          </a:p>
        </p:txBody>
      </p:sp>
      <p:sp>
        <p:nvSpPr>
          <p:cNvPr id="3" name="Content Placeholder 2">
            <a:extLst>
              <a:ext uri="{FF2B5EF4-FFF2-40B4-BE49-F238E27FC236}">
                <a16:creationId xmlns:a16="http://schemas.microsoft.com/office/drawing/2014/main" id="{6A5FA131-63C6-41B6-9C0B-46718C040A03}"/>
              </a:ext>
            </a:extLst>
          </p:cNvPr>
          <p:cNvSpPr>
            <a:spLocks noGrp="1"/>
          </p:cNvSpPr>
          <p:nvPr>
            <p:ph idx="1"/>
          </p:nvPr>
        </p:nvSpPr>
        <p:spPr>
          <a:xfrm>
            <a:off x="838200" y="1130300"/>
            <a:ext cx="10515600" cy="5362575"/>
          </a:xfrm>
        </p:spPr>
        <p:txBody>
          <a:bodyPr>
            <a:normAutofit/>
          </a:bodyPr>
          <a:lstStyle/>
          <a:p>
            <a:r>
              <a:rPr lang="en-US" dirty="0"/>
              <a:t>A wavelength gradient in throughput for dichroic (300-310 nm) and quantum efficiency (below 255 nm) skew the bandpasses.</a:t>
            </a:r>
          </a:p>
          <a:p>
            <a:r>
              <a:rPr lang="en-US" dirty="0"/>
              <a:t>Pixel-based calibration constants used in Level 1 processing do not properly adjust for gradients when there are wavelength scale shifts.</a:t>
            </a:r>
          </a:p>
          <a:p>
            <a:r>
              <a:rPr lang="en-US" dirty="0"/>
              <a:t>One can re-center Bandpass for the changes wo/w dichroic as the first moments move.</a:t>
            </a:r>
          </a:p>
          <a:p>
            <a:r>
              <a:rPr lang="en-US" dirty="0"/>
              <a:t>Time series of Mg II Index and wavelength shifts from Solar can be compared to those in average Earth Radiances (See ICVS.) </a:t>
            </a:r>
          </a:p>
          <a:p>
            <a:r>
              <a:rPr lang="en-US" dirty="0"/>
              <a:t>An index using the Ca H &amp; K feature can be used in similar fashion.</a:t>
            </a:r>
          </a:p>
          <a:p>
            <a:r>
              <a:rPr lang="en-US" dirty="0"/>
              <a:t>Stray Light patterns can appear similar to solar activity and bandpass resolution patterns.</a:t>
            </a:r>
          </a:p>
        </p:txBody>
      </p:sp>
      <p:sp>
        <p:nvSpPr>
          <p:cNvPr id="4" name="Slide Number Placeholder 3">
            <a:extLst>
              <a:ext uri="{FF2B5EF4-FFF2-40B4-BE49-F238E27FC236}">
                <a16:creationId xmlns:a16="http://schemas.microsoft.com/office/drawing/2014/main" id="{D5654511-55E3-49F5-8F46-43188D7EBE99}"/>
              </a:ext>
            </a:extLst>
          </p:cNvPr>
          <p:cNvSpPr>
            <a:spLocks noGrp="1"/>
          </p:cNvSpPr>
          <p:nvPr>
            <p:ph type="sldNum" sz="quarter" idx="12"/>
          </p:nvPr>
        </p:nvSpPr>
        <p:spPr/>
        <p:txBody>
          <a:bodyPr/>
          <a:lstStyle/>
          <a:p>
            <a:fld id="{6F7D43C1-E35E-497E-9F54-CF4600D04F69}" type="slidenum">
              <a:rPr lang="en-US" smtClean="0"/>
              <a:t>47</a:t>
            </a:fld>
            <a:endParaRPr lang="en-US"/>
          </a:p>
        </p:txBody>
      </p:sp>
    </p:spTree>
    <p:extLst>
      <p:ext uri="{BB962C8B-B14F-4D97-AF65-F5344CB8AC3E}">
        <p14:creationId xmlns:p14="http://schemas.microsoft.com/office/powerpoint/2010/main" val="26115125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70797-BA96-4BD9-B49B-722E9AE7E598}"/>
              </a:ext>
            </a:extLst>
          </p:cNvPr>
          <p:cNvSpPr>
            <a:spLocks noGrp="1"/>
          </p:cNvSpPr>
          <p:nvPr>
            <p:ph type="title"/>
          </p:nvPr>
        </p:nvSpPr>
        <p:spPr>
          <a:xfrm>
            <a:off x="838200" y="365126"/>
            <a:ext cx="10515600" cy="315912"/>
          </a:xfrm>
        </p:spPr>
        <p:txBody>
          <a:bodyPr>
            <a:normAutofit fontScale="90000"/>
          </a:bodyPr>
          <a:lstStyle/>
          <a:p>
            <a:pPr algn="ctr"/>
            <a:r>
              <a:rPr lang="en-US" dirty="0"/>
              <a:t>Discussion Topics for Solar Studies</a:t>
            </a:r>
          </a:p>
        </p:txBody>
      </p:sp>
      <p:sp>
        <p:nvSpPr>
          <p:cNvPr id="3" name="Content Placeholder 2">
            <a:extLst>
              <a:ext uri="{FF2B5EF4-FFF2-40B4-BE49-F238E27FC236}">
                <a16:creationId xmlns:a16="http://schemas.microsoft.com/office/drawing/2014/main" id="{B96BB87C-20D8-4E81-AEC9-F9F06E43BE27}"/>
              </a:ext>
            </a:extLst>
          </p:cNvPr>
          <p:cNvSpPr>
            <a:spLocks noGrp="1"/>
          </p:cNvSpPr>
          <p:nvPr>
            <p:ph idx="1"/>
          </p:nvPr>
        </p:nvSpPr>
        <p:spPr>
          <a:xfrm>
            <a:off x="838200" y="822959"/>
            <a:ext cx="10515600" cy="5819887"/>
          </a:xfrm>
        </p:spPr>
        <p:txBody>
          <a:bodyPr>
            <a:normAutofit/>
          </a:bodyPr>
          <a:lstStyle/>
          <a:p>
            <a:r>
              <a:rPr lang="en-US" dirty="0"/>
              <a:t>Comparisons to TSIS-1 HSRS Version 2 </a:t>
            </a:r>
          </a:p>
          <a:p>
            <a:pPr lvl="1"/>
            <a:r>
              <a:rPr lang="en-US" dirty="0"/>
              <a:t>Absolute to 1%</a:t>
            </a:r>
          </a:p>
          <a:p>
            <a:pPr lvl="1"/>
            <a:r>
              <a:rPr lang="en-US" dirty="0"/>
              <a:t>Wavelength scale to 0.01 * FWHM (Quadratic shift coefficients)</a:t>
            </a:r>
          </a:p>
          <a:p>
            <a:pPr lvl="1"/>
            <a:r>
              <a:rPr lang="en-US" dirty="0"/>
              <a:t>Check on Bandpass by feature broadening</a:t>
            </a:r>
          </a:p>
          <a:p>
            <a:r>
              <a:rPr lang="en-US" dirty="0"/>
              <a:t>Working / Reference Schedule (transmissive versus reflective)</a:t>
            </a:r>
          </a:p>
          <a:p>
            <a:pPr lvl="1"/>
            <a:r>
              <a:rPr lang="en-US" dirty="0"/>
              <a:t>Repeat reference annually at the same viewing geometry</a:t>
            </a:r>
          </a:p>
          <a:p>
            <a:pPr lvl="1"/>
            <a:r>
              <a:rPr lang="en-US" dirty="0"/>
              <a:t>Frequency of deployment / Degradation rates </a:t>
            </a:r>
          </a:p>
          <a:p>
            <a:pPr lvl="1"/>
            <a:r>
              <a:rPr lang="en-US" dirty="0"/>
              <a:t>Solar Activity from Mg II (~280 nm) or Ca H &amp; K (~394 nm)</a:t>
            </a:r>
          </a:p>
          <a:p>
            <a:pPr lvl="1"/>
            <a:r>
              <a:rPr lang="en-US" dirty="0"/>
              <a:t>Wavelength scale cycles from working</a:t>
            </a:r>
          </a:p>
          <a:p>
            <a:pPr lvl="1"/>
            <a:r>
              <a:rPr lang="en-US" dirty="0"/>
              <a:t>Careful tracking of goniometric angle parameterization </a:t>
            </a:r>
          </a:p>
          <a:p>
            <a:r>
              <a:rPr lang="en-US" dirty="0"/>
              <a:t>Choices for solar in the L1B / SDR</a:t>
            </a:r>
          </a:p>
          <a:p>
            <a:pPr lvl="1"/>
            <a:r>
              <a:rPr lang="en-US" dirty="0"/>
              <a:t>1 AU or Earth/Sun distance adjusted?, Doppler shifted or not?</a:t>
            </a:r>
          </a:p>
          <a:p>
            <a:pPr lvl="1"/>
            <a:r>
              <a:rPr lang="en-US" dirty="0"/>
              <a:t>Day 1, latest working (what frequency), or degradation corrected (or all three)</a:t>
            </a:r>
          </a:p>
          <a:p>
            <a:pPr lvl="2"/>
            <a:r>
              <a:rPr lang="en-US" sz="1800" dirty="0"/>
              <a:t>Latest working has wavelength scale and solar activity</a:t>
            </a:r>
          </a:p>
          <a:p>
            <a:pPr lvl="2"/>
            <a:endParaRPr lang="en-US" dirty="0"/>
          </a:p>
          <a:p>
            <a:pPr lvl="1"/>
            <a:endParaRPr lang="en-US" dirty="0"/>
          </a:p>
          <a:p>
            <a:endParaRPr lang="en-US" dirty="0"/>
          </a:p>
        </p:txBody>
      </p:sp>
      <p:sp>
        <p:nvSpPr>
          <p:cNvPr id="4" name="Slide Number Placeholder 3">
            <a:extLst>
              <a:ext uri="{FF2B5EF4-FFF2-40B4-BE49-F238E27FC236}">
                <a16:creationId xmlns:a16="http://schemas.microsoft.com/office/drawing/2014/main" id="{649B89A4-FD3A-401B-945D-1252882E1E70}"/>
              </a:ext>
            </a:extLst>
          </p:cNvPr>
          <p:cNvSpPr>
            <a:spLocks noGrp="1"/>
          </p:cNvSpPr>
          <p:nvPr>
            <p:ph type="sldNum" sz="quarter" idx="12"/>
          </p:nvPr>
        </p:nvSpPr>
        <p:spPr/>
        <p:txBody>
          <a:bodyPr/>
          <a:lstStyle/>
          <a:p>
            <a:fld id="{6F7D43C1-E35E-497E-9F54-CF4600D04F69}" type="slidenum">
              <a:rPr lang="en-US" smtClean="0"/>
              <a:t>48</a:t>
            </a:fld>
            <a:endParaRPr lang="en-US"/>
          </a:p>
        </p:txBody>
      </p:sp>
    </p:spTree>
    <p:extLst>
      <p:ext uri="{BB962C8B-B14F-4D97-AF65-F5344CB8AC3E}">
        <p14:creationId xmlns:p14="http://schemas.microsoft.com/office/powerpoint/2010/main" val="28328981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B5BB2-D061-44DC-A3FC-ABDD6107B2D9}"/>
              </a:ext>
            </a:extLst>
          </p:cNvPr>
          <p:cNvSpPr>
            <a:spLocks noGrp="1"/>
          </p:cNvSpPr>
          <p:nvPr>
            <p:ph type="title"/>
          </p:nvPr>
        </p:nvSpPr>
        <p:spPr/>
        <p:txBody>
          <a:bodyPr/>
          <a:lstStyle/>
          <a:p>
            <a:r>
              <a:rPr lang="en-US" dirty="0"/>
              <a:t>Backup and slides from the annual meeting</a:t>
            </a:r>
          </a:p>
        </p:txBody>
      </p:sp>
      <p:sp>
        <p:nvSpPr>
          <p:cNvPr id="3" name="Content Placeholder 2">
            <a:extLst>
              <a:ext uri="{FF2B5EF4-FFF2-40B4-BE49-F238E27FC236}">
                <a16:creationId xmlns:a16="http://schemas.microsoft.com/office/drawing/2014/main" id="{D05B9F4F-B135-418E-9FAF-CC7881E2142F}"/>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00A7BE54-9F4D-44A1-A5E5-FA3F501AE2BE}"/>
              </a:ext>
            </a:extLst>
          </p:cNvPr>
          <p:cNvSpPr>
            <a:spLocks noGrp="1"/>
          </p:cNvSpPr>
          <p:nvPr>
            <p:ph type="sldNum" sz="quarter" idx="12"/>
          </p:nvPr>
        </p:nvSpPr>
        <p:spPr/>
        <p:txBody>
          <a:bodyPr/>
          <a:lstStyle/>
          <a:p>
            <a:fld id="{6F7D43C1-E35E-497E-9F54-CF4600D04F69}" type="slidenum">
              <a:rPr lang="en-US" smtClean="0"/>
              <a:t>49</a:t>
            </a:fld>
            <a:endParaRPr lang="en-US"/>
          </a:p>
        </p:txBody>
      </p:sp>
    </p:spTree>
    <p:extLst>
      <p:ext uri="{BB962C8B-B14F-4D97-AF65-F5344CB8AC3E}">
        <p14:creationId xmlns:p14="http://schemas.microsoft.com/office/powerpoint/2010/main" val="16853315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6A2BCBD2-398B-4579-92D2-DEAF3F3AA552}"/>
              </a:ext>
            </a:extLst>
          </p:cNvPr>
          <p:cNvPicPr>
            <a:picLocks/>
          </p:cNvPicPr>
          <p:nvPr/>
        </p:nvPicPr>
        <p:blipFill>
          <a:blip r:embed="rId2">
            <a:lum bright="-20000" contrast="40000"/>
          </a:blip>
          <a:stretch>
            <a:fillRect/>
          </a:stretch>
        </p:blipFill>
        <p:spPr>
          <a:xfrm rot="10800000">
            <a:off x="3142492" y="111161"/>
            <a:ext cx="8379490" cy="6711518"/>
          </a:xfrm>
          <a:prstGeom prst="rect">
            <a:avLst/>
          </a:prstGeom>
        </p:spPr>
      </p:pic>
      <p:sp>
        <p:nvSpPr>
          <p:cNvPr id="4" name="Slide Number Placeholder 3">
            <a:extLst>
              <a:ext uri="{FF2B5EF4-FFF2-40B4-BE49-F238E27FC236}">
                <a16:creationId xmlns:a16="http://schemas.microsoft.com/office/drawing/2014/main" id="{B493FC6B-2E73-4111-8D94-41D93BAEC0D6}"/>
              </a:ext>
            </a:extLst>
          </p:cNvPr>
          <p:cNvSpPr>
            <a:spLocks noGrp="1"/>
          </p:cNvSpPr>
          <p:nvPr>
            <p:ph type="sldNum" sz="quarter" idx="12"/>
          </p:nvPr>
        </p:nvSpPr>
        <p:spPr/>
        <p:txBody>
          <a:bodyPr/>
          <a:lstStyle/>
          <a:p>
            <a:fld id="{6F7D43C1-E35E-497E-9F54-CF4600D04F69}" type="slidenum">
              <a:rPr lang="en-US" smtClean="0"/>
              <a:t>5</a:t>
            </a:fld>
            <a:endParaRPr lang="en-US"/>
          </a:p>
        </p:txBody>
      </p:sp>
      <p:pic>
        <p:nvPicPr>
          <p:cNvPr id="6" name="Picture 2" descr="http://i.stack.imgur.com/jgEQe.png">
            <a:hlinkClick r:id="rId3"/>
            <a:extLst>
              <a:ext uri="{FF2B5EF4-FFF2-40B4-BE49-F238E27FC236}">
                <a16:creationId xmlns:a16="http://schemas.microsoft.com/office/drawing/2014/main" id="{37D5ECB1-1454-44C5-B52D-56753DD6B81D}"/>
              </a:ext>
            </a:extLst>
          </p:cNvPr>
          <p:cNvPicPr>
            <a:picLocks noChangeAspect="1" noChangeArrowheads="1"/>
          </p:cNvPicPr>
          <p:nvPr/>
        </p:nvPicPr>
        <p:blipFill>
          <a:blip r:embed="rId4" cstate="print"/>
          <a:srcRect t="75236" r="10116"/>
          <a:stretch>
            <a:fillRect/>
          </a:stretch>
        </p:blipFill>
        <p:spPr bwMode="auto">
          <a:xfrm rot="16200000">
            <a:off x="9444396" y="3279079"/>
            <a:ext cx="4741718" cy="349651"/>
          </a:xfrm>
          <a:prstGeom prst="rect">
            <a:avLst/>
          </a:prstGeom>
          <a:noFill/>
        </p:spPr>
      </p:pic>
      <p:sp>
        <p:nvSpPr>
          <p:cNvPr id="7" name="TextBox 6">
            <a:extLst>
              <a:ext uri="{FF2B5EF4-FFF2-40B4-BE49-F238E27FC236}">
                <a16:creationId xmlns:a16="http://schemas.microsoft.com/office/drawing/2014/main" id="{89437ABA-3B9E-4F49-ABB3-102D068F618F}"/>
              </a:ext>
            </a:extLst>
          </p:cNvPr>
          <p:cNvSpPr txBox="1"/>
          <p:nvPr/>
        </p:nvSpPr>
        <p:spPr>
          <a:xfrm>
            <a:off x="11375924" y="786988"/>
            <a:ext cx="954107" cy="369332"/>
          </a:xfrm>
          <a:prstGeom prst="rect">
            <a:avLst/>
          </a:prstGeom>
          <a:noFill/>
        </p:spPr>
        <p:txBody>
          <a:bodyPr wrap="none" rtlCol="0">
            <a:spAutoFit/>
          </a:bodyPr>
          <a:lstStyle/>
          <a:p>
            <a:r>
              <a:rPr lang="en-US" sz="1800" dirty="0"/>
              <a:t>Newest</a:t>
            </a:r>
            <a:endParaRPr lang="en-US" sz="1477" dirty="0"/>
          </a:p>
        </p:txBody>
      </p:sp>
      <p:sp>
        <p:nvSpPr>
          <p:cNvPr id="8" name="TextBox 7">
            <a:extLst>
              <a:ext uri="{FF2B5EF4-FFF2-40B4-BE49-F238E27FC236}">
                <a16:creationId xmlns:a16="http://schemas.microsoft.com/office/drawing/2014/main" id="{3F3998FA-375E-4FAB-8650-CF2523D60CB4}"/>
              </a:ext>
            </a:extLst>
          </p:cNvPr>
          <p:cNvSpPr txBox="1"/>
          <p:nvPr/>
        </p:nvSpPr>
        <p:spPr>
          <a:xfrm>
            <a:off x="11442304" y="5763564"/>
            <a:ext cx="851515" cy="369332"/>
          </a:xfrm>
          <a:prstGeom prst="rect">
            <a:avLst/>
          </a:prstGeom>
          <a:noFill/>
        </p:spPr>
        <p:txBody>
          <a:bodyPr wrap="none" rtlCol="0">
            <a:spAutoFit/>
          </a:bodyPr>
          <a:lstStyle/>
          <a:p>
            <a:r>
              <a:rPr lang="en-US" sz="1800" dirty="0"/>
              <a:t>Oldest</a:t>
            </a:r>
            <a:endParaRPr lang="en-US" sz="1477" dirty="0"/>
          </a:p>
        </p:txBody>
      </p:sp>
      <p:sp>
        <p:nvSpPr>
          <p:cNvPr id="9" name="TextBox 8">
            <a:extLst>
              <a:ext uri="{FF2B5EF4-FFF2-40B4-BE49-F238E27FC236}">
                <a16:creationId xmlns:a16="http://schemas.microsoft.com/office/drawing/2014/main" id="{46167327-C3FE-4B61-AD0D-E8C24B49CADE}"/>
              </a:ext>
            </a:extLst>
          </p:cNvPr>
          <p:cNvSpPr txBox="1"/>
          <p:nvPr/>
        </p:nvSpPr>
        <p:spPr>
          <a:xfrm>
            <a:off x="12879" y="527667"/>
            <a:ext cx="3352417" cy="5678478"/>
          </a:xfrm>
          <a:prstGeom prst="rect">
            <a:avLst/>
          </a:prstGeom>
          <a:noFill/>
        </p:spPr>
        <p:txBody>
          <a:bodyPr wrap="square" rtlCol="0">
            <a:spAutoFit/>
          </a:bodyPr>
          <a:lstStyle/>
          <a:p>
            <a:pPr marL="342900" indent="-342900">
              <a:buAutoNum type="alphaLcParenBoth"/>
            </a:pPr>
            <a:r>
              <a:rPr lang="en-US" sz="1600" dirty="0">
                <a:latin typeface="Arial" panose="020B0604020202020204" pitchFamily="34" charset="0"/>
                <a:cs typeface="Arial" panose="020B0604020202020204" pitchFamily="34" charset="0"/>
              </a:rPr>
              <a:t>Six years of NOAA-20</a:t>
            </a:r>
          </a:p>
          <a:p>
            <a:r>
              <a:rPr lang="en-US" sz="1600" dirty="0">
                <a:latin typeface="Arial" panose="020B0604020202020204" pitchFamily="34" charset="0"/>
                <a:cs typeface="Arial" panose="020B0604020202020204" pitchFamily="34" charset="0"/>
              </a:rPr>
              <a:t>OMPS NP annual Reference Diffuser Soar measurements compared to their average.</a:t>
            </a:r>
          </a:p>
          <a:p>
            <a:pPr marL="342900" indent="-342900">
              <a:buAutoNum type="alphaLcParenBoth"/>
            </a:pPr>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(b) Wavelength Shift Patterns. Wavelength shifts track optical bench annual thermal variations.</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(c) Solar Activity Patterns. Patterns are Mg II scale factors and track Solar activity.</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(d) Differences after subtracting the shift and activity patterns. This shows the combined degradation of the reference diffuser and the instrument’s optical throughput.</a:t>
            </a:r>
          </a:p>
          <a:p>
            <a:endParaRPr lang="en-US" sz="1100" dirty="0">
              <a:latin typeface="Arial" panose="020B0604020202020204" pitchFamily="34" charset="0"/>
              <a:cs typeface="Arial" panose="020B0604020202020204" pitchFamily="34" charset="0"/>
            </a:endParaRPr>
          </a:p>
          <a:p>
            <a:r>
              <a:rPr lang="en-US" sz="1600" dirty="0">
                <a:solidFill>
                  <a:srgbClr val="FF0000"/>
                </a:solidFill>
                <a:latin typeface="Arial" panose="020B0604020202020204" pitchFamily="34" charset="0"/>
                <a:cs typeface="Arial" panose="020B0604020202020204" pitchFamily="34" charset="0"/>
              </a:rPr>
              <a:t>Note: The reference diffuser is used once per year, so the working diffuser’s exposure is 26 times the reference diffuser’s exposure. </a:t>
            </a:r>
          </a:p>
        </p:txBody>
      </p:sp>
      <p:sp>
        <p:nvSpPr>
          <p:cNvPr id="11" name="TextBox 10">
            <a:extLst>
              <a:ext uri="{FF2B5EF4-FFF2-40B4-BE49-F238E27FC236}">
                <a16:creationId xmlns:a16="http://schemas.microsoft.com/office/drawing/2014/main" id="{1316D2B8-8D0E-4B25-931C-D637E65AD3DC}"/>
              </a:ext>
            </a:extLst>
          </p:cNvPr>
          <p:cNvSpPr txBox="1"/>
          <p:nvPr/>
        </p:nvSpPr>
        <p:spPr>
          <a:xfrm>
            <a:off x="6429220" y="596494"/>
            <a:ext cx="466794" cy="369332"/>
          </a:xfrm>
          <a:prstGeom prst="rect">
            <a:avLst/>
          </a:prstGeom>
          <a:noFill/>
        </p:spPr>
        <p:txBody>
          <a:bodyPr wrap="none" rtlCol="0">
            <a:spAutoFit/>
          </a:bodyPr>
          <a:lstStyle/>
          <a:p>
            <a:r>
              <a:rPr lang="en-US" sz="1800" dirty="0"/>
              <a:t>(a)</a:t>
            </a:r>
          </a:p>
        </p:txBody>
      </p:sp>
      <p:sp>
        <p:nvSpPr>
          <p:cNvPr id="12" name="TextBox 11">
            <a:extLst>
              <a:ext uri="{FF2B5EF4-FFF2-40B4-BE49-F238E27FC236}">
                <a16:creationId xmlns:a16="http://schemas.microsoft.com/office/drawing/2014/main" id="{3BF4E45A-264E-4D53-AFCD-CB5A5EBDA0C9}"/>
              </a:ext>
            </a:extLst>
          </p:cNvPr>
          <p:cNvSpPr txBox="1"/>
          <p:nvPr/>
        </p:nvSpPr>
        <p:spPr>
          <a:xfrm>
            <a:off x="10470434" y="591243"/>
            <a:ext cx="466794" cy="369332"/>
          </a:xfrm>
          <a:prstGeom prst="rect">
            <a:avLst/>
          </a:prstGeom>
          <a:noFill/>
        </p:spPr>
        <p:txBody>
          <a:bodyPr wrap="none" rtlCol="0">
            <a:spAutoFit/>
          </a:bodyPr>
          <a:lstStyle/>
          <a:p>
            <a:r>
              <a:rPr lang="en-US" sz="1800" dirty="0"/>
              <a:t>(b)</a:t>
            </a:r>
          </a:p>
        </p:txBody>
      </p:sp>
      <p:sp>
        <p:nvSpPr>
          <p:cNvPr id="13" name="TextBox 12">
            <a:extLst>
              <a:ext uri="{FF2B5EF4-FFF2-40B4-BE49-F238E27FC236}">
                <a16:creationId xmlns:a16="http://schemas.microsoft.com/office/drawing/2014/main" id="{DD7151DF-4C54-4466-BFCE-4F0084945618}"/>
              </a:ext>
            </a:extLst>
          </p:cNvPr>
          <p:cNvSpPr txBox="1"/>
          <p:nvPr/>
        </p:nvSpPr>
        <p:spPr>
          <a:xfrm>
            <a:off x="6429220" y="3848644"/>
            <a:ext cx="453970" cy="369332"/>
          </a:xfrm>
          <a:prstGeom prst="rect">
            <a:avLst/>
          </a:prstGeom>
          <a:noFill/>
        </p:spPr>
        <p:txBody>
          <a:bodyPr wrap="none" rtlCol="0">
            <a:spAutoFit/>
          </a:bodyPr>
          <a:lstStyle/>
          <a:p>
            <a:r>
              <a:rPr lang="en-US" sz="1800" dirty="0"/>
              <a:t>(c)</a:t>
            </a:r>
          </a:p>
        </p:txBody>
      </p:sp>
      <p:sp>
        <p:nvSpPr>
          <p:cNvPr id="14" name="TextBox 13">
            <a:extLst>
              <a:ext uri="{FF2B5EF4-FFF2-40B4-BE49-F238E27FC236}">
                <a16:creationId xmlns:a16="http://schemas.microsoft.com/office/drawing/2014/main" id="{AA7D4F4A-AE7B-473E-87F9-A31B43EA8E9A}"/>
              </a:ext>
            </a:extLst>
          </p:cNvPr>
          <p:cNvSpPr txBox="1"/>
          <p:nvPr/>
        </p:nvSpPr>
        <p:spPr>
          <a:xfrm>
            <a:off x="10470434" y="3858516"/>
            <a:ext cx="466794" cy="369332"/>
          </a:xfrm>
          <a:prstGeom prst="rect">
            <a:avLst/>
          </a:prstGeom>
          <a:noFill/>
        </p:spPr>
        <p:txBody>
          <a:bodyPr wrap="none" rtlCol="0">
            <a:spAutoFit/>
          </a:bodyPr>
          <a:lstStyle/>
          <a:p>
            <a:r>
              <a:rPr lang="en-US" sz="1800" dirty="0"/>
              <a:t>(d)</a:t>
            </a:r>
          </a:p>
        </p:txBody>
      </p:sp>
      <p:cxnSp>
        <p:nvCxnSpPr>
          <p:cNvPr id="17" name="Straight Arrow Connector 16">
            <a:extLst>
              <a:ext uri="{FF2B5EF4-FFF2-40B4-BE49-F238E27FC236}">
                <a16:creationId xmlns:a16="http://schemas.microsoft.com/office/drawing/2014/main" id="{4615326C-B210-4661-8D61-B7F4E6A96A07}"/>
              </a:ext>
            </a:extLst>
          </p:cNvPr>
          <p:cNvCxnSpPr>
            <a:cxnSpLocks/>
          </p:cNvCxnSpPr>
          <p:nvPr/>
        </p:nvCxnSpPr>
        <p:spPr>
          <a:xfrm>
            <a:off x="7794685" y="4435498"/>
            <a:ext cx="0" cy="1320800"/>
          </a:xfrm>
          <a:prstGeom prst="straightConnector1">
            <a:avLst/>
          </a:prstGeom>
          <a:ln w="25400">
            <a:solidFill>
              <a:srgbClr val="00B050"/>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B4099861-0286-4E81-96FB-0D0D6B72D353}"/>
              </a:ext>
            </a:extLst>
          </p:cNvPr>
          <p:cNvSpPr txBox="1"/>
          <p:nvPr/>
        </p:nvSpPr>
        <p:spPr>
          <a:xfrm>
            <a:off x="7191105" y="4852446"/>
            <a:ext cx="497252" cy="400110"/>
          </a:xfrm>
          <a:prstGeom prst="rect">
            <a:avLst/>
          </a:prstGeom>
          <a:noFill/>
        </p:spPr>
        <p:txBody>
          <a:bodyPr wrap="none" rtlCol="0">
            <a:spAutoFit/>
          </a:bodyPr>
          <a:lstStyle/>
          <a:p>
            <a:r>
              <a:rPr lang="en-US" sz="2000" dirty="0">
                <a:solidFill>
                  <a:srgbClr val="00B050"/>
                </a:solidFill>
              </a:rPr>
              <a:t>1%</a:t>
            </a:r>
            <a:endParaRPr lang="en-US" dirty="0">
              <a:solidFill>
                <a:srgbClr val="00B050"/>
              </a:solidFill>
            </a:endParaRPr>
          </a:p>
        </p:txBody>
      </p:sp>
    </p:spTree>
    <p:extLst>
      <p:ext uri="{BB962C8B-B14F-4D97-AF65-F5344CB8AC3E}">
        <p14:creationId xmlns:p14="http://schemas.microsoft.com/office/powerpoint/2010/main" val="389142234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9A3380-5C05-4D43-88F0-88D26F750468}"/>
              </a:ext>
            </a:extLst>
          </p:cNvPr>
          <p:cNvSpPr>
            <a:spLocks noGrp="1"/>
          </p:cNvSpPr>
          <p:nvPr>
            <p:ph idx="1"/>
          </p:nvPr>
        </p:nvSpPr>
        <p:spPr>
          <a:xfrm>
            <a:off x="838200" y="335280"/>
            <a:ext cx="10515600" cy="6736079"/>
          </a:xfrm>
        </p:spPr>
        <p:txBody>
          <a:bodyPr>
            <a:normAutofit fontScale="92500" lnSpcReduction="20000"/>
          </a:bodyPr>
          <a:lstStyle/>
          <a:p>
            <a:r>
              <a:rPr lang="en-US" dirty="0"/>
              <a:t>OMPS Lessons Learned</a:t>
            </a:r>
          </a:p>
          <a:p>
            <a:pPr lvl="1"/>
            <a:r>
              <a:rPr lang="en-US" dirty="0"/>
              <a:t>Dark current measurements / Corrections</a:t>
            </a:r>
          </a:p>
          <a:p>
            <a:pPr lvl="2"/>
            <a:r>
              <a:rPr lang="en-US" dirty="0"/>
              <a:t>Science timing pattern at night. Trevor Plot</a:t>
            </a:r>
          </a:p>
          <a:p>
            <a:pPr lvl="2"/>
            <a:r>
              <a:rPr lang="en-US" dirty="0"/>
              <a:t>Storage versus active</a:t>
            </a:r>
          </a:p>
          <a:p>
            <a:pPr lvl="2"/>
            <a:r>
              <a:rPr lang="en-US" dirty="0"/>
              <a:t>Arrhenius Law *2 / 5 K</a:t>
            </a:r>
          </a:p>
          <a:p>
            <a:pPr lvl="2"/>
            <a:r>
              <a:rPr lang="en-US" dirty="0"/>
              <a:t>Temperature dependence (LL TEMPO)</a:t>
            </a:r>
          </a:p>
          <a:p>
            <a:pPr lvl="1"/>
            <a:r>
              <a:rPr lang="en-US" dirty="0"/>
              <a:t>Wavelength scale (shifts G-to-O, diurnal, </a:t>
            </a:r>
            <a:r>
              <a:rPr lang="en-US" dirty="0" err="1"/>
              <a:t>Irrad</a:t>
            </a:r>
            <a:r>
              <a:rPr lang="en-US" dirty="0"/>
              <a:t> to Rad, Quadratic Coefficients.)</a:t>
            </a:r>
          </a:p>
          <a:p>
            <a:pPr lvl="1"/>
            <a:r>
              <a:rPr lang="en-US" dirty="0"/>
              <a:t>Dual Diffusers Colin Plot</a:t>
            </a:r>
          </a:p>
          <a:p>
            <a:pPr lvl="2"/>
            <a:r>
              <a:rPr lang="en-US" dirty="0"/>
              <a:t>Annual Repeat, Track wavelength scale and solar activity, check bandpass</a:t>
            </a:r>
          </a:p>
          <a:p>
            <a:pPr lvl="2"/>
            <a:r>
              <a:rPr lang="en-US" dirty="0"/>
              <a:t>Consider options for duty cycles </a:t>
            </a:r>
          </a:p>
          <a:p>
            <a:pPr lvl="1"/>
            <a:r>
              <a:rPr lang="en-US" dirty="0"/>
              <a:t>les and Bandpasses Ca H&amp;K Earth Radiance Plot</a:t>
            </a:r>
          </a:p>
          <a:p>
            <a:pPr lvl="2"/>
            <a:r>
              <a:rPr lang="en-US" dirty="0"/>
              <a:t>Centering – First Moments</a:t>
            </a:r>
          </a:p>
          <a:p>
            <a:pPr lvl="2"/>
            <a:r>
              <a:rPr lang="en-US" dirty="0"/>
              <a:t>Modeling SRF functions </a:t>
            </a:r>
          </a:p>
          <a:p>
            <a:pPr lvl="1"/>
            <a:r>
              <a:rPr lang="en-US" dirty="0"/>
              <a:t>Level 2</a:t>
            </a:r>
          </a:p>
          <a:p>
            <a:pPr lvl="2"/>
            <a:r>
              <a:rPr lang="en-US" dirty="0"/>
              <a:t>DOAS versus Discrete Channel retrievals</a:t>
            </a:r>
          </a:p>
          <a:p>
            <a:pPr lvl="2"/>
            <a:r>
              <a:rPr lang="en-US" dirty="0"/>
              <a:t>Back to Pair Justification</a:t>
            </a:r>
          </a:p>
          <a:p>
            <a:pPr lvl="1"/>
            <a:r>
              <a:rPr lang="en-US" dirty="0"/>
              <a:t>Pixel or wavelength-based calibration</a:t>
            </a:r>
          </a:p>
          <a:p>
            <a:pPr lvl="1"/>
            <a:r>
              <a:rPr lang="en-US" dirty="0"/>
              <a:t>Broad bandpasses or small scale (DOAS vs V8TOz) Aerosol Plot, NO2 Plot.</a:t>
            </a:r>
          </a:p>
          <a:p>
            <a:pPr lvl="1"/>
            <a:r>
              <a:rPr lang="en-US" dirty="0"/>
              <a:t>Stray Light and correlations (Ca H&amp;K vs reflectivity) </a:t>
            </a:r>
          </a:p>
          <a:p>
            <a:r>
              <a:rPr lang="en-US" dirty="0"/>
              <a:t>Experiences and what to look for from TEMPO and GEMS</a:t>
            </a:r>
          </a:p>
          <a:p>
            <a:pPr lvl="1"/>
            <a:r>
              <a:rPr lang="en-US" dirty="0"/>
              <a:t>Patterns, PCA, </a:t>
            </a:r>
          </a:p>
          <a:p>
            <a:pPr lvl="1"/>
            <a:r>
              <a:rPr lang="en-US" dirty="0"/>
              <a:t>Diurnal</a:t>
            </a:r>
          </a:p>
          <a:p>
            <a:pPr lvl="1"/>
            <a:r>
              <a:rPr lang="en-US" dirty="0"/>
              <a:t>Transmissive diffusers (Angles, operations, degradation)</a:t>
            </a:r>
          </a:p>
          <a:p>
            <a:pPr lvl="1"/>
            <a:endParaRPr lang="en-US" dirty="0"/>
          </a:p>
        </p:txBody>
      </p:sp>
      <p:sp>
        <p:nvSpPr>
          <p:cNvPr id="2" name="Slide Number Placeholder 1">
            <a:extLst>
              <a:ext uri="{FF2B5EF4-FFF2-40B4-BE49-F238E27FC236}">
                <a16:creationId xmlns:a16="http://schemas.microsoft.com/office/drawing/2014/main" id="{94889A38-649A-45CD-B934-6232179B64F9}"/>
              </a:ext>
            </a:extLst>
          </p:cNvPr>
          <p:cNvSpPr>
            <a:spLocks noGrp="1"/>
          </p:cNvSpPr>
          <p:nvPr>
            <p:ph type="sldNum" sz="quarter" idx="12"/>
          </p:nvPr>
        </p:nvSpPr>
        <p:spPr/>
        <p:txBody>
          <a:bodyPr/>
          <a:lstStyle/>
          <a:p>
            <a:fld id="{6F7D43C1-E35E-497E-9F54-CF4600D04F69}" type="slidenum">
              <a:rPr lang="en-US" smtClean="0"/>
              <a:t>50</a:t>
            </a:fld>
            <a:endParaRPr lang="en-US"/>
          </a:p>
        </p:txBody>
      </p:sp>
    </p:spTree>
    <p:extLst>
      <p:ext uri="{BB962C8B-B14F-4D97-AF65-F5344CB8AC3E}">
        <p14:creationId xmlns:p14="http://schemas.microsoft.com/office/powerpoint/2010/main" val="20600906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19022-58ED-465C-9DB3-7BA9B12DCA90}"/>
              </a:ext>
            </a:extLst>
          </p:cNvPr>
          <p:cNvSpPr>
            <a:spLocks noGrp="1"/>
          </p:cNvSpPr>
          <p:nvPr>
            <p:ph type="title"/>
          </p:nvPr>
        </p:nvSpPr>
        <p:spPr/>
        <p:txBody>
          <a:bodyPr/>
          <a:lstStyle/>
          <a:p>
            <a:r>
              <a:rPr lang="en-US" dirty="0"/>
              <a:t>Complications for comparisons</a:t>
            </a:r>
          </a:p>
        </p:txBody>
      </p:sp>
      <p:sp>
        <p:nvSpPr>
          <p:cNvPr id="3" name="Content Placeholder 2">
            <a:extLst>
              <a:ext uri="{FF2B5EF4-FFF2-40B4-BE49-F238E27FC236}">
                <a16:creationId xmlns:a16="http://schemas.microsoft.com/office/drawing/2014/main" id="{B78EC9C7-AC08-4B3F-BB6D-FD3C574FF31C}"/>
              </a:ext>
            </a:extLst>
          </p:cNvPr>
          <p:cNvSpPr>
            <a:spLocks noGrp="1"/>
          </p:cNvSpPr>
          <p:nvPr>
            <p:ph idx="1"/>
          </p:nvPr>
        </p:nvSpPr>
        <p:spPr/>
        <p:txBody>
          <a:bodyPr>
            <a:normAutofit fontScale="92500" lnSpcReduction="20000"/>
          </a:bodyPr>
          <a:lstStyle/>
          <a:p>
            <a:r>
              <a:rPr lang="en-US" dirty="0"/>
              <a:t>Solar bias N/S</a:t>
            </a:r>
          </a:p>
          <a:p>
            <a:r>
              <a:rPr lang="en-US" dirty="0"/>
              <a:t>Saturation Recognition? Which channels?</a:t>
            </a:r>
          </a:p>
          <a:p>
            <a:r>
              <a:rPr lang="en-US" dirty="0"/>
              <a:t>Bias for Aerosol Index and A-Pair used in Step 3 Retrievals</a:t>
            </a:r>
          </a:p>
          <a:p>
            <a:r>
              <a:rPr lang="en-US" dirty="0"/>
              <a:t>V8TOz standard profiles in the instrument table?</a:t>
            </a:r>
          </a:p>
          <a:p>
            <a:r>
              <a:rPr lang="en-US" dirty="0"/>
              <a:t>Lessons Learned from OMPS</a:t>
            </a:r>
          </a:p>
          <a:p>
            <a:pPr lvl="1"/>
            <a:r>
              <a:rPr lang="en-US" dirty="0"/>
              <a:t>EV360 gives accurate dark measurements with correct timing for signal and storage regions.</a:t>
            </a:r>
          </a:p>
          <a:p>
            <a:pPr lvl="1"/>
            <a:r>
              <a:rPr lang="en-US" dirty="0"/>
              <a:t>NP for 300-305 nm gives OOR stray light correction target. Correlations with longer wavelength.</a:t>
            </a:r>
          </a:p>
          <a:p>
            <a:pPr lvl="1"/>
            <a:r>
              <a:rPr lang="en-US" dirty="0"/>
              <a:t>Wavelength shift and optical gradients versus pixel based radiometric calibration. (no large gradients.)</a:t>
            </a:r>
          </a:p>
          <a:p>
            <a:r>
              <a:rPr lang="en-US" dirty="0"/>
              <a:t> </a:t>
            </a:r>
          </a:p>
        </p:txBody>
      </p:sp>
      <p:sp>
        <p:nvSpPr>
          <p:cNvPr id="4" name="Slide Number Placeholder 3">
            <a:extLst>
              <a:ext uri="{FF2B5EF4-FFF2-40B4-BE49-F238E27FC236}">
                <a16:creationId xmlns:a16="http://schemas.microsoft.com/office/drawing/2014/main" id="{1E8E1881-BB70-4B19-A50D-B0D3BF77A592}"/>
              </a:ext>
            </a:extLst>
          </p:cNvPr>
          <p:cNvSpPr>
            <a:spLocks noGrp="1"/>
          </p:cNvSpPr>
          <p:nvPr>
            <p:ph type="sldNum" sz="quarter" idx="12"/>
          </p:nvPr>
        </p:nvSpPr>
        <p:spPr/>
        <p:txBody>
          <a:bodyPr/>
          <a:lstStyle/>
          <a:p>
            <a:fld id="{6F7D43C1-E35E-497E-9F54-CF4600D04F69}" type="slidenum">
              <a:rPr lang="en-US" smtClean="0"/>
              <a:t>51</a:t>
            </a:fld>
            <a:endParaRPr lang="en-US"/>
          </a:p>
        </p:txBody>
      </p:sp>
    </p:spTree>
    <p:extLst>
      <p:ext uri="{BB962C8B-B14F-4D97-AF65-F5344CB8AC3E}">
        <p14:creationId xmlns:p14="http://schemas.microsoft.com/office/powerpoint/2010/main" val="244862149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B5656-3B11-4EF8-98B7-1E2C3D3D010E}"/>
              </a:ext>
            </a:extLst>
          </p:cNvPr>
          <p:cNvSpPr>
            <a:spLocks noGrp="1"/>
          </p:cNvSpPr>
          <p:nvPr>
            <p:ph type="title"/>
          </p:nvPr>
        </p:nvSpPr>
        <p:spPr/>
        <p:txBody>
          <a:bodyPr/>
          <a:lstStyle/>
          <a:p>
            <a:r>
              <a:rPr lang="en-US" dirty="0"/>
              <a:t>Solar More</a:t>
            </a:r>
          </a:p>
        </p:txBody>
      </p:sp>
      <p:sp>
        <p:nvSpPr>
          <p:cNvPr id="3" name="Content Placeholder 2">
            <a:extLst>
              <a:ext uri="{FF2B5EF4-FFF2-40B4-BE49-F238E27FC236}">
                <a16:creationId xmlns:a16="http://schemas.microsoft.com/office/drawing/2014/main" id="{49FA0B95-02C4-43FA-9E5A-6D527AF8CCF2}"/>
              </a:ext>
            </a:extLst>
          </p:cNvPr>
          <p:cNvSpPr>
            <a:spLocks noGrp="1"/>
          </p:cNvSpPr>
          <p:nvPr>
            <p:ph idx="1"/>
          </p:nvPr>
        </p:nvSpPr>
        <p:spPr/>
        <p:txBody>
          <a:bodyPr/>
          <a:lstStyle/>
          <a:p>
            <a:r>
              <a:rPr lang="en-US" dirty="0"/>
              <a:t>The instrument should have dual diffusers with options for their use to include changing the duty cycles and switching their roles.</a:t>
            </a:r>
          </a:p>
          <a:p>
            <a:pPr lvl="1"/>
            <a:r>
              <a:rPr lang="en-US" dirty="0"/>
              <a:t>Accelerated deployment</a:t>
            </a:r>
          </a:p>
          <a:p>
            <a:pPr lvl="1"/>
            <a:r>
              <a:rPr lang="en-US" dirty="0"/>
              <a:t>Degradation rate estimation</a:t>
            </a:r>
          </a:p>
          <a:p>
            <a:r>
              <a:rPr lang="en-US" dirty="0"/>
              <a:t>We will want to monitor the transmissive diffuser performance from GEMS and TEMPO. </a:t>
            </a:r>
          </a:p>
          <a:p>
            <a:pPr lvl="1"/>
            <a:r>
              <a:rPr lang="en-US" dirty="0"/>
              <a:t>How frequent should be working deployment be? Should be reference be twice a year at Equinoxes?</a:t>
            </a:r>
          </a:p>
          <a:p>
            <a:r>
              <a:rPr lang="en-US" dirty="0"/>
              <a:t>Is there sufficient benefit to be able to deploy both transmissive diffusers to consider this design? (Ref. Don Heath)</a:t>
            </a:r>
          </a:p>
          <a:p>
            <a:endParaRPr lang="en-US" dirty="0"/>
          </a:p>
        </p:txBody>
      </p:sp>
      <p:sp>
        <p:nvSpPr>
          <p:cNvPr id="4" name="Slide Number Placeholder 3">
            <a:extLst>
              <a:ext uri="{FF2B5EF4-FFF2-40B4-BE49-F238E27FC236}">
                <a16:creationId xmlns:a16="http://schemas.microsoft.com/office/drawing/2014/main" id="{F25F178A-52AA-4935-9015-5BA8DB8DF520}"/>
              </a:ext>
            </a:extLst>
          </p:cNvPr>
          <p:cNvSpPr>
            <a:spLocks noGrp="1"/>
          </p:cNvSpPr>
          <p:nvPr>
            <p:ph type="sldNum" sz="quarter" idx="12"/>
          </p:nvPr>
        </p:nvSpPr>
        <p:spPr/>
        <p:txBody>
          <a:bodyPr/>
          <a:lstStyle/>
          <a:p>
            <a:fld id="{6F7D43C1-E35E-497E-9F54-CF4600D04F69}" type="slidenum">
              <a:rPr lang="en-US" smtClean="0"/>
              <a:t>52</a:t>
            </a:fld>
            <a:endParaRPr lang="en-US"/>
          </a:p>
        </p:txBody>
      </p:sp>
    </p:spTree>
    <p:extLst>
      <p:ext uri="{BB962C8B-B14F-4D97-AF65-F5344CB8AC3E}">
        <p14:creationId xmlns:p14="http://schemas.microsoft.com/office/powerpoint/2010/main" val="3649571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5D4F6-754B-4BBB-8E77-4E79A8715EB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8AF4A64-15F2-4BBB-9D38-300FF525177F}"/>
              </a:ext>
            </a:extLst>
          </p:cNvPr>
          <p:cNvSpPr>
            <a:spLocks noGrp="1"/>
          </p:cNvSpPr>
          <p:nvPr>
            <p:ph idx="1"/>
          </p:nvPr>
        </p:nvSpPr>
        <p:spPr/>
        <p:txBody>
          <a:bodyPr/>
          <a:lstStyle/>
          <a:p>
            <a:r>
              <a:rPr lang="en-US" dirty="0"/>
              <a:t>Dual transmissive diffusers (additive?)</a:t>
            </a:r>
          </a:p>
          <a:p>
            <a:r>
              <a:rPr lang="en-US" dirty="0"/>
              <a:t>Signal level, Linearity, Darks aggregation time dependence for LED, Temperature dependence, Control, *2 for 5C. </a:t>
            </a:r>
          </a:p>
          <a:p>
            <a:r>
              <a:rPr lang="en-US" dirty="0"/>
              <a:t>Workshop on pre-launch Link (What can you characterize in flight? What must be done on the ground?)</a:t>
            </a:r>
          </a:p>
          <a:p>
            <a:r>
              <a:rPr lang="en-US" dirty="0" err="1"/>
              <a:t>SITSats</a:t>
            </a:r>
            <a:r>
              <a:rPr lang="en-US" dirty="0"/>
              <a:t> (CLARREO, TRUTHS, LIBRA) Need to get methods for LEO (or Space Station) versus GEO, especially for instruments that do not view the Equator. Role for RT Models.</a:t>
            </a:r>
          </a:p>
          <a:p>
            <a:endParaRPr lang="en-US" dirty="0"/>
          </a:p>
        </p:txBody>
      </p:sp>
      <p:sp>
        <p:nvSpPr>
          <p:cNvPr id="4" name="Slide Number Placeholder 3">
            <a:extLst>
              <a:ext uri="{FF2B5EF4-FFF2-40B4-BE49-F238E27FC236}">
                <a16:creationId xmlns:a16="http://schemas.microsoft.com/office/drawing/2014/main" id="{AD112BAD-8564-4A19-9B92-C94A5EA1A287}"/>
              </a:ext>
            </a:extLst>
          </p:cNvPr>
          <p:cNvSpPr>
            <a:spLocks noGrp="1"/>
          </p:cNvSpPr>
          <p:nvPr>
            <p:ph type="sldNum" sz="quarter" idx="12"/>
          </p:nvPr>
        </p:nvSpPr>
        <p:spPr/>
        <p:txBody>
          <a:bodyPr/>
          <a:lstStyle/>
          <a:p>
            <a:fld id="{6F7D43C1-E35E-497E-9F54-CF4600D04F69}" type="slidenum">
              <a:rPr lang="en-US" smtClean="0"/>
              <a:t>53</a:t>
            </a:fld>
            <a:endParaRPr lang="en-US"/>
          </a:p>
        </p:txBody>
      </p:sp>
    </p:spTree>
    <p:extLst>
      <p:ext uri="{BB962C8B-B14F-4D97-AF65-F5344CB8AC3E}">
        <p14:creationId xmlns:p14="http://schemas.microsoft.com/office/powerpoint/2010/main" val="59555951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9EF05-AF92-46DD-9ACC-FB21CAE4337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189BCAA-1E9B-4DB4-9341-7CBAAA27EB84}"/>
              </a:ext>
            </a:extLst>
          </p:cNvPr>
          <p:cNvSpPr>
            <a:spLocks noGrp="1"/>
          </p:cNvSpPr>
          <p:nvPr>
            <p:ph idx="1"/>
          </p:nvPr>
        </p:nvSpPr>
        <p:spPr/>
        <p:txBody>
          <a:bodyPr>
            <a:normAutofit/>
          </a:bodyPr>
          <a:lstStyle/>
          <a:p>
            <a:r>
              <a:rPr lang="en-US" dirty="0"/>
              <a:t>PCA to get noise...</a:t>
            </a:r>
          </a:p>
          <a:p>
            <a:r>
              <a:rPr lang="en-US" dirty="0"/>
              <a:t>Bandpass first moments and </a:t>
            </a:r>
            <a:r>
              <a:rPr lang="en-US" dirty="0" err="1"/>
              <a:t>recentering</a:t>
            </a:r>
            <a:r>
              <a:rPr lang="en-US" dirty="0"/>
              <a:t>...</a:t>
            </a:r>
          </a:p>
          <a:p>
            <a:r>
              <a:rPr lang="en-US" dirty="0"/>
              <a:t>BATC and Solar measurements.</a:t>
            </a:r>
          </a:p>
          <a:p>
            <a:r>
              <a:rPr lang="en-US" dirty="0"/>
              <a:t>Opportunities for Sign Errors.</a:t>
            </a:r>
          </a:p>
          <a:p>
            <a:r>
              <a:rPr lang="en-US" dirty="0"/>
              <a:t>Doppler Shift for Solar.</a:t>
            </a:r>
          </a:p>
          <a:p>
            <a:endParaRPr lang="en-US" dirty="0"/>
          </a:p>
        </p:txBody>
      </p:sp>
      <p:sp>
        <p:nvSpPr>
          <p:cNvPr id="4" name="Slide Number Placeholder 3">
            <a:extLst>
              <a:ext uri="{FF2B5EF4-FFF2-40B4-BE49-F238E27FC236}">
                <a16:creationId xmlns:a16="http://schemas.microsoft.com/office/drawing/2014/main" id="{0FF50458-457D-4CAA-B24B-8DA720F0F949}"/>
              </a:ext>
            </a:extLst>
          </p:cNvPr>
          <p:cNvSpPr>
            <a:spLocks noGrp="1"/>
          </p:cNvSpPr>
          <p:nvPr>
            <p:ph type="sldNum" sz="quarter" idx="12"/>
          </p:nvPr>
        </p:nvSpPr>
        <p:spPr/>
        <p:txBody>
          <a:bodyPr/>
          <a:lstStyle/>
          <a:p>
            <a:fld id="{6F7D43C1-E35E-497E-9F54-CF4600D04F69}" type="slidenum">
              <a:rPr lang="en-US" smtClean="0"/>
              <a:t>54</a:t>
            </a:fld>
            <a:endParaRPr lang="en-US"/>
          </a:p>
        </p:txBody>
      </p:sp>
    </p:spTree>
    <p:extLst>
      <p:ext uri="{BB962C8B-B14F-4D97-AF65-F5344CB8AC3E}">
        <p14:creationId xmlns:p14="http://schemas.microsoft.com/office/powerpoint/2010/main" val="254114235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1227A-1147-4E58-B147-F3FE092D1832}"/>
              </a:ext>
            </a:extLst>
          </p:cNvPr>
          <p:cNvSpPr>
            <a:spLocks noGrp="1"/>
          </p:cNvSpPr>
          <p:nvPr>
            <p:ph type="title"/>
          </p:nvPr>
        </p:nvSpPr>
        <p:spPr/>
        <p:txBody>
          <a:bodyPr/>
          <a:lstStyle/>
          <a:p>
            <a:endParaRPr lang="en-US"/>
          </a:p>
        </p:txBody>
      </p:sp>
      <p:sp>
        <p:nvSpPr>
          <p:cNvPr id="4" name="Rectangle 1">
            <a:extLst>
              <a:ext uri="{FF2B5EF4-FFF2-40B4-BE49-F238E27FC236}">
                <a16:creationId xmlns:a16="http://schemas.microsoft.com/office/drawing/2014/main" id="{8BF49EA3-594B-4748-B896-4A0D47A79490}"/>
              </a:ext>
            </a:extLst>
          </p:cNvPr>
          <p:cNvSpPr>
            <a:spLocks noGrp="1" noChangeArrowheads="1"/>
          </p:cNvSpPr>
          <p:nvPr>
            <p:ph idx="1"/>
          </p:nvPr>
        </p:nvSpPr>
        <p:spPr bwMode="auto">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222222"/>
                </a:solidFill>
                <a:effectLst/>
                <a:latin typeface="Arial" panose="020B0604020202020204" pitchFamily="34" charset="0"/>
                <a:cs typeface="Arial" panose="020B0604020202020204" pitchFamily="34" charset="0"/>
              </a:rPr>
              <a:t>Hi Odele,</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rgbClr val="222222"/>
                </a:solidFill>
                <a:effectLst/>
                <a:latin typeface="Arial" panose="020B0604020202020204" pitchFamily="34" charset="0"/>
                <a:cs typeface="Arial" panose="020B0604020202020204" pitchFamily="34" charset="0"/>
              </a:rPr>
            </a:br>
            <a:endParaRPr kumimoji="0" lang="en-US" altLang="en-US" sz="1800" b="0" i="0" u="none" strike="noStrike" cap="none" normalizeH="0" baseline="0">
              <a:ln>
                <a:noFill/>
              </a:ln>
              <a:solidFill>
                <a:srgbClr val="222222"/>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222222"/>
                </a:solidFill>
                <a:effectLst/>
                <a:latin typeface="Arial" panose="020B0604020202020204" pitchFamily="34" charset="0"/>
                <a:cs typeface="Arial" panose="020B0604020202020204" pitchFamily="34" charset="0"/>
              </a:rPr>
              <a:t>I took an action to investigate Sunspot and Mg II Index time series for use with solar models in the UV for GSICS research. We only need these for the satellite age (say 1978 at the earliest).</a:t>
            </a: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rgbClr val="222222"/>
                </a:solidFill>
                <a:effectLst/>
                <a:latin typeface="Arial" panose="020B0604020202020204" pitchFamily="34" charset="0"/>
                <a:cs typeface="Arial" panose="020B0604020202020204" pitchFamily="34" charset="0"/>
              </a:rPr>
            </a:br>
            <a:endParaRPr kumimoji="0" lang="en-US" altLang="en-US" sz="1800" b="0" i="0" u="none" strike="noStrike" cap="none" normalizeH="0" baseline="0">
              <a:ln>
                <a:noFill/>
              </a:ln>
              <a:solidFill>
                <a:srgbClr val="222222"/>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222222"/>
                </a:solidFill>
                <a:effectLst/>
                <a:latin typeface="Arial" panose="020B0604020202020204" pitchFamily="34" charset="0"/>
                <a:cs typeface="Arial" panose="020B0604020202020204" pitchFamily="34" charset="0"/>
              </a:rPr>
              <a:t>It appears that the daily files (SN_d_tot_V2.0)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222222"/>
                </a:solidFill>
                <a:effectLst/>
                <a:latin typeface="Arial" panose="020B0604020202020204" pitchFamily="34" charset="0"/>
                <a:cs typeface="Arial" panose="020B0604020202020204" pitchFamily="34" charset="0"/>
              </a:rPr>
              <a:t>  </a:t>
            </a:r>
            <a:r>
              <a:rPr kumimoji="0" lang="en-US" altLang="en-US" sz="1800" b="0" i="0" u="none" strike="noStrike" cap="none" normalizeH="0" baseline="0">
                <a:ln>
                  <a:noFill/>
                </a:ln>
                <a:solidFill>
                  <a:srgbClr val="1155CC"/>
                </a:solidFill>
                <a:effectLst/>
                <a:latin typeface="Arial" panose="020B0604020202020204" pitchFamily="34" charset="0"/>
                <a:cs typeface="Arial" panose="020B0604020202020204" pitchFamily="34" charset="0"/>
                <a:hlinkClick r:id="rId2"/>
              </a:rPr>
              <a:t>http://www.sidc.be/silso/datafiles</a:t>
            </a:r>
            <a:r>
              <a:rPr kumimoji="0" lang="en-US" altLang="en-US" sz="1800" b="0" i="0" u="none" strike="noStrike" cap="none" normalizeH="0" baseline="0">
                <a:ln>
                  <a:noFill/>
                </a:ln>
                <a:solidFill>
                  <a:srgbClr val="222222"/>
                </a:solidFill>
                <a:effectLst/>
                <a:latin typeface="Arial" panose="020B0604020202020204" pitchFamily="34" charset="0"/>
                <a:cs typeface="Arial" panose="020B0604020202020204" pitchFamily="34" charset="0"/>
              </a:rPr>
              <a:t>  </a:t>
            </a:r>
            <a:br>
              <a:rPr kumimoji="0" lang="en-US" altLang="en-US" sz="1800" b="0" i="0" u="none" strike="noStrike" cap="none" normalizeH="0" baseline="0">
                <a:ln>
                  <a:noFill/>
                </a:ln>
                <a:solidFill>
                  <a:srgbClr val="222222"/>
                </a:solidFill>
                <a:effectLst/>
                <a:latin typeface="Arial" panose="020B0604020202020204" pitchFamily="34" charset="0"/>
                <a:cs typeface="Arial" panose="020B0604020202020204" pitchFamily="34" charset="0"/>
              </a:rPr>
            </a:br>
            <a:endParaRPr kumimoji="0" lang="en-US" altLang="en-US" sz="1800" b="0" i="0" u="none" strike="noStrike" cap="none" normalizeH="0" baseline="0">
              <a:ln>
                <a:noFill/>
              </a:ln>
              <a:solidFill>
                <a:srgbClr val="222222"/>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222222"/>
                </a:solidFill>
                <a:effectLst/>
                <a:latin typeface="Arial" panose="020B0604020202020204" pitchFamily="34" charset="0"/>
                <a:cs typeface="Arial" panose="020B0604020202020204" pitchFamily="34" charset="0"/>
              </a:rPr>
              <a:t>are the state-of-the-art. Should we recommend the data at this site or do you have another one that you use? Can the Sunspot numbers be used directly or does your model need more specialized information?</a:t>
            </a: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rgbClr val="222222"/>
                </a:solidFill>
                <a:effectLst/>
                <a:latin typeface="Arial" panose="020B0604020202020204" pitchFamily="34" charset="0"/>
                <a:cs typeface="Arial" panose="020B0604020202020204" pitchFamily="34" charset="0"/>
              </a:rPr>
            </a:br>
            <a:endParaRPr kumimoji="0" lang="en-US" altLang="en-US" sz="1800" b="0" i="0" u="none" strike="noStrike" cap="none" normalizeH="0" baseline="0">
              <a:ln>
                <a:noFill/>
              </a:ln>
              <a:solidFill>
                <a:srgbClr val="222222"/>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222222"/>
                </a:solidFill>
                <a:effectLst/>
                <a:latin typeface="Arial" panose="020B0604020202020204" pitchFamily="34" charset="0"/>
                <a:cs typeface="Arial" panose="020B0604020202020204" pitchFamily="34" charset="0"/>
              </a:rPr>
              <a:t>The are more options for Mg II Index time series. I found following one (the Bremen Composite) with daily updates: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222222"/>
                </a:solidFill>
                <a:effectLst/>
                <a:latin typeface="Arial" panose="020B0604020202020204" pitchFamily="34" charset="0"/>
                <a:cs typeface="Arial" panose="020B0604020202020204" pitchFamily="34" charset="0"/>
              </a:rPr>
              <a:t>  </a:t>
            </a:r>
            <a:r>
              <a:rPr kumimoji="0" lang="en-US" altLang="en-US" sz="1800" b="0" i="0" u="none" strike="noStrike" cap="none" normalizeH="0" baseline="0">
                <a:ln>
                  <a:noFill/>
                </a:ln>
                <a:solidFill>
                  <a:srgbClr val="1155CC"/>
                </a:solidFill>
                <a:effectLst/>
                <a:latin typeface="Arial" panose="020B0604020202020204" pitchFamily="34" charset="0"/>
                <a:cs typeface="Arial" panose="020B0604020202020204" pitchFamily="34" charset="0"/>
                <a:hlinkClick r:id="rId3"/>
              </a:rPr>
              <a:t>http://www.iup.uni-bremen.de/UVSAT/Datasets/mgii</a:t>
            </a:r>
            <a:r>
              <a:rPr kumimoji="0" lang="en-US" altLang="en-US" sz="1800" b="0" i="0" u="none" strike="noStrike" cap="none" normalizeH="0" baseline="0">
                <a:ln>
                  <a:noFill/>
                </a:ln>
                <a:solidFill>
                  <a:srgbClr val="222222"/>
                </a:solidFill>
                <a:effectLst/>
                <a:latin typeface="Arial" panose="020B0604020202020204" pitchFamily="34" charset="0"/>
                <a:cs typeface="Arial" panose="020B0604020202020204" pitchFamily="34" charset="0"/>
              </a:rPr>
              <a:t>  </a:t>
            </a:r>
            <a:br>
              <a:rPr kumimoji="0" lang="en-US" altLang="en-US" sz="1800" b="0" i="0" u="none" strike="noStrike" cap="none" normalizeH="0" baseline="0">
                <a:ln>
                  <a:noFill/>
                </a:ln>
                <a:solidFill>
                  <a:srgbClr val="222222"/>
                </a:solidFill>
                <a:effectLst/>
                <a:latin typeface="Arial" panose="020B0604020202020204" pitchFamily="34" charset="0"/>
                <a:cs typeface="Arial" panose="020B0604020202020204" pitchFamily="34" charset="0"/>
              </a:rPr>
            </a:br>
            <a:endParaRPr kumimoji="0" lang="en-US" altLang="en-US" sz="1800" b="0" i="0" u="none" strike="noStrike" cap="none" normalizeH="0" baseline="0">
              <a:ln>
                <a:noFill/>
              </a:ln>
              <a:solidFill>
                <a:srgbClr val="222222"/>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222222"/>
                </a:solidFill>
                <a:effectLst/>
                <a:latin typeface="Arial" panose="020B0604020202020204" pitchFamily="34" charset="0"/>
                <a:cs typeface="Arial" panose="020B0604020202020204" pitchFamily="34" charset="0"/>
              </a:rPr>
              <a:t>Do you use this one or a different one? If you use a different one, do you have renormalization coefficients (slopes and intercepts) to switch between indices from different sources?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222222"/>
                </a:solidFill>
                <a:effectLst/>
                <a:latin typeface="Arial" panose="020B0604020202020204" pitchFamily="34" charset="0"/>
                <a:cs typeface="Arial" panose="020B0604020202020204" pitchFamily="34" charset="0"/>
              </a:rPr>
              <a:t>One option would be to set this as the intercomparison reference and have different Mg II creators give the linear fit coefficients for their records using it as a transfer standard.</a:t>
            </a: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rgbClr val="222222"/>
                </a:solidFill>
                <a:effectLst/>
                <a:latin typeface="Arial" panose="020B0604020202020204" pitchFamily="34" charset="0"/>
                <a:cs typeface="Arial" panose="020B0604020202020204" pitchFamily="34" charset="0"/>
              </a:rPr>
            </a:br>
            <a:endParaRPr kumimoji="0" lang="en-US" altLang="en-US" sz="1800" b="0" i="0" u="none" strike="noStrike" cap="none" normalizeH="0" baseline="0">
              <a:ln>
                <a:noFill/>
              </a:ln>
              <a:solidFill>
                <a:srgbClr val="222222"/>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222222"/>
                </a:solidFill>
                <a:effectLst/>
                <a:latin typeface="Arial" panose="020B0604020202020204" pitchFamily="34" charset="0"/>
                <a:cs typeface="Arial" panose="020B0604020202020204" pitchFamily="34" charset="0"/>
              </a:rPr>
              <a:t>Larry Flynn</a:t>
            </a: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rgbClr val="222222"/>
                </a:solidFill>
                <a:effectLst/>
                <a:latin typeface="Arial" panose="020B0604020202020204" pitchFamily="34" charset="0"/>
                <a:cs typeface="Arial" panose="020B0604020202020204" pitchFamily="34" charset="0"/>
              </a:rPr>
            </a:br>
            <a:endParaRPr kumimoji="0" lang="en-US" altLang="en-US" sz="1800" b="0" i="0" u="none" strike="noStrike" cap="none" normalizeH="0" baseline="0">
              <a:ln>
                <a:noFill/>
              </a:ln>
              <a:solidFill>
                <a:srgbClr val="222222"/>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222222"/>
                </a:solidFill>
                <a:effectLst/>
                <a:latin typeface="Arial" panose="020B0604020202020204" pitchFamily="34" charset="0"/>
                <a:cs typeface="Arial" panose="020B0604020202020204" pitchFamily="34" charset="0"/>
              </a:rPr>
              <a:t>Notes: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222222"/>
                </a:solidFill>
                <a:effectLst/>
                <a:latin typeface="Arial" panose="020B0604020202020204" pitchFamily="34" charset="0"/>
                <a:cs typeface="Arial" panose="020B0604020202020204" pitchFamily="34" charset="0"/>
              </a:rPr>
              <a:t>  Facular Brightening • Mg II index: 1978 onward • Ca II K index: 1974 onward • He I Index: 1974 onward • F10.7-cm flux: 1974 onward • Plage index: 1944-1987 • Visible solar images: prior to 1940 • Group Sunspot Number: 1610 onward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222222"/>
                </a:solidFill>
                <a:effectLst/>
                <a:latin typeface="Arial" panose="020B0604020202020204" pitchFamily="34" charset="0"/>
                <a:cs typeface="Arial" panose="020B0604020202020204" pitchFamily="34" charset="0"/>
              </a:rPr>
              <a:t>  Sunspot Darkening • USAF SOON:1982 onward • RGO: 1882-1982. • Group Sunspot Number: 1610 onward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 name="Slide Number Placeholder 2">
            <a:extLst>
              <a:ext uri="{FF2B5EF4-FFF2-40B4-BE49-F238E27FC236}">
                <a16:creationId xmlns:a16="http://schemas.microsoft.com/office/drawing/2014/main" id="{CF85B5F9-39C6-4AC3-8777-5FC60797D8C8}"/>
              </a:ext>
            </a:extLst>
          </p:cNvPr>
          <p:cNvSpPr>
            <a:spLocks noGrp="1"/>
          </p:cNvSpPr>
          <p:nvPr>
            <p:ph type="sldNum" sz="quarter" idx="12"/>
          </p:nvPr>
        </p:nvSpPr>
        <p:spPr/>
        <p:txBody>
          <a:bodyPr/>
          <a:lstStyle/>
          <a:p>
            <a:fld id="{6F7D43C1-E35E-497E-9F54-CF4600D04F69}" type="slidenum">
              <a:rPr lang="en-US" smtClean="0"/>
              <a:t>55</a:t>
            </a:fld>
            <a:endParaRPr lang="en-US"/>
          </a:p>
        </p:txBody>
      </p:sp>
    </p:spTree>
    <p:extLst>
      <p:ext uri="{BB962C8B-B14F-4D97-AF65-F5344CB8AC3E}">
        <p14:creationId xmlns:p14="http://schemas.microsoft.com/office/powerpoint/2010/main" val="88979731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7EF57-63C5-4B4B-B617-5076098C62A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02E1124-00C0-4C10-96DD-A6C77199FD5D}"/>
              </a:ext>
            </a:extLst>
          </p:cNvPr>
          <p:cNvSpPr>
            <a:spLocks noGrp="1"/>
          </p:cNvSpPr>
          <p:nvPr>
            <p:ph idx="1"/>
          </p:nvPr>
        </p:nvSpPr>
        <p:spPr/>
        <p:txBody>
          <a:bodyPr/>
          <a:lstStyle/>
          <a:p>
            <a:r>
              <a:rPr lang="en-US" dirty="0"/>
              <a:t>Below is </a:t>
            </a:r>
            <a:r>
              <a:rPr lang="en-US" dirty="0" err="1"/>
              <a:t>Odele's</a:t>
            </a:r>
            <a:r>
              <a:rPr lang="en-US" dirty="0"/>
              <a:t> reply. We are in agreement on the Mg II Index choice -- the Bremen site with Mark Weber's at</a:t>
            </a:r>
          </a:p>
          <a:p>
            <a:r>
              <a:rPr lang="en-US" dirty="0"/>
              <a:t>  http://www.iup.uni-bremen.de/UVSAT/Datasets/mgii    </a:t>
            </a:r>
            <a:br>
              <a:rPr lang="en-US" dirty="0"/>
            </a:br>
            <a:endParaRPr lang="en-US" dirty="0"/>
          </a:p>
          <a:p>
            <a:r>
              <a:rPr lang="en-US" dirty="0"/>
              <a:t>She gives a choice for the Sunspot record but it looks like the USAF SOON network one from</a:t>
            </a:r>
          </a:p>
          <a:p>
            <a:r>
              <a:rPr lang="en-US" dirty="0"/>
              <a:t>  https://services.swpc.noaa.gov/json/sunspot_report.json</a:t>
            </a:r>
          </a:p>
          <a:p>
            <a:r>
              <a:rPr lang="en-US" dirty="0"/>
              <a:t>will have to do.</a:t>
            </a:r>
          </a:p>
          <a:p>
            <a:endParaRPr lang="en-US" dirty="0"/>
          </a:p>
        </p:txBody>
      </p:sp>
      <p:sp>
        <p:nvSpPr>
          <p:cNvPr id="4" name="Slide Number Placeholder 3">
            <a:extLst>
              <a:ext uri="{FF2B5EF4-FFF2-40B4-BE49-F238E27FC236}">
                <a16:creationId xmlns:a16="http://schemas.microsoft.com/office/drawing/2014/main" id="{6720B9FF-F3B9-4AD3-A3E3-A2EDC25B0F06}"/>
              </a:ext>
            </a:extLst>
          </p:cNvPr>
          <p:cNvSpPr>
            <a:spLocks noGrp="1"/>
          </p:cNvSpPr>
          <p:nvPr>
            <p:ph type="sldNum" sz="quarter" idx="12"/>
          </p:nvPr>
        </p:nvSpPr>
        <p:spPr/>
        <p:txBody>
          <a:bodyPr/>
          <a:lstStyle/>
          <a:p>
            <a:fld id="{6F7D43C1-E35E-497E-9F54-CF4600D04F69}" type="slidenum">
              <a:rPr lang="en-US" smtClean="0"/>
              <a:t>56</a:t>
            </a:fld>
            <a:endParaRPr lang="en-US"/>
          </a:p>
        </p:txBody>
      </p:sp>
    </p:spTree>
    <p:extLst>
      <p:ext uri="{BB962C8B-B14F-4D97-AF65-F5344CB8AC3E}">
        <p14:creationId xmlns:p14="http://schemas.microsoft.com/office/powerpoint/2010/main" val="304842863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618A8-0D54-4ADE-8973-ABAA79391068}"/>
              </a:ext>
            </a:extLst>
          </p:cNvPr>
          <p:cNvSpPr>
            <a:spLocks noGrp="1"/>
          </p:cNvSpPr>
          <p:nvPr>
            <p:ph type="title"/>
          </p:nvPr>
        </p:nvSpPr>
        <p:spPr>
          <a:xfrm>
            <a:off x="838200" y="365126"/>
            <a:ext cx="10515600" cy="637410"/>
          </a:xfrm>
        </p:spPr>
        <p:txBody>
          <a:bodyPr>
            <a:normAutofit fontScale="90000"/>
          </a:bodyPr>
          <a:lstStyle/>
          <a:p>
            <a:pPr algn="ctr"/>
            <a:r>
              <a:rPr lang="en-US"/>
              <a:t>Planned Activities </a:t>
            </a:r>
            <a:endParaRPr lang="en-US" dirty="0"/>
          </a:p>
        </p:txBody>
      </p:sp>
      <p:sp>
        <p:nvSpPr>
          <p:cNvPr id="3" name="Content Placeholder 2">
            <a:extLst>
              <a:ext uri="{FF2B5EF4-FFF2-40B4-BE49-F238E27FC236}">
                <a16:creationId xmlns:a16="http://schemas.microsoft.com/office/drawing/2014/main" id="{0D39BCE4-8E37-432C-B674-121B3BCF6237}"/>
              </a:ext>
            </a:extLst>
          </p:cNvPr>
          <p:cNvSpPr>
            <a:spLocks noGrp="1"/>
          </p:cNvSpPr>
          <p:nvPr>
            <p:ph idx="1"/>
          </p:nvPr>
        </p:nvSpPr>
        <p:spPr>
          <a:xfrm>
            <a:off x="838200" y="1123720"/>
            <a:ext cx="10515600" cy="5053243"/>
          </a:xfrm>
        </p:spPr>
        <p:txBody>
          <a:bodyPr>
            <a:normAutofit fontScale="85000" lnSpcReduction="20000"/>
          </a:bodyPr>
          <a:lstStyle/>
          <a:p>
            <a:r>
              <a:rPr lang="en-US" dirty="0"/>
              <a:t>GHG Missions next quarterly meeting: 12-13UTC, Friday, April 26, 2024</a:t>
            </a:r>
          </a:p>
          <a:p>
            <a:r>
              <a:rPr lang="en-US" dirty="0"/>
              <a:t>Three planned UVN-S Topical Meetings (fifth Thursday of the month)</a:t>
            </a:r>
          </a:p>
          <a:p>
            <a:pPr lvl="1"/>
            <a:r>
              <a:rPr lang="en-US" dirty="0"/>
              <a:t>Evaluating and modeling solar measurements </a:t>
            </a:r>
          </a:p>
          <a:p>
            <a:pPr lvl="2"/>
            <a:r>
              <a:rPr lang="en-US" dirty="0"/>
              <a:t>Diffuser degradation</a:t>
            </a:r>
          </a:p>
          <a:p>
            <a:pPr lvl="2"/>
            <a:r>
              <a:rPr lang="en-US" dirty="0"/>
              <a:t>Instrument throughput degradation</a:t>
            </a:r>
          </a:p>
          <a:p>
            <a:pPr lvl="2"/>
            <a:r>
              <a:rPr lang="en-US" dirty="0"/>
              <a:t>Solar activity</a:t>
            </a:r>
          </a:p>
          <a:p>
            <a:pPr lvl="2"/>
            <a:r>
              <a:rPr lang="en-US" dirty="0"/>
              <a:t>Wavelength shifts and </a:t>
            </a:r>
            <a:r>
              <a:rPr lang="en-US" dirty="0" err="1"/>
              <a:t>Bandpasses</a:t>
            </a:r>
            <a:endParaRPr lang="en-US" dirty="0"/>
          </a:p>
          <a:p>
            <a:pPr lvl="2"/>
            <a:r>
              <a:rPr lang="en-US" dirty="0"/>
              <a:t>Stray Light</a:t>
            </a:r>
          </a:p>
          <a:p>
            <a:pPr lvl="1"/>
            <a:r>
              <a:rPr lang="en-US" dirty="0"/>
              <a:t>Matchup Inter-comparisons for LEO/GEO, LEO/GEO/Lagrange-1, LEO/LEO</a:t>
            </a:r>
          </a:p>
          <a:p>
            <a:pPr lvl="2"/>
            <a:r>
              <a:rPr lang="en-US" dirty="0"/>
              <a:t>SNO</a:t>
            </a:r>
          </a:p>
          <a:p>
            <a:pPr lvl="2"/>
            <a:r>
              <a:rPr lang="en-US" dirty="0"/>
              <a:t>Ray tracing</a:t>
            </a:r>
          </a:p>
          <a:p>
            <a:pPr lvl="2"/>
            <a:r>
              <a:rPr lang="en-US" dirty="0"/>
              <a:t>Using RT Forward models to account for viewing differences (V8TOz examples)</a:t>
            </a:r>
          </a:p>
          <a:p>
            <a:pPr lvl="1"/>
            <a:r>
              <a:rPr lang="en-US" dirty="0"/>
              <a:t>Use of Targets and Statistical approaches</a:t>
            </a:r>
          </a:p>
          <a:p>
            <a:pPr lvl="2"/>
            <a:r>
              <a:rPr lang="en-US" dirty="0"/>
              <a:t>Ice Radiances</a:t>
            </a:r>
          </a:p>
          <a:p>
            <a:pPr lvl="2"/>
            <a:r>
              <a:rPr lang="en-US" dirty="0"/>
              <a:t>Open Ocean</a:t>
            </a:r>
          </a:p>
          <a:p>
            <a:pPr lvl="2"/>
            <a:r>
              <a:rPr lang="en-US" dirty="0"/>
              <a:t>Land (PICS, etc.)</a:t>
            </a:r>
          </a:p>
          <a:p>
            <a:pPr lvl="2"/>
            <a:r>
              <a:rPr lang="en-US" dirty="0"/>
              <a:t>Deep Convective Clouds</a:t>
            </a:r>
          </a:p>
          <a:p>
            <a:pPr lvl="2"/>
            <a:r>
              <a:rPr lang="en-US" dirty="0"/>
              <a:t>Aerosol Indices</a:t>
            </a:r>
          </a:p>
        </p:txBody>
      </p:sp>
      <p:sp>
        <p:nvSpPr>
          <p:cNvPr id="4" name="Slide Number Placeholder 3">
            <a:extLst>
              <a:ext uri="{FF2B5EF4-FFF2-40B4-BE49-F238E27FC236}">
                <a16:creationId xmlns:a16="http://schemas.microsoft.com/office/drawing/2014/main" id="{8EB32B45-895F-4ABA-A93B-84F778087EE6}"/>
              </a:ext>
            </a:extLst>
          </p:cNvPr>
          <p:cNvSpPr>
            <a:spLocks noGrp="1"/>
          </p:cNvSpPr>
          <p:nvPr>
            <p:ph type="sldNum" sz="quarter" idx="12"/>
          </p:nvPr>
        </p:nvSpPr>
        <p:spPr/>
        <p:txBody>
          <a:bodyPr/>
          <a:lstStyle/>
          <a:p>
            <a:fld id="{6F7D43C1-E35E-497E-9F54-CF4600D04F69}" type="slidenum">
              <a:rPr lang="en-US" smtClean="0"/>
              <a:t>57</a:t>
            </a:fld>
            <a:endParaRPr lang="en-US"/>
          </a:p>
        </p:txBody>
      </p:sp>
    </p:spTree>
    <p:extLst>
      <p:ext uri="{BB962C8B-B14F-4D97-AF65-F5344CB8AC3E}">
        <p14:creationId xmlns:p14="http://schemas.microsoft.com/office/powerpoint/2010/main" val="344428210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F3A21-9D7B-4C02-8746-11A0E4F77285}"/>
              </a:ext>
            </a:extLst>
          </p:cNvPr>
          <p:cNvSpPr>
            <a:spLocks noGrp="1"/>
          </p:cNvSpPr>
          <p:nvPr>
            <p:ph type="title"/>
          </p:nvPr>
        </p:nvSpPr>
        <p:spPr>
          <a:xfrm>
            <a:off x="179942" y="18255"/>
            <a:ext cx="11832115" cy="1325563"/>
          </a:xfrm>
        </p:spPr>
        <p:txBody>
          <a:bodyPr>
            <a:normAutofit fontScale="90000"/>
          </a:bodyPr>
          <a:lstStyle/>
          <a:p>
            <a:r>
              <a:rPr lang="en-US" dirty="0"/>
              <a:t>7i. Assessment of OMPS Nadir Mapper SDR Reflectance Using Deep Convective Clouds As Calibration Targets</a:t>
            </a:r>
          </a:p>
        </p:txBody>
      </p:sp>
      <p:sp>
        <p:nvSpPr>
          <p:cNvPr id="4" name="Rectangle 3">
            <a:extLst>
              <a:ext uri="{FF2B5EF4-FFF2-40B4-BE49-F238E27FC236}">
                <a16:creationId xmlns:a16="http://schemas.microsoft.com/office/drawing/2014/main" id="{27BE4D8A-0B10-48CC-8BDF-644ACB7868AD}"/>
              </a:ext>
            </a:extLst>
          </p:cNvPr>
          <p:cNvSpPr/>
          <p:nvPr/>
        </p:nvSpPr>
        <p:spPr>
          <a:xfrm>
            <a:off x="818615" y="1224416"/>
            <a:ext cx="11224893" cy="1477328"/>
          </a:xfrm>
          <a:prstGeom prst="rect">
            <a:avLst/>
          </a:prstGeom>
        </p:spPr>
        <p:txBody>
          <a:bodyPr wrap="square">
            <a:spAutoFit/>
          </a:bodyPr>
          <a:lstStyle/>
          <a:p>
            <a:r>
              <a:rPr lang="en-US" dirty="0">
                <a:solidFill>
                  <a:srgbClr val="222222"/>
                </a:solidFill>
                <a:latin typeface="Times New Roman" panose="02020603050405020304" pitchFamily="18" charset="0"/>
              </a:rPr>
              <a:t>Reflectance changes over ten years with 1-sigma uncertainty vs wavelength:</a:t>
            </a:r>
            <a:endParaRPr lang="en-US" kern="100" dirty="0">
              <a:latin typeface="Times New Roman" panose="02020603050405020304" pitchFamily="18" charset="0"/>
              <a:ea typeface="SimSun" panose="02010600030101010101" pitchFamily="2" charset="-122"/>
              <a:cs typeface="Times New Roman" panose="02020603050405020304" pitchFamily="18" charset="0"/>
            </a:endParaRPr>
          </a:p>
          <a:p>
            <a:pPr marL="285750" indent="-285750">
              <a:buFont typeface="Arial" panose="020B0604020202020204" pitchFamily="34" charset="0"/>
              <a:buChar char="•"/>
            </a:pPr>
            <a:r>
              <a:rPr lang="en-US" kern="100" dirty="0">
                <a:latin typeface="Times New Roman" panose="02020603050405020304" pitchFamily="18" charset="0"/>
                <a:ea typeface="SimSun" panose="02010600030101010101" pitchFamily="2" charset="-122"/>
                <a:cs typeface="Times New Roman" panose="02020603050405020304" pitchFamily="18" charset="0"/>
              </a:rPr>
              <a:t>Mean DCC reflectance is stable with 10-year changes well within 2% requirement;</a:t>
            </a:r>
          </a:p>
          <a:p>
            <a:pPr marL="285750" indent="-285750">
              <a:buFont typeface="Arial" panose="020B0604020202020204" pitchFamily="34" charset="0"/>
              <a:buChar char="•"/>
            </a:pPr>
            <a:r>
              <a:rPr lang="en-US" kern="100" dirty="0">
                <a:latin typeface="Times New Roman" panose="02020603050405020304" pitchFamily="18" charset="0"/>
                <a:ea typeface="SimSun" panose="02010600030101010101" pitchFamily="2" charset="-122"/>
                <a:cs typeface="Times New Roman" panose="02020603050405020304" pitchFamily="18" charset="0"/>
              </a:rPr>
              <a:t>Positive reflectance changes for wavelength &gt; 330nm;</a:t>
            </a:r>
          </a:p>
          <a:p>
            <a:pPr marL="285750" indent="-285750">
              <a:buFont typeface="Arial" panose="020B0604020202020204" pitchFamily="34" charset="0"/>
              <a:buChar char="•"/>
            </a:pPr>
            <a:r>
              <a:rPr lang="en-US" kern="100" dirty="0">
                <a:latin typeface="Times New Roman" panose="02020603050405020304" pitchFamily="18" charset="0"/>
                <a:ea typeface="SimSun" panose="02010600030101010101" pitchFamily="2" charset="-122"/>
                <a:cs typeface="Times New Roman" panose="02020603050405020304" pitchFamily="18" charset="0"/>
              </a:rPr>
              <a:t>Reflectance changes increase with wavelength and them decrease with wavelength;</a:t>
            </a:r>
          </a:p>
          <a:p>
            <a:pPr marL="285750" indent="-285750">
              <a:buFont typeface="Arial" panose="020B0604020202020204" pitchFamily="34" charset="0"/>
              <a:buChar char="•"/>
            </a:pPr>
            <a:r>
              <a:rPr lang="en-US" kern="100" dirty="0">
                <a:latin typeface="Times New Roman" panose="02020603050405020304" pitchFamily="18" charset="0"/>
                <a:ea typeface="SimSun" panose="02010600030101010101" pitchFamily="2" charset="-122"/>
                <a:cs typeface="Times New Roman" panose="02020603050405020304" pitchFamily="18" charset="0"/>
              </a:rPr>
              <a:t>Max reflectance changes is ~0.6%/ 10years.</a:t>
            </a:r>
          </a:p>
        </p:txBody>
      </p:sp>
      <p:pic>
        <p:nvPicPr>
          <p:cNvPr id="5" name="Picture 4">
            <a:extLst>
              <a:ext uri="{FF2B5EF4-FFF2-40B4-BE49-F238E27FC236}">
                <a16:creationId xmlns:a16="http://schemas.microsoft.com/office/drawing/2014/main" id="{0EE904EB-D1F3-4C48-97AA-CE1D11B2786C}"/>
              </a:ext>
            </a:extLst>
          </p:cNvPr>
          <p:cNvPicPr>
            <a:picLocks noChangeAspect="1"/>
          </p:cNvPicPr>
          <p:nvPr/>
        </p:nvPicPr>
        <p:blipFill>
          <a:blip r:embed="rId2"/>
          <a:stretch>
            <a:fillRect/>
          </a:stretch>
        </p:blipFill>
        <p:spPr>
          <a:xfrm>
            <a:off x="2237764" y="2638791"/>
            <a:ext cx="7394050" cy="3697387"/>
          </a:xfrm>
          <a:prstGeom prst="rect">
            <a:avLst/>
          </a:prstGeom>
        </p:spPr>
      </p:pic>
      <p:sp>
        <p:nvSpPr>
          <p:cNvPr id="6" name="Rectangle 5">
            <a:extLst>
              <a:ext uri="{FF2B5EF4-FFF2-40B4-BE49-F238E27FC236}">
                <a16:creationId xmlns:a16="http://schemas.microsoft.com/office/drawing/2014/main" id="{272690DE-098E-4932-88CB-DFB1E0C57300}"/>
              </a:ext>
            </a:extLst>
          </p:cNvPr>
          <p:cNvSpPr/>
          <p:nvPr/>
        </p:nvSpPr>
        <p:spPr>
          <a:xfrm>
            <a:off x="2560186" y="6273225"/>
            <a:ext cx="7313434" cy="584775"/>
          </a:xfrm>
          <a:prstGeom prst="rect">
            <a:avLst/>
          </a:prstGeom>
        </p:spPr>
        <p:txBody>
          <a:bodyPr wrap="square">
            <a:spAutoFit/>
          </a:bodyPr>
          <a:lstStyle/>
          <a:p>
            <a:r>
              <a:rPr lang="en-US" sz="1600" kern="100" dirty="0">
                <a:latin typeface="Times New Roman" panose="02020603050405020304" pitchFamily="18" charset="0"/>
                <a:ea typeface="SimSun" panose="02010600030101010101" pitchFamily="2" charset="-122"/>
              </a:rPr>
              <a:t>Figure. 8 </a:t>
            </a:r>
            <a:r>
              <a:rPr lang="en-US" sz="1600" dirty="0">
                <a:solidFill>
                  <a:srgbClr val="222222"/>
                </a:solidFill>
                <a:latin typeface="Times New Roman" panose="02020603050405020304" pitchFamily="18" charset="0"/>
              </a:rPr>
              <a:t>S-NPP OMPS-NM DCC mean reflectance changes over ten years with 1-sigma uncertainty vs wavelength when threshold is 210K. </a:t>
            </a:r>
            <a:endParaRPr lang="en-US" sz="1600" kern="100" dirty="0">
              <a:latin typeface="Times New Roman" panose="02020603050405020304" pitchFamily="18" charset="0"/>
              <a:ea typeface="SimSun" panose="02010600030101010101" pitchFamily="2" charset="-122"/>
            </a:endParaRPr>
          </a:p>
        </p:txBody>
      </p:sp>
      <p:sp>
        <p:nvSpPr>
          <p:cNvPr id="3" name="Slide Number Placeholder 2">
            <a:extLst>
              <a:ext uri="{FF2B5EF4-FFF2-40B4-BE49-F238E27FC236}">
                <a16:creationId xmlns:a16="http://schemas.microsoft.com/office/drawing/2014/main" id="{2EE97741-2CB7-4BB9-A37B-BE49FDB5661D}"/>
              </a:ext>
            </a:extLst>
          </p:cNvPr>
          <p:cNvSpPr>
            <a:spLocks noGrp="1"/>
          </p:cNvSpPr>
          <p:nvPr>
            <p:ph type="sldNum" sz="quarter" idx="12"/>
          </p:nvPr>
        </p:nvSpPr>
        <p:spPr/>
        <p:txBody>
          <a:bodyPr/>
          <a:lstStyle/>
          <a:p>
            <a:fld id="{6F7D43C1-E35E-497E-9F54-CF4600D04F69}" type="slidenum">
              <a:rPr lang="en-US" smtClean="0"/>
              <a:t>58</a:t>
            </a:fld>
            <a:endParaRPr lang="en-US"/>
          </a:p>
        </p:txBody>
      </p:sp>
    </p:spTree>
    <p:extLst>
      <p:ext uri="{BB962C8B-B14F-4D97-AF65-F5344CB8AC3E}">
        <p14:creationId xmlns:p14="http://schemas.microsoft.com/office/powerpoint/2010/main" val="162957724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F14F7-3E69-433A-8DEC-CBF2A4D9FDEA}"/>
              </a:ext>
            </a:extLst>
          </p:cNvPr>
          <p:cNvSpPr>
            <a:spLocks noGrp="1"/>
          </p:cNvSpPr>
          <p:nvPr>
            <p:ph type="title"/>
          </p:nvPr>
        </p:nvSpPr>
        <p:spPr>
          <a:xfrm>
            <a:off x="838200" y="365126"/>
            <a:ext cx="10515600" cy="479424"/>
          </a:xfrm>
        </p:spPr>
        <p:txBody>
          <a:bodyPr>
            <a:normAutofit fontScale="90000"/>
          </a:bodyPr>
          <a:lstStyle/>
          <a:p>
            <a:r>
              <a:rPr lang="en-US" dirty="0"/>
              <a:t>Data Sharing for UV Spectrometers</a:t>
            </a:r>
          </a:p>
        </p:txBody>
      </p:sp>
      <p:sp>
        <p:nvSpPr>
          <p:cNvPr id="3" name="Content Placeholder 2">
            <a:extLst>
              <a:ext uri="{FF2B5EF4-FFF2-40B4-BE49-F238E27FC236}">
                <a16:creationId xmlns:a16="http://schemas.microsoft.com/office/drawing/2014/main" id="{D1F9DF40-F103-4F72-9E8C-8BCF72EE81F4}"/>
              </a:ext>
            </a:extLst>
          </p:cNvPr>
          <p:cNvSpPr>
            <a:spLocks noGrp="1"/>
          </p:cNvSpPr>
          <p:nvPr>
            <p:ph idx="1"/>
          </p:nvPr>
        </p:nvSpPr>
        <p:spPr>
          <a:xfrm>
            <a:off x="88604" y="971550"/>
            <a:ext cx="11582400" cy="5257799"/>
          </a:xfrm>
        </p:spPr>
        <p:txBody>
          <a:bodyPr/>
          <a:lstStyle/>
          <a:p>
            <a:r>
              <a:rPr lang="en-US" dirty="0"/>
              <a:t>Where are SRF (slit functions, spectral response functions, bandpasses) available?</a:t>
            </a:r>
          </a:p>
          <a:p>
            <a:r>
              <a:rPr lang="en-US" dirty="0"/>
              <a:t> Where are Solar irradiance datasets available?</a:t>
            </a:r>
          </a:p>
          <a:p>
            <a:r>
              <a:rPr lang="en-US" dirty="0"/>
              <a:t> Can we share these SRF and Solar datasets at a site on the GSICS wiki?  </a:t>
            </a:r>
          </a:p>
          <a:p>
            <a:pPr marL="0" indent="0">
              <a:buNone/>
            </a:pPr>
            <a:r>
              <a:rPr lang="en-US" sz="2400" dirty="0">
                <a:hlinkClick r:id="rId2"/>
              </a:rPr>
              <a:t>http://gsics.atmos.umd.edu/bin/view/Development/ReferenceSolarSpectrum</a:t>
            </a:r>
            <a:endParaRPr lang="en-US" sz="2400" dirty="0"/>
          </a:p>
          <a:p>
            <a:r>
              <a:rPr lang="en-US" dirty="0"/>
              <a:t> Where are Level 1 Reprocessed data available?</a:t>
            </a:r>
          </a:p>
          <a:p>
            <a:endParaRPr lang="en-US" dirty="0"/>
          </a:p>
        </p:txBody>
      </p:sp>
      <p:sp>
        <p:nvSpPr>
          <p:cNvPr id="4" name="Slide Number Placeholder 3">
            <a:extLst>
              <a:ext uri="{FF2B5EF4-FFF2-40B4-BE49-F238E27FC236}">
                <a16:creationId xmlns:a16="http://schemas.microsoft.com/office/drawing/2014/main" id="{E9F886B0-0BB9-4BFA-B270-ED9FCFB7201C}"/>
              </a:ext>
            </a:extLst>
          </p:cNvPr>
          <p:cNvSpPr>
            <a:spLocks noGrp="1"/>
          </p:cNvSpPr>
          <p:nvPr>
            <p:ph type="sldNum" sz="quarter" idx="10"/>
          </p:nvPr>
        </p:nvSpPr>
        <p:spPr/>
        <p:txBody>
          <a:bodyPr/>
          <a:lstStyle/>
          <a:p>
            <a:pPr>
              <a:defRPr/>
            </a:pPr>
            <a:fld id="{DA28AC38-E0E8-49D7-B2FE-71FD7C42C09E}" type="slidenum">
              <a:rPr lang="en-US" smtClean="0"/>
              <a:pPr>
                <a:defRPr/>
              </a:pPr>
              <a:t>59</a:t>
            </a:fld>
            <a:endParaRPr lang="en-US"/>
          </a:p>
        </p:txBody>
      </p:sp>
    </p:spTree>
    <p:extLst>
      <p:ext uri="{BB962C8B-B14F-4D97-AF65-F5344CB8AC3E}">
        <p14:creationId xmlns:p14="http://schemas.microsoft.com/office/powerpoint/2010/main" val="20489797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8D4C8-70E9-4D7F-8941-314E8EB71E53}"/>
              </a:ext>
            </a:extLst>
          </p:cNvPr>
          <p:cNvSpPr>
            <a:spLocks noGrp="1"/>
          </p:cNvSpPr>
          <p:nvPr>
            <p:ph type="title"/>
          </p:nvPr>
        </p:nvSpPr>
        <p:spPr>
          <a:xfrm>
            <a:off x="838200" y="67180"/>
            <a:ext cx="10515600" cy="695324"/>
          </a:xfrm>
        </p:spPr>
        <p:txBody>
          <a:bodyPr/>
          <a:lstStyle/>
          <a:p>
            <a:pPr algn="ctr"/>
            <a:r>
              <a:rPr lang="en-US" dirty="0"/>
              <a:t>NOAA-20 OMPS NP Wavelength Scales</a:t>
            </a:r>
          </a:p>
        </p:txBody>
      </p:sp>
      <p:sp>
        <p:nvSpPr>
          <p:cNvPr id="4" name="Slide Number Placeholder 3">
            <a:extLst>
              <a:ext uri="{FF2B5EF4-FFF2-40B4-BE49-F238E27FC236}">
                <a16:creationId xmlns:a16="http://schemas.microsoft.com/office/drawing/2014/main" id="{62850AB5-531A-42BA-9A3E-E843236D08BD}"/>
              </a:ext>
            </a:extLst>
          </p:cNvPr>
          <p:cNvSpPr>
            <a:spLocks noGrp="1"/>
          </p:cNvSpPr>
          <p:nvPr>
            <p:ph type="sldNum" sz="quarter" idx="12"/>
          </p:nvPr>
        </p:nvSpPr>
        <p:spPr/>
        <p:txBody>
          <a:bodyPr/>
          <a:lstStyle/>
          <a:p>
            <a:fld id="{6F7D43C1-E35E-497E-9F54-CF4600D04F69}" type="slidenum">
              <a:rPr lang="en-US" smtClean="0"/>
              <a:t>6</a:t>
            </a:fld>
            <a:endParaRPr lang="en-US"/>
          </a:p>
        </p:txBody>
      </p:sp>
      <p:pic>
        <p:nvPicPr>
          <p:cNvPr id="3074" name="Picture 2" descr="NOAA-20 OMPS Nadir Profiler  - NP Wavelength Shift - Earthview and Solar Wavelength Shift - 03-18-2025">
            <a:extLst>
              <a:ext uri="{FF2B5EF4-FFF2-40B4-BE49-F238E27FC236}">
                <a16:creationId xmlns:a16="http://schemas.microsoft.com/office/drawing/2014/main" id="{CD450432-E79C-4280-A1EF-319EA02D73F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48" b="10558"/>
          <a:stretch/>
        </p:blipFill>
        <p:spPr bwMode="auto">
          <a:xfrm>
            <a:off x="15502" y="851618"/>
            <a:ext cx="9096857" cy="600638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56C9820-1AFD-4E11-BED2-CF79E1FD99A0}"/>
              </a:ext>
            </a:extLst>
          </p:cNvPr>
          <p:cNvSpPr txBox="1"/>
          <p:nvPr/>
        </p:nvSpPr>
        <p:spPr>
          <a:xfrm>
            <a:off x="9174003" y="1067412"/>
            <a:ext cx="3017997" cy="5509200"/>
          </a:xfrm>
          <a:prstGeom prst="rect">
            <a:avLst/>
          </a:prstGeom>
          <a:solidFill>
            <a:schemeClr val="bg1"/>
          </a:solidFill>
        </p:spPr>
        <p:txBody>
          <a:bodyPr wrap="square" rtlCol="0">
            <a:spAutoFit/>
          </a:bodyPr>
          <a:lstStyle/>
          <a:p>
            <a:r>
              <a:rPr lang="en-US" sz="1600" dirty="0">
                <a:latin typeface="Arial" panose="020B0604020202020204" pitchFamily="34" charset="0"/>
                <a:cs typeface="Arial" panose="020B0604020202020204" pitchFamily="34" charset="0"/>
              </a:rPr>
              <a:t>Estimates of the changes in the wavelength scales from the Mg II solar line feature at 280 nm. The black symbols are from daily analysis of average Earth radiance spectra while the </a:t>
            </a:r>
            <a:r>
              <a:rPr lang="en-US" sz="1600" dirty="0">
                <a:solidFill>
                  <a:srgbClr val="FF0000"/>
                </a:solidFill>
                <a:latin typeface="Arial" panose="020B0604020202020204" pitchFamily="34" charset="0"/>
                <a:cs typeface="Arial" panose="020B0604020202020204" pitchFamily="34" charset="0"/>
              </a:rPr>
              <a:t>red </a:t>
            </a:r>
            <a:r>
              <a:rPr lang="en-US" sz="1600" dirty="0">
                <a:latin typeface="Arial" panose="020B0604020202020204" pitchFamily="34" charset="0"/>
                <a:cs typeface="Arial" panose="020B0604020202020204" pitchFamily="34" charset="0"/>
              </a:rPr>
              <a:t>symbols are from analysis of solar measurements. The bi-weekly solar measurement values are not place into the Level 1b Earth radiance file until five days after the measurements are made and are then used for the next five weeks. </a:t>
            </a:r>
          </a:p>
          <a:p>
            <a:r>
              <a:rPr lang="en-US" sz="1600" dirty="0">
                <a:latin typeface="Arial" panose="020B0604020202020204" pitchFamily="34" charset="0"/>
                <a:cs typeface="Arial" panose="020B0604020202020204" pitchFamily="34" charset="0"/>
              </a:rPr>
              <a:t>The radiance and irradiance shifts are offset because the ozone absorption gradient across the Mg II feature shifts the location of the minimum core radiances relative to the irradiances.</a:t>
            </a:r>
          </a:p>
        </p:txBody>
      </p:sp>
    </p:spTree>
    <p:extLst>
      <p:ext uri="{BB962C8B-B14F-4D97-AF65-F5344CB8AC3E}">
        <p14:creationId xmlns:p14="http://schemas.microsoft.com/office/powerpoint/2010/main" val="112649998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34097-222F-40EB-9FEC-D7C64E6C2DA0}"/>
              </a:ext>
            </a:extLst>
          </p:cNvPr>
          <p:cNvSpPr>
            <a:spLocks noGrp="1"/>
          </p:cNvSpPr>
          <p:nvPr>
            <p:ph type="title"/>
          </p:nvPr>
        </p:nvSpPr>
        <p:spPr/>
        <p:txBody>
          <a:bodyPr/>
          <a:lstStyle/>
          <a:p>
            <a:r>
              <a:rPr lang="en-US" dirty="0"/>
              <a:t>Instrument Team Information Sheet</a:t>
            </a:r>
          </a:p>
        </p:txBody>
      </p:sp>
      <p:sp>
        <p:nvSpPr>
          <p:cNvPr id="3" name="Content Placeholder 2">
            <a:extLst>
              <a:ext uri="{FF2B5EF4-FFF2-40B4-BE49-F238E27FC236}">
                <a16:creationId xmlns:a16="http://schemas.microsoft.com/office/drawing/2014/main" id="{A5AC243B-B620-42F4-9A92-185C48CBA426}"/>
              </a:ext>
            </a:extLst>
          </p:cNvPr>
          <p:cNvSpPr>
            <a:spLocks noGrp="1"/>
          </p:cNvSpPr>
          <p:nvPr>
            <p:ph idx="1"/>
          </p:nvPr>
        </p:nvSpPr>
        <p:spPr/>
        <p:txBody>
          <a:bodyPr/>
          <a:lstStyle/>
          <a:p>
            <a:r>
              <a:rPr lang="en-US" sz="2400" dirty="0"/>
              <a:t> Level 1 Format and ATBD (Document location)</a:t>
            </a:r>
          </a:p>
          <a:p>
            <a:r>
              <a:rPr lang="en-US" sz="2400" dirty="0"/>
              <a:t> Spectral Response Key dataset (Dataset location, can we place a copy on the wiki?)</a:t>
            </a:r>
          </a:p>
          <a:p>
            <a:r>
              <a:rPr lang="en-US" sz="2400" dirty="0"/>
              <a:t> Instrument event tracking (Website)</a:t>
            </a:r>
          </a:p>
          <a:p>
            <a:r>
              <a:rPr lang="en-US" sz="2400" dirty="0"/>
              <a:t> Solar Irradiance time series</a:t>
            </a:r>
          </a:p>
          <a:p>
            <a:r>
              <a:rPr lang="en-US" sz="2400" dirty="0"/>
              <a:t> Irradiance – day 1?, wavelength?, solar activity? Earth/Sun distance or 1 AU?, Degradation corrected? Doppler corrected or adjusted?</a:t>
            </a:r>
          </a:p>
          <a:p>
            <a:r>
              <a:rPr lang="en-US" sz="2400" dirty="0"/>
              <a:t> Radiance – wavelength?, Earth / Sun distance or 1 AU?, Degradation corrected?</a:t>
            </a:r>
          </a:p>
          <a:p>
            <a:r>
              <a:rPr lang="en-US" sz="2400" dirty="0"/>
              <a:t> Reprocessed Level 1 records (Access)</a:t>
            </a:r>
          </a:p>
          <a:p>
            <a:endParaRPr lang="en-US" sz="2400" dirty="0"/>
          </a:p>
        </p:txBody>
      </p:sp>
      <p:sp>
        <p:nvSpPr>
          <p:cNvPr id="4" name="Slide Number Placeholder 3">
            <a:extLst>
              <a:ext uri="{FF2B5EF4-FFF2-40B4-BE49-F238E27FC236}">
                <a16:creationId xmlns:a16="http://schemas.microsoft.com/office/drawing/2014/main" id="{2256B2E7-0419-4610-AAD2-4C5694B1C364}"/>
              </a:ext>
            </a:extLst>
          </p:cNvPr>
          <p:cNvSpPr>
            <a:spLocks noGrp="1"/>
          </p:cNvSpPr>
          <p:nvPr>
            <p:ph type="sldNum" sz="quarter" idx="10"/>
          </p:nvPr>
        </p:nvSpPr>
        <p:spPr/>
        <p:txBody>
          <a:bodyPr/>
          <a:lstStyle/>
          <a:p>
            <a:pPr>
              <a:defRPr/>
            </a:pPr>
            <a:fld id="{DA28AC38-E0E8-49D7-B2FE-71FD7C42C09E}" type="slidenum">
              <a:rPr lang="en-US" smtClean="0"/>
              <a:pPr>
                <a:defRPr/>
              </a:pPr>
              <a:t>60</a:t>
            </a:fld>
            <a:endParaRPr lang="en-US"/>
          </a:p>
        </p:txBody>
      </p:sp>
    </p:spTree>
    <p:extLst>
      <p:ext uri="{BB962C8B-B14F-4D97-AF65-F5344CB8AC3E}">
        <p14:creationId xmlns:p14="http://schemas.microsoft.com/office/powerpoint/2010/main" val="60873753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34097-222F-40EB-9FEC-D7C64E6C2DA0}"/>
              </a:ext>
            </a:extLst>
          </p:cNvPr>
          <p:cNvSpPr>
            <a:spLocks noGrp="1"/>
          </p:cNvSpPr>
          <p:nvPr>
            <p:ph type="title"/>
          </p:nvPr>
        </p:nvSpPr>
        <p:spPr/>
        <p:txBody>
          <a:bodyPr/>
          <a:lstStyle/>
          <a:p>
            <a:r>
              <a:rPr lang="en-US" sz="3600" dirty="0"/>
              <a:t>Draft OMPS Team Information Sheet</a:t>
            </a:r>
          </a:p>
        </p:txBody>
      </p:sp>
      <p:sp>
        <p:nvSpPr>
          <p:cNvPr id="3" name="Content Placeholder 2">
            <a:extLst>
              <a:ext uri="{FF2B5EF4-FFF2-40B4-BE49-F238E27FC236}">
                <a16:creationId xmlns:a16="http://schemas.microsoft.com/office/drawing/2014/main" id="{A5AC243B-B620-42F4-9A92-185C48CBA426}"/>
              </a:ext>
            </a:extLst>
          </p:cNvPr>
          <p:cNvSpPr>
            <a:spLocks noGrp="1"/>
          </p:cNvSpPr>
          <p:nvPr>
            <p:ph idx="1"/>
          </p:nvPr>
        </p:nvSpPr>
        <p:spPr/>
        <p:txBody>
          <a:bodyPr>
            <a:normAutofit fontScale="55000" lnSpcReduction="20000"/>
          </a:bodyPr>
          <a:lstStyle/>
          <a:p>
            <a:r>
              <a:rPr lang="en-US" sz="2400" dirty="0"/>
              <a:t> Level 1 Format and ATBD (Document location)</a:t>
            </a:r>
          </a:p>
          <a:p>
            <a:pPr lvl="1"/>
            <a:r>
              <a:rPr lang="en-US" sz="2000" dirty="0">
                <a:hlinkClick r:id="rId3"/>
              </a:rPr>
              <a:t>STAR JPSS - Instruments - Ozone Mapping and Profiler Suite (OMPS) (noaa.gov)</a:t>
            </a:r>
            <a:endParaRPr lang="en-US" sz="2000" dirty="0"/>
          </a:p>
          <a:p>
            <a:pPr lvl="1"/>
            <a:r>
              <a:rPr lang="en-US" sz="2000" dirty="0"/>
              <a:t>XML and Data Description?</a:t>
            </a:r>
          </a:p>
          <a:p>
            <a:r>
              <a:rPr lang="en-US" sz="2400" dirty="0"/>
              <a:t> Maturity Reviews and Validation</a:t>
            </a:r>
          </a:p>
          <a:p>
            <a:pPr lvl="1"/>
            <a:r>
              <a:rPr lang="en-US" sz="2000" dirty="0">
                <a:hlinkClick r:id="rId4"/>
              </a:rPr>
              <a:t>STAR JPSS - Algorithm Maturity Matrix (noaa.gov)</a:t>
            </a:r>
            <a:endParaRPr lang="en-US" sz="2000" dirty="0"/>
          </a:p>
          <a:p>
            <a:r>
              <a:rPr lang="en-US" sz="2400" dirty="0"/>
              <a:t>Radiance </a:t>
            </a:r>
          </a:p>
          <a:p>
            <a:pPr lvl="1"/>
            <a:r>
              <a:rPr lang="en-US" sz="2000" dirty="0"/>
              <a:t>Wavelengths</a:t>
            </a:r>
          </a:p>
          <a:p>
            <a:pPr lvl="2"/>
            <a:r>
              <a:rPr lang="en-US" sz="1600" dirty="0"/>
              <a:t>OMPS NP has an annual cycle in the wavelength scale. Operational data wavelengths are updated every two weeks. Reprocessed data wavelengths are updated with daily interpolation of biweekly solar results.</a:t>
            </a:r>
          </a:p>
          <a:p>
            <a:pPr lvl="2"/>
            <a:r>
              <a:rPr lang="en-US" sz="1600" dirty="0"/>
              <a:t>OMPS NM has an orbital cycle in the wavelength scale. Operational data are updated with granule characterization of the wavelength scales for each cross track FOV.</a:t>
            </a:r>
          </a:p>
          <a:p>
            <a:pPr lvl="1"/>
            <a:r>
              <a:rPr lang="en-US" sz="1600" dirty="0"/>
              <a:t>Radiances are given as measured for the current Earth / Sun distance without degradation corrections. </a:t>
            </a:r>
          </a:p>
          <a:p>
            <a:r>
              <a:rPr lang="en-US" sz="2400" dirty="0"/>
              <a:t>Spectral Response Function Key dataset (Dataset location)</a:t>
            </a:r>
          </a:p>
          <a:p>
            <a:r>
              <a:rPr lang="en-US" sz="2400" dirty="0"/>
              <a:t> Instrument event tracking (Website)</a:t>
            </a:r>
          </a:p>
          <a:p>
            <a:r>
              <a:rPr lang="en-US" sz="2400" dirty="0"/>
              <a:t> Solar Irradiance time series</a:t>
            </a:r>
          </a:p>
          <a:p>
            <a:r>
              <a:rPr lang="en-US" sz="2400" dirty="0"/>
              <a:t> Irradiance – day 1?, wavelength?, solar activity? Earth/Sun distance or 1 AU?, Degradation corrected?</a:t>
            </a:r>
          </a:p>
          <a:p>
            <a:r>
              <a:rPr lang="en-US" sz="2400" dirty="0"/>
              <a:t> Reprocessed records</a:t>
            </a:r>
          </a:p>
          <a:p>
            <a:pPr lvl="1"/>
            <a:r>
              <a:rPr lang="en-US" sz="2000" dirty="0">
                <a:hlinkClick r:id="rId5"/>
              </a:rPr>
              <a:t>NOAA's Comprehensive Large Array-data Stewardship System</a:t>
            </a:r>
            <a:endParaRPr lang="en-US" sz="2000" dirty="0"/>
          </a:p>
          <a:p>
            <a:r>
              <a:rPr lang="en-US" sz="2400" dirty="0"/>
              <a:t>Data Access</a:t>
            </a:r>
          </a:p>
          <a:p>
            <a:pPr lvl="1"/>
            <a:r>
              <a:rPr lang="en-US" sz="2000" dirty="0">
                <a:hlinkClick r:id="rId6"/>
              </a:rPr>
              <a:t>STAR JPSS - JPSS Data Access (noaa.gov)</a:t>
            </a:r>
            <a:endParaRPr lang="en-US" sz="2000" dirty="0"/>
          </a:p>
          <a:p>
            <a:pPr lvl="1"/>
            <a:r>
              <a:rPr lang="en-US" sz="2000" dirty="0">
                <a:hlinkClick r:id="rId7"/>
              </a:rPr>
              <a:t>NOAA's Comprehensive Large Array-data Stewardship System</a:t>
            </a:r>
            <a:endParaRPr lang="en-US" sz="2000" dirty="0"/>
          </a:p>
          <a:p>
            <a:pPr lvl="1"/>
            <a:endParaRPr lang="en-US" sz="2000" dirty="0"/>
          </a:p>
          <a:p>
            <a:endParaRPr lang="en-US" sz="2400" dirty="0"/>
          </a:p>
        </p:txBody>
      </p:sp>
      <p:sp>
        <p:nvSpPr>
          <p:cNvPr id="4" name="Slide Number Placeholder 3">
            <a:extLst>
              <a:ext uri="{FF2B5EF4-FFF2-40B4-BE49-F238E27FC236}">
                <a16:creationId xmlns:a16="http://schemas.microsoft.com/office/drawing/2014/main" id="{2256B2E7-0419-4610-AAD2-4C5694B1C364}"/>
              </a:ext>
            </a:extLst>
          </p:cNvPr>
          <p:cNvSpPr>
            <a:spLocks noGrp="1"/>
          </p:cNvSpPr>
          <p:nvPr>
            <p:ph type="sldNum" sz="quarter" idx="10"/>
          </p:nvPr>
        </p:nvSpPr>
        <p:spPr/>
        <p:txBody>
          <a:bodyPr/>
          <a:lstStyle/>
          <a:p>
            <a:pPr>
              <a:defRPr/>
            </a:pPr>
            <a:fld id="{DA28AC38-E0E8-49D7-B2FE-71FD7C42C09E}" type="slidenum">
              <a:rPr lang="en-US" smtClean="0"/>
              <a:pPr>
                <a:defRPr/>
              </a:pPr>
              <a:t>61</a:t>
            </a:fld>
            <a:endParaRPr lang="en-US"/>
          </a:p>
        </p:txBody>
      </p:sp>
    </p:spTree>
    <p:extLst>
      <p:ext uri="{BB962C8B-B14F-4D97-AF65-F5344CB8AC3E}">
        <p14:creationId xmlns:p14="http://schemas.microsoft.com/office/powerpoint/2010/main" val="262785371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2018" y="641458"/>
            <a:ext cx="6582335" cy="485839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1658471" y="5354627"/>
            <a:ext cx="8801100" cy="1523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8751" tIns="44375" rIns="88751" bIns="44375" numCol="1" anchor="ctr" anchorCtr="0" compatLnSpc="1">
            <a:prstTxWarp prst="textNoShape">
              <a:avLst/>
            </a:prstTxWarp>
            <a:spAutoFit/>
          </a:bodyPr>
          <a:lstStyle/>
          <a:p>
            <a:pPr algn="just" defTabSz="887553" eaLnBrk="0" fontAlgn="base" hangingPunct="0">
              <a:spcBef>
                <a:spcPct val="0"/>
              </a:spcBef>
              <a:spcAft>
                <a:spcPct val="0"/>
              </a:spcAft>
            </a:pPr>
            <a:r>
              <a:rPr lang="en-US" altLang="en-US" sz="1553" dirty="0">
                <a:latin typeface="Arial" panose="020B0604020202020204" pitchFamily="34" charset="0"/>
                <a:ea typeface="Times New Roman" panose="02020603050405020304" pitchFamily="18" charset="0"/>
              </a:rPr>
              <a:t>Degradation trending for 2 channels: 267.8 nm for the S-NPP NP (a) and NOAA-20 NP (c); 299.3 nm for the S-NPP NP (b) and NOAA-20 NP (d). Each subfigure illustrates the response change in the working diffuser (dot), reference diffuser (square), and sensor degradation (solid line), as well as dot-dashed line that fits the diffuser change in a time series.  (From paper by C. Pan)</a:t>
            </a:r>
          </a:p>
          <a:p>
            <a:pPr algn="just" defTabSz="887553" eaLnBrk="0" fontAlgn="base" hangingPunct="0">
              <a:spcBef>
                <a:spcPct val="0"/>
              </a:spcBef>
              <a:spcAft>
                <a:spcPct val="0"/>
              </a:spcAft>
            </a:pPr>
            <a:r>
              <a:rPr lang="en-US" altLang="en-US" sz="1553" dirty="0">
                <a:solidFill>
                  <a:srgbClr val="FF0000"/>
                </a:solidFill>
                <a:latin typeface="Arial" panose="020B0604020202020204" pitchFamily="34" charset="0"/>
                <a:ea typeface="Times New Roman" panose="02020603050405020304" pitchFamily="18" charset="0"/>
              </a:rPr>
              <a:t>Degradation is not included in bi-weekly updates but is include in reprocessing. (Note: SBUV ACF). </a:t>
            </a:r>
          </a:p>
        </p:txBody>
      </p:sp>
      <p:sp>
        <p:nvSpPr>
          <p:cNvPr id="6" name="Title 1"/>
          <p:cNvSpPr>
            <a:spLocks noGrp="1"/>
          </p:cNvSpPr>
          <p:nvPr>
            <p:ph type="title"/>
          </p:nvPr>
        </p:nvSpPr>
        <p:spPr>
          <a:xfrm>
            <a:off x="1880347" y="174813"/>
            <a:ext cx="8431306" cy="369794"/>
          </a:xfrm>
        </p:spPr>
        <p:txBody>
          <a:bodyPr>
            <a:noAutofit/>
          </a:bodyPr>
          <a:lstStyle/>
          <a:p>
            <a:pPr algn="ctr"/>
            <a:r>
              <a:rPr lang="en-US" sz="3177" dirty="0">
                <a:solidFill>
                  <a:srgbClr val="7030A0"/>
                </a:solidFill>
              </a:rPr>
              <a:t>Degradation is small and well-characterized</a:t>
            </a:r>
          </a:p>
        </p:txBody>
      </p:sp>
      <p:sp>
        <p:nvSpPr>
          <p:cNvPr id="2" name="Slide Number Placeholder 1">
            <a:extLst>
              <a:ext uri="{FF2B5EF4-FFF2-40B4-BE49-F238E27FC236}">
                <a16:creationId xmlns:a16="http://schemas.microsoft.com/office/drawing/2014/main" id="{00F6D862-4AD3-44F7-98BD-1BB8B934D9B1}"/>
              </a:ext>
            </a:extLst>
          </p:cNvPr>
          <p:cNvSpPr>
            <a:spLocks noGrp="1"/>
          </p:cNvSpPr>
          <p:nvPr>
            <p:ph type="sldNum" sz="quarter" idx="12"/>
          </p:nvPr>
        </p:nvSpPr>
        <p:spPr/>
        <p:txBody>
          <a:bodyPr/>
          <a:lstStyle/>
          <a:p>
            <a:fld id="{0E751F0E-F022-4BCF-A638-C93AA6C54844}" type="slidenum">
              <a:rPr lang="en-US" smtClean="0">
                <a:solidFill>
                  <a:prstClr val="black">
                    <a:tint val="75000"/>
                  </a:prstClr>
                </a:solidFill>
              </a:rPr>
              <a:pPr/>
              <a:t>62</a:t>
            </a:fld>
            <a:endParaRPr lang="en-US" dirty="0">
              <a:solidFill>
                <a:prstClr val="black">
                  <a:tint val="75000"/>
                </a:prstClr>
              </a:solidFill>
            </a:endParaRPr>
          </a:p>
        </p:txBody>
      </p:sp>
    </p:spTree>
    <p:extLst>
      <p:ext uri="{BB962C8B-B14F-4D97-AF65-F5344CB8AC3E}">
        <p14:creationId xmlns:p14="http://schemas.microsoft.com/office/powerpoint/2010/main" val="70774491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OAA-20 OMPS Nadir Profiler  - NP Wavelength Shift - Earthview and Solar Wavelength Shift - 04-29-2021">
            <a:extLst>
              <a:ext uri="{FF2B5EF4-FFF2-40B4-BE49-F238E27FC236}">
                <a16:creationId xmlns:a16="http://schemas.microsoft.com/office/drawing/2014/main" id="{614C26FB-9E27-4C1D-B079-B3453963449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362" t="17266" r="9975" b="13669"/>
          <a:stretch/>
        </p:blipFill>
        <p:spPr bwMode="auto">
          <a:xfrm>
            <a:off x="3803285" y="100853"/>
            <a:ext cx="6656286" cy="355002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NPP OMPS Nadir Profiler  - NP Wavelength Shift - Earthview and Solar Wavelength Shift - 05-12-2021">
            <a:extLst>
              <a:ext uri="{FF2B5EF4-FFF2-40B4-BE49-F238E27FC236}">
                <a16:creationId xmlns:a16="http://schemas.microsoft.com/office/drawing/2014/main" id="{BD27660D-C892-4D65-8A40-72820AB38A8E}"/>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6315" t="22270" r="9184" b="15468"/>
          <a:stretch/>
        </p:blipFill>
        <p:spPr bwMode="auto">
          <a:xfrm>
            <a:off x="1584512" y="3576918"/>
            <a:ext cx="6804212" cy="3200400"/>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a:extLst>
              <a:ext uri="{FF2B5EF4-FFF2-40B4-BE49-F238E27FC236}">
                <a16:creationId xmlns:a16="http://schemas.microsoft.com/office/drawing/2014/main" id="{99D2C5DA-9582-463D-8C15-588BDC9C33FF}"/>
              </a:ext>
            </a:extLst>
          </p:cNvPr>
          <p:cNvSpPr/>
          <p:nvPr/>
        </p:nvSpPr>
        <p:spPr>
          <a:xfrm>
            <a:off x="7131425" y="4390465"/>
            <a:ext cx="1109381" cy="1257300"/>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9" dirty="0"/>
          </a:p>
        </p:txBody>
      </p:sp>
      <p:sp>
        <p:nvSpPr>
          <p:cNvPr id="5" name="TextBox 4">
            <a:extLst>
              <a:ext uri="{FF2B5EF4-FFF2-40B4-BE49-F238E27FC236}">
                <a16:creationId xmlns:a16="http://schemas.microsoft.com/office/drawing/2014/main" id="{58D6C796-3E5F-4614-BC42-9874ED54D5DA}"/>
              </a:ext>
            </a:extLst>
          </p:cNvPr>
          <p:cNvSpPr txBox="1"/>
          <p:nvPr/>
        </p:nvSpPr>
        <p:spPr>
          <a:xfrm>
            <a:off x="8600329" y="4074407"/>
            <a:ext cx="1785283" cy="1887504"/>
          </a:xfrm>
          <a:prstGeom prst="rect">
            <a:avLst/>
          </a:prstGeom>
          <a:noFill/>
          <a:ln w="25400">
            <a:solidFill>
              <a:srgbClr val="FF0000"/>
            </a:solidFill>
          </a:ln>
        </p:spPr>
        <p:txBody>
          <a:bodyPr wrap="square" lIns="44375" tIns="0" rIns="44375" bIns="0" rtlCol="0">
            <a:spAutoFit/>
          </a:bodyPr>
          <a:lstStyle/>
          <a:p>
            <a:r>
              <a:rPr lang="en-US" sz="2471" b="1" dirty="0">
                <a:solidFill>
                  <a:srgbClr val="7030A0"/>
                </a:solidFill>
              </a:rPr>
              <a:t>Shift in </a:t>
            </a:r>
          </a:p>
          <a:p>
            <a:r>
              <a:rPr lang="en-US" sz="2471" b="1" dirty="0">
                <a:solidFill>
                  <a:srgbClr val="7030A0"/>
                </a:solidFill>
              </a:rPr>
              <a:t>S-NPP </a:t>
            </a:r>
            <a:r>
              <a:rPr lang="en-US" sz="2382" b="1" dirty="0">
                <a:solidFill>
                  <a:srgbClr val="7030A0"/>
                </a:solidFill>
              </a:rPr>
              <a:t>wavelength</a:t>
            </a:r>
          </a:p>
          <a:p>
            <a:r>
              <a:rPr lang="en-US" sz="2471" b="1" dirty="0">
                <a:solidFill>
                  <a:srgbClr val="7030A0"/>
                </a:solidFill>
              </a:rPr>
              <a:t>scale in early 2021</a:t>
            </a:r>
          </a:p>
        </p:txBody>
      </p:sp>
      <p:sp>
        <p:nvSpPr>
          <p:cNvPr id="9" name="Rectangle 8">
            <a:extLst>
              <a:ext uri="{FF2B5EF4-FFF2-40B4-BE49-F238E27FC236}">
                <a16:creationId xmlns:a16="http://schemas.microsoft.com/office/drawing/2014/main" id="{84C0D5E6-5A50-4A30-A05F-E21A75B0661D}"/>
              </a:ext>
            </a:extLst>
          </p:cNvPr>
          <p:cNvSpPr/>
          <p:nvPr/>
        </p:nvSpPr>
        <p:spPr>
          <a:xfrm>
            <a:off x="5578288" y="5800624"/>
            <a:ext cx="1342034" cy="510589"/>
          </a:xfrm>
          <a:prstGeom prst="rect">
            <a:avLst/>
          </a:prstGeom>
          <a:solidFill>
            <a:schemeClr val="bg1"/>
          </a:solidFill>
        </p:spPr>
        <p:txBody>
          <a:bodyPr wrap="none">
            <a:spAutoFit/>
          </a:bodyPr>
          <a:lstStyle/>
          <a:p>
            <a:r>
              <a:rPr lang="en-US" sz="2718" dirty="0">
                <a:solidFill>
                  <a:srgbClr val="FF0000"/>
                </a:solidFill>
              </a:rPr>
              <a:t>0.02 nm</a:t>
            </a:r>
          </a:p>
        </p:txBody>
      </p:sp>
      <p:cxnSp>
        <p:nvCxnSpPr>
          <p:cNvPr id="8" name="Straight Arrow Connector 7">
            <a:extLst>
              <a:ext uri="{FF2B5EF4-FFF2-40B4-BE49-F238E27FC236}">
                <a16:creationId xmlns:a16="http://schemas.microsoft.com/office/drawing/2014/main" id="{73A8F999-D841-40C1-B52E-4BC25397ED05}"/>
              </a:ext>
            </a:extLst>
          </p:cNvPr>
          <p:cNvCxnSpPr>
            <a:cxnSpLocks/>
          </p:cNvCxnSpPr>
          <p:nvPr/>
        </p:nvCxnSpPr>
        <p:spPr>
          <a:xfrm flipV="1">
            <a:off x="6327243" y="5721724"/>
            <a:ext cx="0" cy="665629"/>
          </a:xfrm>
          <a:prstGeom prst="straightConnector1">
            <a:avLst/>
          </a:prstGeom>
          <a:ln w="38100">
            <a:solidFill>
              <a:srgbClr val="FF0000"/>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10" name="Slide Number Placeholder 9">
            <a:extLst>
              <a:ext uri="{FF2B5EF4-FFF2-40B4-BE49-F238E27FC236}">
                <a16:creationId xmlns:a16="http://schemas.microsoft.com/office/drawing/2014/main" id="{51E2986D-3C75-4D7C-9671-1C9EC114C7BD}"/>
              </a:ext>
            </a:extLst>
          </p:cNvPr>
          <p:cNvSpPr>
            <a:spLocks noGrp="1"/>
          </p:cNvSpPr>
          <p:nvPr>
            <p:ph type="sldNum" sz="quarter" idx="12"/>
          </p:nvPr>
        </p:nvSpPr>
        <p:spPr/>
        <p:txBody>
          <a:bodyPr/>
          <a:lstStyle/>
          <a:p>
            <a:fld id="{0E751F0E-F022-4BCF-A638-C93AA6C54844}" type="slidenum">
              <a:rPr lang="en-US" smtClean="0">
                <a:solidFill>
                  <a:prstClr val="black">
                    <a:tint val="75000"/>
                  </a:prstClr>
                </a:solidFill>
              </a:rPr>
              <a:pPr/>
              <a:t>63</a:t>
            </a:fld>
            <a:endParaRPr lang="en-US">
              <a:solidFill>
                <a:prstClr val="black">
                  <a:tint val="75000"/>
                </a:prstClr>
              </a:solidFill>
            </a:endParaRPr>
          </a:p>
        </p:txBody>
      </p:sp>
      <p:sp>
        <p:nvSpPr>
          <p:cNvPr id="3" name="TextBox 2">
            <a:extLst>
              <a:ext uri="{FF2B5EF4-FFF2-40B4-BE49-F238E27FC236}">
                <a16:creationId xmlns:a16="http://schemas.microsoft.com/office/drawing/2014/main" id="{16200AD1-9EFE-40EC-A004-089E6D28D13F}"/>
              </a:ext>
            </a:extLst>
          </p:cNvPr>
          <p:cNvSpPr txBox="1"/>
          <p:nvPr/>
        </p:nvSpPr>
        <p:spPr>
          <a:xfrm>
            <a:off x="4912659" y="544607"/>
            <a:ext cx="4056175" cy="301493"/>
          </a:xfrm>
          <a:prstGeom prst="rect">
            <a:avLst/>
          </a:prstGeom>
          <a:noFill/>
        </p:spPr>
        <p:txBody>
          <a:bodyPr wrap="none" rtlCol="0">
            <a:spAutoFit/>
          </a:bodyPr>
          <a:lstStyle/>
          <a:p>
            <a:r>
              <a:rPr lang="en-US" sz="1359" dirty="0"/>
              <a:t>NOAA-20 OMPS NP Daily Earth-view Wavelength Shifts</a:t>
            </a:r>
          </a:p>
        </p:txBody>
      </p:sp>
      <p:sp>
        <p:nvSpPr>
          <p:cNvPr id="12" name="TextBox 11">
            <a:extLst>
              <a:ext uri="{FF2B5EF4-FFF2-40B4-BE49-F238E27FC236}">
                <a16:creationId xmlns:a16="http://schemas.microsoft.com/office/drawing/2014/main" id="{407280F6-62CD-4BBB-B9D4-3AAC8C03F1BD}"/>
              </a:ext>
            </a:extLst>
          </p:cNvPr>
          <p:cNvSpPr txBox="1"/>
          <p:nvPr/>
        </p:nvSpPr>
        <p:spPr>
          <a:xfrm>
            <a:off x="3221507" y="3798796"/>
            <a:ext cx="3026341" cy="301493"/>
          </a:xfrm>
          <a:prstGeom prst="rect">
            <a:avLst/>
          </a:prstGeom>
          <a:noFill/>
        </p:spPr>
        <p:txBody>
          <a:bodyPr wrap="none" rtlCol="0">
            <a:spAutoFit/>
          </a:bodyPr>
          <a:lstStyle/>
          <a:p>
            <a:r>
              <a:rPr lang="en-US" sz="1359" dirty="0"/>
              <a:t>S-NPP OMPS NP Daily Wavelength Shifts</a:t>
            </a:r>
          </a:p>
        </p:txBody>
      </p:sp>
      <p:sp>
        <p:nvSpPr>
          <p:cNvPr id="13" name="TextBox 12">
            <a:extLst>
              <a:ext uri="{FF2B5EF4-FFF2-40B4-BE49-F238E27FC236}">
                <a16:creationId xmlns:a16="http://schemas.microsoft.com/office/drawing/2014/main" id="{CE48C30A-964D-49AD-9110-D4FCA98F8FD7}"/>
              </a:ext>
            </a:extLst>
          </p:cNvPr>
          <p:cNvSpPr txBox="1"/>
          <p:nvPr/>
        </p:nvSpPr>
        <p:spPr>
          <a:xfrm>
            <a:off x="1692089" y="1205677"/>
            <a:ext cx="2111196" cy="2047227"/>
          </a:xfrm>
          <a:prstGeom prst="rect">
            <a:avLst/>
          </a:prstGeom>
          <a:noFill/>
        </p:spPr>
        <p:txBody>
          <a:bodyPr wrap="square" rtlCol="0">
            <a:spAutoFit/>
          </a:bodyPr>
          <a:lstStyle/>
          <a:p>
            <a:r>
              <a:rPr lang="en-US" sz="1588" b="1" dirty="0">
                <a:solidFill>
                  <a:srgbClr val="FFC000"/>
                </a:solidFill>
              </a:rPr>
              <a:t>The SDR Team is considering</a:t>
            </a:r>
          </a:p>
          <a:p>
            <a:r>
              <a:rPr lang="en-US" sz="1588" b="1" dirty="0">
                <a:solidFill>
                  <a:srgbClr val="FFC000"/>
                </a:solidFill>
              </a:rPr>
              <a:t>how to address the </a:t>
            </a:r>
          </a:p>
          <a:p>
            <a:r>
              <a:rPr lang="en-US" sz="1588" b="1" dirty="0">
                <a:solidFill>
                  <a:srgbClr val="FFC000"/>
                </a:solidFill>
              </a:rPr>
              <a:t>two-week lag in</a:t>
            </a:r>
          </a:p>
          <a:p>
            <a:r>
              <a:rPr lang="en-US" sz="1588" b="1" dirty="0">
                <a:solidFill>
                  <a:srgbClr val="FFC000"/>
                </a:solidFill>
              </a:rPr>
              <a:t>SDR Table updates.</a:t>
            </a:r>
          </a:p>
          <a:p>
            <a:r>
              <a:rPr lang="en-US" sz="1588" b="1" dirty="0">
                <a:solidFill>
                  <a:srgbClr val="FFC000"/>
                </a:solidFill>
              </a:rPr>
              <a:t>These lags are removed in </a:t>
            </a:r>
            <a:r>
              <a:rPr lang="en-US" sz="1588" b="1" dirty="0" err="1">
                <a:solidFill>
                  <a:srgbClr val="FFC000"/>
                </a:solidFill>
              </a:rPr>
              <a:t>reprocessings</a:t>
            </a:r>
            <a:r>
              <a:rPr lang="en-US" sz="1588" b="1" dirty="0">
                <a:solidFill>
                  <a:srgbClr val="FFC000"/>
                </a:solidFill>
              </a:rPr>
              <a:t>.</a:t>
            </a:r>
          </a:p>
        </p:txBody>
      </p:sp>
      <p:sp>
        <p:nvSpPr>
          <p:cNvPr id="2" name="Rectangle 1">
            <a:extLst>
              <a:ext uri="{FF2B5EF4-FFF2-40B4-BE49-F238E27FC236}">
                <a16:creationId xmlns:a16="http://schemas.microsoft.com/office/drawing/2014/main" id="{2E8D9C72-7E93-4362-AB7D-5CC17BB6796E}"/>
              </a:ext>
            </a:extLst>
          </p:cNvPr>
          <p:cNvSpPr/>
          <p:nvPr/>
        </p:nvSpPr>
        <p:spPr>
          <a:xfrm>
            <a:off x="4777534" y="2710791"/>
            <a:ext cx="4442220" cy="581057"/>
          </a:xfrm>
          <a:prstGeom prst="rect">
            <a:avLst/>
          </a:prstGeom>
        </p:spPr>
        <p:txBody>
          <a:bodyPr wrap="square">
            <a:spAutoFit/>
          </a:bodyPr>
          <a:lstStyle/>
          <a:p>
            <a:pPr algn="just" defTabSz="887553" eaLnBrk="0" fontAlgn="base" hangingPunct="0">
              <a:spcBef>
                <a:spcPct val="0"/>
              </a:spcBef>
              <a:spcAft>
                <a:spcPct val="0"/>
              </a:spcAft>
            </a:pPr>
            <a:r>
              <a:rPr lang="en-US" altLang="en-US" sz="1588" dirty="0">
                <a:solidFill>
                  <a:srgbClr val="FF0000"/>
                </a:solidFill>
                <a:latin typeface="Arial" panose="020B0604020202020204" pitchFamily="34" charset="0"/>
                <a:ea typeface="Times New Roman" panose="02020603050405020304" pitchFamily="18" charset="0"/>
              </a:rPr>
              <a:t>Wavelength scale and solar activity are </a:t>
            </a:r>
          </a:p>
          <a:p>
            <a:pPr algn="just" defTabSz="887553" eaLnBrk="0" fontAlgn="base" hangingPunct="0">
              <a:spcBef>
                <a:spcPct val="0"/>
              </a:spcBef>
              <a:spcAft>
                <a:spcPct val="0"/>
              </a:spcAft>
            </a:pPr>
            <a:r>
              <a:rPr lang="en-US" altLang="en-US" sz="1588" dirty="0">
                <a:solidFill>
                  <a:srgbClr val="FF0000"/>
                </a:solidFill>
                <a:latin typeface="Arial" panose="020B0604020202020204" pitchFamily="34" charset="0"/>
                <a:ea typeface="Times New Roman" panose="02020603050405020304" pitchFamily="18" charset="0"/>
              </a:rPr>
              <a:t>included in operational biweekly updates.</a:t>
            </a:r>
          </a:p>
        </p:txBody>
      </p:sp>
    </p:spTree>
    <p:extLst>
      <p:ext uri="{BB962C8B-B14F-4D97-AF65-F5344CB8AC3E}">
        <p14:creationId xmlns:p14="http://schemas.microsoft.com/office/powerpoint/2010/main" val="211146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2E9FB-CD03-4AFA-8979-79C692838F5D}"/>
              </a:ext>
            </a:extLst>
          </p:cNvPr>
          <p:cNvSpPr>
            <a:spLocks noGrp="1"/>
          </p:cNvSpPr>
          <p:nvPr>
            <p:ph type="title"/>
          </p:nvPr>
        </p:nvSpPr>
        <p:spPr>
          <a:xfrm>
            <a:off x="838200" y="365125"/>
            <a:ext cx="10515600" cy="559549"/>
          </a:xfrm>
        </p:spPr>
        <p:txBody>
          <a:bodyPr>
            <a:normAutofit fontScale="90000"/>
          </a:bodyPr>
          <a:lstStyle/>
          <a:p>
            <a:pPr algn="ctr"/>
            <a:r>
              <a:rPr lang="en-US" dirty="0"/>
              <a:t>NOAA-20 OMPS NP Earth Radiance Mg II Index</a:t>
            </a:r>
          </a:p>
        </p:txBody>
      </p:sp>
      <p:sp>
        <p:nvSpPr>
          <p:cNvPr id="4" name="Slide Number Placeholder 3">
            <a:extLst>
              <a:ext uri="{FF2B5EF4-FFF2-40B4-BE49-F238E27FC236}">
                <a16:creationId xmlns:a16="http://schemas.microsoft.com/office/drawing/2014/main" id="{8B797431-08F5-4D35-8633-DA3CA16782F6}"/>
              </a:ext>
            </a:extLst>
          </p:cNvPr>
          <p:cNvSpPr>
            <a:spLocks noGrp="1"/>
          </p:cNvSpPr>
          <p:nvPr>
            <p:ph type="sldNum" sz="quarter" idx="12"/>
          </p:nvPr>
        </p:nvSpPr>
        <p:spPr/>
        <p:txBody>
          <a:bodyPr/>
          <a:lstStyle/>
          <a:p>
            <a:fld id="{6F7D43C1-E35E-497E-9F54-CF4600D04F69}" type="slidenum">
              <a:rPr lang="en-US" smtClean="0"/>
              <a:t>7</a:t>
            </a:fld>
            <a:endParaRPr lang="en-US"/>
          </a:p>
        </p:txBody>
      </p:sp>
      <p:pic>
        <p:nvPicPr>
          <p:cNvPr id="4098" name="Picture 2" descr="NOAA-20 OMPS Nadir Profiler  - NP MgII - Earthview and Solar MgII - 03-18-2025">
            <a:extLst>
              <a:ext uri="{FF2B5EF4-FFF2-40B4-BE49-F238E27FC236}">
                <a16:creationId xmlns:a16="http://schemas.microsoft.com/office/drawing/2014/main" id="{089F8F23-B107-4DDF-8287-129B42D4AB8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872" b="11923"/>
          <a:stretch/>
        </p:blipFill>
        <p:spPr bwMode="auto">
          <a:xfrm>
            <a:off x="71920" y="924674"/>
            <a:ext cx="8854637" cy="593332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116B3A1-72B6-4A36-96EF-6C2ABC09815D}"/>
              </a:ext>
            </a:extLst>
          </p:cNvPr>
          <p:cNvSpPr txBox="1"/>
          <p:nvPr/>
        </p:nvSpPr>
        <p:spPr>
          <a:xfrm>
            <a:off x="8926557" y="2372230"/>
            <a:ext cx="3089097" cy="2800767"/>
          </a:xfrm>
          <a:prstGeom prst="rect">
            <a:avLst/>
          </a:prstGeom>
          <a:solidFill>
            <a:schemeClr val="bg1"/>
          </a:solidFill>
        </p:spPr>
        <p:txBody>
          <a:bodyPr wrap="square" rtlCol="0">
            <a:spAutoFit/>
          </a:bodyPr>
          <a:lstStyle/>
          <a:p>
            <a:r>
              <a:rPr lang="en-US" sz="1600" dirty="0">
                <a:latin typeface="Arial" panose="020B0604020202020204" pitchFamily="34" charset="0"/>
                <a:cs typeface="Arial" panose="020B0604020202020204" pitchFamily="34" charset="0"/>
              </a:rPr>
              <a:t>Estimates of the Mg II Index values. The black symbols are from daily analysis of average Earth radiance spectra while the </a:t>
            </a:r>
            <a:r>
              <a:rPr lang="en-US" sz="1600" dirty="0">
                <a:solidFill>
                  <a:srgbClr val="FF0000"/>
                </a:solidFill>
                <a:latin typeface="Arial" panose="020B0604020202020204" pitchFamily="34" charset="0"/>
                <a:cs typeface="Arial" panose="020B0604020202020204" pitchFamily="34" charset="0"/>
              </a:rPr>
              <a:t>red </a:t>
            </a:r>
            <a:r>
              <a:rPr lang="en-US" sz="1600" dirty="0">
                <a:latin typeface="Arial" panose="020B0604020202020204" pitchFamily="34" charset="0"/>
                <a:cs typeface="Arial" panose="020B0604020202020204" pitchFamily="34" charset="0"/>
              </a:rPr>
              <a:t>symbols are from analysis of solar measurements. The bi-weekly solar measurement values are not yet adjusted for the measured solar activity. </a:t>
            </a:r>
          </a:p>
          <a:p>
            <a:r>
              <a:rPr lang="en-US" sz="1600" dirty="0">
                <a:latin typeface="Arial" panose="020B0604020202020204" pitchFamily="34" charset="0"/>
                <a:cs typeface="Arial" panose="020B0604020202020204" pitchFamily="34" charset="0"/>
              </a:rPr>
              <a:t>The jump in October 2021 is from a change in the calibration.</a:t>
            </a:r>
          </a:p>
        </p:txBody>
      </p:sp>
    </p:spTree>
    <p:extLst>
      <p:ext uri="{BB962C8B-B14F-4D97-AF65-F5344CB8AC3E}">
        <p14:creationId xmlns:p14="http://schemas.microsoft.com/office/powerpoint/2010/main" val="40754120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A397F4E-1CE1-4A06-9DB6-CD19D2EA01C9}"/>
              </a:ext>
            </a:extLst>
          </p:cNvPr>
          <p:cNvSpPr>
            <a:spLocks noGrp="1"/>
          </p:cNvSpPr>
          <p:nvPr>
            <p:ph idx="1"/>
          </p:nvPr>
        </p:nvSpPr>
        <p:spPr>
          <a:xfrm>
            <a:off x="838200" y="1503650"/>
            <a:ext cx="2571427" cy="4351338"/>
          </a:xfrm>
        </p:spPr>
        <p:txBody>
          <a:bodyPr/>
          <a:lstStyle/>
          <a:p>
            <a:endParaRPr lang="en-US"/>
          </a:p>
        </p:txBody>
      </p:sp>
      <p:sp>
        <p:nvSpPr>
          <p:cNvPr id="4" name="Slide Number Placeholder 3">
            <a:extLst>
              <a:ext uri="{FF2B5EF4-FFF2-40B4-BE49-F238E27FC236}">
                <a16:creationId xmlns:a16="http://schemas.microsoft.com/office/drawing/2014/main" id="{ECC69967-F672-4772-9FA2-77C0BD0DE8A9}"/>
              </a:ext>
            </a:extLst>
          </p:cNvPr>
          <p:cNvSpPr>
            <a:spLocks noGrp="1"/>
          </p:cNvSpPr>
          <p:nvPr>
            <p:ph type="sldNum" sz="quarter" idx="12"/>
          </p:nvPr>
        </p:nvSpPr>
        <p:spPr/>
        <p:txBody>
          <a:bodyPr/>
          <a:lstStyle/>
          <a:p>
            <a:fld id="{6F7D43C1-E35E-497E-9F54-CF4600D04F69}" type="slidenum">
              <a:rPr lang="en-US" smtClean="0"/>
              <a:t>8</a:t>
            </a:fld>
            <a:endParaRPr lang="en-US"/>
          </a:p>
        </p:txBody>
      </p:sp>
      <p:pic>
        <p:nvPicPr>
          <p:cNvPr id="6" name="Picture 5">
            <a:extLst>
              <a:ext uri="{FF2B5EF4-FFF2-40B4-BE49-F238E27FC236}">
                <a16:creationId xmlns:a16="http://schemas.microsoft.com/office/drawing/2014/main" id="{5BBF4EB5-CBD9-4A54-A95A-3D407112B9A5}"/>
              </a:ext>
            </a:extLst>
          </p:cNvPr>
          <p:cNvPicPr>
            <a:picLocks noChangeAspect="1"/>
          </p:cNvPicPr>
          <p:nvPr/>
        </p:nvPicPr>
        <p:blipFill>
          <a:blip r:embed="rId2"/>
          <a:stretch>
            <a:fillRect/>
          </a:stretch>
        </p:blipFill>
        <p:spPr>
          <a:xfrm>
            <a:off x="10986" y="21262"/>
            <a:ext cx="8599614" cy="6836738"/>
          </a:xfrm>
          <a:prstGeom prst="rect">
            <a:avLst/>
          </a:prstGeom>
        </p:spPr>
      </p:pic>
      <p:sp>
        <p:nvSpPr>
          <p:cNvPr id="5" name="Rectangle 4">
            <a:extLst>
              <a:ext uri="{FF2B5EF4-FFF2-40B4-BE49-F238E27FC236}">
                <a16:creationId xmlns:a16="http://schemas.microsoft.com/office/drawing/2014/main" id="{3F6D92ED-7348-49BC-9E63-27CF38E5F30E}"/>
              </a:ext>
            </a:extLst>
          </p:cNvPr>
          <p:cNvSpPr/>
          <p:nvPr/>
        </p:nvSpPr>
        <p:spPr>
          <a:xfrm>
            <a:off x="8356972" y="433387"/>
            <a:ext cx="3824041" cy="6155531"/>
          </a:xfrm>
          <a:prstGeom prst="rect">
            <a:avLst/>
          </a:prstGeom>
        </p:spPr>
        <p:txBody>
          <a:bodyPr wrap="square">
            <a:spAutoFit/>
          </a:bodyPr>
          <a:lstStyle/>
          <a:p>
            <a:r>
              <a:rPr lang="en-US" sz="2000" dirty="0"/>
              <a:t>A. Relative changes for a single channel Solar measurements for NOAA-20 OMPS Nadir Profiler.</a:t>
            </a:r>
          </a:p>
          <a:p>
            <a:r>
              <a:rPr lang="en-US" sz="1000" dirty="0"/>
              <a:t> </a:t>
            </a:r>
            <a:endParaRPr lang="en-US" sz="2000" dirty="0"/>
          </a:p>
          <a:p>
            <a:r>
              <a:rPr lang="en-US" sz="2000" dirty="0"/>
              <a:t>B. After adjusting for the solar activity using Mg II Scale Factors &amp; Mg II Index.</a:t>
            </a:r>
          </a:p>
          <a:p>
            <a:r>
              <a:rPr lang="en-US" sz="1000" dirty="0"/>
              <a:t> </a:t>
            </a:r>
            <a:endParaRPr lang="en-US" dirty="0"/>
          </a:p>
          <a:p>
            <a:r>
              <a:rPr lang="en-US" sz="2000" dirty="0"/>
              <a:t>C. After B and adjusting for the annual cycle in the wavelength scale.</a:t>
            </a:r>
          </a:p>
          <a:p>
            <a:r>
              <a:rPr lang="en-US" sz="1000" dirty="0"/>
              <a:t> </a:t>
            </a:r>
            <a:endParaRPr lang="en-US" sz="2000" dirty="0"/>
          </a:p>
          <a:p>
            <a:r>
              <a:rPr lang="en-US" sz="2000" dirty="0"/>
              <a:t>D. After B and C and adjusting for the diffuser degradation.</a:t>
            </a:r>
          </a:p>
          <a:p>
            <a:r>
              <a:rPr lang="en-US" sz="1000" dirty="0"/>
              <a:t> </a:t>
            </a:r>
            <a:endParaRPr lang="en-US" sz="2000" dirty="0"/>
          </a:p>
          <a:p>
            <a:r>
              <a:rPr lang="en-US" sz="2000" dirty="0"/>
              <a:t>E. After B, C and D, and adjusting for instrument throughput degradation.</a:t>
            </a:r>
          </a:p>
          <a:p>
            <a:r>
              <a:rPr lang="en-US" sz="1000" dirty="0"/>
              <a:t> </a:t>
            </a:r>
          </a:p>
          <a:p>
            <a:r>
              <a:rPr lang="en-US" sz="2000" dirty="0"/>
              <a:t>F. Relative differences between working and reference solar measurements versus wavelength.</a:t>
            </a:r>
          </a:p>
        </p:txBody>
      </p:sp>
      <p:sp>
        <p:nvSpPr>
          <p:cNvPr id="7" name="Rectangle 6">
            <a:extLst>
              <a:ext uri="{FF2B5EF4-FFF2-40B4-BE49-F238E27FC236}">
                <a16:creationId xmlns:a16="http://schemas.microsoft.com/office/drawing/2014/main" id="{63A57FF4-0B13-4583-AD15-5A211B6C3F84}"/>
              </a:ext>
            </a:extLst>
          </p:cNvPr>
          <p:cNvSpPr/>
          <p:nvPr/>
        </p:nvSpPr>
        <p:spPr>
          <a:xfrm>
            <a:off x="1620644" y="440651"/>
            <a:ext cx="361627" cy="366880"/>
          </a:xfrm>
          <a:prstGeom prst="rect">
            <a:avLst/>
          </a:prstGeom>
        </p:spPr>
        <p:txBody>
          <a:bodyPr wrap="square">
            <a:spAutoFit/>
          </a:bodyPr>
          <a:lstStyle/>
          <a:p>
            <a:r>
              <a:rPr lang="en-US" dirty="0"/>
              <a:t>A</a:t>
            </a:r>
          </a:p>
        </p:txBody>
      </p:sp>
      <p:sp>
        <p:nvSpPr>
          <p:cNvPr id="8" name="Rectangle 7">
            <a:extLst>
              <a:ext uri="{FF2B5EF4-FFF2-40B4-BE49-F238E27FC236}">
                <a16:creationId xmlns:a16="http://schemas.microsoft.com/office/drawing/2014/main" id="{124F9CEA-6D3F-42E8-AA3E-FC3D4ACE2956}"/>
              </a:ext>
            </a:extLst>
          </p:cNvPr>
          <p:cNvSpPr/>
          <p:nvPr/>
        </p:nvSpPr>
        <p:spPr>
          <a:xfrm>
            <a:off x="5742874" y="436937"/>
            <a:ext cx="361627" cy="366880"/>
          </a:xfrm>
          <a:prstGeom prst="rect">
            <a:avLst/>
          </a:prstGeom>
        </p:spPr>
        <p:txBody>
          <a:bodyPr wrap="square">
            <a:spAutoFit/>
          </a:bodyPr>
          <a:lstStyle/>
          <a:p>
            <a:r>
              <a:rPr lang="en-US" dirty="0"/>
              <a:t>B</a:t>
            </a:r>
          </a:p>
        </p:txBody>
      </p:sp>
      <p:sp>
        <p:nvSpPr>
          <p:cNvPr id="9" name="Rectangle 8">
            <a:extLst>
              <a:ext uri="{FF2B5EF4-FFF2-40B4-BE49-F238E27FC236}">
                <a16:creationId xmlns:a16="http://schemas.microsoft.com/office/drawing/2014/main" id="{4E1B5833-667A-475C-A58A-F64EC5CD49E7}"/>
              </a:ext>
            </a:extLst>
          </p:cNvPr>
          <p:cNvSpPr/>
          <p:nvPr/>
        </p:nvSpPr>
        <p:spPr>
          <a:xfrm>
            <a:off x="1628080" y="3313946"/>
            <a:ext cx="361627" cy="366880"/>
          </a:xfrm>
          <a:prstGeom prst="rect">
            <a:avLst/>
          </a:prstGeom>
        </p:spPr>
        <p:txBody>
          <a:bodyPr wrap="square">
            <a:spAutoFit/>
          </a:bodyPr>
          <a:lstStyle/>
          <a:p>
            <a:r>
              <a:rPr lang="en-US" dirty="0"/>
              <a:t>C</a:t>
            </a:r>
          </a:p>
        </p:txBody>
      </p:sp>
      <p:sp>
        <p:nvSpPr>
          <p:cNvPr id="10" name="Rectangle 9">
            <a:extLst>
              <a:ext uri="{FF2B5EF4-FFF2-40B4-BE49-F238E27FC236}">
                <a16:creationId xmlns:a16="http://schemas.microsoft.com/office/drawing/2014/main" id="{A169601C-5F18-4707-ACFD-7821C3F98368}"/>
              </a:ext>
            </a:extLst>
          </p:cNvPr>
          <p:cNvSpPr/>
          <p:nvPr/>
        </p:nvSpPr>
        <p:spPr>
          <a:xfrm>
            <a:off x="5750310" y="3310232"/>
            <a:ext cx="361627" cy="366880"/>
          </a:xfrm>
          <a:prstGeom prst="rect">
            <a:avLst/>
          </a:prstGeom>
        </p:spPr>
        <p:txBody>
          <a:bodyPr wrap="square">
            <a:spAutoFit/>
          </a:bodyPr>
          <a:lstStyle/>
          <a:p>
            <a:r>
              <a:rPr lang="en-US" dirty="0"/>
              <a:t>D</a:t>
            </a:r>
          </a:p>
        </p:txBody>
      </p:sp>
      <p:sp>
        <p:nvSpPr>
          <p:cNvPr id="11" name="Rectangle 10">
            <a:extLst>
              <a:ext uri="{FF2B5EF4-FFF2-40B4-BE49-F238E27FC236}">
                <a16:creationId xmlns:a16="http://schemas.microsoft.com/office/drawing/2014/main" id="{84311224-3963-4187-8196-2B601D5BB375}"/>
              </a:ext>
            </a:extLst>
          </p:cNvPr>
          <p:cNvSpPr/>
          <p:nvPr/>
        </p:nvSpPr>
        <p:spPr>
          <a:xfrm>
            <a:off x="1624364" y="5394871"/>
            <a:ext cx="361627" cy="366880"/>
          </a:xfrm>
          <a:prstGeom prst="rect">
            <a:avLst/>
          </a:prstGeom>
        </p:spPr>
        <p:txBody>
          <a:bodyPr wrap="square">
            <a:spAutoFit/>
          </a:bodyPr>
          <a:lstStyle/>
          <a:p>
            <a:r>
              <a:rPr lang="en-US" dirty="0"/>
              <a:t>E</a:t>
            </a:r>
          </a:p>
        </p:txBody>
      </p:sp>
      <p:sp>
        <p:nvSpPr>
          <p:cNvPr id="12" name="Rectangle 11">
            <a:extLst>
              <a:ext uri="{FF2B5EF4-FFF2-40B4-BE49-F238E27FC236}">
                <a16:creationId xmlns:a16="http://schemas.microsoft.com/office/drawing/2014/main" id="{E48FAA1B-300F-4AB5-9CE9-32B92713081D}"/>
              </a:ext>
            </a:extLst>
          </p:cNvPr>
          <p:cNvSpPr/>
          <p:nvPr/>
        </p:nvSpPr>
        <p:spPr>
          <a:xfrm>
            <a:off x="5746594" y="5391157"/>
            <a:ext cx="361627" cy="366880"/>
          </a:xfrm>
          <a:prstGeom prst="rect">
            <a:avLst/>
          </a:prstGeom>
        </p:spPr>
        <p:txBody>
          <a:bodyPr wrap="square">
            <a:spAutoFit/>
          </a:bodyPr>
          <a:lstStyle/>
          <a:p>
            <a:r>
              <a:rPr lang="en-US" dirty="0"/>
              <a:t>F</a:t>
            </a:r>
          </a:p>
        </p:txBody>
      </p:sp>
    </p:spTree>
    <p:extLst>
      <p:ext uri="{BB962C8B-B14F-4D97-AF65-F5344CB8AC3E}">
        <p14:creationId xmlns:p14="http://schemas.microsoft.com/office/powerpoint/2010/main" val="21638718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AEA8E1C-EA90-4240-BFC1-8FDC090B420D}"/>
              </a:ext>
            </a:extLst>
          </p:cNvPr>
          <p:cNvPicPr>
            <a:picLocks noChangeAspect="1"/>
          </p:cNvPicPr>
          <p:nvPr/>
        </p:nvPicPr>
        <p:blipFill rotWithShape="1">
          <a:blip r:embed="rId3"/>
          <a:srcRect l="15242" t="6105" r="7485" b="4042"/>
          <a:stretch/>
        </p:blipFill>
        <p:spPr>
          <a:xfrm>
            <a:off x="3562172" y="550841"/>
            <a:ext cx="7968183" cy="6162152"/>
          </a:xfrm>
          <a:prstGeom prst="rect">
            <a:avLst/>
          </a:prstGeom>
        </p:spPr>
      </p:pic>
      <p:sp>
        <p:nvSpPr>
          <p:cNvPr id="4" name="Slide Number Placeholder 3">
            <a:extLst>
              <a:ext uri="{FF2B5EF4-FFF2-40B4-BE49-F238E27FC236}">
                <a16:creationId xmlns:a16="http://schemas.microsoft.com/office/drawing/2014/main" id="{3B45F316-5D33-4645-99B8-56DFC74F9B50}"/>
              </a:ext>
            </a:extLst>
          </p:cNvPr>
          <p:cNvSpPr>
            <a:spLocks noGrp="1"/>
          </p:cNvSpPr>
          <p:nvPr>
            <p:ph type="sldNum" sz="quarter" idx="12"/>
          </p:nvPr>
        </p:nvSpPr>
        <p:spPr/>
        <p:txBody>
          <a:bodyPr/>
          <a:lstStyle/>
          <a:p>
            <a:fld id="{6F7D43C1-E35E-497E-9F54-CF4600D04F69}" type="slidenum">
              <a:rPr lang="en-US" smtClean="0"/>
              <a:t>9</a:t>
            </a:fld>
            <a:endParaRPr lang="en-US"/>
          </a:p>
        </p:txBody>
      </p:sp>
      <p:sp>
        <p:nvSpPr>
          <p:cNvPr id="8" name="TextBox 7">
            <a:extLst>
              <a:ext uri="{FF2B5EF4-FFF2-40B4-BE49-F238E27FC236}">
                <a16:creationId xmlns:a16="http://schemas.microsoft.com/office/drawing/2014/main" id="{A52D5CFD-B971-494E-9EB2-FA1F77A7917D}"/>
              </a:ext>
            </a:extLst>
          </p:cNvPr>
          <p:cNvSpPr txBox="1"/>
          <p:nvPr/>
        </p:nvSpPr>
        <p:spPr>
          <a:xfrm>
            <a:off x="5972021" y="901288"/>
            <a:ext cx="466794" cy="369332"/>
          </a:xfrm>
          <a:prstGeom prst="rect">
            <a:avLst/>
          </a:prstGeom>
          <a:noFill/>
        </p:spPr>
        <p:txBody>
          <a:bodyPr wrap="none" rtlCol="0">
            <a:spAutoFit/>
          </a:bodyPr>
          <a:lstStyle/>
          <a:p>
            <a:r>
              <a:rPr lang="en-US" sz="1800" dirty="0"/>
              <a:t>(a)</a:t>
            </a:r>
          </a:p>
        </p:txBody>
      </p:sp>
      <p:sp>
        <p:nvSpPr>
          <p:cNvPr id="10" name="object 2">
            <a:extLst>
              <a:ext uri="{FF2B5EF4-FFF2-40B4-BE49-F238E27FC236}">
                <a16:creationId xmlns:a16="http://schemas.microsoft.com/office/drawing/2014/main" id="{1D31A45B-C121-4E88-BC1D-6A815D065697}"/>
              </a:ext>
            </a:extLst>
          </p:cNvPr>
          <p:cNvSpPr txBox="1">
            <a:spLocks noGrp="1"/>
          </p:cNvSpPr>
          <p:nvPr>
            <p:ph type="title"/>
          </p:nvPr>
        </p:nvSpPr>
        <p:spPr>
          <a:xfrm>
            <a:off x="1130300" y="76201"/>
            <a:ext cx="10080524" cy="449547"/>
          </a:xfrm>
          <a:prstGeom prst="rect">
            <a:avLst/>
          </a:prstGeom>
        </p:spPr>
        <p:txBody>
          <a:bodyPr vert="horz" wrap="square" lIns="0" tIns="0" rIns="0" bIns="0" rtlCol="0" anchor="ctr">
            <a:spAutoFit/>
          </a:bodyPr>
          <a:lstStyle/>
          <a:p>
            <a:pPr algn="ctr">
              <a:lnSpc>
                <a:spcPts val="3895"/>
              </a:lnSpc>
            </a:pPr>
            <a:r>
              <a:rPr lang="en-US" sz="2800" dirty="0">
                <a:latin typeface="Verdana"/>
                <a:cs typeface="Verdana"/>
              </a:rPr>
              <a:t>OMPS Nadir Profiler Working Solar Measurements</a:t>
            </a:r>
            <a:endParaRPr sz="2800" dirty="0">
              <a:latin typeface="Verdana"/>
              <a:cs typeface="Verdana"/>
            </a:endParaRPr>
          </a:p>
        </p:txBody>
      </p:sp>
      <p:sp>
        <p:nvSpPr>
          <p:cNvPr id="11" name="TextBox 10">
            <a:extLst>
              <a:ext uri="{FF2B5EF4-FFF2-40B4-BE49-F238E27FC236}">
                <a16:creationId xmlns:a16="http://schemas.microsoft.com/office/drawing/2014/main" id="{8D9EBFA8-980C-4F9A-B7C4-48ACD8B217EB}"/>
              </a:ext>
            </a:extLst>
          </p:cNvPr>
          <p:cNvSpPr txBox="1"/>
          <p:nvPr/>
        </p:nvSpPr>
        <p:spPr>
          <a:xfrm>
            <a:off x="131052" y="685251"/>
            <a:ext cx="3119204" cy="6001643"/>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(a) 12 years of S-NPP OMPS NP bi-weekly Working Diffuser Soar measurements compared to their average</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(b) Wavelength Shift Patterns. Wavelength shifts track optical bench annual thermal variations.</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(c) Solar Activity Patterns. Patterns are Mg II scale factors and track Solar activity.</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(d) Differences after subtracting the shift and activity patterns. This shows the combined degradation of the working diffuser and the instrument’s optical throughput.</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Note: The working diffuser’s exposure is 26 times the reference exposure used annually.</a:t>
            </a:r>
          </a:p>
        </p:txBody>
      </p:sp>
      <p:sp>
        <p:nvSpPr>
          <p:cNvPr id="12" name="TextBox 11">
            <a:extLst>
              <a:ext uri="{FF2B5EF4-FFF2-40B4-BE49-F238E27FC236}">
                <a16:creationId xmlns:a16="http://schemas.microsoft.com/office/drawing/2014/main" id="{BEA4F2A6-A8C5-4EF4-AA02-9A494A1EA9FE}"/>
              </a:ext>
            </a:extLst>
          </p:cNvPr>
          <p:cNvSpPr txBox="1"/>
          <p:nvPr/>
        </p:nvSpPr>
        <p:spPr>
          <a:xfrm>
            <a:off x="8971603" y="5724927"/>
            <a:ext cx="2083263" cy="319639"/>
          </a:xfrm>
          <a:prstGeom prst="rect">
            <a:avLst/>
          </a:prstGeom>
          <a:noFill/>
        </p:spPr>
        <p:txBody>
          <a:bodyPr wrap="none" rtlCol="0">
            <a:spAutoFit/>
          </a:bodyPr>
          <a:lstStyle/>
          <a:p>
            <a:r>
              <a:rPr lang="en-US" sz="1477" dirty="0"/>
              <a:t>Degradation Component</a:t>
            </a:r>
          </a:p>
        </p:txBody>
      </p:sp>
      <p:pic>
        <p:nvPicPr>
          <p:cNvPr id="13" name="Picture 2" descr="http://i.stack.imgur.com/jgEQe.png">
            <a:hlinkClick r:id="rId4"/>
            <a:extLst>
              <a:ext uri="{FF2B5EF4-FFF2-40B4-BE49-F238E27FC236}">
                <a16:creationId xmlns:a16="http://schemas.microsoft.com/office/drawing/2014/main" id="{58BB5405-A52E-4C12-B2C2-9DD0DBFEDBC9}"/>
              </a:ext>
            </a:extLst>
          </p:cNvPr>
          <p:cNvPicPr>
            <a:picLocks noChangeAspect="1" noChangeArrowheads="1"/>
          </p:cNvPicPr>
          <p:nvPr/>
        </p:nvPicPr>
        <p:blipFill>
          <a:blip r:embed="rId5" cstate="print"/>
          <a:srcRect t="75236" r="10116"/>
          <a:stretch>
            <a:fillRect/>
          </a:stretch>
        </p:blipFill>
        <p:spPr bwMode="auto">
          <a:xfrm rot="16200000">
            <a:off x="9444396" y="3279079"/>
            <a:ext cx="4741718" cy="349651"/>
          </a:xfrm>
          <a:prstGeom prst="rect">
            <a:avLst/>
          </a:prstGeom>
          <a:noFill/>
        </p:spPr>
      </p:pic>
      <p:sp>
        <p:nvSpPr>
          <p:cNvPr id="14" name="TextBox 13">
            <a:extLst>
              <a:ext uri="{FF2B5EF4-FFF2-40B4-BE49-F238E27FC236}">
                <a16:creationId xmlns:a16="http://schemas.microsoft.com/office/drawing/2014/main" id="{EE49E4BC-235E-4D93-9C9E-E25F14768EB5}"/>
              </a:ext>
            </a:extLst>
          </p:cNvPr>
          <p:cNvSpPr txBox="1"/>
          <p:nvPr/>
        </p:nvSpPr>
        <p:spPr>
          <a:xfrm>
            <a:off x="11375924" y="786988"/>
            <a:ext cx="954107" cy="369332"/>
          </a:xfrm>
          <a:prstGeom prst="rect">
            <a:avLst/>
          </a:prstGeom>
          <a:noFill/>
        </p:spPr>
        <p:txBody>
          <a:bodyPr wrap="none" rtlCol="0">
            <a:spAutoFit/>
          </a:bodyPr>
          <a:lstStyle/>
          <a:p>
            <a:r>
              <a:rPr lang="en-US" sz="1800" dirty="0"/>
              <a:t>Newest</a:t>
            </a:r>
            <a:endParaRPr lang="en-US" sz="1477" dirty="0"/>
          </a:p>
        </p:txBody>
      </p:sp>
      <p:sp>
        <p:nvSpPr>
          <p:cNvPr id="15" name="TextBox 14">
            <a:extLst>
              <a:ext uri="{FF2B5EF4-FFF2-40B4-BE49-F238E27FC236}">
                <a16:creationId xmlns:a16="http://schemas.microsoft.com/office/drawing/2014/main" id="{FE456B1D-D026-4F07-8115-7FAF65B33AB2}"/>
              </a:ext>
            </a:extLst>
          </p:cNvPr>
          <p:cNvSpPr txBox="1"/>
          <p:nvPr/>
        </p:nvSpPr>
        <p:spPr>
          <a:xfrm>
            <a:off x="11442304" y="5763564"/>
            <a:ext cx="851515" cy="369332"/>
          </a:xfrm>
          <a:prstGeom prst="rect">
            <a:avLst/>
          </a:prstGeom>
          <a:noFill/>
        </p:spPr>
        <p:txBody>
          <a:bodyPr wrap="none" rtlCol="0">
            <a:spAutoFit/>
          </a:bodyPr>
          <a:lstStyle/>
          <a:p>
            <a:r>
              <a:rPr lang="en-US" sz="1800" dirty="0"/>
              <a:t>Oldest</a:t>
            </a:r>
            <a:endParaRPr lang="en-US" sz="1477" dirty="0"/>
          </a:p>
        </p:txBody>
      </p:sp>
      <p:sp>
        <p:nvSpPr>
          <p:cNvPr id="16" name="TextBox 15">
            <a:extLst>
              <a:ext uri="{FF2B5EF4-FFF2-40B4-BE49-F238E27FC236}">
                <a16:creationId xmlns:a16="http://schemas.microsoft.com/office/drawing/2014/main" id="{4BB7D38F-DBA0-4A81-82C6-A2D2AC22685B}"/>
              </a:ext>
            </a:extLst>
          </p:cNvPr>
          <p:cNvSpPr txBox="1"/>
          <p:nvPr/>
        </p:nvSpPr>
        <p:spPr>
          <a:xfrm>
            <a:off x="10013235" y="896037"/>
            <a:ext cx="466794" cy="369332"/>
          </a:xfrm>
          <a:prstGeom prst="rect">
            <a:avLst/>
          </a:prstGeom>
          <a:noFill/>
        </p:spPr>
        <p:txBody>
          <a:bodyPr wrap="none" rtlCol="0">
            <a:spAutoFit/>
          </a:bodyPr>
          <a:lstStyle/>
          <a:p>
            <a:r>
              <a:rPr lang="en-US" sz="1800" dirty="0"/>
              <a:t>(b)</a:t>
            </a:r>
          </a:p>
        </p:txBody>
      </p:sp>
      <p:sp>
        <p:nvSpPr>
          <p:cNvPr id="17" name="TextBox 16">
            <a:extLst>
              <a:ext uri="{FF2B5EF4-FFF2-40B4-BE49-F238E27FC236}">
                <a16:creationId xmlns:a16="http://schemas.microsoft.com/office/drawing/2014/main" id="{71C4B429-681B-4265-9411-E8FFB24E63B2}"/>
              </a:ext>
            </a:extLst>
          </p:cNvPr>
          <p:cNvSpPr txBox="1"/>
          <p:nvPr/>
        </p:nvSpPr>
        <p:spPr>
          <a:xfrm>
            <a:off x="5972021" y="3848644"/>
            <a:ext cx="453970" cy="369332"/>
          </a:xfrm>
          <a:prstGeom prst="rect">
            <a:avLst/>
          </a:prstGeom>
          <a:noFill/>
        </p:spPr>
        <p:txBody>
          <a:bodyPr wrap="none" rtlCol="0">
            <a:spAutoFit/>
          </a:bodyPr>
          <a:lstStyle/>
          <a:p>
            <a:r>
              <a:rPr lang="en-US" sz="1800" dirty="0"/>
              <a:t>(c)</a:t>
            </a:r>
          </a:p>
        </p:txBody>
      </p:sp>
      <p:sp>
        <p:nvSpPr>
          <p:cNvPr id="18" name="TextBox 17">
            <a:extLst>
              <a:ext uri="{FF2B5EF4-FFF2-40B4-BE49-F238E27FC236}">
                <a16:creationId xmlns:a16="http://schemas.microsoft.com/office/drawing/2014/main" id="{81CF98DC-6CDD-41B4-BB63-697E77528919}"/>
              </a:ext>
            </a:extLst>
          </p:cNvPr>
          <p:cNvSpPr txBox="1"/>
          <p:nvPr/>
        </p:nvSpPr>
        <p:spPr>
          <a:xfrm>
            <a:off x="10013235" y="3858516"/>
            <a:ext cx="466794" cy="369332"/>
          </a:xfrm>
          <a:prstGeom prst="rect">
            <a:avLst/>
          </a:prstGeom>
          <a:noFill/>
        </p:spPr>
        <p:txBody>
          <a:bodyPr wrap="none" rtlCol="0">
            <a:spAutoFit/>
          </a:bodyPr>
          <a:lstStyle/>
          <a:p>
            <a:r>
              <a:rPr lang="en-US" sz="1800" dirty="0"/>
              <a:t>(d)</a:t>
            </a:r>
          </a:p>
        </p:txBody>
      </p:sp>
      <p:cxnSp>
        <p:nvCxnSpPr>
          <p:cNvPr id="23" name="Straight Arrow Connector 22">
            <a:extLst>
              <a:ext uri="{FF2B5EF4-FFF2-40B4-BE49-F238E27FC236}">
                <a16:creationId xmlns:a16="http://schemas.microsoft.com/office/drawing/2014/main" id="{BD71F13A-E78D-4FE6-B08E-8B3F0B001617}"/>
              </a:ext>
            </a:extLst>
          </p:cNvPr>
          <p:cNvCxnSpPr>
            <a:cxnSpLocks/>
          </p:cNvCxnSpPr>
          <p:nvPr/>
        </p:nvCxnSpPr>
        <p:spPr>
          <a:xfrm>
            <a:off x="8027399" y="4228250"/>
            <a:ext cx="0" cy="1596514"/>
          </a:xfrm>
          <a:prstGeom prst="straightConnector1">
            <a:avLst/>
          </a:prstGeom>
          <a:ln w="25400">
            <a:solidFill>
              <a:srgbClr val="00B050"/>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DA950D28-B1FF-4BD8-BFE8-A0DDAF6E6EC2}"/>
              </a:ext>
            </a:extLst>
          </p:cNvPr>
          <p:cNvSpPr txBox="1"/>
          <p:nvPr/>
        </p:nvSpPr>
        <p:spPr>
          <a:xfrm>
            <a:off x="7433635" y="4849680"/>
            <a:ext cx="497252" cy="400110"/>
          </a:xfrm>
          <a:prstGeom prst="rect">
            <a:avLst/>
          </a:prstGeom>
          <a:noFill/>
        </p:spPr>
        <p:txBody>
          <a:bodyPr wrap="none" rtlCol="0">
            <a:spAutoFit/>
          </a:bodyPr>
          <a:lstStyle/>
          <a:p>
            <a:r>
              <a:rPr lang="en-US" sz="2000" dirty="0">
                <a:solidFill>
                  <a:srgbClr val="00B050"/>
                </a:solidFill>
              </a:rPr>
              <a:t>8%</a:t>
            </a:r>
            <a:endParaRPr lang="en-US" dirty="0">
              <a:solidFill>
                <a:srgbClr val="00B050"/>
              </a:solidFill>
            </a:endParaRPr>
          </a:p>
        </p:txBody>
      </p:sp>
    </p:spTree>
    <p:extLst>
      <p:ext uri="{BB962C8B-B14F-4D97-AF65-F5344CB8AC3E}">
        <p14:creationId xmlns:p14="http://schemas.microsoft.com/office/powerpoint/2010/main" val="28250864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99523</TotalTime>
  <Words>7197</Words>
  <Application>Microsoft Office PowerPoint</Application>
  <PresentationFormat>Widescreen</PresentationFormat>
  <Paragraphs>648</Paragraphs>
  <Slides>63</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63</vt:i4>
      </vt:variant>
    </vt:vector>
  </HeadingPairs>
  <TitlesOfParts>
    <vt:vector size="73" baseType="lpstr">
      <vt:lpstr>SimSun</vt:lpstr>
      <vt:lpstr>Arial</vt:lpstr>
      <vt:lpstr>Calibri</vt:lpstr>
      <vt:lpstr>Calibri Light</vt:lpstr>
      <vt:lpstr>Courier New</vt:lpstr>
      <vt:lpstr>Nunito</vt:lpstr>
      <vt:lpstr>Times New Roman</vt:lpstr>
      <vt:lpstr>Verdana</vt:lpstr>
      <vt:lpstr>Wingdings</vt:lpstr>
      <vt:lpstr>Office Theme</vt:lpstr>
      <vt:lpstr>Analysis of Measurements  for S-NPP, NOAA-20 &amp; NOAA-21 Ozone Mapping &amp; Profiler Suite (OMPS)</vt:lpstr>
      <vt:lpstr>Disclaimer</vt:lpstr>
      <vt:lpstr>Outline</vt:lpstr>
      <vt:lpstr>PowerPoint Presentation</vt:lpstr>
      <vt:lpstr>PowerPoint Presentation</vt:lpstr>
      <vt:lpstr>NOAA-20 OMPS NP Wavelength Scales</vt:lpstr>
      <vt:lpstr>NOAA-20 OMPS NP Earth Radiance Mg II Index</vt:lpstr>
      <vt:lpstr>PowerPoint Presentation</vt:lpstr>
      <vt:lpstr>OMPS Nadir Profiler Working Solar Measurements</vt:lpstr>
      <vt:lpstr>OMPS Nadir Profiler Reference Solar Measurements</vt:lpstr>
      <vt:lpstr>PowerPoint Presentation</vt:lpstr>
      <vt:lpstr>Calibration of UV/Vis Spectrometers for Aerosol Products [http://gsics.atmos.umd.edu/pub/Development/AnnualMeeting2024/7j_Flynn_GSICS_Aerosols.pptx ]</vt:lpstr>
      <vt:lpstr>PowerPoint Presentation</vt:lpstr>
      <vt:lpstr>PowerPoint Presentation</vt:lpstr>
      <vt:lpstr>Using V8TOz dN/dR and dN/dO3 and ozone and reflectivity differences to determine soft calibration adjustments</vt:lpstr>
      <vt:lpstr>PowerPoint Presentation</vt:lpstr>
      <vt:lpstr>PowerPoint Presentation</vt:lpstr>
      <vt:lpstr>PowerPoint Presentation</vt:lpstr>
      <vt:lpstr>Proposed Improvement for Solar Activity</vt:lpstr>
      <vt:lpstr>Options for Instrument Degradation</vt:lpstr>
      <vt:lpstr>PowerPoint Presentation</vt:lpstr>
      <vt:lpstr>Summary</vt:lpstr>
      <vt:lpstr>GeoXO Atmospheric Composition Instrument (ACX)</vt:lpstr>
      <vt:lpstr>PowerPoint Presentation</vt:lpstr>
      <vt:lpstr>NOAA GeoXO Atmospheric Composition Instrument (ACX)</vt:lpstr>
      <vt:lpstr>Backup slides </vt:lpstr>
      <vt:lpstr>Wavelength Shift Patterns: Measured versus Synthetic</vt:lpstr>
      <vt:lpstr>PowerPoint Presentation</vt:lpstr>
      <vt:lpstr>PowerPoint Presentation</vt:lpstr>
      <vt:lpstr>Estimates of SO2 from OMPS NM.</vt:lpstr>
      <vt:lpstr>Complications between wavelength shift and Mg II information from Synthetic Solar</vt:lpstr>
      <vt:lpstr>Proposed Improvement for Wavelength Scale Shift and Instrument Gradients</vt:lpstr>
      <vt:lpstr>Agenda</vt:lpstr>
      <vt:lpstr>Motivation, Background and Goals</vt:lpstr>
      <vt:lpstr>Introduction to TSIS-1 HSRS Resources</vt:lpstr>
      <vt:lpstr>7g. Validation of TSIS-1 HSRS in the range 300 nm to 1700 nm using ground-based SI-traceable spectral solar irradiance measurements. See references in note pages.</vt:lpstr>
      <vt:lpstr>Mg II Solar Activity and Scale Factor References</vt:lpstr>
      <vt:lpstr>Outline</vt:lpstr>
      <vt:lpstr>Sample difference between a synthetic proxy and a measured spectrum for S-NPP OMPS NP</vt:lpstr>
      <vt:lpstr>Degradation of Measured Solar at two Channels</vt:lpstr>
      <vt:lpstr>Model and Components for Solar Measurements</vt:lpstr>
      <vt:lpstr>PowerPoint Presentation</vt:lpstr>
      <vt:lpstr>Mg II Scale Factors: Measured versus Synthetic</vt:lpstr>
      <vt:lpstr>PowerPoint Presentation</vt:lpstr>
      <vt:lpstr>PowerPoint Presentation</vt:lpstr>
      <vt:lpstr>PowerPoint Presentation</vt:lpstr>
      <vt:lpstr>Complications</vt:lpstr>
      <vt:lpstr>Discussion Topics for Solar Studies</vt:lpstr>
      <vt:lpstr>Backup and slides from the annual meeting</vt:lpstr>
      <vt:lpstr>PowerPoint Presentation</vt:lpstr>
      <vt:lpstr>Complications for comparisons</vt:lpstr>
      <vt:lpstr>Solar More</vt:lpstr>
      <vt:lpstr>PowerPoint Presentation</vt:lpstr>
      <vt:lpstr>PowerPoint Presentation</vt:lpstr>
      <vt:lpstr>PowerPoint Presentation</vt:lpstr>
      <vt:lpstr>PowerPoint Presentation</vt:lpstr>
      <vt:lpstr>Planned Activities </vt:lpstr>
      <vt:lpstr>7i. Assessment of OMPS Nadir Mapper SDR Reflectance Using Deep Convective Clouds As Calibration Targets</vt:lpstr>
      <vt:lpstr>Data Sharing for UV Spectrometers</vt:lpstr>
      <vt:lpstr>Instrument Team Information Sheet</vt:lpstr>
      <vt:lpstr>Draft OMPS Team Information Sheet</vt:lpstr>
      <vt:lpstr>Degradation is small and well-characterized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Report on UVN-S Session</dc:title>
  <dc:creator>Lawrence Flynn</dc:creator>
  <cp:lastModifiedBy>Lawrence Flynn</cp:lastModifiedBy>
  <cp:revision>198</cp:revision>
  <dcterms:created xsi:type="dcterms:W3CDTF">2024-03-14T10:28:24Z</dcterms:created>
  <dcterms:modified xsi:type="dcterms:W3CDTF">2025-03-18T13:55:07Z</dcterms:modified>
</cp:coreProperties>
</file>