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3" r:id="rId2"/>
  </p:sldMasterIdLst>
  <p:notesMasterIdLst>
    <p:notesMasterId r:id="rId17"/>
  </p:notesMasterIdLst>
  <p:handoutMasterIdLst>
    <p:handoutMasterId r:id="rId18"/>
  </p:handoutMasterIdLst>
  <p:sldIdLst>
    <p:sldId id="277" r:id="rId3"/>
    <p:sldId id="284" r:id="rId4"/>
    <p:sldId id="4129" r:id="rId5"/>
    <p:sldId id="4151" r:id="rId6"/>
    <p:sldId id="4153" r:id="rId7"/>
    <p:sldId id="4152" r:id="rId8"/>
    <p:sldId id="4135" r:id="rId9"/>
    <p:sldId id="4159" r:id="rId10"/>
    <p:sldId id="4158" r:id="rId11"/>
    <p:sldId id="4154" r:id="rId12"/>
    <p:sldId id="4162" r:id="rId13"/>
    <p:sldId id="4148" r:id="rId14"/>
    <p:sldId id="4160" r:id="rId15"/>
    <p:sldId id="282" r:id="rId16"/>
  </p:sldIdLst>
  <p:sldSz cx="9144000" cy="5143500" type="screen16x9"/>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1"/>
    <p:restoredTop sz="96327" autoAdjust="0"/>
  </p:normalViewPr>
  <p:slideViewPr>
    <p:cSldViewPr snapToGrid="0" snapToObjects="1">
      <p:cViewPr>
        <p:scale>
          <a:sx n="170" d="100"/>
          <a:sy n="170" d="100"/>
        </p:scale>
        <p:origin x="680" y="584"/>
      </p:cViewPr>
      <p:guideLst>
        <p:guide orient="horz" pos="1620"/>
        <p:guide pos="2880"/>
      </p:guideLst>
    </p:cSldViewPr>
  </p:slideViewPr>
  <p:outlineViewPr>
    <p:cViewPr>
      <p:scale>
        <a:sx n="33" d="100"/>
        <a:sy n="33" d="100"/>
      </p:scale>
      <p:origin x="0" y="-5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3/5/25</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3/5/25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1"/>
          <p:cNvSpPr>
            <a:spLocks noGrp="1"/>
          </p:cNvSpPr>
          <p:nvPr>
            <p:ph sz="quarter" idx="20"/>
          </p:nvPr>
        </p:nvSpPr>
        <p:spPr>
          <a:xfrm>
            <a:off x="4675164" y="2137092"/>
            <a:ext cx="4216400" cy="2384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3/5/25</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3/5/25</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3/5/25</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DC96F477-1573-42B6-8124-1C5E2CCC0FDA}" type="datetime1">
              <a:rPr lang="en-US" smtClean="0"/>
              <a:t>3/5/25</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407045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7" name="Date Placeholder 6"/>
          <p:cNvSpPr>
            <a:spLocks noGrp="1"/>
          </p:cNvSpPr>
          <p:nvPr>
            <p:ph type="dt" sz="half" idx="18"/>
          </p:nvPr>
        </p:nvSpPr>
        <p:spPr/>
        <p:txBody>
          <a:bodyPr/>
          <a:lstStyle/>
          <a:p>
            <a:fld id="{69160BD7-9A24-46F0-B588-84A24FB50E43}" type="datetime1">
              <a:rPr lang="en-US" smtClean="0"/>
              <a:t>3/5/25</a:t>
            </a:fld>
            <a:endParaRPr lang="en-US" dirty="0"/>
          </a:p>
        </p:txBody>
      </p:sp>
      <p:sp>
        <p:nvSpPr>
          <p:cNvPr id="11" name="Footer Placeholder 10"/>
          <p:cNvSpPr>
            <a:spLocks noGrp="1"/>
          </p:cNvSpPr>
          <p:nvPr>
            <p:ph type="ftr" sz="quarter" idx="19"/>
          </p:nvPr>
        </p:nvSpPr>
        <p:spPr/>
        <p:txBody>
          <a:bodyPr/>
          <a:lstStyle/>
          <a:p>
            <a:r>
              <a:rPr lang="en-US"/>
              <a:t>For required markings, please visit https://mh.jpl.nasa.gov</a:t>
            </a:r>
            <a:endParaRPr lang="en-US" dirty="0"/>
          </a:p>
        </p:txBody>
      </p:sp>
      <p:sp>
        <p:nvSpPr>
          <p:cNvPr id="13" name="Slide Number Placeholder 12"/>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138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5" name="Date Placeholder 4"/>
          <p:cNvSpPr>
            <a:spLocks noGrp="1"/>
          </p:cNvSpPr>
          <p:nvPr>
            <p:ph type="dt" sz="half" idx="10"/>
          </p:nvPr>
        </p:nvSpPr>
        <p:spPr/>
        <p:txBody>
          <a:bodyPr/>
          <a:lstStyle/>
          <a:p>
            <a:fld id="{7F360C67-0F6D-4A63-8E63-273C3D00EFA0}" type="datetime1">
              <a:rPr lang="en-US" smtClean="0"/>
              <a:t>3/5/25</a:t>
            </a:fld>
            <a:endParaRPr lang="en-US" dirty="0"/>
          </a:p>
        </p:txBody>
      </p:sp>
      <p:sp>
        <p:nvSpPr>
          <p:cNvPr id="7" name="Footer Placeholder 6"/>
          <p:cNvSpPr>
            <a:spLocks noGrp="1"/>
          </p:cNvSpPr>
          <p:nvPr>
            <p:ph type="ftr" sz="quarter" idx="1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3371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5D7FBDF3-D11F-4F70-8F9F-651D17F84E13}" type="datetime1">
              <a:rPr lang="en-US" smtClean="0"/>
              <a:t>3/5/25</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71211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518357F6-0510-479E-9626-ED401C3312BA}" type="datetime1">
              <a:rPr lang="en-US" smtClean="0"/>
              <a:t>3/5/25</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3369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A867B-514B-4F27-82D6-3C76A0181DB0}" type="datetime1">
              <a:rPr lang="en-US" smtClean="0"/>
              <a:t>3/5/25</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15872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2538518" y="2571750"/>
            <a:ext cx="405728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8518" y="1381408"/>
            <a:ext cx="4057288" cy="1127024"/>
          </a:xfrm>
          <a:prstGeom prst="rect">
            <a:avLst/>
          </a:prstGeom>
        </p:spPr>
      </p:pic>
      <p:sp>
        <p:nvSpPr>
          <p:cNvPr id="2" name="Date Placeholder 1"/>
          <p:cNvSpPr>
            <a:spLocks noGrp="1"/>
          </p:cNvSpPr>
          <p:nvPr>
            <p:ph type="dt" sz="half" idx="10"/>
          </p:nvPr>
        </p:nvSpPr>
        <p:spPr/>
        <p:txBody>
          <a:bodyPr/>
          <a:lstStyle/>
          <a:p>
            <a:fld id="{4CD6A7BB-C868-4082-9DAC-3FE8412AC8FD}" type="datetime1">
              <a:rPr lang="en-US" smtClean="0"/>
              <a:t>3/5/25</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7" name="Slide Number Placeholder 6"/>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5220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Click icon to add picture</a:t>
            </a:r>
            <a:endParaRPr lang="en-US" dirty="0"/>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3356" y="2008238"/>
            <a:ext cx="4057288" cy="1127024"/>
          </a:xfrm>
          <a:prstGeom prst="rect">
            <a:avLst/>
          </a:prstGeom>
        </p:spPr>
      </p:pic>
      <p:sp>
        <p:nvSpPr>
          <p:cNvPr id="2" name="Date Placeholder 1"/>
          <p:cNvSpPr>
            <a:spLocks noGrp="1"/>
          </p:cNvSpPr>
          <p:nvPr>
            <p:ph type="dt" sz="half" idx="10"/>
          </p:nvPr>
        </p:nvSpPr>
        <p:spPr/>
        <p:txBody>
          <a:bodyPr/>
          <a:lstStyle/>
          <a:p>
            <a:fld id="{1D2A090E-3817-4555-91F3-FAFE914C4AAA}" type="datetime1">
              <a:rPr lang="en-US" smtClean="0"/>
              <a:t>3/5/25</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4179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39" y="1184382"/>
            <a:ext cx="2913350" cy="809264"/>
          </a:xfrm>
          <a:prstGeom prst="rect">
            <a:avLst/>
          </a:prstGeom>
        </p:spPr>
      </p:pic>
      <p:sp>
        <p:nvSpPr>
          <p:cNvPr id="3" name="Footer Placeholder 2"/>
          <p:cNvSpPr>
            <a:spLocks noGrp="1"/>
          </p:cNvSpPr>
          <p:nvPr>
            <p:ph type="ftr" sz="quarter" idx="20"/>
          </p:nvPr>
        </p:nvSpPr>
        <p:spPr>
          <a:xfrm>
            <a:off x="915351" y="4802823"/>
            <a:ext cx="7493625"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680955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8534" y="3921596"/>
            <a:ext cx="2913350" cy="809264"/>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64270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White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4246" y="4219781"/>
            <a:ext cx="2913350" cy="809264"/>
          </a:xfrm>
          <a:prstGeom prst="rect">
            <a:avLst/>
          </a:prstGeom>
        </p:spPr>
      </p:pic>
      <p:sp>
        <p:nvSpPr>
          <p:cNvPr id="3" name="Footer Placeholder 2"/>
          <p:cNvSpPr>
            <a:spLocks noGrp="1"/>
          </p:cNvSpPr>
          <p:nvPr>
            <p:ph type="ftr" sz="quarter" idx="21"/>
          </p:nvPr>
        </p:nvSpPr>
        <p:spPr>
          <a:xfrm>
            <a:off x="369198" y="4802823"/>
            <a:ext cx="5605049"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1120292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8C27A7D9-79A5-4F31-811A-2700B483370C}" type="datetime1">
              <a:rPr lang="en-US" smtClean="0"/>
              <a:t>3/5/25</a:t>
            </a:fld>
            <a:endParaRPr lang="en-US" dirty="0"/>
          </a:p>
        </p:txBody>
      </p:sp>
      <p:sp>
        <p:nvSpPr>
          <p:cNvPr id="3" name="Footer Placeholder 2"/>
          <p:cNvSpPr>
            <a:spLocks noGrp="1"/>
          </p:cNvSpPr>
          <p:nvPr>
            <p:ph type="ftr" sz="quarter" idx="2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2"/>
          </p:nvPr>
        </p:nvSpPr>
        <p:spPr/>
        <p:txBody>
          <a:bodyPr/>
          <a:lstStyle/>
          <a:p>
            <a:fld id="{8C68ADBD-3616-4318-B5FF-7C1BB362CA5A}" type="slidenum">
              <a:rPr lang="en-US" smtClean="0"/>
              <a:pPr/>
              <a:t>‹#›</a:t>
            </a:fld>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9153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4DFFDBDF-FD53-4339-9B2B-8D4083A87E6A}" type="datetime1">
              <a:rPr lang="en-US" smtClean="0"/>
              <a:t>3/5/25</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275C533D-D968-4A70-91E2-44C7FEDAA0E0}"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416787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FF51E6BA-1B59-444E-9924-1C6BFE86556B}" type="datetime1">
              <a:rPr lang="en-US" smtClean="0"/>
              <a:t>3/5/25</a:t>
            </a:fld>
            <a:endParaRPr lang="en-US" dirty="0"/>
          </a:p>
        </p:txBody>
      </p:sp>
      <p:sp>
        <p:nvSpPr>
          <p:cNvPr id="3" name="Footer Placeholder 2"/>
          <p:cNvSpPr>
            <a:spLocks noGrp="1"/>
          </p:cNvSpPr>
          <p:nvPr>
            <p:ph type="ftr" sz="quarter" idx="2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2"/>
          </p:nvPr>
        </p:nvSpPr>
        <p:spPr/>
        <p:txBody>
          <a:bodyPr/>
          <a:lstStyle/>
          <a:p>
            <a:fld id="{F9DDD08E-B43C-483A-B1DD-9BEB0BDDDDA3}"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431658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fld id="{EAEFA50C-A13C-4DCE-AFB3-2B7442276FB3}" type="datetime1">
              <a:rPr lang="en-US" smtClean="0"/>
              <a:t>3/5/25</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C20F9084-C4B8-47CC-A340-731237DBDB58}"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35957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BA287370-5FF0-4902-B346-9505C44AD782}" type="datetime1">
              <a:rPr lang="en-US" smtClean="0"/>
              <a:t>3/5/25</a:t>
            </a:fld>
            <a:endParaRPr lang="en-US" dirty="0"/>
          </a:p>
        </p:txBody>
      </p:sp>
      <p:sp>
        <p:nvSpPr>
          <p:cNvPr id="3" name="Footer Placeholder 2"/>
          <p:cNvSpPr>
            <a:spLocks noGrp="1"/>
          </p:cNvSpPr>
          <p:nvPr>
            <p:ph type="ftr" sz="quarter" idx="2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2"/>
          </p:nvPr>
        </p:nvSpPr>
        <p:spPr/>
        <p:txBody>
          <a:bodyPr/>
          <a:lstStyle/>
          <a:p>
            <a:fld id="{D53CE28F-B0E6-4C63-A7B8-EB4157A07061}"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29958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fld id="{8813C2AF-4676-455E-83CB-EFCE637AA527}" type="datetime1">
              <a:rPr lang="en-US" smtClean="0"/>
              <a:t>3/5/25</a:t>
            </a:fld>
            <a:endParaRPr lang="en-US" dirty="0"/>
          </a:p>
        </p:txBody>
      </p:sp>
      <p:sp>
        <p:nvSpPr>
          <p:cNvPr id="3" name="Footer Placeholder 2"/>
          <p:cNvSpPr>
            <a:spLocks noGrp="1"/>
          </p:cNvSpPr>
          <p:nvPr>
            <p:ph type="ftr" sz="quarter" idx="22"/>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3"/>
          </p:nvPr>
        </p:nvSpPr>
        <p:spPr/>
        <p:txBody>
          <a:bodyPr/>
          <a:lstStyle/>
          <a:p>
            <a:fld id="{6D81F743-FBF4-4AAB-BF1E-09D0097B96F2}" type="slidenum">
              <a:rPr lang="en-US" smtClean="0"/>
              <a:pPr/>
              <a:t>‹#›</a:t>
            </a:fld>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76019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Click icon to add picture</a:t>
            </a:r>
            <a:endParaRPr lang="en-US" dirty="0"/>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fld id="{22AB4888-AE87-452C-ACA0-2DD465CE82D2}" type="datetime1">
              <a:rPr lang="en-US" smtClean="0"/>
              <a:t>3/5/25</a:t>
            </a:fld>
            <a:endParaRPr lang="en-US" dirty="0"/>
          </a:p>
        </p:txBody>
      </p:sp>
      <p:sp>
        <p:nvSpPr>
          <p:cNvPr id="3" name="Footer Placeholder 2"/>
          <p:cNvSpPr>
            <a:spLocks noGrp="1"/>
          </p:cNvSpPr>
          <p:nvPr>
            <p:ph type="ftr" sz="quarter" idx="22"/>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3"/>
          </p:nvPr>
        </p:nvSpPr>
        <p:spPr/>
        <p:txBody>
          <a:bodyPr/>
          <a:lstStyle/>
          <a:p>
            <a:fld id="{16356448-7EEE-4D0D-AE32-557A2392817F}"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688214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fld id="{A9C12B0F-F129-4DB1-8648-A5DD68566654}" type="datetime1">
              <a:rPr lang="en-US" smtClean="0"/>
              <a:t>3/5/25</a:t>
            </a:fld>
            <a:endParaRPr lang="en-US" dirty="0"/>
          </a:p>
        </p:txBody>
      </p:sp>
      <p:sp>
        <p:nvSpPr>
          <p:cNvPr id="3" name="Footer Placeholder 2"/>
          <p:cNvSpPr>
            <a:spLocks noGrp="1"/>
          </p:cNvSpPr>
          <p:nvPr>
            <p:ph type="ftr" sz="quarter" idx="26"/>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7"/>
          </p:nvPr>
        </p:nvSpPr>
        <p:spPr/>
        <p:txBody>
          <a:bodyPr/>
          <a:lstStyle/>
          <a:p>
            <a:fld id="{0A79206F-C929-453C-B7BF-19A540401EF1}" type="slidenum">
              <a:rPr lang="en-US" smtClean="0"/>
              <a:pPr/>
              <a:t>‹#›</a:t>
            </a:fld>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59312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p:txBody>
          <a:bodyPr/>
          <a:lstStyle/>
          <a:p>
            <a:fld id="{EAE7DE20-9D8E-407E-8A33-FA12941AFDC7}" type="datetime1">
              <a:rPr lang="en-US" smtClean="0"/>
              <a:t>3/5/25</a:t>
            </a:fld>
            <a:endParaRPr lang="en-US" dirty="0"/>
          </a:p>
        </p:txBody>
      </p:sp>
      <p:sp>
        <p:nvSpPr>
          <p:cNvPr id="3" name="Footer Placeholder 2"/>
          <p:cNvSpPr>
            <a:spLocks noGrp="1"/>
          </p:cNvSpPr>
          <p:nvPr>
            <p:ph type="ftr" sz="quarter" idx="26"/>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7"/>
          </p:nvPr>
        </p:nvSpPr>
        <p:spPr/>
        <p:txBody>
          <a:bodyPr/>
          <a:lstStyle/>
          <a:p>
            <a:fld id="{7C3E947D-4126-44FB-8EC6-F80A3BAA18D4}"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262112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CCD2BB3B-355B-433D-AA8F-2232AA9A09D8}" type="datetime1">
              <a:rPr lang="en-US" smtClean="0"/>
              <a:t>3/5/25</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F45B3F8F-DC85-41EB-9D22-D06541A0ACDE}"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190340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p:txBody>
          <a:bodyPr/>
          <a:lstStyle/>
          <a:p>
            <a:fld id="{453B94B2-764B-4AEE-8E86-36209B57D673}" type="datetime1">
              <a:rPr lang="en-US" smtClean="0"/>
              <a:t>3/5/25</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7F015878-4578-4C49-BC72-FE830FC5A6D7}"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2080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83741-3649-40C7-AC1C-DC0B03113BF9}" type="datetime1">
              <a:rPr lang="en-US" smtClean="0"/>
              <a:t>3/5/25</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72306A69-C78D-46AD-9B4E-1E66EF195C51}" type="slidenum">
              <a:rPr lang="en-US" smtClean="0"/>
              <a:pPr/>
              <a:t>‹#›</a:t>
            </a:fld>
            <a:endParaRPr lang="en-US" dirty="0"/>
          </a:p>
        </p:txBody>
      </p:sp>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921278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2C6CB3C8-D16C-4285-BF05-882F83494820}" type="datetime1">
              <a:rPr lang="en-US" smtClean="0"/>
              <a:t>3/5/25</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802582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2C6CB3C8-D16C-4285-BF05-882F83494820}" type="datetime1">
              <a:rPr lang="en-US" smtClean="0"/>
              <a:t>3/5/25</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556751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CB3C8-D16C-4285-BF05-882F83494820}" type="datetime1">
              <a:rPr lang="en-US" smtClean="0"/>
              <a:t>3/5/25</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741414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White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8518" y="1381408"/>
            <a:ext cx="4057288" cy="1127025"/>
          </a:xfrm>
          <a:prstGeom prst="rect">
            <a:avLst/>
          </a:prstGeom>
        </p:spPr>
      </p:pic>
      <p:sp>
        <p:nvSpPr>
          <p:cNvPr id="2" name="Date Placeholder 1"/>
          <p:cNvSpPr>
            <a:spLocks noGrp="1"/>
          </p:cNvSpPr>
          <p:nvPr>
            <p:ph type="dt" sz="half" idx="10"/>
          </p:nvPr>
        </p:nvSpPr>
        <p:spPr/>
        <p:txBody>
          <a:bodyPr/>
          <a:lstStyle/>
          <a:p>
            <a:fld id="{2C6CB3C8-D16C-4285-BF05-882F83494820}" type="datetime1">
              <a:rPr lang="en-US" smtClean="0"/>
              <a:t>3/5/25</a:t>
            </a:fld>
            <a:endParaRPr lang="en-US" dirty="0"/>
          </a:p>
        </p:txBody>
      </p:sp>
      <p:sp>
        <p:nvSpPr>
          <p:cNvPr id="5" name="Footer Placeholder 4"/>
          <p:cNvSpPr>
            <a:spLocks noGrp="1"/>
          </p:cNvSpPr>
          <p:nvPr>
            <p:ph type="ftr" sz="quarter" idx="11"/>
          </p:nvPr>
        </p:nvSpPr>
        <p:spPr/>
        <p:txBody>
          <a:bodyPr/>
          <a:lstStyle/>
          <a:p>
            <a:r>
              <a:rPr lang="en-US"/>
              <a:t>For required markings, please visit https://mh.jpl.nasa.gov</a:t>
            </a:r>
            <a:endParaRPr lang="en-US" dirty="0"/>
          </a:p>
        </p:txBody>
      </p:sp>
      <p:sp>
        <p:nvSpPr>
          <p:cNvPr id="7" name="Slide Number Placeholder 6"/>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7967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3/5/25</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White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8518" y="2008238"/>
            <a:ext cx="4057288" cy="1127025"/>
          </a:xfrm>
          <a:prstGeom prst="rect">
            <a:avLst/>
          </a:prstGeom>
        </p:spPr>
      </p:pic>
      <p:sp>
        <p:nvSpPr>
          <p:cNvPr id="2" name="Date Placeholder 1"/>
          <p:cNvSpPr>
            <a:spLocks noGrp="1"/>
          </p:cNvSpPr>
          <p:nvPr>
            <p:ph type="dt" sz="half" idx="10"/>
          </p:nvPr>
        </p:nvSpPr>
        <p:spPr/>
        <p:txBody>
          <a:bodyPr/>
          <a:lstStyle/>
          <a:p>
            <a:fld id="{2C6CB3C8-D16C-4285-BF05-882F83494820}" type="datetime1">
              <a:rPr lang="en-US" smtClean="0"/>
              <a:t>3/5/25</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39523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3/5/25</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Orbiting Carbon Observatory</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r>
              <a:rPr lang="en-US" dirty="0"/>
              <a:t>3/19/2025</a:t>
            </a:r>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a:t>Click to edit Master title style</a:t>
            </a:r>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3/5/25</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Orbiting Carbon Observatory</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r>
              <a:rPr lang="en-US" dirty="0"/>
              <a:t>3/19/2025</a:t>
            </a:r>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3/5/25</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3/5/25</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3" r:id="rId20"/>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4000" y="4802823"/>
            <a:ext cx="142240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2C6CB3C8-D16C-4285-BF05-882F83494820}" type="datetime1">
              <a:rPr lang="en-US" smtClean="0"/>
              <a:t>3/5/25</a:t>
            </a:fld>
            <a:endParaRPr lang="en-US" dirty="0"/>
          </a:p>
        </p:txBody>
      </p:sp>
      <p:sp>
        <p:nvSpPr>
          <p:cNvPr id="5" name="Footer Placeholder 4"/>
          <p:cNvSpPr>
            <a:spLocks noGrp="1"/>
          </p:cNvSpPr>
          <p:nvPr>
            <p:ph type="ftr" sz="quarter" idx="3"/>
          </p:nvPr>
        </p:nvSpPr>
        <p:spPr>
          <a:xfrm>
            <a:off x="1676400" y="4802823"/>
            <a:ext cx="5775960"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52360" y="4802823"/>
            <a:ext cx="60137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p:hf hdr="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Rob.Rosenberg@jpl.nas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i.org/10.1109/TGRS.2025.3532216" TargetMode="Externa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8.xml"/><Relationship Id="rId5" Type="http://schemas.openxmlformats.org/officeDocument/2006/relationships/hyperlink" Target="https://disc.gsfc.nasa.gov/"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87784" y="108489"/>
            <a:ext cx="3347357" cy="1081080"/>
          </a:xfrm>
        </p:spPr>
        <p:txBody>
          <a:bodyPr/>
          <a:lstStyle/>
          <a:p>
            <a:r>
              <a:rPr lang="en-US" dirty="0"/>
              <a:t>GSICS Annual Meeting</a:t>
            </a:r>
          </a:p>
          <a:p>
            <a:r>
              <a:rPr lang="en-US" dirty="0"/>
              <a:t>UVNS Breakout Session 6D</a:t>
            </a:r>
          </a:p>
          <a:p>
            <a:r>
              <a:rPr lang="en-US" dirty="0"/>
              <a:t>Changchun, China (remote)</a:t>
            </a:r>
          </a:p>
          <a:p>
            <a:r>
              <a:rPr lang="en-US" dirty="0"/>
              <a:t>19 Mar 2025, 09:00-09:15 [UTC+8]</a:t>
            </a:r>
          </a:p>
        </p:txBody>
      </p:sp>
      <p:sp>
        <p:nvSpPr>
          <p:cNvPr id="3" name="Text Placeholder 2"/>
          <p:cNvSpPr>
            <a:spLocks noGrp="1"/>
          </p:cNvSpPr>
          <p:nvPr>
            <p:ph type="body" sz="quarter" idx="11"/>
          </p:nvPr>
        </p:nvSpPr>
        <p:spPr>
          <a:xfrm>
            <a:off x="5687783" y="1354711"/>
            <a:ext cx="3347357" cy="1523956"/>
          </a:xfrm>
        </p:spPr>
        <p:txBody>
          <a:bodyPr/>
          <a:lstStyle/>
          <a:p>
            <a:endParaRPr lang="en-US" dirty="0"/>
          </a:p>
          <a:p>
            <a:r>
              <a:rPr lang="en-US" dirty="0"/>
              <a:t>OCO-2 and OCO-3 Radiometric Trends</a:t>
            </a:r>
          </a:p>
        </p:txBody>
      </p:sp>
      <p:sp>
        <p:nvSpPr>
          <p:cNvPr id="5" name="Text Placeholder 4"/>
          <p:cNvSpPr>
            <a:spLocks noGrp="1"/>
          </p:cNvSpPr>
          <p:nvPr>
            <p:ph type="body" sz="quarter" idx="15"/>
          </p:nvPr>
        </p:nvSpPr>
        <p:spPr>
          <a:xfrm>
            <a:off x="5687786" y="2878667"/>
            <a:ext cx="3246988" cy="1075265"/>
          </a:xfrm>
        </p:spPr>
        <p:txBody>
          <a:bodyPr/>
          <a:lstStyle/>
          <a:p>
            <a:r>
              <a:rPr lang="en-US" dirty="0"/>
              <a:t>Rob Rosenberg, Graziela Keller, Richard Lee, Virgil Adumitroaie, Abhishek Chatterjee, Vivienne Payne</a:t>
            </a:r>
          </a:p>
          <a:p>
            <a:endParaRPr lang="en-US" dirty="0"/>
          </a:p>
          <a:p>
            <a:r>
              <a:rPr lang="en-US" dirty="0"/>
              <a:t>Contact Email: </a:t>
            </a:r>
            <a:r>
              <a:rPr lang="en-US" dirty="0">
                <a:hlinkClick r:id="rId2"/>
              </a:rPr>
              <a:t>Rob.Rosenberg@jpl.nasa.gov</a:t>
            </a:r>
            <a:endParaRPr lang="en-US" dirty="0"/>
          </a:p>
          <a:p>
            <a:pPr algn="l"/>
            <a:endParaRPr lang="en-US" dirty="0"/>
          </a:p>
        </p:txBody>
      </p:sp>
      <p:pic>
        <p:nvPicPr>
          <p:cNvPr id="7" name="Picture Placeholder 21" descr="Photo-2015-03-12-085758 - D2015_0302_D370_CMSalt2.jpg"/>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0"/>
            <a:ext cx="5546725" cy="5143500"/>
          </a:xfrm>
        </p:spPr>
      </p:pic>
      <p:sp>
        <p:nvSpPr>
          <p:cNvPr id="6" name="TextBox 5">
            <a:extLst>
              <a:ext uri="{FF2B5EF4-FFF2-40B4-BE49-F238E27FC236}">
                <a16:creationId xmlns:a16="http://schemas.microsoft.com/office/drawing/2014/main" id="{93FE5FD4-0B7A-9B3E-57D0-4508ACBF1236}"/>
              </a:ext>
            </a:extLst>
          </p:cNvPr>
          <p:cNvSpPr txBox="1"/>
          <p:nvPr/>
        </p:nvSpPr>
        <p:spPr>
          <a:xfrm>
            <a:off x="5871859" y="4652202"/>
            <a:ext cx="2979208" cy="461665"/>
          </a:xfrm>
          <a:prstGeom prst="rect">
            <a:avLst/>
          </a:prstGeom>
          <a:noFill/>
        </p:spPr>
        <p:txBody>
          <a:bodyPr wrap="square">
            <a:spAutoFit/>
          </a:bodyPr>
          <a:lstStyle/>
          <a:p>
            <a:r>
              <a:rPr lang="en-US" sz="1200" b="0" i="0" u="none" strike="noStrike" dirty="0">
                <a:solidFill>
                  <a:srgbClr val="212121"/>
                </a:solidFill>
                <a:effectLst/>
                <a:latin typeface="Arial" panose="020B0604020202020204" pitchFamily="34" charset="0"/>
                <a:cs typeface="Arial" panose="020B0604020202020204" pitchFamily="34" charset="0"/>
              </a:rPr>
              <a:t>© 2025 California Institute of Technology. Government sponsorship acknowledged.</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2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5AB01-4E35-74CE-2EE9-402C391A4BFC}"/>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D5099CA8-885F-402F-4C50-C6E2F3A705CE}"/>
              </a:ext>
            </a:extLst>
          </p:cNvPr>
          <p:cNvSpPr>
            <a:spLocks noGrp="1"/>
          </p:cNvSpPr>
          <p:nvPr>
            <p:ph type="title"/>
          </p:nvPr>
        </p:nvSpPr>
        <p:spPr/>
        <p:txBody>
          <a:bodyPr/>
          <a:lstStyle/>
          <a:p>
            <a:r>
              <a:rPr lang="en-US" dirty="0"/>
              <a:t>Publication in IEEE TGRS January 23, 2025</a:t>
            </a:r>
          </a:p>
        </p:txBody>
      </p:sp>
      <p:sp>
        <p:nvSpPr>
          <p:cNvPr id="4" name="Text Placeholder 3">
            <a:extLst>
              <a:ext uri="{FF2B5EF4-FFF2-40B4-BE49-F238E27FC236}">
                <a16:creationId xmlns:a16="http://schemas.microsoft.com/office/drawing/2014/main" id="{F5511E35-3A92-05C3-C3F3-FE7731E61623}"/>
              </a:ext>
            </a:extLst>
          </p:cNvPr>
          <p:cNvSpPr>
            <a:spLocks noGrp="1"/>
          </p:cNvSpPr>
          <p:nvPr>
            <p:ph type="body" sz="quarter" idx="14"/>
          </p:nvPr>
        </p:nvSpPr>
        <p:spPr/>
        <p:txBody>
          <a:bodyPr/>
          <a:lstStyle/>
          <a:p>
            <a:r>
              <a:rPr lang="en-US" dirty="0"/>
              <a:t>New Inflight Calibration of OCO-3’s A-Band for Version 11 Products</a:t>
            </a:r>
          </a:p>
          <a:p>
            <a:endParaRPr lang="en-US" dirty="0"/>
          </a:p>
        </p:txBody>
      </p:sp>
      <p:sp>
        <p:nvSpPr>
          <p:cNvPr id="5" name="Content Placeholder 4">
            <a:extLst>
              <a:ext uri="{FF2B5EF4-FFF2-40B4-BE49-F238E27FC236}">
                <a16:creationId xmlns:a16="http://schemas.microsoft.com/office/drawing/2014/main" id="{D3844D5B-5C07-D666-4F89-81B7390288B6}"/>
              </a:ext>
            </a:extLst>
          </p:cNvPr>
          <p:cNvSpPr>
            <a:spLocks noGrp="1"/>
          </p:cNvSpPr>
          <p:nvPr>
            <p:ph sz="quarter" idx="19"/>
          </p:nvPr>
        </p:nvSpPr>
        <p:spPr>
          <a:xfrm>
            <a:off x="288790" y="1148521"/>
            <a:ext cx="5241044" cy="489049"/>
          </a:xfrm>
        </p:spPr>
        <p:txBody>
          <a:bodyPr/>
          <a:lstStyle/>
          <a:p>
            <a:pPr marL="0" indent="0">
              <a:buNone/>
            </a:pPr>
            <a:r>
              <a:rPr lang="en-US" dirty="0">
                <a:hlinkClick r:id="rId2"/>
              </a:rPr>
              <a:t>https://doi.org/10.1109/TGRS.2025.3532216</a:t>
            </a:r>
            <a:endParaRPr lang="en-US" dirty="0"/>
          </a:p>
          <a:p>
            <a:endParaRPr lang="en-US" dirty="0"/>
          </a:p>
        </p:txBody>
      </p:sp>
      <p:sp>
        <p:nvSpPr>
          <p:cNvPr id="6" name="Date Placeholder 5">
            <a:extLst>
              <a:ext uri="{FF2B5EF4-FFF2-40B4-BE49-F238E27FC236}">
                <a16:creationId xmlns:a16="http://schemas.microsoft.com/office/drawing/2014/main" id="{A64EE99B-6D9B-430D-BD64-F2E5439D177A}"/>
              </a:ext>
            </a:extLst>
          </p:cNvPr>
          <p:cNvSpPr>
            <a:spLocks noGrp="1"/>
          </p:cNvSpPr>
          <p:nvPr>
            <p:ph type="dt" sz="half" idx="20"/>
          </p:nvPr>
        </p:nvSpPr>
        <p:spPr/>
        <p:txBody>
          <a:bodyPr/>
          <a:lstStyle/>
          <a:p>
            <a:r>
              <a:rPr lang="en-US"/>
              <a:t>3/19/2025</a:t>
            </a:r>
            <a:endParaRPr lang="en-US" dirty="0"/>
          </a:p>
        </p:txBody>
      </p:sp>
      <p:sp>
        <p:nvSpPr>
          <p:cNvPr id="7" name="Slide Number Placeholder 6">
            <a:extLst>
              <a:ext uri="{FF2B5EF4-FFF2-40B4-BE49-F238E27FC236}">
                <a16:creationId xmlns:a16="http://schemas.microsoft.com/office/drawing/2014/main" id="{1CE359CC-5104-7090-0764-C0DCF90D2196}"/>
              </a:ext>
            </a:extLst>
          </p:cNvPr>
          <p:cNvSpPr>
            <a:spLocks noGrp="1"/>
          </p:cNvSpPr>
          <p:nvPr>
            <p:ph type="sldNum" sz="quarter" idx="22"/>
          </p:nvPr>
        </p:nvSpPr>
        <p:spPr/>
        <p:txBody>
          <a:bodyPr/>
          <a:lstStyle/>
          <a:p>
            <a:fld id="{0E0E1749-0B7E-403A-A9A7-95F2ED1F2891}" type="slidenum">
              <a:rPr lang="en-US" smtClean="0"/>
              <a:pPr/>
              <a:t>10</a:t>
            </a:fld>
            <a:endParaRPr lang="en-US" dirty="0"/>
          </a:p>
        </p:txBody>
      </p:sp>
      <p:sp>
        <p:nvSpPr>
          <p:cNvPr id="8" name="Rectangle 7">
            <a:extLst>
              <a:ext uri="{FF2B5EF4-FFF2-40B4-BE49-F238E27FC236}">
                <a16:creationId xmlns:a16="http://schemas.microsoft.com/office/drawing/2014/main" id="{2EF0C7A8-79D5-BE7B-CED4-5CA5BE71B904}"/>
              </a:ext>
            </a:extLst>
          </p:cNvPr>
          <p:cNvSpPr/>
          <p:nvPr/>
        </p:nvSpPr>
        <p:spPr>
          <a:xfrm>
            <a:off x="5866394" y="1148521"/>
            <a:ext cx="3244752" cy="1015663"/>
          </a:xfrm>
          <a:prstGeom prst="rect">
            <a:avLst/>
          </a:prstGeom>
        </p:spPr>
        <p:txBody>
          <a:bodyPr wrap="square">
            <a:spAutoFit/>
          </a:bodyPr>
          <a:lstStyle/>
          <a:p>
            <a:pPr algn="ctr"/>
            <a:r>
              <a:rPr lang="en-US" sz="1000" dirty="0">
                <a:latin typeface="HelveticaNeue Regular"/>
              </a:rPr>
              <a:t>Graziela R. Keller*, Robert A. Rosenberg, Aronne Merrelli, Christopher W. O’Dell, Gary D. Spiers, Vivienne H. Payne, and Abhishek Chatterjee </a:t>
            </a:r>
          </a:p>
          <a:p>
            <a:pPr algn="ctr"/>
            <a:endParaRPr lang="en-US" sz="800" dirty="0">
              <a:solidFill>
                <a:srgbClr val="333333"/>
              </a:solidFill>
              <a:latin typeface="HelveticaNeue Regular"/>
            </a:endParaRPr>
          </a:p>
          <a:p>
            <a:pPr algn="ctr"/>
            <a:r>
              <a:rPr lang="en-US" sz="1000" b="0" i="1" dirty="0">
                <a:solidFill>
                  <a:srgbClr val="333333"/>
                </a:solidFill>
                <a:effectLst/>
                <a:latin typeface="HelveticaNeue Regular"/>
              </a:rPr>
              <a:t>IEEE Transactions on Geoscience and Remote Sensing</a:t>
            </a:r>
            <a:r>
              <a:rPr lang="en-US" sz="1000" b="0" i="0" dirty="0">
                <a:solidFill>
                  <a:srgbClr val="333333"/>
                </a:solidFill>
                <a:effectLst/>
                <a:latin typeface="HelveticaNeue Regular"/>
              </a:rPr>
              <a:t>, vol. 63, pp. 1-12, 2025, Art no. 1000412 </a:t>
            </a:r>
            <a:endParaRPr lang="en-US" sz="1000" dirty="0">
              <a:latin typeface="HelveticaNeue Regular"/>
            </a:endParaRPr>
          </a:p>
        </p:txBody>
      </p:sp>
      <p:pic>
        <p:nvPicPr>
          <p:cNvPr id="9" name="Picture 8">
            <a:extLst>
              <a:ext uri="{FF2B5EF4-FFF2-40B4-BE49-F238E27FC236}">
                <a16:creationId xmlns:a16="http://schemas.microsoft.com/office/drawing/2014/main" id="{80778431-8990-D2FC-F325-8BEB14C9A3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999" y="1637570"/>
            <a:ext cx="3657600" cy="1663762"/>
          </a:xfrm>
          <a:prstGeom prst="rect">
            <a:avLst/>
          </a:prstGeom>
        </p:spPr>
      </p:pic>
      <p:sp>
        <p:nvSpPr>
          <p:cNvPr id="10" name="Rectangle 9">
            <a:extLst>
              <a:ext uri="{FF2B5EF4-FFF2-40B4-BE49-F238E27FC236}">
                <a16:creationId xmlns:a16="http://schemas.microsoft.com/office/drawing/2014/main" id="{73B8867B-DB39-C492-82B5-A1F147BCB6F8}"/>
              </a:ext>
            </a:extLst>
          </p:cNvPr>
          <p:cNvSpPr/>
          <p:nvPr/>
        </p:nvSpPr>
        <p:spPr>
          <a:xfrm>
            <a:off x="3949415" y="1656352"/>
            <a:ext cx="1998460" cy="1169551"/>
          </a:xfrm>
          <a:prstGeom prst="rect">
            <a:avLst/>
          </a:prstGeom>
        </p:spPr>
        <p:txBody>
          <a:bodyPr wrap="square">
            <a:spAutoFit/>
          </a:bodyPr>
          <a:lstStyle/>
          <a:p>
            <a:pPr algn="just"/>
            <a:r>
              <a:rPr lang="en-US" sz="1000" b="1" dirty="0">
                <a:latin typeface="HelveticaNeue Regular"/>
              </a:rPr>
              <a:t>Fig. 1 – </a:t>
            </a:r>
            <a:r>
              <a:rPr lang="en-US" sz="1000" dirty="0">
                <a:latin typeface="HelveticaNeue Regular"/>
              </a:rPr>
              <a:t> (Left) clear ocean spectra, (Right) ratio of spectra and similar curves from lamps data. Curves show different profiles, so ocean data used to calculate the spectral shape of changes in response.</a:t>
            </a:r>
          </a:p>
        </p:txBody>
      </p:sp>
      <p:pic>
        <p:nvPicPr>
          <p:cNvPr id="11" name="Picture 10">
            <a:extLst>
              <a:ext uri="{FF2B5EF4-FFF2-40B4-BE49-F238E27FC236}">
                <a16:creationId xmlns:a16="http://schemas.microsoft.com/office/drawing/2014/main" id="{2C17CB1A-4202-C06B-7599-BBB3788896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46801" y="2143257"/>
            <a:ext cx="2743200" cy="2659566"/>
          </a:xfrm>
          <a:prstGeom prst="rect">
            <a:avLst/>
          </a:prstGeom>
        </p:spPr>
      </p:pic>
      <p:sp>
        <p:nvSpPr>
          <p:cNvPr id="12" name="Rectangle 11">
            <a:extLst>
              <a:ext uri="{FF2B5EF4-FFF2-40B4-BE49-F238E27FC236}">
                <a16:creationId xmlns:a16="http://schemas.microsoft.com/office/drawing/2014/main" id="{FCBC61C3-9C9A-1133-FC0B-B13F52E6FB45}"/>
              </a:ext>
            </a:extLst>
          </p:cNvPr>
          <p:cNvSpPr/>
          <p:nvPr/>
        </p:nvSpPr>
        <p:spPr>
          <a:xfrm>
            <a:off x="3911599" y="3039754"/>
            <a:ext cx="2217828" cy="1631216"/>
          </a:xfrm>
          <a:prstGeom prst="rect">
            <a:avLst/>
          </a:prstGeom>
        </p:spPr>
        <p:txBody>
          <a:bodyPr wrap="square">
            <a:spAutoFit/>
          </a:bodyPr>
          <a:lstStyle/>
          <a:p>
            <a:pPr algn="just"/>
            <a:r>
              <a:rPr lang="en-US" sz="1000" b="1" dirty="0">
                <a:latin typeface="HelveticaNeue Regular"/>
              </a:rPr>
              <a:t>Fig. 2 –</a:t>
            </a:r>
            <a:r>
              <a:rPr lang="en-US" sz="1000" dirty="0">
                <a:latin typeface="HelveticaNeue Regular"/>
              </a:rPr>
              <a:t> OCO-3 median residuals between Earth observations and forward modeled radiances for footprints 1 (top) and 8 (bottom) for Versions 10 (blue) and 11 (black). Over 1000 soundings from solar day 8904 were used. In v10, curvature in the residuals showed strong dependence on footprint. This was resolved in v11.</a:t>
            </a:r>
          </a:p>
        </p:txBody>
      </p:sp>
      <p:pic>
        <p:nvPicPr>
          <p:cNvPr id="14" name="Picture 13">
            <a:extLst>
              <a:ext uri="{FF2B5EF4-FFF2-40B4-BE49-F238E27FC236}">
                <a16:creationId xmlns:a16="http://schemas.microsoft.com/office/drawing/2014/main" id="{E7F97398-02AE-1AEB-B3CA-13A1B67D41A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3999" y="3339514"/>
            <a:ext cx="1828800" cy="1425126"/>
          </a:xfrm>
          <a:prstGeom prst="rect">
            <a:avLst/>
          </a:prstGeom>
        </p:spPr>
      </p:pic>
      <p:sp>
        <p:nvSpPr>
          <p:cNvPr id="15" name="Rectangle 14">
            <a:extLst>
              <a:ext uri="{FF2B5EF4-FFF2-40B4-BE49-F238E27FC236}">
                <a16:creationId xmlns:a16="http://schemas.microsoft.com/office/drawing/2014/main" id="{9A21ECB8-86E5-670A-D164-531CB9E21C54}"/>
              </a:ext>
            </a:extLst>
          </p:cNvPr>
          <p:cNvSpPr/>
          <p:nvPr/>
        </p:nvSpPr>
        <p:spPr>
          <a:xfrm>
            <a:off x="2120616" y="3301331"/>
            <a:ext cx="1790984" cy="1323439"/>
          </a:xfrm>
          <a:prstGeom prst="rect">
            <a:avLst/>
          </a:prstGeom>
        </p:spPr>
        <p:txBody>
          <a:bodyPr wrap="square">
            <a:spAutoFit/>
          </a:bodyPr>
          <a:lstStyle/>
          <a:p>
            <a:pPr algn="just"/>
            <a:r>
              <a:rPr lang="en-US" sz="1000" b="1" dirty="0">
                <a:latin typeface="HelveticaNeue Regular"/>
              </a:rPr>
              <a:t>Fig. 3 – </a:t>
            </a:r>
            <a:r>
              <a:rPr lang="en-US" sz="1000" dirty="0">
                <a:latin typeface="HelveticaNeue Regular"/>
              </a:rPr>
              <a:t>Loss of XCO</a:t>
            </a:r>
            <a:r>
              <a:rPr lang="en-US" sz="1000" baseline="-25000" dirty="0">
                <a:latin typeface="HelveticaNeue Regular"/>
              </a:rPr>
              <a:t>2</a:t>
            </a:r>
            <a:r>
              <a:rPr lang="en-US" sz="1000" dirty="0">
                <a:latin typeface="HelveticaNeue Regular"/>
              </a:rPr>
              <a:t> by the end of OCO-3’s longest period of contaminant accumulation for Versions 10 (dashed) and 11 (solid). In v11, the loss of XCO</a:t>
            </a:r>
            <a:r>
              <a:rPr lang="en-US" sz="1000" baseline="-25000" dirty="0">
                <a:latin typeface="HelveticaNeue Regular"/>
              </a:rPr>
              <a:t>2</a:t>
            </a:r>
            <a:r>
              <a:rPr lang="en-US" sz="1000" dirty="0">
                <a:latin typeface="HelveticaNeue Regular"/>
              </a:rPr>
              <a:t> was reduced to &lt; 1 ppm for all footprints.</a:t>
            </a:r>
          </a:p>
        </p:txBody>
      </p:sp>
    </p:spTree>
    <p:extLst>
      <p:ext uri="{BB962C8B-B14F-4D97-AF65-F5344CB8AC3E}">
        <p14:creationId xmlns:p14="http://schemas.microsoft.com/office/powerpoint/2010/main" val="54587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0DE47-197A-002E-3CF5-148B1076298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A810B701-60A8-9BED-A5E8-8951F26AC5F2}"/>
              </a:ext>
            </a:extLst>
          </p:cNvPr>
          <p:cNvSpPr>
            <a:spLocks noGrp="1"/>
          </p:cNvSpPr>
          <p:nvPr>
            <p:ph type="title"/>
          </p:nvPr>
        </p:nvSpPr>
        <p:spPr>
          <a:xfrm>
            <a:off x="254000" y="327899"/>
            <a:ext cx="8636000" cy="434101"/>
          </a:xfrm>
        </p:spPr>
        <p:txBody>
          <a:bodyPr/>
          <a:lstStyle/>
          <a:p>
            <a:r>
              <a:rPr lang="en-US" dirty="0"/>
              <a:t>OCO-3 Lamp 2 &amp; 3 Trends Relative to Prelaunch (to Mar 6)</a:t>
            </a:r>
          </a:p>
        </p:txBody>
      </p:sp>
      <p:sp>
        <p:nvSpPr>
          <p:cNvPr id="4" name="Text Placeholder 3">
            <a:extLst>
              <a:ext uri="{FF2B5EF4-FFF2-40B4-BE49-F238E27FC236}">
                <a16:creationId xmlns:a16="http://schemas.microsoft.com/office/drawing/2014/main" id="{BD73B8A8-78ED-E1FB-EC68-DAF9A23C21C8}"/>
              </a:ext>
            </a:extLst>
          </p:cNvPr>
          <p:cNvSpPr>
            <a:spLocks noGrp="1"/>
          </p:cNvSpPr>
          <p:nvPr>
            <p:ph type="body" sz="quarter" idx="14"/>
          </p:nvPr>
        </p:nvSpPr>
        <p:spPr/>
        <p:txBody>
          <a:bodyPr/>
          <a:lstStyle/>
          <a:p>
            <a:r>
              <a:rPr lang="en-US" dirty="0"/>
              <a:t>Lamp 2: 19 % of sequences, Lamp 3: 80 % of sequences</a:t>
            </a:r>
          </a:p>
        </p:txBody>
      </p:sp>
      <p:sp>
        <p:nvSpPr>
          <p:cNvPr id="6" name="Date Placeholder 5">
            <a:extLst>
              <a:ext uri="{FF2B5EF4-FFF2-40B4-BE49-F238E27FC236}">
                <a16:creationId xmlns:a16="http://schemas.microsoft.com/office/drawing/2014/main" id="{24E63D98-51CB-DC4B-E9DC-5F573A4F4A83}"/>
              </a:ext>
            </a:extLst>
          </p:cNvPr>
          <p:cNvSpPr>
            <a:spLocks noGrp="1"/>
          </p:cNvSpPr>
          <p:nvPr>
            <p:ph type="dt" sz="half" idx="20"/>
          </p:nvPr>
        </p:nvSpPr>
        <p:spPr/>
        <p:txBody>
          <a:bodyPr/>
          <a:lstStyle/>
          <a:p>
            <a:r>
              <a:rPr lang="en-US"/>
              <a:t>3/19/2025</a:t>
            </a:r>
            <a:endParaRPr lang="en-US" dirty="0"/>
          </a:p>
        </p:txBody>
      </p:sp>
      <p:sp>
        <p:nvSpPr>
          <p:cNvPr id="7" name="Slide Number Placeholder 6">
            <a:extLst>
              <a:ext uri="{FF2B5EF4-FFF2-40B4-BE49-F238E27FC236}">
                <a16:creationId xmlns:a16="http://schemas.microsoft.com/office/drawing/2014/main" id="{9984A730-6B7F-3C3D-1238-096D3F822F92}"/>
              </a:ext>
            </a:extLst>
          </p:cNvPr>
          <p:cNvSpPr>
            <a:spLocks noGrp="1"/>
          </p:cNvSpPr>
          <p:nvPr>
            <p:ph type="sldNum" sz="quarter" idx="22"/>
          </p:nvPr>
        </p:nvSpPr>
        <p:spPr/>
        <p:txBody>
          <a:bodyPr/>
          <a:lstStyle/>
          <a:p>
            <a:fld id="{0E0E1749-0B7E-403A-A9A7-95F2ED1F2891}" type="slidenum">
              <a:rPr lang="en-US" smtClean="0"/>
              <a:pPr/>
              <a:t>11</a:t>
            </a:fld>
            <a:endParaRPr lang="en-US" dirty="0"/>
          </a:p>
        </p:txBody>
      </p:sp>
      <p:pic>
        <p:nvPicPr>
          <p:cNvPr id="9" name="Picture 8" descr="Chart, histogram&#10;&#10;AI-generated content may be incorrect.">
            <a:extLst>
              <a:ext uri="{FF2B5EF4-FFF2-40B4-BE49-F238E27FC236}">
                <a16:creationId xmlns:a16="http://schemas.microsoft.com/office/drawing/2014/main" id="{8FB7898D-2131-B9F8-0684-3EFB8982372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53999" y="1181120"/>
            <a:ext cx="4318001" cy="3621703"/>
          </a:xfrm>
          <a:prstGeom prst="rect">
            <a:avLst/>
          </a:prstGeom>
        </p:spPr>
      </p:pic>
      <p:sp>
        <p:nvSpPr>
          <p:cNvPr id="10" name="TextBox 9">
            <a:extLst>
              <a:ext uri="{FF2B5EF4-FFF2-40B4-BE49-F238E27FC236}">
                <a16:creationId xmlns:a16="http://schemas.microsoft.com/office/drawing/2014/main" id="{B063416B-51AA-BFAA-09B1-49EB1C0B4FB3}"/>
              </a:ext>
            </a:extLst>
          </p:cNvPr>
          <p:cNvSpPr txBox="1"/>
          <p:nvPr/>
        </p:nvSpPr>
        <p:spPr>
          <a:xfrm>
            <a:off x="253999" y="1526561"/>
            <a:ext cx="569387" cy="553998"/>
          </a:xfrm>
          <a:prstGeom prst="rect">
            <a:avLst/>
          </a:prstGeom>
          <a:noFill/>
        </p:spPr>
        <p:txBody>
          <a:bodyPr wrap="none" rtlCol="0">
            <a:spAutoFit/>
          </a:bodyPr>
          <a:lstStyle/>
          <a:p>
            <a:r>
              <a:rPr lang="en-US" sz="1000" dirty="0">
                <a:solidFill>
                  <a:srgbClr val="0070C0"/>
                </a:solidFill>
              </a:rPr>
              <a:t>ABO2</a:t>
            </a:r>
          </a:p>
          <a:p>
            <a:r>
              <a:rPr lang="en-US" sz="1000" dirty="0">
                <a:solidFill>
                  <a:srgbClr val="00B050"/>
                </a:solidFill>
              </a:rPr>
              <a:t>WCO2</a:t>
            </a:r>
          </a:p>
          <a:p>
            <a:r>
              <a:rPr lang="en-US" sz="1000" dirty="0">
                <a:solidFill>
                  <a:schemeClr val="accent4"/>
                </a:solidFill>
              </a:rPr>
              <a:t>SCO2</a:t>
            </a:r>
          </a:p>
        </p:txBody>
      </p:sp>
      <p:pic>
        <p:nvPicPr>
          <p:cNvPr id="12" name="Picture 11" descr="Chart, histogram&#10;&#10;AI-generated content may be incorrect.">
            <a:extLst>
              <a:ext uri="{FF2B5EF4-FFF2-40B4-BE49-F238E27FC236}">
                <a16:creationId xmlns:a16="http://schemas.microsoft.com/office/drawing/2014/main" id="{E02AA73D-3E9D-0D89-A60D-C3DB91B694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35500" y="1367018"/>
            <a:ext cx="4427478" cy="3435805"/>
          </a:xfrm>
          <a:prstGeom prst="rect">
            <a:avLst/>
          </a:prstGeom>
        </p:spPr>
      </p:pic>
    </p:spTree>
    <p:extLst>
      <p:ext uri="{BB962C8B-B14F-4D97-AF65-F5344CB8AC3E}">
        <p14:creationId xmlns:p14="http://schemas.microsoft.com/office/powerpoint/2010/main" val="129456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E6559-B310-04D5-D3B0-7ED42C25815A}"/>
              </a:ext>
            </a:extLst>
          </p:cNvPr>
          <p:cNvSpPr>
            <a:spLocks noGrp="1"/>
          </p:cNvSpPr>
          <p:nvPr>
            <p:ph type="body" sz="quarter" idx="17"/>
          </p:nvPr>
        </p:nvSpPr>
        <p:spPr/>
        <p:txBody>
          <a:bodyPr/>
          <a:lstStyle/>
          <a:p>
            <a:r>
              <a:rPr lang="en-US" dirty="0"/>
              <a:t>Orbiting Carbon Observatory</a:t>
            </a:r>
          </a:p>
        </p:txBody>
      </p:sp>
      <p:sp>
        <p:nvSpPr>
          <p:cNvPr id="3" name="Title 2">
            <a:extLst>
              <a:ext uri="{FF2B5EF4-FFF2-40B4-BE49-F238E27FC236}">
                <a16:creationId xmlns:a16="http://schemas.microsoft.com/office/drawing/2014/main" id="{CEEAA1EA-B3D2-2861-B0C6-A6C0DF93256F}"/>
              </a:ext>
            </a:extLst>
          </p:cNvPr>
          <p:cNvSpPr>
            <a:spLocks noGrp="1"/>
          </p:cNvSpPr>
          <p:nvPr>
            <p:ph type="title"/>
          </p:nvPr>
        </p:nvSpPr>
        <p:spPr>
          <a:xfrm>
            <a:off x="253999" y="327899"/>
            <a:ext cx="8804759" cy="434101"/>
          </a:xfrm>
        </p:spPr>
        <p:txBody>
          <a:bodyPr/>
          <a:lstStyle/>
          <a:p>
            <a:r>
              <a:rPr lang="en-US" dirty="0"/>
              <a:t>OCO-3 Lamp 1 Trend &amp; Special Calibration Times (ABO2)</a:t>
            </a:r>
          </a:p>
        </p:txBody>
      </p:sp>
      <p:pic>
        <p:nvPicPr>
          <p:cNvPr id="9" name="Content Placeholder 8">
            <a:extLst>
              <a:ext uri="{FF2B5EF4-FFF2-40B4-BE49-F238E27FC236}">
                <a16:creationId xmlns:a16="http://schemas.microsoft.com/office/drawing/2014/main" id="{49707CB0-2A62-3303-9C9B-0A7C9E8E88F6}"/>
              </a:ext>
            </a:extLst>
          </p:cNvPr>
          <p:cNvPicPr>
            <a:picLocks noGrp="1" noChangeAspect="1"/>
          </p:cNvPicPr>
          <p:nvPr>
            <p:ph sz="quarter" idx="19"/>
          </p:nvPr>
        </p:nvPicPr>
        <p:blipFill>
          <a:blip r:embed="rId2" cstate="print">
            <a:extLst>
              <a:ext uri="{28A0092B-C50C-407E-A947-70E740481C1C}">
                <a14:useLocalDpi xmlns:a14="http://schemas.microsoft.com/office/drawing/2010/main"/>
              </a:ext>
            </a:extLst>
          </a:blip>
          <a:srcRect l="236" t="-911" b="435"/>
          <a:stretch/>
        </p:blipFill>
        <p:spPr>
          <a:xfrm>
            <a:off x="85241" y="762000"/>
            <a:ext cx="8973517" cy="4053601"/>
          </a:xfrm>
        </p:spPr>
      </p:pic>
      <p:sp>
        <p:nvSpPr>
          <p:cNvPr id="6" name="Date Placeholder 5">
            <a:extLst>
              <a:ext uri="{FF2B5EF4-FFF2-40B4-BE49-F238E27FC236}">
                <a16:creationId xmlns:a16="http://schemas.microsoft.com/office/drawing/2014/main" id="{5B6D4736-3F4F-C835-B520-CE27D84FE93D}"/>
              </a:ext>
            </a:extLst>
          </p:cNvPr>
          <p:cNvSpPr>
            <a:spLocks noGrp="1"/>
          </p:cNvSpPr>
          <p:nvPr>
            <p:ph type="dt" sz="half" idx="20"/>
          </p:nvPr>
        </p:nvSpPr>
        <p:spPr/>
        <p:txBody>
          <a:bodyPr/>
          <a:lstStyle/>
          <a:p>
            <a:r>
              <a:rPr lang="en-US" dirty="0"/>
              <a:t>3/19/2025</a:t>
            </a:r>
          </a:p>
        </p:txBody>
      </p:sp>
      <p:sp>
        <p:nvSpPr>
          <p:cNvPr id="8" name="Slide Number Placeholder 7">
            <a:extLst>
              <a:ext uri="{FF2B5EF4-FFF2-40B4-BE49-F238E27FC236}">
                <a16:creationId xmlns:a16="http://schemas.microsoft.com/office/drawing/2014/main" id="{9E115614-C33D-5AA6-A477-CA639CBC78A8}"/>
              </a:ext>
            </a:extLst>
          </p:cNvPr>
          <p:cNvSpPr>
            <a:spLocks noGrp="1"/>
          </p:cNvSpPr>
          <p:nvPr>
            <p:ph type="sldNum" sz="quarter" idx="22"/>
          </p:nvPr>
        </p:nvSpPr>
        <p:spPr/>
        <p:txBody>
          <a:bodyPr/>
          <a:lstStyle/>
          <a:p>
            <a:fld id="{0E0E1749-0B7E-403A-A9A7-95F2ED1F2891}" type="slidenum">
              <a:rPr lang="en-US" smtClean="0"/>
              <a:pPr/>
              <a:t>12</a:t>
            </a:fld>
            <a:endParaRPr lang="en-US" dirty="0"/>
          </a:p>
        </p:txBody>
      </p:sp>
      <p:sp>
        <p:nvSpPr>
          <p:cNvPr id="7" name="TextBox 6">
            <a:extLst>
              <a:ext uri="{FF2B5EF4-FFF2-40B4-BE49-F238E27FC236}">
                <a16:creationId xmlns:a16="http://schemas.microsoft.com/office/drawing/2014/main" id="{103C9E52-9890-BE14-D9F4-97604D1C61E4}"/>
              </a:ext>
            </a:extLst>
          </p:cNvPr>
          <p:cNvSpPr txBox="1"/>
          <p:nvPr/>
        </p:nvSpPr>
        <p:spPr>
          <a:xfrm>
            <a:off x="2642532" y="1801930"/>
            <a:ext cx="6040073" cy="537327"/>
          </a:xfrm>
          <a:prstGeom prst="rect">
            <a:avLst/>
          </a:prstGeom>
          <a:solidFill>
            <a:srgbClr val="FFFAB2"/>
          </a:solidFill>
          <a:ln>
            <a:solidFill>
              <a:srgbClr val="FF0000"/>
            </a:solidFill>
          </a:ln>
        </p:spPr>
        <p:txBody>
          <a:bodyPr wrap="square" rtlCol="0">
            <a:spAutoFit/>
          </a:bodyPr>
          <a:lstStyle/>
          <a:p>
            <a:r>
              <a:rPr lang="en-US" sz="1446" dirty="0"/>
              <a:t>Symbols above for lunar, vicarious, and OCO-2 crossings indicate times</a:t>
            </a:r>
          </a:p>
          <a:p>
            <a:r>
              <a:rPr lang="en-US" sz="1446" dirty="0"/>
              <a:t>Symbols below show actual (median) lamp radiance ratios vs Sep 2019 </a:t>
            </a:r>
          </a:p>
        </p:txBody>
      </p:sp>
      <p:sp>
        <p:nvSpPr>
          <p:cNvPr id="10" name="TextBox 9">
            <a:extLst>
              <a:ext uri="{FF2B5EF4-FFF2-40B4-BE49-F238E27FC236}">
                <a16:creationId xmlns:a16="http://schemas.microsoft.com/office/drawing/2014/main" id="{19802D82-281B-75CC-6885-9ACFEA32E3C2}"/>
              </a:ext>
            </a:extLst>
          </p:cNvPr>
          <p:cNvSpPr txBox="1"/>
          <p:nvPr/>
        </p:nvSpPr>
        <p:spPr>
          <a:xfrm>
            <a:off x="6298848" y="3936181"/>
            <a:ext cx="2337503" cy="276999"/>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200" dirty="0"/>
              <a:t>V. Haemmerle, D. Fu, T. Kurosu</a:t>
            </a:r>
          </a:p>
        </p:txBody>
      </p:sp>
    </p:spTree>
    <p:extLst>
      <p:ext uri="{BB962C8B-B14F-4D97-AF65-F5344CB8AC3E}">
        <p14:creationId xmlns:p14="http://schemas.microsoft.com/office/powerpoint/2010/main" val="72369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61E4-A97F-8AEB-1F8B-C266E8451B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CF6495-2D0F-AEE4-6111-57CE3E30CE01}"/>
              </a:ext>
            </a:extLst>
          </p:cNvPr>
          <p:cNvSpPr>
            <a:spLocks noGrp="1"/>
          </p:cNvSpPr>
          <p:nvPr>
            <p:ph type="body" sz="quarter" idx="17"/>
          </p:nvPr>
        </p:nvSpPr>
        <p:spPr/>
        <p:txBody>
          <a:bodyPr/>
          <a:lstStyle/>
          <a:p>
            <a:r>
              <a:rPr lang="en-US" dirty="0"/>
              <a:t>Orbiting Carbon Observatory</a:t>
            </a:r>
          </a:p>
        </p:txBody>
      </p:sp>
      <p:sp>
        <p:nvSpPr>
          <p:cNvPr id="3" name="Title 2">
            <a:extLst>
              <a:ext uri="{FF2B5EF4-FFF2-40B4-BE49-F238E27FC236}">
                <a16:creationId xmlns:a16="http://schemas.microsoft.com/office/drawing/2014/main" id="{FBB0D853-16A5-6313-028E-28F9A7767D97}"/>
              </a:ext>
            </a:extLst>
          </p:cNvPr>
          <p:cNvSpPr>
            <a:spLocks noGrp="1"/>
          </p:cNvSpPr>
          <p:nvPr>
            <p:ph type="title"/>
          </p:nvPr>
        </p:nvSpPr>
        <p:spPr>
          <a:xfrm>
            <a:off x="253999" y="327899"/>
            <a:ext cx="8804759" cy="434101"/>
          </a:xfrm>
        </p:spPr>
        <p:txBody>
          <a:bodyPr/>
          <a:lstStyle/>
          <a:p>
            <a:r>
              <a:rPr lang="en-US" dirty="0"/>
              <a:t>OCO-3 Lamp 1 Trend &amp; Special Cal Times (WCO2 &amp; SCO2)</a:t>
            </a:r>
          </a:p>
        </p:txBody>
      </p:sp>
      <p:sp>
        <p:nvSpPr>
          <p:cNvPr id="6" name="Date Placeholder 5">
            <a:extLst>
              <a:ext uri="{FF2B5EF4-FFF2-40B4-BE49-F238E27FC236}">
                <a16:creationId xmlns:a16="http://schemas.microsoft.com/office/drawing/2014/main" id="{1E0FF602-2833-ED72-C5C6-00B0C4B22E7F}"/>
              </a:ext>
            </a:extLst>
          </p:cNvPr>
          <p:cNvSpPr>
            <a:spLocks noGrp="1"/>
          </p:cNvSpPr>
          <p:nvPr>
            <p:ph type="dt" sz="half" idx="20"/>
          </p:nvPr>
        </p:nvSpPr>
        <p:spPr/>
        <p:txBody>
          <a:bodyPr/>
          <a:lstStyle/>
          <a:p>
            <a:r>
              <a:rPr lang="en-US" dirty="0"/>
              <a:t>3/19/2025</a:t>
            </a:r>
          </a:p>
        </p:txBody>
      </p:sp>
      <p:sp>
        <p:nvSpPr>
          <p:cNvPr id="8" name="Slide Number Placeholder 7">
            <a:extLst>
              <a:ext uri="{FF2B5EF4-FFF2-40B4-BE49-F238E27FC236}">
                <a16:creationId xmlns:a16="http://schemas.microsoft.com/office/drawing/2014/main" id="{161C96ED-83D1-DA82-9344-87CA9FE94EB8}"/>
              </a:ext>
            </a:extLst>
          </p:cNvPr>
          <p:cNvSpPr>
            <a:spLocks noGrp="1"/>
          </p:cNvSpPr>
          <p:nvPr>
            <p:ph type="sldNum" sz="quarter" idx="22"/>
          </p:nvPr>
        </p:nvSpPr>
        <p:spPr/>
        <p:txBody>
          <a:bodyPr/>
          <a:lstStyle/>
          <a:p>
            <a:fld id="{0E0E1749-0B7E-403A-A9A7-95F2ED1F2891}" type="slidenum">
              <a:rPr lang="en-US" smtClean="0"/>
              <a:pPr/>
              <a:t>13</a:t>
            </a:fld>
            <a:endParaRPr lang="en-US" dirty="0"/>
          </a:p>
        </p:txBody>
      </p:sp>
      <p:pic>
        <p:nvPicPr>
          <p:cNvPr id="11" name="Picture 10" descr="Chart&#10;&#10;AI-generated content may be incorrect.">
            <a:extLst>
              <a:ext uri="{FF2B5EF4-FFF2-40B4-BE49-F238E27FC236}">
                <a16:creationId xmlns:a16="http://schemas.microsoft.com/office/drawing/2014/main" id="{84BE97EA-9AFC-64A9-7A4B-8F9956E5555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53999" y="849522"/>
            <a:ext cx="4318001" cy="3966079"/>
          </a:xfrm>
          <a:prstGeom prst="rect">
            <a:avLst/>
          </a:prstGeom>
        </p:spPr>
      </p:pic>
      <p:pic>
        <p:nvPicPr>
          <p:cNvPr id="13" name="Picture 12" descr="Chart&#10;&#10;AI-generated content may be incorrect.">
            <a:extLst>
              <a:ext uri="{FF2B5EF4-FFF2-40B4-BE49-F238E27FC236}">
                <a16:creationId xmlns:a16="http://schemas.microsoft.com/office/drawing/2014/main" id="{D3956516-93E2-D742-960E-90D2EFF221E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72000" y="849522"/>
            <a:ext cx="4318001" cy="3966079"/>
          </a:xfrm>
          <a:prstGeom prst="rect">
            <a:avLst/>
          </a:prstGeom>
        </p:spPr>
      </p:pic>
    </p:spTree>
    <p:extLst>
      <p:ext uri="{BB962C8B-B14F-4D97-AF65-F5344CB8AC3E}">
        <p14:creationId xmlns:p14="http://schemas.microsoft.com/office/powerpoint/2010/main" val="418190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Orbiting Carbon Observatory</a:t>
            </a:r>
          </a:p>
        </p:txBody>
      </p:sp>
      <p:sp>
        <p:nvSpPr>
          <p:cNvPr id="3" name="Title 2"/>
          <p:cNvSpPr>
            <a:spLocks noGrp="1"/>
          </p:cNvSpPr>
          <p:nvPr>
            <p:ph type="title"/>
          </p:nvPr>
        </p:nvSpPr>
        <p:spPr/>
        <p:txBody>
          <a:bodyPr/>
          <a:lstStyle/>
          <a:p>
            <a:r>
              <a:rPr lang="en-US" dirty="0"/>
              <a:t>Conclusion</a:t>
            </a:r>
          </a:p>
        </p:txBody>
      </p:sp>
      <p:sp>
        <p:nvSpPr>
          <p:cNvPr id="4" name="Text Placeholder 3"/>
          <p:cNvSpPr>
            <a:spLocks noGrp="1"/>
          </p:cNvSpPr>
          <p:nvPr>
            <p:ph type="body" sz="quarter" idx="14"/>
          </p:nvPr>
        </p:nvSpPr>
        <p:spPr/>
        <p:txBody>
          <a:bodyPr/>
          <a:lstStyle/>
          <a:p>
            <a:r>
              <a:rPr lang="en-US" dirty="0"/>
              <a:t>Consistently accurate calibration is vital for carbon cycle science</a:t>
            </a:r>
          </a:p>
        </p:txBody>
      </p:sp>
      <p:sp>
        <p:nvSpPr>
          <p:cNvPr id="5" name="Content Placeholder 4"/>
          <p:cNvSpPr>
            <a:spLocks noGrp="1"/>
          </p:cNvSpPr>
          <p:nvPr>
            <p:ph sz="quarter" idx="19"/>
          </p:nvPr>
        </p:nvSpPr>
        <p:spPr>
          <a:xfrm>
            <a:off x="253999" y="1422719"/>
            <a:ext cx="5660240" cy="3380104"/>
          </a:xfrm>
        </p:spPr>
        <p:txBody>
          <a:bodyPr/>
          <a:lstStyle/>
          <a:p>
            <a:r>
              <a:rPr lang="en-US" dirty="0"/>
              <a:t>As record lengthens, reprocessing campaigns cost more, take longer, and are less frequent</a:t>
            </a:r>
          </a:p>
          <a:p>
            <a:endParaRPr lang="en-US" dirty="0"/>
          </a:p>
          <a:p>
            <a:r>
              <a:rPr lang="en-US" dirty="0"/>
              <a:t>Continuing to monitor detector health using daily dark &amp; lamp measurements, very stable </a:t>
            </a:r>
          </a:p>
          <a:p>
            <a:endParaRPr lang="en-US" dirty="0"/>
          </a:p>
          <a:p>
            <a:r>
              <a:rPr lang="en-US" dirty="0"/>
              <a:t>Maturing analysis techniques &amp; extending time series for vicarious calibration, simultaneous nadir overpasses, and lunar calibration</a:t>
            </a:r>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14</a:t>
            </a:fld>
            <a:endParaRPr lang="en-US" dirty="0"/>
          </a:p>
        </p:txBody>
      </p:sp>
      <p:sp>
        <p:nvSpPr>
          <p:cNvPr id="6" name="Date Placeholder 5"/>
          <p:cNvSpPr>
            <a:spLocks noGrp="1"/>
          </p:cNvSpPr>
          <p:nvPr>
            <p:ph type="dt" sz="half" idx="20"/>
          </p:nvPr>
        </p:nvSpPr>
        <p:spPr>
          <a:xfrm>
            <a:off x="253999" y="4802823"/>
            <a:ext cx="1422401" cy="274637"/>
          </a:xfrm>
        </p:spPr>
        <p:txBody>
          <a:bodyPr/>
          <a:lstStyle/>
          <a:p>
            <a:r>
              <a:rPr lang="en-US" dirty="0"/>
              <a:t>3/19/2025</a:t>
            </a:r>
          </a:p>
        </p:txBody>
      </p:sp>
      <p:pic>
        <p:nvPicPr>
          <p:cNvPr id="7" name="Picture 6">
            <a:extLst>
              <a:ext uri="{FF2B5EF4-FFF2-40B4-BE49-F238E27FC236}">
                <a16:creationId xmlns:a16="http://schemas.microsoft.com/office/drawing/2014/main" id="{A35FC528-7C4C-118C-C23C-8E76E221F2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3354" y="1627903"/>
            <a:ext cx="2698927" cy="1988762"/>
          </a:xfrm>
          <a:prstGeom prst="rect">
            <a:avLst/>
          </a:prstGeom>
        </p:spPr>
      </p:pic>
      <p:pic>
        <p:nvPicPr>
          <p:cNvPr id="8" name="Picture 7">
            <a:extLst>
              <a:ext uri="{FF2B5EF4-FFF2-40B4-BE49-F238E27FC236}">
                <a16:creationId xmlns:a16="http://schemas.microsoft.com/office/drawing/2014/main" id="{AE2A7CD1-F453-4885-3C64-EC8DDE4705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03805">
            <a:off x="5868059" y="1419157"/>
            <a:ext cx="1367410" cy="526909"/>
          </a:xfrm>
          <a:prstGeom prst="rect">
            <a:avLst/>
          </a:prstGeom>
        </p:spPr>
      </p:pic>
      <p:pic>
        <p:nvPicPr>
          <p:cNvPr id="10" name="Picture 9">
            <a:extLst>
              <a:ext uri="{FF2B5EF4-FFF2-40B4-BE49-F238E27FC236}">
                <a16:creationId xmlns:a16="http://schemas.microsoft.com/office/drawing/2014/main" id="{E6DF7E7A-C142-0FBF-16AD-3E8960A0C05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699238">
            <a:off x="7310800" y="1025511"/>
            <a:ext cx="1783352" cy="1273823"/>
          </a:xfrm>
          <a:prstGeom prst="rect">
            <a:avLst/>
          </a:prstGeom>
        </p:spPr>
      </p:pic>
      <p:sp>
        <p:nvSpPr>
          <p:cNvPr id="11" name="TextBox 10">
            <a:extLst>
              <a:ext uri="{FF2B5EF4-FFF2-40B4-BE49-F238E27FC236}">
                <a16:creationId xmlns:a16="http://schemas.microsoft.com/office/drawing/2014/main" id="{678DB142-06AE-438E-00DB-DDBFF0F2E2B5}"/>
              </a:ext>
            </a:extLst>
          </p:cNvPr>
          <p:cNvSpPr txBox="1"/>
          <p:nvPr/>
        </p:nvSpPr>
        <p:spPr>
          <a:xfrm>
            <a:off x="6283354" y="3686524"/>
            <a:ext cx="2698927" cy="738664"/>
          </a:xfrm>
          <a:prstGeom prst="rect">
            <a:avLst/>
          </a:prstGeom>
          <a:solidFill>
            <a:srgbClr val="FFC000">
              <a:lumMod val="20000"/>
              <a:lumOff val="80000"/>
            </a:srgbClr>
          </a:solidFill>
          <a:ln>
            <a:solidFill>
              <a:schemeClr val="accent1"/>
            </a:solidFill>
          </a:ln>
        </p:spPr>
        <p:txBody>
          <a:bodyPr wrap="square" rtlCol="0">
            <a:spAutoFit/>
          </a:bodyPr>
          <a:lstStyle/>
          <a:p>
            <a:r>
              <a:rPr lang="en-US" sz="1400" dirty="0">
                <a:latin typeface="Arial" panose="020B0604020202020204" pitchFamily="34" charset="0"/>
                <a:cs typeface="Arial" panose="020B0604020202020204" pitchFamily="34" charset="0"/>
              </a:rPr>
              <a:t>Data accessible to the public:</a:t>
            </a:r>
          </a:p>
          <a:p>
            <a:r>
              <a:rPr lang="en-US" sz="1400" dirty="0">
                <a:latin typeface="Arial" panose="020B0604020202020204" pitchFamily="34" charset="0"/>
                <a:cs typeface="Arial" panose="020B0604020202020204" pitchFamily="34" charset="0"/>
                <a:hlinkClick r:id="rId5"/>
              </a:rPr>
              <a:t>https://disc.gsfc.nasa.gov/</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L1B ATBD updated Feb 6. 2024</a:t>
            </a:r>
          </a:p>
        </p:txBody>
      </p:sp>
    </p:spTree>
    <p:extLst>
      <p:ext uri="{BB962C8B-B14F-4D97-AF65-F5344CB8AC3E}">
        <p14:creationId xmlns:p14="http://schemas.microsoft.com/office/powerpoint/2010/main" val="345916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Orbiting Carbon Observatory</a:t>
            </a:r>
          </a:p>
        </p:txBody>
      </p:sp>
      <p:sp>
        <p:nvSpPr>
          <p:cNvPr id="3" name="Title 2"/>
          <p:cNvSpPr>
            <a:spLocks noGrp="1"/>
          </p:cNvSpPr>
          <p:nvPr>
            <p:ph type="title"/>
          </p:nvPr>
        </p:nvSpPr>
        <p:spPr/>
        <p:txBody>
          <a:bodyPr/>
          <a:lstStyle/>
          <a:p>
            <a:r>
              <a:rPr lang="en-US" dirty="0"/>
              <a:t>Outline</a:t>
            </a:r>
          </a:p>
        </p:txBody>
      </p:sp>
      <p:sp>
        <p:nvSpPr>
          <p:cNvPr id="4" name="Text Placeholder 3"/>
          <p:cNvSpPr>
            <a:spLocks noGrp="1"/>
          </p:cNvSpPr>
          <p:nvPr>
            <p:ph type="body" sz="quarter" idx="14"/>
          </p:nvPr>
        </p:nvSpPr>
        <p:spPr/>
        <p:txBody>
          <a:bodyPr/>
          <a:lstStyle/>
          <a:p>
            <a:r>
              <a:rPr lang="en-US" dirty="0"/>
              <a:t>Watching The Earth Breathe…Mapping CO</a:t>
            </a:r>
            <a:r>
              <a:rPr lang="en-US" baseline="-25000" dirty="0"/>
              <a:t>2</a:t>
            </a:r>
            <a:r>
              <a:rPr lang="en-US" dirty="0"/>
              <a:t> From Space</a:t>
            </a:r>
          </a:p>
          <a:p>
            <a:endParaRPr lang="en-US" dirty="0"/>
          </a:p>
        </p:txBody>
      </p:sp>
      <p:sp>
        <p:nvSpPr>
          <p:cNvPr id="5" name="Content Placeholder 4"/>
          <p:cNvSpPr>
            <a:spLocks noGrp="1"/>
          </p:cNvSpPr>
          <p:nvPr>
            <p:ph sz="quarter" idx="19"/>
          </p:nvPr>
        </p:nvSpPr>
        <p:spPr>
          <a:xfrm>
            <a:off x="253999" y="1345737"/>
            <a:ext cx="6163734" cy="3457085"/>
          </a:xfrm>
        </p:spPr>
        <p:txBody>
          <a:bodyPr/>
          <a:lstStyle/>
          <a:p>
            <a:r>
              <a:rPr lang="en-US" dirty="0"/>
              <a:t>Mission Operations Highlights</a:t>
            </a:r>
          </a:p>
          <a:p>
            <a:endParaRPr lang="en-US" dirty="0"/>
          </a:p>
          <a:p>
            <a:r>
              <a:rPr lang="en-US" dirty="0"/>
              <a:t>Past and Future Reprocessing Campaigns</a:t>
            </a:r>
          </a:p>
          <a:p>
            <a:endParaRPr lang="en-US" dirty="0"/>
          </a:p>
          <a:p>
            <a:r>
              <a:rPr lang="en-US" dirty="0"/>
              <a:t>OCO-2 Trending:</a:t>
            </a:r>
          </a:p>
          <a:p>
            <a:pPr lvl="1"/>
            <a:r>
              <a:rPr lang="en-US" dirty="0"/>
              <a:t>Lamp, Solar, Lunar</a:t>
            </a:r>
          </a:p>
          <a:p>
            <a:pPr marL="457200" lvl="1" indent="0">
              <a:buNone/>
            </a:pPr>
            <a:endParaRPr lang="en-US" dirty="0"/>
          </a:p>
          <a:p>
            <a:pPr marL="0" indent="0">
              <a:buNone/>
            </a:pPr>
            <a:r>
              <a:rPr lang="en-US" dirty="0"/>
              <a:t>OCO-3 Trending:</a:t>
            </a:r>
          </a:p>
          <a:p>
            <a:pPr lvl="1"/>
            <a:r>
              <a:rPr lang="en-US" dirty="0"/>
              <a:t>OCO-3 Three Lamps at varied cadence</a:t>
            </a:r>
          </a:p>
          <a:p>
            <a:pPr lvl="1"/>
            <a:endParaRPr lang="en-US" dirty="0"/>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2</a:t>
            </a:fld>
            <a:endParaRPr lang="en-US" dirty="0"/>
          </a:p>
        </p:txBody>
      </p:sp>
      <p:sp>
        <p:nvSpPr>
          <p:cNvPr id="6" name="Date Placeholder 5"/>
          <p:cNvSpPr>
            <a:spLocks noGrp="1"/>
          </p:cNvSpPr>
          <p:nvPr>
            <p:ph type="dt" sz="half" idx="20"/>
          </p:nvPr>
        </p:nvSpPr>
        <p:spPr>
          <a:xfrm>
            <a:off x="253999" y="4802823"/>
            <a:ext cx="1422401" cy="274637"/>
          </a:xfrm>
        </p:spPr>
        <p:txBody>
          <a:bodyPr/>
          <a:lstStyle/>
          <a:p>
            <a:r>
              <a:rPr lang="en-US" dirty="0"/>
              <a:t>3/19/2025</a:t>
            </a:r>
          </a:p>
        </p:txBody>
      </p:sp>
      <p:pic>
        <p:nvPicPr>
          <p:cNvPr id="7" name="Picture 6">
            <a:extLst>
              <a:ext uri="{FF2B5EF4-FFF2-40B4-BE49-F238E27FC236}">
                <a16:creationId xmlns:a16="http://schemas.microsoft.com/office/drawing/2014/main" id="{5F2D0959-30A2-3F65-86C6-AC7A616A5C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2554" y="1181120"/>
            <a:ext cx="2266044" cy="1780654"/>
          </a:xfrm>
          <a:prstGeom prst="rect">
            <a:avLst/>
          </a:prstGeom>
        </p:spPr>
      </p:pic>
      <p:pic>
        <p:nvPicPr>
          <p:cNvPr id="8" name="Picture 7">
            <a:extLst>
              <a:ext uri="{FF2B5EF4-FFF2-40B4-BE49-F238E27FC236}">
                <a16:creationId xmlns:a16="http://schemas.microsoft.com/office/drawing/2014/main" id="{6549A1C5-D801-C0D1-1FC0-DF8F711D0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554" y="3022168"/>
            <a:ext cx="2314366" cy="1780654"/>
          </a:xfrm>
          <a:prstGeom prst="rect">
            <a:avLst/>
          </a:prstGeom>
        </p:spPr>
      </p:pic>
    </p:spTree>
    <p:extLst>
      <p:ext uri="{BB962C8B-B14F-4D97-AF65-F5344CB8AC3E}">
        <p14:creationId xmlns:p14="http://schemas.microsoft.com/office/powerpoint/2010/main" val="89981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Orbiting Carbon Observatory</a:t>
            </a:r>
          </a:p>
        </p:txBody>
      </p:sp>
      <p:sp>
        <p:nvSpPr>
          <p:cNvPr id="3" name="Title 2"/>
          <p:cNvSpPr>
            <a:spLocks noGrp="1"/>
          </p:cNvSpPr>
          <p:nvPr>
            <p:ph type="title"/>
          </p:nvPr>
        </p:nvSpPr>
        <p:spPr/>
        <p:txBody>
          <a:bodyPr/>
          <a:lstStyle/>
          <a:p>
            <a:r>
              <a:rPr lang="en-US" dirty="0"/>
              <a:t>Instrument Basics</a:t>
            </a:r>
          </a:p>
        </p:txBody>
      </p:sp>
      <p:sp>
        <p:nvSpPr>
          <p:cNvPr id="4" name="Text Placeholder 3"/>
          <p:cNvSpPr>
            <a:spLocks noGrp="1"/>
          </p:cNvSpPr>
          <p:nvPr>
            <p:ph type="body" sz="quarter" idx="14"/>
          </p:nvPr>
        </p:nvSpPr>
        <p:spPr/>
        <p:txBody>
          <a:bodyPr/>
          <a:lstStyle/>
          <a:p>
            <a:r>
              <a:rPr lang="en-US" dirty="0"/>
              <a:t>Three-Channel Grating Spectrometer with Common Entrance Optics</a:t>
            </a:r>
          </a:p>
          <a:p>
            <a:endParaRPr lang="en-US" dirty="0"/>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3</a:t>
            </a:fld>
            <a:endParaRPr lang="en-US" dirty="0"/>
          </a:p>
        </p:txBody>
      </p:sp>
      <p:sp>
        <p:nvSpPr>
          <p:cNvPr id="6" name="Date Placeholder 5"/>
          <p:cNvSpPr>
            <a:spLocks noGrp="1"/>
          </p:cNvSpPr>
          <p:nvPr>
            <p:ph type="dt" sz="half" idx="20"/>
          </p:nvPr>
        </p:nvSpPr>
        <p:spPr>
          <a:xfrm>
            <a:off x="253999" y="4802823"/>
            <a:ext cx="1422401" cy="274637"/>
          </a:xfrm>
        </p:spPr>
        <p:txBody>
          <a:bodyPr/>
          <a:lstStyle/>
          <a:p>
            <a:r>
              <a:rPr lang="en-US" dirty="0"/>
              <a:t>3/19/2025</a:t>
            </a:r>
          </a:p>
        </p:txBody>
      </p:sp>
      <p:pic>
        <p:nvPicPr>
          <p:cNvPr id="14" name="Picture 13">
            <a:extLst>
              <a:ext uri="{FF2B5EF4-FFF2-40B4-BE49-F238E27FC236}">
                <a16:creationId xmlns:a16="http://schemas.microsoft.com/office/drawing/2014/main" id="{BD1F6E03-1B6A-2C83-7096-9198F4E819EE}"/>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60959" y="3339783"/>
            <a:ext cx="2926080" cy="1463040"/>
          </a:xfrm>
          <a:prstGeom prst="rect">
            <a:avLst/>
          </a:prstGeom>
        </p:spPr>
      </p:pic>
      <p:pic>
        <p:nvPicPr>
          <p:cNvPr id="15" name="Picture 14">
            <a:extLst>
              <a:ext uri="{FF2B5EF4-FFF2-40B4-BE49-F238E27FC236}">
                <a16:creationId xmlns:a16="http://schemas.microsoft.com/office/drawing/2014/main" id="{3E5DFFCB-B494-B919-B3F4-6FEF6926F293}"/>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3095414" y="3339783"/>
            <a:ext cx="2926080" cy="1463040"/>
          </a:xfrm>
          <a:prstGeom prst="rect">
            <a:avLst/>
          </a:prstGeom>
        </p:spPr>
      </p:pic>
      <p:pic>
        <p:nvPicPr>
          <p:cNvPr id="16" name="Picture 15">
            <a:extLst>
              <a:ext uri="{FF2B5EF4-FFF2-40B4-BE49-F238E27FC236}">
                <a16:creationId xmlns:a16="http://schemas.microsoft.com/office/drawing/2014/main" id="{A51EBF0B-DF02-D8F3-9CC6-A20F7F370E2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129869" y="3339783"/>
            <a:ext cx="2926080" cy="1463040"/>
          </a:xfrm>
          <a:prstGeom prst="rect">
            <a:avLst/>
          </a:prstGeom>
        </p:spPr>
      </p:pic>
      <p:sp>
        <p:nvSpPr>
          <p:cNvPr id="17" name="TextBox 16">
            <a:extLst>
              <a:ext uri="{FF2B5EF4-FFF2-40B4-BE49-F238E27FC236}">
                <a16:creationId xmlns:a16="http://schemas.microsoft.com/office/drawing/2014/main" id="{C585B7E6-706C-3E34-C5A5-6712A268F863}"/>
              </a:ext>
            </a:extLst>
          </p:cNvPr>
          <p:cNvSpPr txBox="1"/>
          <p:nvPr/>
        </p:nvSpPr>
        <p:spPr>
          <a:xfrm>
            <a:off x="646352" y="2974090"/>
            <a:ext cx="1755293" cy="338554"/>
          </a:xfrm>
          <a:prstGeom prst="rect">
            <a:avLst/>
          </a:prstGeom>
          <a:solidFill>
            <a:srgbClr val="FFC000">
              <a:lumMod val="20000"/>
              <a:lumOff val="80000"/>
            </a:srgbClr>
          </a:solid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O</a:t>
            </a:r>
            <a:r>
              <a:rPr kumimoji="0" lang="en-US" sz="1600" b="0" i="0" u="none" strike="noStrike" kern="0" cap="none" spc="0" normalizeH="0" baseline="-25000" noProof="0" dirty="0">
                <a:ln>
                  <a:noFill/>
                </a:ln>
                <a:solidFill>
                  <a:prstClr val="black"/>
                </a:solidFill>
                <a:effectLst/>
                <a:uLnTx/>
                <a:uFillTx/>
              </a:rPr>
              <a:t>2 </a:t>
            </a:r>
            <a:r>
              <a:rPr kumimoji="0" lang="en-US" sz="1600" b="0" i="0" u="none" strike="noStrike" kern="0" cap="none" spc="0" normalizeH="0" baseline="0" noProof="0" dirty="0">
                <a:ln>
                  <a:noFill/>
                </a:ln>
                <a:solidFill>
                  <a:prstClr val="black"/>
                </a:solidFill>
                <a:effectLst/>
                <a:uLnTx/>
                <a:uFillTx/>
              </a:rPr>
              <a:t>A 758-772 nm</a:t>
            </a:r>
            <a:endParaRPr kumimoji="0" lang="en-US" sz="1600" b="0" i="0" u="none" strike="noStrike" kern="0" cap="none" spc="0" normalizeH="0" baseline="-2500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925E30CB-C30E-B0FE-82AC-A970997D16D4}"/>
              </a:ext>
            </a:extLst>
          </p:cNvPr>
          <p:cNvSpPr txBox="1"/>
          <p:nvPr/>
        </p:nvSpPr>
        <p:spPr>
          <a:xfrm>
            <a:off x="3255833" y="2974090"/>
            <a:ext cx="2510413" cy="338554"/>
          </a:xfrm>
          <a:prstGeom prst="rect">
            <a:avLst/>
          </a:prstGeom>
          <a:solidFill>
            <a:srgbClr val="FFC000">
              <a:lumMod val="20000"/>
              <a:lumOff val="80000"/>
            </a:srgbClr>
          </a:solid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Weak CO</a:t>
            </a:r>
            <a:r>
              <a:rPr kumimoji="0" lang="en-US" sz="1600" b="0" i="0" u="none" strike="noStrike" kern="0" cap="none" spc="0" normalizeH="0" baseline="-25000" noProof="0" dirty="0">
                <a:ln>
                  <a:noFill/>
                </a:ln>
                <a:solidFill>
                  <a:prstClr val="black"/>
                </a:solidFill>
                <a:effectLst/>
                <a:uLnTx/>
                <a:uFillTx/>
              </a:rPr>
              <a:t>2</a:t>
            </a:r>
            <a:r>
              <a:rPr kumimoji="0" lang="en-US" sz="1600" b="0" i="0" u="none" strike="noStrike" kern="0" cap="none" spc="0" normalizeH="0" baseline="0" noProof="0" dirty="0">
                <a:ln>
                  <a:noFill/>
                </a:ln>
                <a:solidFill>
                  <a:prstClr val="black"/>
                </a:solidFill>
                <a:effectLst/>
                <a:uLnTx/>
                <a:uFillTx/>
              </a:rPr>
              <a:t> 1591-1621 nm</a:t>
            </a:r>
            <a:endParaRPr kumimoji="0" lang="en-US" sz="1600" b="0" i="0" u="none" strike="noStrike" kern="0" cap="none" spc="0" normalizeH="0" baseline="-25000" noProof="0" dirty="0">
              <a:ln>
                <a:noFill/>
              </a:ln>
              <a:solidFill>
                <a:prstClr val="black"/>
              </a:solidFill>
              <a:effectLst/>
              <a:uLnTx/>
              <a:uFillTx/>
            </a:endParaRPr>
          </a:p>
        </p:txBody>
      </p:sp>
      <p:sp>
        <p:nvSpPr>
          <p:cNvPr id="19" name="TextBox 18">
            <a:extLst>
              <a:ext uri="{FF2B5EF4-FFF2-40B4-BE49-F238E27FC236}">
                <a16:creationId xmlns:a16="http://schemas.microsoft.com/office/drawing/2014/main" id="{44FCA09C-E700-F453-F159-8D729EE9D2AA}"/>
              </a:ext>
            </a:extLst>
          </p:cNvPr>
          <p:cNvSpPr txBox="1"/>
          <p:nvPr/>
        </p:nvSpPr>
        <p:spPr>
          <a:xfrm>
            <a:off x="6284286" y="2974090"/>
            <a:ext cx="2617246" cy="338554"/>
          </a:xfrm>
          <a:prstGeom prst="rect">
            <a:avLst/>
          </a:prstGeom>
          <a:solidFill>
            <a:srgbClr val="FFC000">
              <a:lumMod val="20000"/>
              <a:lumOff val="80000"/>
            </a:srgbClr>
          </a:solid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Strong CO</a:t>
            </a:r>
            <a:r>
              <a:rPr kumimoji="0" lang="en-US" sz="1600" b="0" i="0" u="none" strike="noStrike" kern="0" cap="none" spc="0" normalizeH="0" baseline="-25000" noProof="0" dirty="0">
                <a:ln>
                  <a:noFill/>
                </a:ln>
                <a:solidFill>
                  <a:prstClr val="black"/>
                </a:solidFill>
                <a:effectLst/>
                <a:uLnTx/>
                <a:uFillTx/>
              </a:rPr>
              <a:t>2</a:t>
            </a:r>
            <a:r>
              <a:rPr kumimoji="0" lang="en-US" sz="1600" b="0" i="0" u="none" strike="noStrike" kern="0" cap="none" spc="0" normalizeH="0" baseline="0" noProof="0" dirty="0">
                <a:ln>
                  <a:noFill/>
                </a:ln>
                <a:solidFill>
                  <a:prstClr val="black"/>
                </a:solidFill>
                <a:effectLst/>
                <a:uLnTx/>
                <a:uFillTx/>
              </a:rPr>
              <a:t> 2043-2082 nm</a:t>
            </a:r>
            <a:endParaRPr kumimoji="0" lang="en-US" sz="1600" b="0" i="0" u="none" strike="noStrike" kern="0" cap="none" spc="0" normalizeH="0" baseline="-25000" noProof="0" dirty="0">
              <a:ln>
                <a:noFill/>
              </a:ln>
              <a:solidFill>
                <a:prstClr val="black"/>
              </a:solidFill>
              <a:effectLst/>
              <a:uLnTx/>
              <a:uFillTx/>
            </a:endParaRPr>
          </a:p>
        </p:txBody>
      </p:sp>
      <p:sp>
        <p:nvSpPr>
          <p:cNvPr id="26" name="TextBox 25">
            <a:extLst>
              <a:ext uri="{FF2B5EF4-FFF2-40B4-BE49-F238E27FC236}">
                <a16:creationId xmlns:a16="http://schemas.microsoft.com/office/drawing/2014/main" id="{00E9EEB9-CC95-41C5-7CAF-777371E0B515}"/>
              </a:ext>
            </a:extLst>
          </p:cNvPr>
          <p:cNvSpPr txBox="1"/>
          <p:nvPr/>
        </p:nvSpPr>
        <p:spPr>
          <a:xfrm>
            <a:off x="60960" y="1332909"/>
            <a:ext cx="35966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Science goals require X</a:t>
            </a:r>
            <a:r>
              <a:rPr lang="en-US" baseline="-25000" dirty="0"/>
              <a:t>CO2</a:t>
            </a:r>
            <a:r>
              <a:rPr lang="en-US" dirty="0"/>
              <a:t> retrievals with precision better than 1 ppm (less than 0.25%), placing strict demands on preflight &amp; inflight calibration</a:t>
            </a:r>
          </a:p>
          <a:p>
            <a:endParaRPr lang="en-US" dirty="0"/>
          </a:p>
        </p:txBody>
      </p:sp>
      <p:pic>
        <p:nvPicPr>
          <p:cNvPr id="27" name="Picture 26" descr="D2012_0328_T050_LowRes.jpg">
            <a:extLst>
              <a:ext uri="{FF2B5EF4-FFF2-40B4-BE49-F238E27FC236}">
                <a16:creationId xmlns:a16="http://schemas.microsoft.com/office/drawing/2014/main" id="{881C437A-3F0A-BE94-35B8-E45196F3F349}"/>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3988572" y="1254916"/>
            <a:ext cx="1777674" cy="1533318"/>
          </a:xfrm>
          <a:prstGeom prst="rect">
            <a:avLst/>
          </a:prstGeom>
        </p:spPr>
      </p:pic>
      <p:pic>
        <p:nvPicPr>
          <p:cNvPr id="28" name="Picture 27">
            <a:extLst>
              <a:ext uri="{FF2B5EF4-FFF2-40B4-BE49-F238E27FC236}">
                <a16:creationId xmlns:a16="http://schemas.microsoft.com/office/drawing/2014/main" id="{04029F40-C577-8CF9-5EF5-D2E17CA09CC3}"/>
              </a:ext>
            </a:extLst>
          </p:cNvPr>
          <p:cNvPicPr>
            <a:picLocks/>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78763" y="1215304"/>
            <a:ext cx="1777674" cy="1533318"/>
          </a:xfrm>
          <a:prstGeom prst="rect">
            <a:avLst/>
          </a:prstGeom>
          <a:noFill/>
          <a:ln>
            <a:noFill/>
          </a:ln>
        </p:spPr>
      </p:pic>
    </p:spTree>
    <p:extLst>
      <p:ext uri="{BB962C8B-B14F-4D97-AF65-F5344CB8AC3E}">
        <p14:creationId xmlns:p14="http://schemas.microsoft.com/office/powerpoint/2010/main" val="346097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547614-FF63-567C-2E26-51122E3E3DFE}"/>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6E7A57B7-EE5E-4BC1-476E-696A9ECC71A3}"/>
              </a:ext>
            </a:extLst>
          </p:cNvPr>
          <p:cNvSpPr>
            <a:spLocks noGrp="1"/>
          </p:cNvSpPr>
          <p:nvPr>
            <p:ph type="title"/>
          </p:nvPr>
        </p:nvSpPr>
        <p:spPr/>
        <p:txBody>
          <a:bodyPr/>
          <a:lstStyle/>
          <a:p>
            <a:r>
              <a:rPr lang="en-US" dirty="0"/>
              <a:t>Mission Operations </a:t>
            </a:r>
          </a:p>
        </p:txBody>
      </p:sp>
      <p:sp>
        <p:nvSpPr>
          <p:cNvPr id="4" name="Text Placeholder 3">
            <a:extLst>
              <a:ext uri="{FF2B5EF4-FFF2-40B4-BE49-F238E27FC236}">
                <a16:creationId xmlns:a16="http://schemas.microsoft.com/office/drawing/2014/main" id="{2DFA7016-733C-1154-5019-B2208C680342}"/>
              </a:ext>
            </a:extLst>
          </p:cNvPr>
          <p:cNvSpPr>
            <a:spLocks noGrp="1"/>
          </p:cNvSpPr>
          <p:nvPr>
            <p:ph type="body" sz="quarter" idx="14"/>
          </p:nvPr>
        </p:nvSpPr>
        <p:spPr/>
        <p:txBody>
          <a:bodyPr/>
          <a:lstStyle/>
          <a:p>
            <a:r>
              <a:rPr lang="en-US" dirty="0"/>
              <a:t>Routine Decontaminations Remove Water Ice from Focal Plane Arrays</a:t>
            </a:r>
          </a:p>
        </p:txBody>
      </p:sp>
      <p:sp>
        <p:nvSpPr>
          <p:cNvPr id="5" name="Content Placeholder 4">
            <a:extLst>
              <a:ext uri="{FF2B5EF4-FFF2-40B4-BE49-F238E27FC236}">
                <a16:creationId xmlns:a16="http://schemas.microsoft.com/office/drawing/2014/main" id="{8511BB1A-7340-E2B8-005B-DABD1AD3E829}"/>
              </a:ext>
            </a:extLst>
          </p:cNvPr>
          <p:cNvSpPr>
            <a:spLocks noGrp="1"/>
          </p:cNvSpPr>
          <p:nvPr>
            <p:ph sz="quarter" idx="19"/>
          </p:nvPr>
        </p:nvSpPr>
        <p:spPr>
          <a:xfrm>
            <a:off x="253999" y="1212057"/>
            <a:ext cx="4232760" cy="3590766"/>
          </a:xfrm>
        </p:spPr>
        <p:txBody>
          <a:bodyPr/>
          <a:lstStyle/>
          <a:p>
            <a:pPr marL="0" indent="0">
              <a:buNone/>
            </a:pPr>
            <a:r>
              <a:rPr lang="en-US" u="sng" dirty="0">
                <a:solidFill>
                  <a:schemeClr val="accent3"/>
                </a:solidFill>
              </a:rPr>
              <a:t>OCO-2</a:t>
            </a:r>
          </a:p>
          <a:p>
            <a:endParaRPr lang="en-US" dirty="0"/>
          </a:p>
          <a:p>
            <a:r>
              <a:rPr lang="en-US" sz="1800" dirty="0"/>
              <a:t>12 [~1 week] decontamination procedures Oct 2014 - Mar 2019</a:t>
            </a:r>
          </a:p>
          <a:p>
            <a:endParaRPr lang="en-US" sz="1800" dirty="0"/>
          </a:p>
          <a:p>
            <a:r>
              <a:rPr lang="en-US" sz="1800" dirty="0"/>
              <a:t>Annual campaigns in late Jan / early Feb (pre-drawdown) from 2020-2023 </a:t>
            </a:r>
          </a:p>
          <a:p>
            <a:endParaRPr lang="en-US" sz="1800" dirty="0"/>
          </a:p>
          <a:p>
            <a:r>
              <a:rPr lang="en-US" sz="1800" dirty="0"/>
              <a:t>Since contamination rate has slowed, changed to every 2 years, most recent ended February 17, 2025</a:t>
            </a:r>
          </a:p>
        </p:txBody>
      </p:sp>
      <p:sp>
        <p:nvSpPr>
          <p:cNvPr id="6" name="Date Placeholder 5">
            <a:extLst>
              <a:ext uri="{FF2B5EF4-FFF2-40B4-BE49-F238E27FC236}">
                <a16:creationId xmlns:a16="http://schemas.microsoft.com/office/drawing/2014/main" id="{983E4988-864E-DBBB-4604-66C895BEB3A5}"/>
              </a:ext>
            </a:extLst>
          </p:cNvPr>
          <p:cNvSpPr>
            <a:spLocks noGrp="1"/>
          </p:cNvSpPr>
          <p:nvPr>
            <p:ph type="dt" sz="half" idx="20"/>
          </p:nvPr>
        </p:nvSpPr>
        <p:spPr/>
        <p:txBody>
          <a:bodyPr/>
          <a:lstStyle/>
          <a:p>
            <a:r>
              <a:rPr lang="en-US" dirty="0"/>
              <a:t>3/19/2025</a:t>
            </a:r>
          </a:p>
        </p:txBody>
      </p:sp>
      <p:sp>
        <p:nvSpPr>
          <p:cNvPr id="7" name="Slide Number Placeholder 6">
            <a:extLst>
              <a:ext uri="{FF2B5EF4-FFF2-40B4-BE49-F238E27FC236}">
                <a16:creationId xmlns:a16="http://schemas.microsoft.com/office/drawing/2014/main" id="{8956CF16-6358-1540-B2C7-1F54346CF509}"/>
              </a:ext>
            </a:extLst>
          </p:cNvPr>
          <p:cNvSpPr>
            <a:spLocks noGrp="1"/>
          </p:cNvSpPr>
          <p:nvPr>
            <p:ph type="sldNum" sz="quarter" idx="22"/>
          </p:nvPr>
        </p:nvSpPr>
        <p:spPr/>
        <p:txBody>
          <a:bodyPr/>
          <a:lstStyle/>
          <a:p>
            <a:fld id="{0E0E1749-0B7E-403A-A9A7-95F2ED1F2891}" type="slidenum">
              <a:rPr lang="en-US" smtClean="0"/>
              <a:pPr/>
              <a:t>4</a:t>
            </a:fld>
            <a:endParaRPr lang="en-US" dirty="0"/>
          </a:p>
        </p:txBody>
      </p:sp>
      <p:sp>
        <p:nvSpPr>
          <p:cNvPr id="8" name="Content Placeholder 4">
            <a:extLst>
              <a:ext uri="{FF2B5EF4-FFF2-40B4-BE49-F238E27FC236}">
                <a16:creationId xmlns:a16="http://schemas.microsoft.com/office/drawing/2014/main" id="{DFEF7B5A-F39E-C705-971B-76DF80E1FAC1}"/>
              </a:ext>
            </a:extLst>
          </p:cNvPr>
          <p:cNvSpPr txBox="1">
            <a:spLocks/>
          </p:cNvSpPr>
          <p:nvPr/>
        </p:nvSpPr>
        <p:spPr>
          <a:xfrm>
            <a:off x="4592323" y="1212057"/>
            <a:ext cx="4232760" cy="359076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solidFill>
                  <a:schemeClr val="accent3"/>
                </a:solidFill>
              </a:rPr>
              <a:t>OCO-3</a:t>
            </a:r>
          </a:p>
          <a:p>
            <a:pPr marL="0" indent="0">
              <a:buNone/>
            </a:pPr>
            <a:endParaRPr lang="en-US" sz="1800" u="sng" dirty="0"/>
          </a:p>
          <a:p>
            <a:r>
              <a:rPr lang="en-US" sz="1800" dirty="0"/>
              <a:t>Extended through ISS end of life</a:t>
            </a:r>
          </a:p>
          <a:p>
            <a:endParaRPr lang="en-US" sz="1800" dirty="0"/>
          </a:p>
          <a:p>
            <a:r>
              <a:rPr lang="en-US" sz="1800" dirty="0"/>
              <a:t>Relocated from JEM-EF Site 3 to Site 4 on November 13, 2023, stored for 7.7 months, Reinstalled July 4, 2024, science gap 3812 “solar days”</a:t>
            </a:r>
          </a:p>
          <a:p>
            <a:endParaRPr lang="en-US" sz="1800" dirty="0"/>
          </a:p>
          <a:p>
            <a:r>
              <a:rPr lang="en-US" sz="1800" dirty="0"/>
              <a:t>3 decontaminations since, will continue 4.5-month cadence</a:t>
            </a:r>
          </a:p>
          <a:p>
            <a:endParaRPr lang="en-US" dirty="0"/>
          </a:p>
        </p:txBody>
      </p:sp>
    </p:spTree>
    <p:extLst>
      <p:ext uri="{BB962C8B-B14F-4D97-AF65-F5344CB8AC3E}">
        <p14:creationId xmlns:p14="http://schemas.microsoft.com/office/powerpoint/2010/main" val="136719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8BDFB-C3B1-0F82-8794-6DE43E648EE1}"/>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5EE7F194-18C1-D338-6F43-FA11A52D9D9A}"/>
              </a:ext>
            </a:extLst>
          </p:cNvPr>
          <p:cNvSpPr>
            <a:spLocks noGrp="1"/>
          </p:cNvSpPr>
          <p:nvPr>
            <p:ph type="title"/>
          </p:nvPr>
        </p:nvSpPr>
        <p:spPr/>
        <p:txBody>
          <a:bodyPr/>
          <a:lstStyle/>
          <a:p>
            <a:r>
              <a:rPr lang="en-US" dirty="0"/>
              <a:t>Reinstallation Photos</a:t>
            </a:r>
          </a:p>
        </p:txBody>
      </p:sp>
      <p:sp>
        <p:nvSpPr>
          <p:cNvPr id="4" name="Text Placeholder 3">
            <a:extLst>
              <a:ext uri="{FF2B5EF4-FFF2-40B4-BE49-F238E27FC236}">
                <a16:creationId xmlns:a16="http://schemas.microsoft.com/office/drawing/2014/main" id="{CC0A896E-25DE-8E94-4BA6-AEBDBE42330B}"/>
              </a:ext>
            </a:extLst>
          </p:cNvPr>
          <p:cNvSpPr>
            <a:spLocks noGrp="1"/>
          </p:cNvSpPr>
          <p:nvPr>
            <p:ph type="body" sz="quarter" idx="14"/>
          </p:nvPr>
        </p:nvSpPr>
        <p:spPr>
          <a:xfrm>
            <a:off x="254000" y="757179"/>
            <a:ext cx="8580034" cy="350262"/>
          </a:xfrm>
        </p:spPr>
        <p:txBody>
          <a:bodyPr/>
          <a:lstStyle/>
          <a:p>
            <a:r>
              <a:rPr lang="en-US" dirty="0"/>
              <a:t>Mission Operation Systems team flawlessly executed In-orbit Checkout #2</a:t>
            </a:r>
          </a:p>
        </p:txBody>
      </p:sp>
      <p:sp>
        <p:nvSpPr>
          <p:cNvPr id="6" name="Date Placeholder 5">
            <a:extLst>
              <a:ext uri="{FF2B5EF4-FFF2-40B4-BE49-F238E27FC236}">
                <a16:creationId xmlns:a16="http://schemas.microsoft.com/office/drawing/2014/main" id="{7BA121AE-65E4-5C24-CBFF-93C155FC1859}"/>
              </a:ext>
            </a:extLst>
          </p:cNvPr>
          <p:cNvSpPr>
            <a:spLocks noGrp="1"/>
          </p:cNvSpPr>
          <p:nvPr>
            <p:ph type="dt" sz="half" idx="20"/>
          </p:nvPr>
        </p:nvSpPr>
        <p:spPr/>
        <p:txBody>
          <a:bodyPr/>
          <a:lstStyle/>
          <a:p>
            <a:r>
              <a:rPr lang="en-US"/>
              <a:t>3/19/2025</a:t>
            </a:r>
            <a:endParaRPr lang="en-US" dirty="0"/>
          </a:p>
        </p:txBody>
      </p:sp>
      <p:sp>
        <p:nvSpPr>
          <p:cNvPr id="7" name="Slide Number Placeholder 6">
            <a:extLst>
              <a:ext uri="{FF2B5EF4-FFF2-40B4-BE49-F238E27FC236}">
                <a16:creationId xmlns:a16="http://schemas.microsoft.com/office/drawing/2014/main" id="{46DA4DEA-C29E-5AD5-3CB8-4CEEEBDFD10C}"/>
              </a:ext>
            </a:extLst>
          </p:cNvPr>
          <p:cNvSpPr>
            <a:spLocks noGrp="1"/>
          </p:cNvSpPr>
          <p:nvPr>
            <p:ph type="sldNum" sz="quarter" idx="22"/>
          </p:nvPr>
        </p:nvSpPr>
        <p:spPr/>
        <p:txBody>
          <a:bodyPr/>
          <a:lstStyle/>
          <a:p>
            <a:fld id="{0E0E1749-0B7E-403A-A9A7-95F2ED1F2891}" type="slidenum">
              <a:rPr lang="en-US" smtClean="0"/>
              <a:pPr/>
              <a:t>5</a:t>
            </a:fld>
            <a:endParaRPr lang="en-US" dirty="0"/>
          </a:p>
        </p:txBody>
      </p:sp>
      <p:pic>
        <p:nvPicPr>
          <p:cNvPr id="9" name="Picture 8" descr="A picture containing text&#10;&#10;AI-generated content may be incorrect.">
            <a:extLst>
              <a:ext uri="{FF2B5EF4-FFF2-40B4-BE49-F238E27FC236}">
                <a16:creationId xmlns:a16="http://schemas.microsoft.com/office/drawing/2014/main" id="{2789DFBF-1F4A-3EB6-1F11-81587671751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3999" y="1596325"/>
            <a:ext cx="8514080" cy="2437116"/>
          </a:xfrm>
          <a:prstGeom prst="rect">
            <a:avLst/>
          </a:prstGeom>
        </p:spPr>
      </p:pic>
      <p:sp>
        <p:nvSpPr>
          <p:cNvPr id="10" name="TextBox 9">
            <a:extLst>
              <a:ext uri="{FF2B5EF4-FFF2-40B4-BE49-F238E27FC236}">
                <a16:creationId xmlns:a16="http://schemas.microsoft.com/office/drawing/2014/main" id="{38DD6D55-F448-4179-D256-FF3890A70445}"/>
              </a:ext>
            </a:extLst>
          </p:cNvPr>
          <p:cNvSpPr txBox="1"/>
          <p:nvPr/>
        </p:nvSpPr>
        <p:spPr>
          <a:xfrm>
            <a:off x="1542954" y="4218048"/>
            <a:ext cx="6058091" cy="584775"/>
          </a:xfrm>
          <a:prstGeom prst="rect">
            <a:avLst/>
          </a:prstGeom>
          <a:solidFill>
            <a:schemeClr val="bg2"/>
          </a:solidFill>
          <a:ln>
            <a:solidFill>
              <a:schemeClr val="accent3">
                <a:lumMod val="60000"/>
                <a:lumOff val="40000"/>
              </a:schemeClr>
            </a:solidFill>
          </a:ln>
        </p:spPr>
        <p:txBody>
          <a:bodyPr wrap="square" rtlCol="0">
            <a:spAutoFit/>
          </a:bodyPr>
          <a:lstStyle/>
          <a:p>
            <a:r>
              <a:rPr lang="en-US" sz="1600" dirty="0"/>
              <a:t>Image Credit: Gary Spiers &amp; YouTube “Live High-Definition Views from the International Space Station (Official NASA Stream)”</a:t>
            </a:r>
          </a:p>
        </p:txBody>
      </p:sp>
    </p:spTree>
    <p:extLst>
      <p:ext uri="{BB962C8B-B14F-4D97-AF65-F5344CB8AC3E}">
        <p14:creationId xmlns:p14="http://schemas.microsoft.com/office/powerpoint/2010/main" val="267862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02AF-CF59-9E63-54CE-A6D9AADADA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01CE9F-3219-E59C-EC21-3F54915AB650}"/>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7BFB9B61-D23F-A87A-ED5D-90D6D73036AF}"/>
              </a:ext>
            </a:extLst>
          </p:cNvPr>
          <p:cNvSpPr>
            <a:spLocks noGrp="1"/>
          </p:cNvSpPr>
          <p:nvPr>
            <p:ph type="title"/>
          </p:nvPr>
        </p:nvSpPr>
        <p:spPr/>
        <p:txBody>
          <a:bodyPr/>
          <a:lstStyle/>
          <a:p>
            <a:r>
              <a:rPr lang="en-US" dirty="0"/>
              <a:t>Reprocessing History and Forecast</a:t>
            </a:r>
          </a:p>
        </p:txBody>
      </p:sp>
      <p:sp>
        <p:nvSpPr>
          <p:cNvPr id="4" name="Text Placeholder 3">
            <a:extLst>
              <a:ext uri="{FF2B5EF4-FFF2-40B4-BE49-F238E27FC236}">
                <a16:creationId xmlns:a16="http://schemas.microsoft.com/office/drawing/2014/main" id="{70310DFA-60F1-8703-F2A2-DD4261AA2AE5}"/>
              </a:ext>
            </a:extLst>
          </p:cNvPr>
          <p:cNvSpPr>
            <a:spLocks noGrp="1"/>
          </p:cNvSpPr>
          <p:nvPr>
            <p:ph type="body" sz="quarter" idx="14"/>
          </p:nvPr>
        </p:nvSpPr>
        <p:spPr/>
        <p:txBody>
          <a:bodyPr/>
          <a:lstStyle/>
          <a:p>
            <a:r>
              <a:rPr lang="en-US" dirty="0"/>
              <a:t>Calibration is refined simultaneously with Level 2 retrieval algorithm</a:t>
            </a:r>
          </a:p>
        </p:txBody>
      </p:sp>
      <p:sp>
        <p:nvSpPr>
          <p:cNvPr id="5" name="Content Placeholder 4">
            <a:extLst>
              <a:ext uri="{FF2B5EF4-FFF2-40B4-BE49-F238E27FC236}">
                <a16:creationId xmlns:a16="http://schemas.microsoft.com/office/drawing/2014/main" id="{2094C1B5-CE74-7703-4272-F2C480438F6A}"/>
              </a:ext>
            </a:extLst>
          </p:cNvPr>
          <p:cNvSpPr>
            <a:spLocks noGrp="1"/>
          </p:cNvSpPr>
          <p:nvPr>
            <p:ph sz="quarter" idx="19"/>
          </p:nvPr>
        </p:nvSpPr>
        <p:spPr>
          <a:xfrm>
            <a:off x="253999" y="1212057"/>
            <a:ext cx="4232760" cy="3590766"/>
          </a:xfrm>
        </p:spPr>
        <p:txBody>
          <a:bodyPr/>
          <a:lstStyle/>
          <a:p>
            <a:pPr marL="0" indent="0">
              <a:buNone/>
            </a:pPr>
            <a:r>
              <a:rPr lang="en-US" u="sng" dirty="0">
                <a:solidFill>
                  <a:schemeClr val="accent3"/>
                </a:solidFill>
              </a:rPr>
              <a:t>OCO-2</a:t>
            </a:r>
          </a:p>
          <a:p>
            <a:endParaRPr lang="en-US" dirty="0"/>
          </a:p>
        </p:txBody>
      </p:sp>
      <p:sp>
        <p:nvSpPr>
          <p:cNvPr id="6" name="Date Placeholder 5">
            <a:extLst>
              <a:ext uri="{FF2B5EF4-FFF2-40B4-BE49-F238E27FC236}">
                <a16:creationId xmlns:a16="http://schemas.microsoft.com/office/drawing/2014/main" id="{1325438D-720C-876B-3C88-1E1016D25915}"/>
              </a:ext>
            </a:extLst>
          </p:cNvPr>
          <p:cNvSpPr>
            <a:spLocks noGrp="1"/>
          </p:cNvSpPr>
          <p:nvPr>
            <p:ph type="dt" sz="half" idx="20"/>
          </p:nvPr>
        </p:nvSpPr>
        <p:spPr/>
        <p:txBody>
          <a:bodyPr/>
          <a:lstStyle/>
          <a:p>
            <a:r>
              <a:rPr lang="en-US" dirty="0"/>
              <a:t>3/19/2025</a:t>
            </a:r>
          </a:p>
        </p:txBody>
      </p:sp>
      <p:sp>
        <p:nvSpPr>
          <p:cNvPr id="7" name="Slide Number Placeholder 6">
            <a:extLst>
              <a:ext uri="{FF2B5EF4-FFF2-40B4-BE49-F238E27FC236}">
                <a16:creationId xmlns:a16="http://schemas.microsoft.com/office/drawing/2014/main" id="{5A9A5D2E-E701-F6F8-55FB-90597FD3AE42}"/>
              </a:ext>
            </a:extLst>
          </p:cNvPr>
          <p:cNvSpPr>
            <a:spLocks noGrp="1"/>
          </p:cNvSpPr>
          <p:nvPr>
            <p:ph type="sldNum" sz="quarter" idx="22"/>
          </p:nvPr>
        </p:nvSpPr>
        <p:spPr/>
        <p:txBody>
          <a:bodyPr/>
          <a:lstStyle/>
          <a:p>
            <a:fld id="{0E0E1749-0B7E-403A-A9A7-95F2ED1F2891}" type="slidenum">
              <a:rPr lang="en-US" smtClean="0"/>
              <a:pPr/>
              <a:t>6</a:t>
            </a:fld>
            <a:endParaRPr lang="en-US" dirty="0"/>
          </a:p>
        </p:txBody>
      </p:sp>
      <p:sp>
        <p:nvSpPr>
          <p:cNvPr id="8" name="Content Placeholder 4">
            <a:extLst>
              <a:ext uri="{FF2B5EF4-FFF2-40B4-BE49-F238E27FC236}">
                <a16:creationId xmlns:a16="http://schemas.microsoft.com/office/drawing/2014/main" id="{5C73DB79-1F6E-8434-E044-419D4529BB25}"/>
              </a:ext>
            </a:extLst>
          </p:cNvPr>
          <p:cNvSpPr txBox="1">
            <a:spLocks/>
          </p:cNvSpPr>
          <p:nvPr/>
        </p:nvSpPr>
        <p:spPr>
          <a:xfrm>
            <a:off x="4592323" y="1212057"/>
            <a:ext cx="4232760" cy="359076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solidFill>
                  <a:schemeClr val="accent3"/>
                </a:solidFill>
              </a:rPr>
              <a:t>OCO-3</a:t>
            </a:r>
          </a:p>
          <a:p>
            <a:pPr marL="0" indent="0">
              <a:buNone/>
            </a:pPr>
            <a:endParaRPr lang="en-US" sz="1800" u="sng" dirty="0"/>
          </a:p>
          <a:p>
            <a:endParaRPr lang="en-US" dirty="0"/>
          </a:p>
        </p:txBody>
      </p:sp>
      <p:graphicFrame>
        <p:nvGraphicFramePr>
          <p:cNvPr id="9" name="Table 8">
            <a:extLst>
              <a:ext uri="{FF2B5EF4-FFF2-40B4-BE49-F238E27FC236}">
                <a16:creationId xmlns:a16="http://schemas.microsoft.com/office/drawing/2014/main" id="{C9E04934-4508-06A6-231B-6A210DB1142C}"/>
              </a:ext>
            </a:extLst>
          </p:cNvPr>
          <p:cNvGraphicFramePr>
            <a:graphicFrameLocks noGrp="1"/>
          </p:cNvGraphicFramePr>
          <p:nvPr>
            <p:extLst>
              <p:ext uri="{D42A27DB-BD31-4B8C-83A1-F6EECF244321}">
                <p14:modId xmlns:p14="http://schemas.microsoft.com/office/powerpoint/2010/main" val="2104033244"/>
              </p:ext>
            </p:extLst>
          </p:nvPr>
        </p:nvGraphicFramePr>
        <p:xfrm>
          <a:off x="253999" y="1740869"/>
          <a:ext cx="4214338" cy="2225040"/>
        </p:xfrm>
        <a:graphic>
          <a:graphicData uri="http://schemas.openxmlformats.org/drawingml/2006/table">
            <a:tbl>
              <a:tblPr firstRow="1" bandRow="1">
                <a:tableStyleId>{5C22544A-7EE6-4342-B048-85BDC9FD1C3A}</a:tableStyleId>
              </a:tblPr>
              <a:tblGrid>
                <a:gridCol w="558382">
                  <a:extLst>
                    <a:ext uri="{9D8B030D-6E8A-4147-A177-3AD203B41FA5}">
                      <a16:colId xmlns:a16="http://schemas.microsoft.com/office/drawing/2014/main" val="2228168371"/>
                    </a:ext>
                  </a:extLst>
                </a:gridCol>
                <a:gridCol w="1700806">
                  <a:extLst>
                    <a:ext uri="{9D8B030D-6E8A-4147-A177-3AD203B41FA5}">
                      <a16:colId xmlns:a16="http://schemas.microsoft.com/office/drawing/2014/main" val="935389519"/>
                    </a:ext>
                  </a:extLst>
                </a:gridCol>
                <a:gridCol w="1955150">
                  <a:extLst>
                    <a:ext uri="{9D8B030D-6E8A-4147-A177-3AD203B41FA5}">
                      <a16:colId xmlns:a16="http://schemas.microsoft.com/office/drawing/2014/main" val="205898367"/>
                    </a:ext>
                  </a:extLst>
                </a:gridCol>
              </a:tblGrid>
              <a:tr h="370840">
                <a:tc>
                  <a:txBody>
                    <a:bodyPr/>
                    <a:lstStyle/>
                    <a:p>
                      <a:r>
                        <a:rPr lang="en-US" sz="1700" dirty="0"/>
                        <a:t>#</a:t>
                      </a:r>
                    </a:p>
                  </a:txBody>
                  <a:tcPr/>
                </a:tc>
                <a:tc>
                  <a:txBody>
                    <a:bodyPr/>
                    <a:lstStyle/>
                    <a:p>
                      <a:r>
                        <a:rPr lang="en-US" sz="1700" dirty="0"/>
                        <a:t>Cal Deliv Date</a:t>
                      </a:r>
                    </a:p>
                  </a:txBody>
                  <a:tcPr/>
                </a:tc>
                <a:tc>
                  <a:txBody>
                    <a:bodyPr/>
                    <a:lstStyle/>
                    <a:p>
                      <a:r>
                        <a:rPr lang="en-US" sz="1700" dirty="0"/>
                        <a:t>Degradation</a:t>
                      </a:r>
                    </a:p>
                  </a:txBody>
                  <a:tcPr/>
                </a:tc>
                <a:extLst>
                  <a:ext uri="{0D108BD9-81ED-4DB2-BD59-A6C34878D82A}">
                    <a16:rowId xmlns:a16="http://schemas.microsoft.com/office/drawing/2014/main" val="3769953929"/>
                  </a:ext>
                </a:extLst>
              </a:tr>
              <a:tr h="370840">
                <a:tc>
                  <a:txBody>
                    <a:bodyPr/>
                    <a:lstStyle/>
                    <a:p>
                      <a:r>
                        <a:rPr lang="en-US" dirty="0"/>
                        <a:t>7</a:t>
                      </a:r>
                    </a:p>
                  </a:txBody>
                  <a:tcPr/>
                </a:tc>
                <a:tc>
                  <a:txBody>
                    <a:bodyPr/>
                    <a:lstStyle/>
                    <a:p>
                      <a:r>
                        <a:rPr lang="en-US" dirty="0"/>
                        <a:t>Jun 2015</a:t>
                      </a:r>
                    </a:p>
                  </a:txBody>
                  <a:tcPr/>
                </a:tc>
                <a:tc>
                  <a:txBody>
                    <a:bodyPr/>
                    <a:lstStyle/>
                    <a:p>
                      <a:r>
                        <a:rPr lang="en-US" dirty="0"/>
                        <a:t>All Instrument</a:t>
                      </a:r>
                    </a:p>
                  </a:txBody>
                  <a:tcPr/>
                </a:tc>
                <a:extLst>
                  <a:ext uri="{0D108BD9-81ED-4DB2-BD59-A6C34878D82A}">
                    <a16:rowId xmlns:a16="http://schemas.microsoft.com/office/drawing/2014/main" val="2723704129"/>
                  </a:ext>
                </a:extLst>
              </a:tr>
              <a:tr h="370840">
                <a:tc>
                  <a:txBody>
                    <a:bodyPr/>
                    <a:lstStyle/>
                    <a:p>
                      <a:r>
                        <a:rPr lang="en-US" dirty="0"/>
                        <a:t>8</a:t>
                      </a:r>
                    </a:p>
                  </a:txBody>
                  <a:tcPr/>
                </a:tc>
                <a:tc>
                  <a:txBody>
                    <a:bodyPr/>
                    <a:lstStyle/>
                    <a:p>
                      <a:r>
                        <a:rPr lang="en-US" dirty="0"/>
                        <a:t>May 2017</a:t>
                      </a:r>
                    </a:p>
                  </a:txBody>
                  <a:tcPr/>
                </a:tc>
                <a:tc>
                  <a:txBody>
                    <a:bodyPr/>
                    <a:lstStyle/>
                    <a:p>
                      <a:r>
                        <a:rPr lang="en-US" dirty="0"/>
                        <a:t>All Solar</a:t>
                      </a:r>
                    </a:p>
                  </a:txBody>
                  <a:tcPr/>
                </a:tc>
                <a:extLst>
                  <a:ext uri="{0D108BD9-81ED-4DB2-BD59-A6C34878D82A}">
                    <a16:rowId xmlns:a16="http://schemas.microsoft.com/office/drawing/2014/main" val="174576850"/>
                  </a:ext>
                </a:extLst>
              </a:tr>
              <a:tr h="370840">
                <a:tc>
                  <a:txBody>
                    <a:bodyPr/>
                    <a:lstStyle/>
                    <a:p>
                      <a:r>
                        <a:rPr lang="en-US" dirty="0"/>
                        <a:t>10</a:t>
                      </a:r>
                    </a:p>
                  </a:txBody>
                  <a:tcPr/>
                </a:tc>
                <a:tc>
                  <a:txBody>
                    <a:bodyPr/>
                    <a:lstStyle/>
                    <a:p>
                      <a:r>
                        <a:rPr lang="en-US" dirty="0"/>
                        <a:t>Jun 2019</a:t>
                      </a:r>
                    </a:p>
                  </a:txBody>
                  <a:tcPr/>
                </a:tc>
                <a:tc>
                  <a:txBody>
                    <a:bodyPr/>
                    <a:lstStyle/>
                    <a:p>
                      <a:r>
                        <a:rPr lang="en-US" dirty="0"/>
                        <a:t>Lunar, linear</a:t>
                      </a:r>
                    </a:p>
                  </a:txBody>
                  <a:tcPr/>
                </a:tc>
                <a:extLst>
                  <a:ext uri="{0D108BD9-81ED-4DB2-BD59-A6C34878D82A}">
                    <a16:rowId xmlns:a16="http://schemas.microsoft.com/office/drawing/2014/main" val="1390745943"/>
                  </a:ext>
                </a:extLst>
              </a:tr>
              <a:tr h="370840">
                <a:tc>
                  <a:txBody>
                    <a:bodyPr/>
                    <a:lstStyle/>
                    <a:p>
                      <a:r>
                        <a:rPr lang="en-US" dirty="0"/>
                        <a:t>11</a:t>
                      </a:r>
                    </a:p>
                  </a:txBody>
                  <a:tcPr/>
                </a:tc>
                <a:tc>
                  <a:txBody>
                    <a:bodyPr/>
                    <a:lstStyle/>
                    <a:p>
                      <a:r>
                        <a:rPr lang="en-US" dirty="0"/>
                        <a:t>Jan 2022</a:t>
                      </a:r>
                    </a:p>
                  </a:txBody>
                  <a:tcPr/>
                </a:tc>
                <a:tc>
                  <a:txBody>
                    <a:bodyPr/>
                    <a:lstStyle/>
                    <a:p>
                      <a:r>
                        <a:rPr lang="en-US" dirty="0"/>
                        <a:t>Lunar, nonlinear</a:t>
                      </a:r>
                    </a:p>
                  </a:txBody>
                  <a:tcPr/>
                </a:tc>
                <a:extLst>
                  <a:ext uri="{0D108BD9-81ED-4DB2-BD59-A6C34878D82A}">
                    <a16:rowId xmlns:a16="http://schemas.microsoft.com/office/drawing/2014/main" val="3479090372"/>
                  </a:ext>
                </a:extLst>
              </a:tr>
              <a:tr h="370840">
                <a:tc>
                  <a:txBody>
                    <a:bodyPr/>
                    <a:lstStyle/>
                    <a:p>
                      <a:r>
                        <a:rPr lang="en-US" dirty="0"/>
                        <a:t>12</a:t>
                      </a:r>
                      <a:r>
                        <a:rPr lang="en-US" dirty="0">
                          <a:solidFill>
                            <a:srgbClr val="0070C0"/>
                          </a:solidFill>
                        </a:rPr>
                        <a:t>*</a:t>
                      </a:r>
                    </a:p>
                  </a:txBody>
                  <a:tcPr/>
                </a:tc>
                <a:tc>
                  <a:txBody>
                    <a:bodyPr/>
                    <a:lstStyle/>
                    <a:p>
                      <a:r>
                        <a:rPr lang="en-US" dirty="0">
                          <a:highlight>
                            <a:srgbClr val="FFFF00"/>
                          </a:highlight>
                        </a:rPr>
                        <a:t>Summer 2025</a:t>
                      </a:r>
                    </a:p>
                  </a:txBody>
                  <a:tcPr/>
                </a:tc>
                <a:tc>
                  <a:txBody>
                    <a:bodyPr/>
                    <a:lstStyle/>
                    <a:p>
                      <a:r>
                        <a:rPr lang="en-US" dirty="0"/>
                        <a:t>Lunar &amp; vicarious</a:t>
                      </a:r>
                    </a:p>
                  </a:txBody>
                  <a:tcPr/>
                </a:tc>
                <a:extLst>
                  <a:ext uri="{0D108BD9-81ED-4DB2-BD59-A6C34878D82A}">
                    <a16:rowId xmlns:a16="http://schemas.microsoft.com/office/drawing/2014/main" val="3918198786"/>
                  </a:ext>
                </a:extLst>
              </a:tr>
            </a:tbl>
          </a:graphicData>
        </a:graphic>
      </p:graphicFrame>
      <p:graphicFrame>
        <p:nvGraphicFramePr>
          <p:cNvPr id="10" name="Table 9">
            <a:extLst>
              <a:ext uri="{FF2B5EF4-FFF2-40B4-BE49-F238E27FC236}">
                <a16:creationId xmlns:a16="http://schemas.microsoft.com/office/drawing/2014/main" id="{B7F22667-79F3-212B-D951-BEE4436EA9B8}"/>
              </a:ext>
            </a:extLst>
          </p:cNvPr>
          <p:cNvGraphicFramePr>
            <a:graphicFrameLocks noGrp="1"/>
          </p:cNvGraphicFramePr>
          <p:nvPr>
            <p:extLst>
              <p:ext uri="{D42A27DB-BD31-4B8C-83A1-F6EECF244321}">
                <p14:modId xmlns:p14="http://schemas.microsoft.com/office/powerpoint/2010/main" val="1189256185"/>
              </p:ext>
            </p:extLst>
          </p:nvPr>
        </p:nvGraphicFramePr>
        <p:xfrm>
          <a:off x="4592323" y="1740869"/>
          <a:ext cx="4108774" cy="1854200"/>
        </p:xfrm>
        <a:graphic>
          <a:graphicData uri="http://schemas.openxmlformats.org/drawingml/2006/table">
            <a:tbl>
              <a:tblPr firstRow="1" bandRow="1">
                <a:tableStyleId>{5C22544A-7EE6-4342-B048-85BDC9FD1C3A}</a:tableStyleId>
              </a:tblPr>
              <a:tblGrid>
                <a:gridCol w="715846">
                  <a:extLst>
                    <a:ext uri="{9D8B030D-6E8A-4147-A177-3AD203B41FA5}">
                      <a16:colId xmlns:a16="http://schemas.microsoft.com/office/drawing/2014/main" val="2228168371"/>
                    </a:ext>
                  </a:extLst>
                </a:gridCol>
                <a:gridCol w="1765606">
                  <a:extLst>
                    <a:ext uri="{9D8B030D-6E8A-4147-A177-3AD203B41FA5}">
                      <a16:colId xmlns:a16="http://schemas.microsoft.com/office/drawing/2014/main" val="935389519"/>
                    </a:ext>
                  </a:extLst>
                </a:gridCol>
                <a:gridCol w="1627322">
                  <a:extLst>
                    <a:ext uri="{9D8B030D-6E8A-4147-A177-3AD203B41FA5}">
                      <a16:colId xmlns:a16="http://schemas.microsoft.com/office/drawing/2014/main" val="205898367"/>
                    </a:ext>
                  </a:extLst>
                </a:gridCol>
              </a:tblGrid>
              <a:tr h="370840">
                <a:tc>
                  <a:txBody>
                    <a:bodyPr/>
                    <a:lstStyle/>
                    <a:p>
                      <a:r>
                        <a:rPr lang="en-US" sz="1700" dirty="0"/>
                        <a:t>#</a:t>
                      </a:r>
                    </a:p>
                  </a:txBody>
                  <a:tcPr/>
                </a:tc>
                <a:tc>
                  <a:txBody>
                    <a:bodyPr/>
                    <a:lstStyle/>
                    <a:p>
                      <a:r>
                        <a:rPr lang="en-US" sz="1700" dirty="0"/>
                        <a:t>Cal Deliv Date</a:t>
                      </a:r>
                    </a:p>
                  </a:txBody>
                  <a:tcPr/>
                </a:tc>
                <a:tc>
                  <a:txBody>
                    <a:bodyPr/>
                    <a:lstStyle/>
                    <a:p>
                      <a:r>
                        <a:rPr lang="en-US" sz="1700" dirty="0"/>
                        <a:t>Degradation</a:t>
                      </a:r>
                    </a:p>
                  </a:txBody>
                  <a:tcPr/>
                </a:tc>
                <a:extLst>
                  <a:ext uri="{0D108BD9-81ED-4DB2-BD59-A6C34878D82A}">
                    <a16:rowId xmlns:a16="http://schemas.microsoft.com/office/drawing/2014/main" val="3769953929"/>
                  </a:ext>
                </a:extLst>
              </a:tr>
              <a:tr h="370840">
                <a:tc>
                  <a:txBody>
                    <a:bodyPr/>
                    <a:lstStyle/>
                    <a:p>
                      <a:r>
                        <a:rPr lang="en-US" dirty="0"/>
                        <a:t>Early</a:t>
                      </a:r>
                    </a:p>
                  </a:txBody>
                  <a:tcPr/>
                </a:tc>
                <a:tc>
                  <a:txBody>
                    <a:bodyPr/>
                    <a:lstStyle/>
                    <a:p>
                      <a:r>
                        <a:rPr lang="en-US" dirty="0"/>
                        <a:t>Jun 2020</a:t>
                      </a:r>
                    </a:p>
                  </a:txBody>
                  <a:tcPr/>
                </a:tc>
                <a:tc>
                  <a:txBody>
                    <a:bodyPr/>
                    <a:lstStyle/>
                    <a:p>
                      <a:r>
                        <a:rPr lang="en-US" dirty="0"/>
                        <a:t>N/A</a:t>
                      </a:r>
                    </a:p>
                  </a:txBody>
                  <a:tcPr/>
                </a:tc>
                <a:extLst>
                  <a:ext uri="{0D108BD9-81ED-4DB2-BD59-A6C34878D82A}">
                    <a16:rowId xmlns:a16="http://schemas.microsoft.com/office/drawing/2014/main" val="2723704129"/>
                  </a:ext>
                </a:extLst>
              </a:tr>
              <a:tr h="370840">
                <a:tc>
                  <a:txBody>
                    <a:bodyPr/>
                    <a:lstStyle/>
                    <a:p>
                      <a:r>
                        <a:rPr lang="en-US" dirty="0"/>
                        <a:t>10</a:t>
                      </a:r>
                    </a:p>
                  </a:txBody>
                  <a:tcPr/>
                </a:tc>
                <a:tc>
                  <a:txBody>
                    <a:bodyPr/>
                    <a:lstStyle/>
                    <a:p>
                      <a:r>
                        <a:rPr lang="en-US" dirty="0"/>
                        <a:t>May 2021</a:t>
                      </a:r>
                    </a:p>
                  </a:txBody>
                  <a:tcPr/>
                </a:tc>
                <a:tc>
                  <a:txBody>
                    <a:bodyPr/>
                    <a:lstStyle/>
                    <a:p>
                      <a:r>
                        <a:rPr lang="en-US" dirty="0"/>
                        <a:t>All Instrument</a:t>
                      </a:r>
                    </a:p>
                  </a:txBody>
                  <a:tcPr/>
                </a:tc>
                <a:extLst>
                  <a:ext uri="{0D108BD9-81ED-4DB2-BD59-A6C34878D82A}">
                    <a16:rowId xmlns:a16="http://schemas.microsoft.com/office/drawing/2014/main" val="174576850"/>
                  </a:ext>
                </a:extLst>
              </a:tr>
              <a:tr h="370840">
                <a:tc>
                  <a:txBody>
                    <a:bodyPr/>
                    <a:lstStyle/>
                    <a:p>
                      <a:r>
                        <a:rPr lang="en-US" dirty="0"/>
                        <a:t>11</a:t>
                      </a:r>
                    </a:p>
                  </a:txBody>
                  <a:tcPr/>
                </a:tc>
                <a:tc>
                  <a:txBody>
                    <a:bodyPr/>
                    <a:lstStyle/>
                    <a:p>
                      <a:r>
                        <a:rPr lang="en-US" dirty="0"/>
                        <a:t>Feb 2023</a:t>
                      </a:r>
                    </a:p>
                  </a:txBody>
                  <a:tcPr/>
                </a:tc>
                <a:tc>
                  <a:txBody>
                    <a:bodyPr/>
                    <a:lstStyle/>
                    <a:p>
                      <a:r>
                        <a:rPr lang="en-US" dirty="0"/>
                        <a:t>All Lamp 1</a:t>
                      </a:r>
                    </a:p>
                  </a:txBody>
                  <a:tcPr/>
                </a:tc>
                <a:extLst>
                  <a:ext uri="{0D108BD9-81ED-4DB2-BD59-A6C34878D82A}">
                    <a16:rowId xmlns:a16="http://schemas.microsoft.com/office/drawing/2014/main" val="3443993605"/>
                  </a:ext>
                </a:extLst>
              </a:tr>
              <a:tr h="370840">
                <a:tc>
                  <a:txBody>
                    <a:bodyPr/>
                    <a:lstStyle/>
                    <a:p>
                      <a:r>
                        <a:rPr lang="en-US" dirty="0"/>
                        <a:t>12</a:t>
                      </a:r>
                      <a:r>
                        <a:rPr lang="en-US" dirty="0">
                          <a:solidFill>
                            <a:srgbClr val="0070C0"/>
                          </a:solidFill>
                        </a:rPr>
                        <a:t>*</a:t>
                      </a:r>
                    </a:p>
                  </a:txBody>
                  <a:tcPr/>
                </a:tc>
                <a:tc>
                  <a:txBody>
                    <a:bodyPr/>
                    <a:lstStyle/>
                    <a:p>
                      <a:r>
                        <a:rPr lang="en-US" dirty="0"/>
                        <a:t>TBD</a:t>
                      </a:r>
                    </a:p>
                  </a:txBody>
                  <a:tcPr/>
                </a:tc>
                <a:tc>
                  <a:txBody>
                    <a:bodyPr/>
                    <a:lstStyle/>
                    <a:p>
                      <a:r>
                        <a:rPr lang="en-US" dirty="0"/>
                        <a:t>In-between</a:t>
                      </a:r>
                    </a:p>
                  </a:txBody>
                  <a:tcPr/>
                </a:tc>
                <a:extLst>
                  <a:ext uri="{0D108BD9-81ED-4DB2-BD59-A6C34878D82A}">
                    <a16:rowId xmlns:a16="http://schemas.microsoft.com/office/drawing/2014/main" val="933675661"/>
                  </a:ext>
                </a:extLst>
              </a:tr>
            </a:tbl>
          </a:graphicData>
        </a:graphic>
      </p:graphicFrame>
      <p:sp>
        <p:nvSpPr>
          <p:cNvPr id="11" name="Content Placeholder 4">
            <a:extLst>
              <a:ext uri="{FF2B5EF4-FFF2-40B4-BE49-F238E27FC236}">
                <a16:creationId xmlns:a16="http://schemas.microsoft.com/office/drawing/2014/main" id="{097D0D24-33A8-EFD1-AFB3-8D46B8984204}"/>
              </a:ext>
            </a:extLst>
          </p:cNvPr>
          <p:cNvSpPr txBox="1">
            <a:spLocks/>
          </p:cNvSpPr>
          <p:nvPr/>
        </p:nvSpPr>
        <p:spPr>
          <a:xfrm>
            <a:off x="306781" y="4053413"/>
            <a:ext cx="8394316" cy="7494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In addition to the long-term degradation trend, new versions feature refined spectral, geometric, dark, stray light, noise, and detector artifact exclusion  </a:t>
            </a:r>
          </a:p>
        </p:txBody>
      </p:sp>
      <p:sp>
        <p:nvSpPr>
          <p:cNvPr id="12" name="TextBox 11">
            <a:extLst>
              <a:ext uri="{FF2B5EF4-FFF2-40B4-BE49-F238E27FC236}">
                <a16:creationId xmlns:a16="http://schemas.microsoft.com/office/drawing/2014/main" id="{C49E8FD0-BE03-C979-205F-9AB868D89892}"/>
              </a:ext>
            </a:extLst>
          </p:cNvPr>
          <p:cNvSpPr txBox="1"/>
          <p:nvPr/>
        </p:nvSpPr>
        <p:spPr>
          <a:xfrm>
            <a:off x="4592323" y="3614681"/>
            <a:ext cx="3990067" cy="338554"/>
          </a:xfrm>
          <a:prstGeom prst="rect">
            <a:avLst/>
          </a:prstGeom>
          <a:noFill/>
        </p:spPr>
        <p:txBody>
          <a:bodyPr wrap="none" rtlCol="0">
            <a:spAutoFit/>
          </a:bodyPr>
          <a:lstStyle/>
          <a:p>
            <a:r>
              <a:rPr lang="en-US" sz="1600" dirty="0">
                <a:solidFill>
                  <a:srgbClr val="0070C0"/>
                </a:solidFill>
              </a:rPr>
              <a:t>* Pending formal NASA review &amp; approval</a:t>
            </a:r>
          </a:p>
        </p:txBody>
      </p:sp>
    </p:spTree>
    <p:extLst>
      <p:ext uri="{BB962C8B-B14F-4D97-AF65-F5344CB8AC3E}">
        <p14:creationId xmlns:p14="http://schemas.microsoft.com/office/powerpoint/2010/main" val="166455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Orbiting Carbon Observatory</a:t>
            </a:r>
          </a:p>
        </p:txBody>
      </p:sp>
      <p:sp>
        <p:nvSpPr>
          <p:cNvPr id="3" name="Title 2"/>
          <p:cNvSpPr>
            <a:spLocks noGrp="1"/>
          </p:cNvSpPr>
          <p:nvPr>
            <p:ph type="title"/>
          </p:nvPr>
        </p:nvSpPr>
        <p:spPr/>
        <p:txBody>
          <a:bodyPr/>
          <a:lstStyle/>
          <a:p>
            <a:r>
              <a:rPr lang="en-US" dirty="0"/>
              <a:t>OCO-2 Solar Trend Relative to Aug 2014 (to Orbit 56785)</a:t>
            </a:r>
          </a:p>
        </p:txBody>
      </p:sp>
      <p:sp>
        <p:nvSpPr>
          <p:cNvPr id="4" name="Text Placeholder 3"/>
          <p:cNvSpPr>
            <a:spLocks noGrp="1"/>
          </p:cNvSpPr>
          <p:nvPr>
            <p:ph type="body" sz="quarter" idx="14"/>
          </p:nvPr>
        </p:nvSpPr>
        <p:spPr/>
        <p:txBody>
          <a:bodyPr/>
          <a:lstStyle/>
          <a:p>
            <a:r>
              <a:rPr lang="en-US" dirty="0"/>
              <a:t>~12 measurements per day, aging much faster than instrument</a:t>
            </a:r>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7</a:t>
            </a:fld>
            <a:endParaRPr lang="en-US" dirty="0"/>
          </a:p>
        </p:txBody>
      </p:sp>
      <p:sp>
        <p:nvSpPr>
          <p:cNvPr id="6" name="Date Placeholder 5"/>
          <p:cNvSpPr>
            <a:spLocks noGrp="1"/>
          </p:cNvSpPr>
          <p:nvPr>
            <p:ph type="dt" sz="half" idx="20"/>
          </p:nvPr>
        </p:nvSpPr>
        <p:spPr>
          <a:xfrm>
            <a:off x="253999" y="4802823"/>
            <a:ext cx="1422401" cy="274637"/>
          </a:xfrm>
        </p:spPr>
        <p:txBody>
          <a:bodyPr/>
          <a:lstStyle/>
          <a:p>
            <a:r>
              <a:rPr lang="en-US" dirty="0"/>
              <a:t>3/19/2025</a:t>
            </a:r>
          </a:p>
        </p:txBody>
      </p:sp>
      <p:pic>
        <p:nvPicPr>
          <p:cNvPr id="12" name="Content Placeholder 11" descr="Chart&#10;&#10;AI-generated content may be incorrect.">
            <a:extLst>
              <a:ext uri="{FF2B5EF4-FFF2-40B4-BE49-F238E27FC236}">
                <a16:creationId xmlns:a16="http://schemas.microsoft.com/office/drawing/2014/main" id="{3755EDEA-73CD-8FC8-187C-02ACC923E29B}"/>
              </a:ext>
            </a:extLst>
          </p:cNvPr>
          <p:cNvPicPr>
            <a:picLocks noGrp="1" noChangeAspect="1"/>
          </p:cNvPicPr>
          <p:nvPr>
            <p:ph sz="quarter" idx="19"/>
          </p:nvPr>
        </p:nvPicPr>
        <p:blipFill>
          <a:blip r:embed="rId2" cstate="print">
            <a:extLst>
              <a:ext uri="{28A0092B-C50C-407E-A947-70E740481C1C}">
                <a14:useLocalDpi xmlns:a14="http://schemas.microsoft.com/office/drawing/2010/main"/>
              </a:ext>
            </a:extLst>
          </a:blip>
          <a:srcRect/>
          <a:stretch/>
        </p:blipFill>
        <p:spPr>
          <a:xfrm>
            <a:off x="108712" y="1107441"/>
            <a:ext cx="5072887" cy="3708159"/>
          </a:xfrm>
        </p:spPr>
      </p:pic>
      <p:pic>
        <p:nvPicPr>
          <p:cNvPr id="14" name="Picture 13" descr="Chart, histogram&#10;&#10;AI-generated content may be incorrect.">
            <a:extLst>
              <a:ext uri="{FF2B5EF4-FFF2-40B4-BE49-F238E27FC236}">
                <a16:creationId xmlns:a16="http://schemas.microsoft.com/office/drawing/2014/main" id="{8C2F26C3-B065-5DFC-654D-F4EB4D68636F}"/>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5185664" y="2991821"/>
            <a:ext cx="3849624" cy="1828800"/>
          </a:xfrm>
          <a:prstGeom prst="rect">
            <a:avLst/>
          </a:prstGeom>
        </p:spPr>
      </p:pic>
      <p:pic>
        <p:nvPicPr>
          <p:cNvPr id="16" name="Picture 15" descr="Chart, histogram&#10;&#10;AI-generated content may be incorrect.">
            <a:extLst>
              <a:ext uri="{FF2B5EF4-FFF2-40B4-BE49-F238E27FC236}">
                <a16:creationId xmlns:a16="http://schemas.microsoft.com/office/drawing/2014/main" id="{1D7B9C56-907F-1E7D-7EAB-BA0E418C5B3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181600" y="1128317"/>
            <a:ext cx="3801364" cy="1828800"/>
          </a:xfrm>
          <a:prstGeom prst="rect">
            <a:avLst/>
          </a:prstGeom>
        </p:spPr>
      </p:pic>
      <p:sp>
        <p:nvSpPr>
          <p:cNvPr id="17" name="TextBox 16">
            <a:extLst>
              <a:ext uri="{FF2B5EF4-FFF2-40B4-BE49-F238E27FC236}">
                <a16:creationId xmlns:a16="http://schemas.microsoft.com/office/drawing/2014/main" id="{81E2F754-F51C-CC3E-272B-9166550C8A55}"/>
              </a:ext>
            </a:extLst>
          </p:cNvPr>
          <p:cNvSpPr txBox="1"/>
          <p:nvPr/>
        </p:nvSpPr>
        <p:spPr>
          <a:xfrm>
            <a:off x="4538980" y="1280340"/>
            <a:ext cx="524503" cy="246221"/>
          </a:xfrm>
          <a:prstGeom prst="rect">
            <a:avLst/>
          </a:prstGeom>
          <a:noFill/>
        </p:spPr>
        <p:txBody>
          <a:bodyPr wrap="none" rtlCol="0">
            <a:spAutoFit/>
          </a:bodyPr>
          <a:lstStyle/>
          <a:p>
            <a:r>
              <a:rPr lang="en-US" sz="1000" dirty="0">
                <a:solidFill>
                  <a:srgbClr val="0070C0"/>
                </a:solidFill>
              </a:rPr>
              <a:t>ABO2</a:t>
            </a:r>
          </a:p>
        </p:txBody>
      </p:sp>
      <p:sp>
        <p:nvSpPr>
          <p:cNvPr id="18" name="TextBox 17">
            <a:extLst>
              <a:ext uri="{FF2B5EF4-FFF2-40B4-BE49-F238E27FC236}">
                <a16:creationId xmlns:a16="http://schemas.microsoft.com/office/drawing/2014/main" id="{B89BEAC9-E9E1-6DB3-6D61-3CA755556022}"/>
              </a:ext>
            </a:extLst>
          </p:cNvPr>
          <p:cNvSpPr txBox="1"/>
          <p:nvPr/>
        </p:nvSpPr>
        <p:spPr>
          <a:xfrm>
            <a:off x="8339047" y="3077213"/>
            <a:ext cx="532518" cy="246221"/>
          </a:xfrm>
          <a:prstGeom prst="rect">
            <a:avLst/>
          </a:prstGeom>
          <a:noFill/>
        </p:spPr>
        <p:txBody>
          <a:bodyPr wrap="none" rtlCol="0">
            <a:spAutoFit/>
          </a:bodyPr>
          <a:lstStyle/>
          <a:p>
            <a:r>
              <a:rPr lang="en-US" sz="1000" dirty="0">
                <a:solidFill>
                  <a:schemeClr val="accent4"/>
                </a:solidFill>
              </a:rPr>
              <a:t>SCO2</a:t>
            </a:r>
          </a:p>
        </p:txBody>
      </p:sp>
      <p:sp>
        <p:nvSpPr>
          <p:cNvPr id="19" name="TextBox 18">
            <a:extLst>
              <a:ext uri="{FF2B5EF4-FFF2-40B4-BE49-F238E27FC236}">
                <a16:creationId xmlns:a16="http://schemas.microsoft.com/office/drawing/2014/main" id="{21C977E4-275C-BCC8-99D8-EACCAAA3C634}"/>
              </a:ext>
            </a:extLst>
          </p:cNvPr>
          <p:cNvSpPr txBox="1"/>
          <p:nvPr/>
        </p:nvSpPr>
        <p:spPr>
          <a:xfrm>
            <a:off x="8320613" y="1207570"/>
            <a:ext cx="569387" cy="246221"/>
          </a:xfrm>
          <a:prstGeom prst="rect">
            <a:avLst/>
          </a:prstGeom>
          <a:noFill/>
        </p:spPr>
        <p:txBody>
          <a:bodyPr wrap="none" rtlCol="0">
            <a:spAutoFit/>
          </a:bodyPr>
          <a:lstStyle/>
          <a:p>
            <a:r>
              <a:rPr lang="en-US" sz="1000" dirty="0">
                <a:solidFill>
                  <a:srgbClr val="00B050"/>
                </a:solidFill>
              </a:rPr>
              <a:t>WCO2</a:t>
            </a:r>
          </a:p>
        </p:txBody>
      </p:sp>
    </p:spTree>
    <p:extLst>
      <p:ext uri="{BB962C8B-B14F-4D97-AF65-F5344CB8AC3E}">
        <p14:creationId xmlns:p14="http://schemas.microsoft.com/office/powerpoint/2010/main" val="112888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CCF23-B77B-7A13-6F83-80B9F8BC72A4}"/>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A0652690-8D89-FEDB-C718-08147B451FB4}"/>
              </a:ext>
            </a:extLst>
          </p:cNvPr>
          <p:cNvSpPr>
            <a:spLocks noGrp="1"/>
          </p:cNvSpPr>
          <p:nvPr>
            <p:ph type="title"/>
          </p:nvPr>
        </p:nvSpPr>
        <p:spPr/>
        <p:txBody>
          <a:bodyPr/>
          <a:lstStyle/>
          <a:p>
            <a:r>
              <a:rPr lang="en-US" dirty="0"/>
              <a:t>OCO-2 Post-Decon Solar Trends</a:t>
            </a:r>
          </a:p>
        </p:txBody>
      </p:sp>
      <p:sp>
        <p:nvSpPr>
          <p:cNvPr id="4" name="Text Placeholder 3">
            <a:extLst>
              <a:ext uri="{FF2B5EF4-FFF2-40B4-BE49-F238E27FC236}">
                <a16:creationId xmlns:a16="http://schemas.microsoft.com/office/drawing/2014/main" id="{D842DD13-E2D1-0FD8-4E41-E5A91C1145CF}"/>
              </a:ext>
            </a:extLst>
          </p:cNvPr>
          <p:cNvSpPr>
            <a:spLocks noGrp="1"/>
          </p:cNvSpPr>
          <p:nvPr>
            <p:ph type="body" sz="quarter" idx="14"/>
          </p:nvPr>
        </p:nvSpPr>
        <p:spPr/>
        <p:txBody>
          <a:bodyPr/>
          <a:lstStyle/>
          <a:p>
            <a:r>
              <a:rPr lang="en-US" dirty="0"/>
              <a:t>Interpolate &amp; extrapolate “clean” measurements</a:t>
            </a:r>
          </a:p>
        </p:txBody>
      </p:sp>
      <p:sp>
        <p:nvSpPr>
          <p:cNvPr id="6" name="Date Placeholder 5">
            <a:extLst>
              <a:ext uri="{FF2B5EF4-FFF2-40B4-BE49-F238E27FC236}">
                <a16:creationId xmlns:a16="http://schemas.microsoft.com/office/drawing/2014/main" id="{01C14746-5216-D0D7-B7BB-F13118403CCA}"/>
              </a:ext>
            </a:extLst>
          </p:cNvPr>
          <p:cNvSpPr>
            <a:spLocks noGrp="1"/>
          </p:cNvSpPr>
          <p:nvPr>
            <p:ph type="dt" sz="half" idx="20"/>
          </p:nvPr>
        </p:nvSpPr>
        <p:spPr/>
        <p:txBody>
          <a:bodyPr/>
          <a:lstStyle/>
          <a:p>
            <a:r>
              <a:rPr lang="en-US"/>
              <a:t>3/19/2025</a:t>
            </a:r>
            <a:endParaRPr lang="en-US" dirty="0"/>
          </a:p>
        </p:txBody>
      </p:sp>
      <p:sp>
        <p:nvSpPr>
          <p:cNvPr id="7" name="Slide Number Placeholder 6">
            <a:extLst>
              <a:ext uri="{FF2B5EF4-FFF2-40B4-BE49-F238E27FC236}">
                <a16:creationId xmlns:a16="http://schemas.microsoft.com/office/drawing/2014/main" id="{FBB59BD6-D660-EBC8-D382-080C1491E354}"/>
              </a:ext>
            </a:extLst>
          </p:cNvPr>
          <p:cNvSpPr>
            <a:spLocks noGrp="1"/>
          </p:cNvSpPr>
          <p:nvPr>
            <p:ph type="sldNum" sz="quarter" idx="22"/>
          </p:nvPr>
        </p:nvSpPr>
        <p:spPr/>
        <p:txBody>
          <a:bodyPr/>
          <a:lstStyle/>
          <a:p>
            <a:fld id="{0E0E1749-0B7E-403A-A9A7-95F2ED1F2891}" type="slidenum">
              <a:rPr lang="en-US" smtClean="0"/>
              <a:pPr/>
              <a:t>8</a:t>
            </a:fld>
            <a:endParaRPr lang="en-US" dirty="0"/>
          </a:p>
        </p:txBody>
      </p:sp>
      <p:grpSp>
        <p:nvGrpSpPr>
          <p:cNvPr id="21" name="Group 20">
            <a:extLst>
              <a:ext uri="{FF2B5EF4-FFF2-40B4-BE49-F238E27FC236}">
                <a16:creationId xmlns:a16="http://schemas.microsoft.com/office/drawing/2014/main" id="{5B18EB5E-6A8D-B653-2D73-320B372F0135}"/>
              </a:ext>
            </a:extLst>
          </p:cNvPr>
          <p:cNvGrpSpPr/>
          <p:nvPr/>
        </p:nvGrpSpPr>
        <p:grpSpPr>
          <a:xfrm>
            <a:off x="253999" y="1297781"/>
            <a:ext cx="2834640" cy="3505041"/>
            <a:chOff x="253999" y="1297781"/>
            <a:chExt cx="8514080" cy="3505041"/>
          </a:xfrm>
        </p:grpSpPr>
        <p:pic>
          <p:nvPicPr>
            <p:cNvPr id="9" name="Picture 8" descr="Chart, scatter chart&#10;&#10;AI-generated content may be incorrect.">
              <a:extLst>
                <a:ext uri="{FF2B5EF4-FFF2-40B4-BE49-F238E27FC236}">
                  <a16:creationId xmlns:a16="http://schemas.microsoft.com/office/drawing/2014/main" id="{CC5DAD57-4ED8-00EB-0EAE-ADEACE93A121}"/>
                </a:ext>
              </a:extLst>
            </p:cNvPr>
            <p:cNvPicPr>
              <a:picLocks/>
            </p:cNvPicPr>
            <p:nvPr/>
          </p:nvPicPr>
          <p:blipFill>
            <a:blip r:embed="rId2" cstate="print">
              <a:extLst>
                <a:ext uri="{28A0092B-C50C-407E-A947-70E740481C1C}">
                  <a14:useLocalDpi xmlns:a14="http://schemas.microsoft.com/office/drawing/2010/main"/>
                </a:ext>
              </a:extLst>
            </a:blip>
            <a:srcRect/>
            <a:stretch/>
          </p:blipFill>
          <p:spPr>
            <a:xfrm>
              <a:off x="253999" y="1297781"/>
              <a:ext cx="8514080" cy="3505041"/>
            </a:xfrm>
            <a:prstGeom prst="rect">
              <a:avLst/>
            </a:prstGeom>
          </p:spPr>
        </p:pic>
        <p:cxnSp>
          <p:nvCxnSpPr>
            <p:cNvPr id="15" name="Straight Arrow Connector 14">
              <a:extLst>
                <a:ext uri="{FF2B5EF4-FFF2-40B4-BE49-F238E27FC236}">
                  <a16:creationId xmlns:a16="http://schemas.microsoft.com/office/drawing/2014/main" id="{A6D5B8A5-A441-923D-C333-186DAACA6EDE}"/>
                </a:ext>
              </a:extLst>
            </p:cNvPr>
            <p:cNvCxnSpPr>
              <a:cxnSpLocks/>
            </p:cNvCxnSpPr>
            <p:nvPr/>
          </p:nvCxnSpPr>
          <p:spPr>
            <a:xfrm>
              <a:off x="5472113" y="3757613"/>
              <a:ext cx="2971800" cy="928687"/>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A1C6098-25BE-FA3C-962E-9969DA83E339}"/>
                </a:ext>
              </a:extLst>
            </p:cNvPr>
            <p:cNvCxnSpPr>
              <a:cxnSpLocks/>
            </p:cNvCxnSpPr>
            <p:nvPr/>
          </p:nvCxnSpPr>
          <p:spPr>
            <a:xfrm>
              <a:off x="6172200" y="3990867"/>
              <a:ext cx="2271713" cy="231089"/>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D793D83-4631-D73B-2B5D-36E53D46161C}"/>
                </a:ext>
              </a:extLst>
            </p:cNvPr>
            <p:cNvCxnSpPr>
              <a:cxnSpLocks/>
            </p:cNvCxnSpPr>
            <p:nvPr/>
          </p:nvCxnSpPr>
          <p:spPr>
            <a:xfrm>
              <a:off x="6872287" y="4049128"/>
              <a:ext cx="1571626" cy="0"/>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3D799D9-9865-0090-1587-0EC97AAFB72B}"/>
              </a:ext>
            </a:extLst>
          </p:cNvPr>
          <p:cNvGrpSpPr/>
          <p:nvPr/>
        </p:nvGrpSpPr>
        <p:grpSpPr>
          <a:xfrm>
            <a:off x="6050280" y="1294900"/>
            <a:ext cx="2834640" cy="3502152"/>
            <a:chOff x="-4183147" y="3328988"/>
            <a:chExt cx="5859547" cy="4371975"/>
          </a:xfrm>
        </p:grpSpPr>
        <p:pic>
          <p:nvPicPr>
            <p:cNvPr id="11" name="Picture 10" descr="Chart, scatter chart&#10;&#10;AI-generated content may be incorrect.">
              <a:extLst>
                <a:ext uri="{FF2B5EF4-FFF2-40B4-BE49-F238E27FC236}">
                  <a16:creationId xmlns:a16="http://schemas.microsoft.com/office/drawing/2014/main" id="{E7F01271-1430-B207-0C7E-3331B6B2EC0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183147" y="3328988"/>
              <a:ext cx="5859547" cy="4371975"/>
            </a:xfrm>
            <a:prstGeom prst="rect">
              <a:avLst/>
            </a:prstGeom>
          </p:spPr>
        </p:pic>
        <p:cxnSp>
          <p:nvCxnSpPr>
            <p:cNvPr id="22" name="Straight Arrow Connector 21">
              <a:extLst>
                <a:ext uri="{FF2B5EF4-FFF2-40B4-BE49-F238E27FC236}">
                  <a16:creationId xmlns:a16="http://schemas.microsoft.com/office/drawing/2014/main" id="{DBA45AE8-E825-EC7F-C695-53828F96BCAD}"/>
                </a:ext>
              </a:extLst>
            </p:cNvPr>
            <p:cNvCxnSpPr>
              <a:cxnSpLocks/>
            </p:cNvCxnSpPr>
            <p:nvPr/>
          </p:nvCxnSpPr>
          <p:spPr>
            <a:xfrm flipV="1">
              <a:off x="385763" y="5852715"/>
              <a:ext cx="1014412" cy="602734"/>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8FD82B8-4056-3A07-5D53-E02FC299C336}"/>
                </a:ext>
              </a:extLst>
            </p:cNvPr>
            <p:cNvCxnSpPr>
              <a:cxnSpLocks/>
            </p:cNvCxnSpPr>
            <p:nvPr/>
          </p:nvCxnSpPr>
          <p:spPr>
            <a:xfrm>
              <a:off x="-108946" y="6455449"/>
              <a:ext cx="1509121" cy="0"/>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1989AA2-7F53-3BB2-BDFF-9DE282E13867}"/>
                </a:ext>
              </a:extLst>
            </p:cNvPr>
            <p:cNvCxnSpPr>
              <a:cxnSpLocks/>
            </p:cNvCxnSpPr>
            <p:nvPr/>
          </p:nvCxnSpPr>
          <p:spPr>
            <a:xfrm>
              <a:off x="-494709" y="6396433"/>
              <a:ext cx="1894884" cy="380046"/>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2883A164-0DD9-05F4-3FA9-B1B16B9CAEDD}"/>
              </a:ext>
            </a:extLst>
          </p:cNvPr>
          <p:cNvGrpSpPr/>
          <p:nvPr/>
        </p:nvGrpSpPr>
        <p:grpSpPr>
          <a:xfrm>
            <a:off x="3095979" y="1294900"/>
            <a:ext cx="2834640" cy="3502152"/>
            <a:chOff x="4104314" y="-4606724"/>
            <a:chExt cx="5838339" cy="4319684"/>
          </a:xfrm>
        </p:grpSpPr>
        <p:pic>
          <p:nvPicPr>
            <p:cNvPr id="13" name="Picture 12" descr="Chart, scatter chart&#10;&#10;AI-generated content may be incorrect.">
              <a:extLst>
                <a:ext uri="{FF2B5EF4-FFF2-40B4-BE49-F238E27FC236}">
                  <a16:creationId xmlns:a16="http://schemas.microsoft.com/office/drawing/2014/main" id="{39B75610-3987-CC78-9701-239490A5C75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104314" y="-4606724"/>
              <a:ext cx="5838339" cy="4319684"/>
            </a:xfrm>
            <a:prstGeom prst="rect">
              <a:avLst/>
            </a:prstGeom>
          </p:spPr>
        </p:pic>
        <p:cxnSp>
          <p:nvCxnSpPr>
            <p:cNvPr id="30" name="Straight Arrow Connector 29">
              <a:extLst>
                <a:ext uri="{FF2B5EF4-FFF2-40B4-BE49-F238E27FC236}">
                  <a16:creationId xmlns:a16="http://schemas.microsoft.com/office/drawing/2014/main" id="{6EC8929C-69C5-8F33-5A6E-FE9EC05CFC63}"/>
                </a:ext>
              </a:extLst>
            </p:cNvPr>
            <p:cNvCxnSpPr>
              <a:cxnSpLocks/>
            </p:cNvCxnSpPr>
            <p:nvPr/>
          </p:nvCxnSpPr>
          <p:spPr>
            <a:xfrm flipV="1">
              <a:off x="8628926" y="-1886673"/>
              <a:ext cx="1070659" cy="811203"/>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A1D1A58-5FCB-F951-DA2E-863A476BDB26}"/>
                </a:ext>
              </a:extLst>
            </p:cNvPr>
            <p:cNvCxnSpPr>
              <a:cxnSpLocks/>
            </p:cNvCxnSpPr>
            <p:nvPr/>
          </p:nvCxnSpPr>
          <p:spPr>
            <a:xfrm flipV="1">
              <a:off x="8265639" y="-1174860"/>
              <a:ext cx="1433946" cy="146664"/>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6901635-18D4-8D4D-C8EC-AA9CC3B38A64}"/>
                </a:ext>
              </a:extLst>
            </p:cNvPr>
            <p:cNvCxnSpPr>
              <a:cxnSpLocks/>
            </p:cNvCxnSpPr>
            <p:nvPr/>
          </p:nvCxnSpPr>
          <p:spPr>
            <a:xfrm>
              <a:off x="7760665" y="-1174860"/>
              <a:ext cx="1938920" cy="762205"/>
            </a:xfrm>
            <a:prstGeom prst="straightConnector1">
              <a:avLst/>
            </a:prstGeom>
            <a:ln w="38100" cmpd="sng">
              <a:solidFill>
                <a:srgbClr val="7030A0">
                  <a:alpha val="50000"/>
                </a:srgb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4061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4CD00E-3E3C-5293-452D-03A1239EE828}"/>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00F3450F-5BB1-1F3E-69F9-F0F1808A0D33}"/>
              </a:ext>
            </a:extLst>
          </p:cNvPr>
          <p:cNvSpPr>
            <a:spLocks noGrp="1"/>
          </p:cNvSpPr>
          <p:nvPr>
            <p:ph type="title"/>
          </p:nvPr>
        </p:nvSpPr>
        <p:spPr/>
        <p:txBody>
          <a:bodyPr/>
          <a:lstStyle/>
          <a:p>
            <a:r>
              <a:rPr lang="en-US" dirty="0"/>
              <a:t>OCO-2 Waxing Gibbous Lunar Trending</a:t>
            </a:r>
          </a:p>
        </p:txBody>
      </p:sp>
      <p:sp>
        <p:nvSpPr>
          <p:cNvPr id="4" name="Text Placeholder 3">
            <a:extLst>
              <a:ext uri="{FF2B5EF4-FFF2-40B4-BE49-F238E27FC236}">
                <a16:creationId xmlns:a16="http://schemas.microsoft.com/office/drawing/2014/main" id="{E4E78BE0-8E0A-B86F-522D-154D5F936436}"/>
              </a:ext>
            </a:extLst>
          </p:cNvPr>
          <p:cNvSpPr>
            <a:spLocks noGrp="1"/>
          </p:cNvSpPr>
          <p:nvPr>
            <p:ph type="body" sz="quarter" idx="14"/>
          </p:nvPr>
        </p:nvSpPr>
        <p:spPr/>
        <p:txBody>
          <a:bodyPr/>
          <a:lstStyle/>
          <a:p>
            <a:r>
              <a:rPr lang="en-US" dirty="0"/>
              <a:t>Not fully independent from solar because of icing correction</a:t>
            </a:r>
          </a:p>
        </p:txBody>
      </p:sp>
      <p:sp>
        <p:nvSpPr>
          <p:cNvPr id="6" name="Date Placeholder 5">
            <a:extLst>
              <a:ext uri="{FF2B5EF4-FFF2-40B4-BE49-F238E27FC236}">
                <a16:creationId xmlns:a16="http://schemas.microsoft.com/office/drawing/2014/main" id="{4FCB0BE4-07D4-C6FA-DC5A-4613DC297002}"/>
              </a:ext>
            </a:extLst>
          </p:cNvPr>
          <p:cNvSpPr>
            <a:spLocks noGrp="1"/>
          </p:cNvSpPr>
          <p:nvPr>
            <p:ph type="dt" sz="half" idx="20"/>
          </p:nvPr>
        </p:nvSpPr>
        <p:spPr/>
        <p:txBody>
          <a:bodyPr/>
          <a:lstStyle/>
          <a:p>
            <a:r>
              <a:rPr lang="en-US"/>
              <a:t>3/19/2025</a:t>
            </a:r>
            <a:endParaRPr lang="en-US" dirty="0"/>
          </a:p>
        </p:txBody>
      </p:sp>
      <p:sp>
        <p:nvSpPr>
          <p:cNvPr id="7" name="Slide Number Placeholder 6">
            <a:extLst>
              <a:ext uri="{FF2B5EF4-FFF2-40B4-BE49-F238E27FC236}">
                <a16:creationId xmlns:a16="http://schemas.microsoft.com/office/drawing/2014/main" id="{B8D82B6C-6C0D-F95F-6EAB-E81D72EDB74D}"/>
              </a:ext>
            </a:extLst>
          </p:cNvPr>
          <p:cNvSpPr>
            <a:spLocks noGrp="1"/>
          </p:cNvSpPr>
          <p:nvPr>
            <p:ph type="sldNum" sz="quarter" idx="22"/>
          </p:nvPr>
        </p:nvSpPr>
        <p:spPr/>
        <p:txBody>
          <a:bodyPr/>
          <a:lstStyle/>
          <a:p>
            <a:fld id="{0E0E1749-0B7E-403A-A9A7-95F2ED1F2891}" type="slidenum">
              <a:rPr lang="en-US" smtClean="0"/>
              <a:pPr/>
              <a:t>9</a:t>
            </a:fld>
            <a:endParaRPr lang="en-US" dirty="0"/>
          </a:p>
        </p:txBody>
      </p:sp>
      <p:pic>
        <p:nvPicPr>
          <p:cNvPr id="8" name="Picture 7" descr="A picture containing chart&#10;&#10;AI-generated content may be incorrect.">
            <a:extLst>
              <a:ext uri="{FF2B5EF4-FFF2-40B4-BE49-F238E27FC236}">
                <a16:creationId xmlns:a16="http://schemas.microsoft.com/office/drawing/2014/main" id="{23F64D98-19DD-EB42-CCF9-4C7FF32AFBC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17100" y="1181120"/>
            <a:ext cx="7187880" cy="3621703"/>
          </a:xfrm>
          <a:prstGeom prst="rect">
            <a:avLst/>
          </a:prstGeom>
        </p:spPr>
      </p:pic>
    </p:spTree>
    <p:extLst>
      <p:ext uri="{BB962C8B-B14F-4D97-AF65-F5344CB8AC3E}">
        <p14:creationId xmlns:p14="http://schemas.microsoft.com/office/powerpoint/2010/main" val="2654619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SAjpl_Template_16x9_vA9" id="{AE9687E2-9D4D-CD41-9CB8-CD3BF59AC538}" vid="{DFA7F74A-5ADB-1B45-B5FE-BD66359E022A}"/>
    </a:ext>
  </a:extLst>
</a:theme>
</file>

<file path=ppt/theme/theme2.xml><?xml version="1.0" encoding="utf-8"?>
<a:theme xmlns:a="http://schemas.openxmlformats.org/drawingml/2006/main" name="NASAjpl-Black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extLst>
    <a:ext uri="{05A4C25C-085E-4340-85A3-A5531E510DB2}">
      <thm15:themeFamily xmlns:thm15="http://schemas.microsoft.com/office/thememl/2012/main" name="NASAjpl_Template_16x9_vA9" id="{AE9687E2-9D4D-CD41-9CB8-CD3BF59AC538}" vid="{4B4EF86C-0384-6F44-A176-B9A9600D4F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NASAjpl-WhiteTheme-16x9-vA6</Template>
  <TotalTime>9850</TotalTime>
  <Words>896</Words>
  <Application>Microsoft Macintosh PowerPoint</Application>
  <PresentationFormat>On-screen Show (16:9)</PresentationFormat>
  <Paragraphs>155</Paragraphs>
  <Slides>14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HelveticaNeue Regular</vt:lpstr>
      <vt:lpstr>NASAjpl-WhiteTheme-16x9-vA6</vt:lpstr>
      <vt:lpstr>NASAjpl-BlackTheme-16x9-vA6</vt:lpstr>
      <vt:lpstr>PowerPoint Presentation</vt:lpstr>
      <vt:lpstr>Outline</vt:lpstr>
      <vt:lpstr>Instrument Basics</vt:lpstr>
      <vt:lpstr>Mission Operations </vt:lpstr>
      <vt:lpstr>Reinstallation Photos</vt:lpstr>
      <vt:lpstr>Reprocessing History and Forecast</vt:lpstr>
      <vt:lpstr>OCO-2 Solar Trend Relative to Aug 2014 (to Orbit 56785)</vt:lpstr>
      <vt:lpstr>OCO-2 Post-Decon Solar Trends</vt:lpstr>
      <vt:lpstr>OCO-2 Waxing Gibbous Lunar Trending</vt:lpstr>
      <vt:lpstr>Publication in IEEE TGRS January 23, 2025</vt:lpstr>
      <vt:lpstr>OCO-3 Lamp 2 &amp; 3 Trends Relative to Prelaunch (to Mar 6)</vt:lpstr>
      <vt:lpstr>OCO-3 Lamp 1 Trend &amp; Special Calibration Times (ABO2)</vt:lpstr>
      <vt:lpstr>OCO-3 Lamp 1 Trend &amp; Special Cal Times (WCO2 &amp; SCO2)</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Rosenberg, Rob (US 398E)</dc:creator>
  <cp:lastModifiedBy>Rosenberg, Rob (US 398E)</cp:lastModifiedBy>
  <cp:revision>54</cp:revision>
  <dcterms:created xsi:type="dcterms:W3CDTF">2023-02-16T20:38:50Z</dcterms:created>
  <dcterms:modified xsi:type="dcterms:W3CDTF">2025-03-07T02:20:39Z</dcterms:modified>
</cp:coreProperties>
</file>