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0" r:id="rId1"/>
  </p:sldMasterIdLst>
  <p:notesMasterIdLst>
    <p:notesMasterId r:id="rId19"/>
  </p:notesMasterIdLst>
  <p:handoutMasterIdLst>
    <p:handoutMasterId r:id="rId20"/>
  </p:handoutMasterIdLst>
  <p:sldIdLst>
    <p:sldId id="256" r:id="rId2"/>
    <p:sldId id="486" r:id="rId3"/>
    <p:sldId id="11480" r:id="rId4"/>
    <p:sldId id="11481" r:id="rId5"/>
    <p:sldId id="11482" r:id="rId6"/>
    <p:sldId id="11493" r:id="rId7"/>
    <p:sldId id="11483" r:id="rId8"/>
    <p:sldId id="11485" r:id="rId9"/>
    <p:sldId id="11484" r:id="rId10"/>
    <p:sldId id="11486" r:id="rId11"/>
    <p:sldId id="11488" r:id="rId12"/>
    <p:sldId id="11487" r:id="rId13"/>
    <p:sldId id="11489" r:id="rId14"/>
    <p:sldId id="11491" r:id="rId15"/>
    <p:sldId id="11492" r:id="rId16"/>
    <p:sldId id="11494" r:id="rId17"/>
    <p:sldId id="519" r:id="rId18"/>
  </p:sldIdLst>
  <p:sldSz cx="9906000" cy="6858000" type="A4"/>
  <p:notesSz cx="7010400" cy="9296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358">
          <p15:clr>
            <a:srgbClr val="A4A3A4"/>
          </p15:clr>
        </p15:guide>
        <p15:guide id="11" pos="91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1424">
          <p15:clr>
            <a:srgbClr val="A4A3A4"/>
          </p15:clr>
        </p15:guide>
        <p15:guide id="15" pos="402">
          <p15:clr>
            <a:srgbClr val="A4A3A4"/>
          </p15:clr>
        </p15:guide>
        <p15:guide id="16" pos="17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7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80AD27-3CB4-EBC5-CEE1-8FB0CF39C3E9}" name="renne st" initials="rs" userId="renne st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33FF"/>
    <a:srgbClr val="4E0B55"/>
    <a:srgbClr val="009900"/>
    <a:srgbClr val="EE2D24"/>
    <a:srgbClr val="A2DADE"/>
    <a:srgbClr val="C7A775"/>
    <a:srgbClr val="00B5EF"/>
    <a:srgbClr val="CDE3A0"/>
    <a:srgbClr val="EFC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77" autoAdjust="0"/>
    <p:restoredTop sz="85584" autoAdjust="0"/>
  </p:normalViewPr>
  <p:slideViewPr>
    <p:cSldViewPr snapToGrid="0">
      <p:cViewPr varScale="1">
        <p:scale>
          <a:sx n="84" d="100"/>
          <a:sy n="84" d="100"/>
        </p:scale>
        <p:origin x="252" y="96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358"/>
        <p:guide pos="912"/>
        <p:guide pos="4879"/>
        <p:guide pos="5556"/>
        <p:guide pos="1424"/>
        <p:guide pos="402"/>
        <p:guide pos="1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1968" y="72"/>
      </p:cViewPr>
      <p:guideLst>
        <p:guide orient="horz" pos="2928"/>
        <p:guide pos="2207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024396" y="0"/>
            <a:ext cx="102271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9BDA86A5-C3F8-4600-8CE3-C04B72EF9C2F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4302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859562" y="9104302"/>
            <a:ext cx="1875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173C6697-A4F6-43B0-B68C-324E1280CA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78080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117" cy="46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283" y="0"/>
            <a:ext cx="3037117" cy="46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695325"/>
            <a:ext cx="503555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2829" y="4414824"/>
            <a:ext cx="5144742" cy="418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7117" cy="46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b" anchorCtr="0" compatLnSpc="1">
            <a:prstTxWarp prst="textNoShape">
              <a:avLst/>
            </a:prstTxWarp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283" y="8831135"/>
            <a:ext cx="3037117" cy="46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b" anchorCtr="0" compatLnSpc="1">
            <a:prstTxWarp prst="textNoShape">
              <a:avLst/>
            </a:prstTxWarp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23812D3-E89D-4B71-A037-BF846B8DE2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49707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B869D-7AE8-45BD-AD5A-D0DA05E60C73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5325"/>
            <a:ext cx="5035550" cy="34861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Good morning, everyone! I'm  Mao Jinghua from the National Space Science Center, Chinese Academy of Sciences. </a:t>
            </a:r>
          </a:p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It's my great honor to present the calibration results of the (OMS-Nadir) onboard the Fengyun-3F satellite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4E8CFAD-6A94-4CB7-B32D-926ACF4E508E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628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87C60-94CC-4704-1857-AA35D2997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D2C5E1-7E80-FD61-A47F-3713C86FC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F6BA0F-CC6C-5D30-95CB-E881651B9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method for obtaining the spectral response function is as follows.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We tune a narrow spectral line in small steps. As the laser scans over each pixel, we monitor the signal of that individual pixel.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This data is used to obtain the Instrument Spectral Response Function (ISRF) for each pixel by fitting through a function. This approach allows us to precisely measure the spectral response characteristics of each pixel of the instrument.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altLang="zh-CN" b="0" i="0" dirty="0">
                <a:effectLst/>
                <a:latin typeface="Inter"/>
              </a:rPr>
              <a:t>This graph shows the ISRF for one pixel. For example, at a central wavelength (CWL) of 259.9937 nm, the full (FWMH) is 0.50279 nm. </a:t>
            </a:r>
          </a:p>
          <a:p>
            <a:r>
              <a:rPr lang="en-US" altLang="zh-CN" b="0" i="0" dirty="0">
                <a:solidFill>
                  <a:srgbClr val="2A2F45"/>
                </a:solidFill>
                <a:effectLst/>
                <a:latin typeface="PingFang SC"/>
              </a:rPr>
              <a:t>These spectral response data help us accurately understand the instrument's spectral info.</a:t>
            </a:r>
            <a:r>
              <a:rPr lang="en-US" altLang="zh-CN" b="0" i="0" dirty="0">
                <a:effectLst/>
                <a:latin typeface="Inter"/>
              </a:rPr>
              <a:t>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E3B8-D9F7-4109-C4A2-17F72241295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BA7BD-865F-D1D6-213A-5D687DC75C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290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E6BC5-0117-C174-5C48-A10F8BB09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82A0C-4F22-E763-8849-0F9175F4D7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9D57C-D64A-F355-A533-5F23EFC5F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2A2F45"/>
                </a:solidFill>
                <a:effectLst/>
                <a:latin typeface="PingFang SC"/>
              </a:rPr>
              <a:t>While doing the spectral calibration, we also noticed the SMILE effect. </a:t>
            </a:r>
          </a:p>
          <a:p>
            <a:r>
              <a:rPr lang="en-US" altLang="zh-CN" b="0" i="0" dirty="0">
                <a:solidFill>
                  <a:srgbClr val="2A2F45"/>
                </a:solidFill>
                <a:effectLst/>
                <a:latin typeface="PingFang SC"/>
              </a:rPr>
              <a:t>This happens because OMS-N has a large optical FOV.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Each wavelength shows different characteristics </a:t>
            </a:r>
            <a:r>
              <a:rPr lang="en-US" altLang="zh-CN" sz="1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 shape, 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which reflects the instrument's performance in different spectral ranges.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b="0" i="0" dirty="0">
              <a:solidFill>
                <a:srgbClr val="2A2F45"/>
              </a:solidFill>
              <a:effectLst/>
              <a:latin typeface="PingFang SC"/>
            </a:endParaRPr>
          </a:p>
          <a:p>
            <a:r>
              <a:rPr lang="en-US" altLang="zh-CN" b="0" i="0" dirty="0">
                <a:solidFill>
                  <a:srgbClr val="2A2F45"/>
                </a:solidFill>
                <a:effectLst/>
                <a:latin typeface="PingFang SC"/>
              </a:rPr>
              <a:t>and different wavelength have different Bending value</a:t>
            </a:r>
            <a:r>
              <a:rPr lang="zh-CN" altLang="en-US" b="0" i="0" dirty="0">
                <a:solidFill>
                  <a:srgbClr val="2A2F45"/>
                </a:solidFill>
                <a:effectLst/>
                <a:latin typeface="PingFang SC"/>
              </a:rPr>
              <a:t>，</a:t>
            </a:r>
            <a:r>
              <a:rPr lang="en-US" altLang="zh-CN" b="0" i="0" dirty="0">
                <a:solidFill>
                  <a:srgbClr val="2A2F45"/>
                </a:solidFill>
                <a:effectLst/>
                <a:latin typeface="PingFang SC"/>
              </a:rPr>
              <a:t>the max value is 13 pixels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4C4E3-7E99-5B8A-B23E-3C92E147CF2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71DD5-BD57-B523-D80C-ED17059E92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992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676F8-0827-D280-D20C-0FBC85D0D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91AA2B-672D-97B7-34AB-E21FF9457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5DFDB1-57FC-823A-0317-9C6E1C744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We have obtained the wavelength equation and wavelength map through calibration.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The points in the box area were tested by an OPO laser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wavelength equation is used to calculate the relationship between the pixel position and the corresponding wavelength for one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sptral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row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while the  map  shows </a:t>
            </a: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Wavelength distribution for 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all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sptral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rows .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2E2EA-A8A1-7626-CF10-F144CF48B6D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68C3B-C2DC-F301-CC9F-AAC551B40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566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7B8CC-F4D4-15F0-2B3D-A80A88EF6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D4A0C6-89EA-E70A-7520-1846342DD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439A09-36A8-F25E-CF5D-EF316729A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To measure the spatial function, the OMS-N is mounted on a </a:t>
            </a:r>
            <a:r>
              <a:rPr lang="en-US" altLang="zh-CN" sz="1800" dirty="0" err="1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turnable</a:t>
            </a:r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 table. </a:t>
            </a:r>
          </a:p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A UV collimator illuminates the OMS-N from multiple small angles.</a:t>
            </a:r>
          </a:p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For each across-track angle, we set different pointing angles and do small-angle scanning along the track.</a:t>
            </a:r>
          </a:p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This method helps us understand the spatial response characteristics of the instrument</a:t>
            </a:r>
          </a:p>
          <a:p>
            <a:endParaRPr lang="en-US" sz="1800" dirty="0">
              <a:effectLst/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graphs show the results of the spatial function test.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They show how the instrument reacts to different angles in space, which is key for figuring out the exact position and resolution of the targets.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48F8D-49FC-11C0-C778-3072B867BC7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70D4A-1241-23DD-BF78-E349D985D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104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6C3D5-1905-AC6C-1961-C5869CD0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F439D2-54ED-E3BC-E1EB-633AF8270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6E4A3-7A58-4CB8-FA5F-295A1D727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For radiance calibration of the OMS-N, a variable-intensity integrating sphere was used.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For irradiance calibration, a solar simulator was employed by illuminating the solar port with different alpha and beta angles.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The fitted surface shows how irradiance relates to these angles, which is crucial for accurately calibrating the instrument's radiometric performance.</a:t>
            </a:r>
            <a:br>
              <a:rPr lang="en-US" altLang="zh-CN" sz="2800" dirty="0"/>
            </a:br>
            <a:endParaRPr lang="en-US" altLang="zh-CN" sz="2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These graphs present the radiometric calibration results for different bands (UV1, UV2, and VIS).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They show how DN relates to row and column positions, as well as its connection with wavelength and different angles.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These results help us accurately quantify the radiometric performance of the instrument.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9F2BD-1CE5-9825-7140-D251E0523F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D31AD-F8F3-FE96-3AC2-073D50647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937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BFC7A-AF09-4D30-B7FA-150523FCD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18820E-1313-172E-2780-28889719D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E58E74-BD94-AE1F-03A4-1CE2BDB1D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calibration data has been applied in the L1b and L2 data processing.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However, we also recognize that further in-orbit correction is needed in the future.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This means that while we've made some progress in calibration, there's still more to do to keep the instrument running accurately over the long term.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0" i="0" dirty="0">
              <a:solidFill>
                <a:srgbClr val="2A2F45"/>
              </a:solidFill>
              <a:effectLst/>
              <a:latin typeface="PingFang SC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Here are some  </a:t>
            </a:r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products 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examples of the OMS-N.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For instance, we can observe the total ozone column over the Antarctic pole using data from the OMS-N, TROPOMI, and GOME-2B last year.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These three aspects are pretty consistent when it comes to time and space.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BC73A-9255-7B8F-0769-0C5A05C99C6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ED847-D3B0-2589-7DFB-4DEA65E8DE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854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FFF72-A844-5A38-FA0A-E74EEFAC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FA0961-9E55-30CD-FA96-A0A0F5A2E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4DA597-251B-9375-028F-22253A5DF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In addition, </a:t>
            </a: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We can also monitor and analyze large-scale crop residue burning in India.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b="0" i="0" kern="100" dirty="0">
              <a:solidFill>
                <a:srgbClr val="2A2F45"/>
              </a:solidFill>
              <a:effectLst/>
              <a:latin typeface="PingFang SC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The comparison with the true-color fire point image shows that OMS-N's aerosol product is highly consistent.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CFA54-714B-E951-EA86-03739897496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C6FB2-0626-A24E-BBCA-7E7CEAD29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838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Thank you all for your attention. If you have any questions, please  contact me with email</a:t>
            </a:r>
            <a:r>
              <a:rPr lang="en-US" altLang="zh-CN" sz="1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Thank you again for your participation in this meeting.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74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My presentation mainly includes the following aspects.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First, an overview of the FY-3F satellite mission;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the  second part is introduction of the OMS-Nadir instrument;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third part is some calibration  results of the OMS-Nadir instrument, covering calibration progress, and the  results such as spectral response function, spatial calibration, and radiometric calibration;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and finally, a conclusion.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9615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FY-3F satellite was successfully launched at the end of year 2023, with a designed lifespan of 8 years.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It has significantly enhanced the Earth system's observation capabilities, especially in detecting components in the stratosphere and troposphere, such as ozone and sulfur dioxide.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OMS-Nadir, as the payload of the FY-3F satellite, plays a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improtant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role in these observation tasks.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2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8EDF9-B286-FF9B-88C6-3B146D07F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7ACEBB-F0E4-6B20-40FE-6B718FF0D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E7E30-C2B2-76B2-855A-97BAF9885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OMS-Nadir is a nadir viewing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pushbroom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grating spectrometer.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Its spectral range covers 250 - 320 nm and 310 - 495 nm, with a spectral resolution of 0.5 - 0.6 nm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and FOV is 112 degrees with spatial resolution of 7 times 7 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suqre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km².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With this instrument, we can obtain various scientific products, including the total column content like ozone (O</a:t>
            </a:r>
            <a:r>
              <a:rPr lang="en-US" altLang="zh-CN" sz="1800" kern="100" dirty="0">
                <a:effectLst/>
                <a:latin typeface="Cambria Math" panose="02040503050406030204" pitchFamily="18" charset="0"/>
                <a:ea typeface="等线" panose="02010600030101010101" pitchFamily="2" charset="-122"/>
                <a:cs typeface="Cambria Math" panose="02040503050406030204" pitchFamily="18" charset="0"/>
              </a:rPr>
              <a:t>₃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), nitrogen dioxide (NO</a:t>
            </a:r>
            <a:r>
              <a:rPr lang="en-US" altLang="zh-CN" sz="1800" kern="100" dirty="0">
                <a:effectLst/>
                <a:latin typeface="Cambria Math" panose="02040503050406030204" pitchFamily="18" charset="0"/>
                <a:ea typeface="等线" panose="02010600030101010101" pitchFamily="2" charset="-122"/>
                <a:cs typeface="Cambria Math" panose="02040503050406030204" pitchFamily="18" charset="0"/>
              </a:rPr>
              <a:t>₂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), sulfur dioxide (SO</a:t>
            </a:r>
            <a:r>
              <a:rPr lang="en-US" altLang="zh-CN" sz="1800" kern="100" dirty="0">
                <a:effectLst/>
                <a:latin typeface="Cambria Math" panose="02040503050406030204" pitchFamily="18" charset="0"/>
                <a:ea typeface="等线" panose="02010600030101010101" pitchFamily="2" charset="-122"/>
                <a:cs typeface="Cambria Math" panose="02040503050406030204" pitchFamily="18" charset="0"/>
              </a:rPr>
              <a:t>₂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), and so 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Furthermore the vertical profile of ozone, and aerosol can also be detected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07A89-C956-3BDB-822C-D30014603EE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FEC0D-C26B-0F54-41FE-5DF1422C0C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3978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C2266-174E-1C17-E3F9-179F6289F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2CAA55-B783-3587-8775-1F0DDEA6E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373A0C-400B-DA55-8C01-A4DC1B5CE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Here are the more detailed performance of the OMS-Nadir instrument.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It is divided into three spectral bands.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bands have different spectral range, resolution, sampling , and SNR requirements.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These parameters provide a strong guarantee for the accurate observation of the instrument.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dirty="0"/>
              <a:t>OMS-N have two </a:t>
            </a:r>
            <a:r>
              <a:rPr lang="en-US" dirty="0" err="1"/>
              <a:t>port,one</a:t>
            </a:r>
            <a:r>
              <a:rPr lang="en-US" dirty="0"/>
              <a:t> for earth with 112 </a:t>
            </a:r>
            <a:r>
              <a:rPr lang="en-US" altLang="zh-CN" dirty="0"/>
              <a:t>degree</a:t>
            </a:r>
            <a:r>
              <a:rPr lang="zh-CN" altLang="en-US" dirty="0"/>
              <a:t>，</a:t>
            </a:r>
            <a:r>
              <a:rPr lang="en-US" altLang="zh-CN" dirty="0"/>
              <a:t>the other is for sun with the</a:t>
            </a:r>
            <a:r>
              <a:rPr lang="en-US" altLang="zh-CN" b="0" i="0" dirty="0">
                <a:solidFill>
                  <a:srgbClr val="2A2F45"/>
                </a:solidFill>
                <a:effectLst/>
                <a:latin typeface="PingFang SC"/>
              </a:rPr>
              <a:t> purpose of on-board calibration.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46B4D-CDD2-B9EA-2C3A-FE2275D5A4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18BF8-973F-3E3A-4522-EBFFBC6868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297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13E40-B105-AB5C-2C9F-3F76FEA22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6E275-6167-024F-3DA5-8A8FE95F0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4B60DC-0D43-72A6-E189-CFF985883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This figure shows the internal structure of the OMS-Nadir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It consists of multiple parts, including the optical module, electronics system, thermal control unit, data processing unit, power unit, control unit, and satellite interface unit.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All these parts work in coordination, ensuring the stable and efficient operation of the instrument and enabling precise observations of target.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B7611-A7DF-683F-CF39-96B7ED295D2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7F5FD-F342-6215-62D1-9C9F889F3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466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AAF5E-D194-5DA6-C9EA-E8C7188CA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0E6719-9797-388B-FA93-072E4885A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B5A931-5B05-CBB5-FCC7-1808BA908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calibration work of the OMS-Nadir instrument has been carried out very efficiently.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We have established a fully automatic data acquisition system and obtained all the key calibration data within just 112 days.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This achievement is due to the organized workflow and advanced tech, providing a solid foundation for the upcoming calibration analysis.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FB78D-33C0-98AF-7307-2B528FFCE8B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96D89-D526-00F1-1701-971D335941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922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67E73-1C73-12EA-5523-449E5F194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C60EA2-59B2-7C67-DB22-3CF12D216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98C635-29FA-60BD-60D7-2D4E0E880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During the entire calibration process, we used professional equipment.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For spectral calibration, we employed M square lasers and OPO lasers for different wavelength.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The geometric calibration used a </a:t>
            </a:r>
            <a:r>
              <a:rPr lang="en-US" altLang="zh-CN" sz="1800" b="0" i="0" u="none" strike="noStrike" cap="none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Collimator</a:t>
            </a:r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while the radiance calibration use of an integrating sphere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irradiance calibration involved a solar simulator and a diffuser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MTF test used a collimator and a line pair.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These specialized instruments ensure the accuracy and reliability of the calibration work.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BEBFE-F656-A07E-3373-A3A3D81CF8D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0F32A-1B14-F2C0-491A-C95D2E1249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139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E6B89-2CF6-5180-2D3F-0358E112B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B02100-0B03-77C9-3102-DEBB31AD7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F33495-9C70-7A18-DB2C-105EE1735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As shown in the pictures, the OMS-N is installed on the turntable, which is an important step for calibration. We also prepared vacuum conditions for all calibration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These experimental setups are made to </a:t>
            </a:r>
            <a:r>
              <a:rPr lang="en-US" altLang="zh-CN" sz="4000" b="0" i="0" dirty="0">
                <a:solidFill>
                  <a:srgbClr val="2A2F45"/>
                </a:solidFill>
                <a:effectLst/>
                <a:latin typeface="PingFang SC"/>
              </a:rPr>
              <a:t>simulate</a:t>
            </a:r>
            <a:r>
              <a:rPr lang="en-US" altLang="zh-CN" sz="2800" b="0" i="0" dirty="0">
                <a:solidFill>
                  <a:srgbClr val="2A2F45"/>
                </a:solidFill>
                <a:effectLst/>
                <a:latin typeface="PingFang SC"/>
              </a:rPr>
              <a:t> the real working environment of the instrument in space as closely as possible, so we can get more dependable calibration results.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A2CEC-07C7-B909-8E4B-3E074789AFE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F3C147A-0D2F-4A49-8F4F-33980B94F1F7}" type="datetime4">
              <a:rPr lang="en-GB" smtClean="0"/>
              <a:pPr>
                <a:defRPr/>
              </a:pPr>
              <a:t>24 March 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230EA-3337-A106-CF92-3C17F4A6E1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812D3-E89D-4B71-A037-BF846B8DE299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03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693991"/>
            <a:ext cx="84201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429125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7346" name="Picture 2" descr="H:\MY DOCUMENTS\GSICS\logo\GSICS500px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85739"/>
            <a:ext cx="4762500" cy="1933575"/>
          </a:xfrm>
          <a:prstGeom prst="rect">
            <a:avLst/>
          </a:prstGeom>
          <a:noFill/>
        </p:spPr>
      </p:pic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45"/>
            <a:ext cx="241458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8" y="274645"/>
            <a:ext cx="70786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2"/>
          <p:cNvGrpSpPr>
            <a:grpSpLocks/>
          </p:cNvGrpSpPr>
          <p:nvPr userDrawn="1"/>
        </p:nvGrpSpPr>
        <p:grpSpPr bwMode="auto">
          <a:xfrm>
            <a:off x="4773" y="1090633"/>
            <a:ext cx="9901237" cy="128587"/>
            <a:chOff x="3" y="2044"/>
            <a:chExt cx="6237" cy="179"/>
          </a:xfrm>
        </p:grpSpPr>
        <p:sp>
          <p:nvSpPr>
            <p:cNvPr id="5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9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/>
            </a:lvl1pPr>
            <a:lvl2pPr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2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540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2" y="1600206"/>
            <a:ext cx="39719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2"/>
          <p:cNvGrpSpPr>
            <a:grpSpLocks/>
          </p:cNvGrpSpPr>
          <p:nvPr userDrawn="1"/>
        </p:nvGrpSpPr>
        <p:grpSpPr bwMode="auto">
          <a:xfrm>
            <a:off x="4773" y="1090633"/>
            <a:ext cx="9901237" cy="128587"/>
            <a:chOff x="3" y="2044"/>
            <a:chExt cx="6237" cy="179"/>
          </a:xfrm>
        </p:grpSpPr>
        <p:sp>
          <p:nvSpPr>
            <p:cNvPr id="4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5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 userDrawn="1"/>
        </p:nvGrpSpPr>
        <p:grpSpPr bwMode="auto">
          <a:xfrm>
            <a:off x="4773" y="1090633"/>
            <a:ext cx="9901237" cy="128587"/>
            <a:chOff x="3" y="2044"/>
            <a:chExt cx="6237" cy="179"/>
          </a:xfrm>
        </p:grpSpPr>
        <p:sp>
          <p:nvSpPr>
            <p:cNvPr id="3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4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5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Line 8"/>
          <p:cNvSpPr>
            <a:spLocks noChangeShapeType="1"/>
          </p:cNvSpPr>
          <p:nvPr userDrawn="1"/>
        </p:nvSpPr>
        <p:spPr bwMode="auto">
          <a:xfrm>
            <a:off x="571499" y="1206500"/>
            <a:ext cx="8839201" cy="0"/>
          </a:xfrm>
          <a:prstGeom prst="line">
            <a:avLst/>
          </a:prstGeom>
          <a:noFill/>
          <a:ln w="57150" cmpd="thinThick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pic>
        <p:nvPicPr>
          <p:cNvPr id="2056" name="Picture 8" descr="H:\MY DOCUMENTS\GSICS\logo\GSICS180px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91505" y="6162695"/>
            <a:ext cx="1714500" cy="6953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87" r:id="rId2"/>
    <p:sldLayoutId id="2147484078" r:id="rId3"/>
    <p:sldLayoutId id="2147484080" r:id="rId4"/>
    <p:sldLayoutId id="2147484079" r:id="rId5"/>
    <p:sldLayoutId id="2147484088" r:id="rId6"/>
    <p:sldLayoutId id="2147484089" r:id="rId7"/>
    <p:sldLayoutId id="2147484081" r:id="rId8"/>
    <p:sldLayoutId id="2147484082" r:id="rId9"/>
    <p:sldLayoutId id="2147484083" r:id="rId10"/>
    <p:sldLayoutId id="2147484084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package" Target="../embeddings/Microsoft_Visio_Drawing.vsd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package" Target="../embeddings/Microsoft_Visio_Drawing1.vsd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443345" y="2693991"/>
            <a:ext cx="9047019" cy="1470025"/>
          </a:xfrm>
        </p:spPr>
        <p:txBody>
          <a:bodyPr/>
          <a:lstStyle/>
          <a:p>
            <a:pPr eaLnBrk="1" hangingPunct="1"/>
            <a:br>
              <a:rPr lang="en-US" sz="3600" dirty="0"/>
            </a:br>
            <a:r>
              <a:rPr lang="en-US" sz="3600" dirty="0"/>
              <a:t>The Calibration results of the OMS-Nadir onboard FY-3F</a:t>
            </a:r>
            <a:endParaRPr lang="en-GB" sz="3600" b="1" dirty="0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subTitle" idx="1"/>
          </p:nvPr>
        </p:nvSpPr>
        <p:spPr>
          <a:xfrm>
            <a:off x="1347003" y="4301803"/>
            <a:ext cx="69342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J</a:t>
            </a:r>
            <a:r>
              <a:rPr lang="en-US" altLang="zh-CN" dirty="0">
                <a:solidFill>
                  <a:srgbClr val="002060"/>
                </a:solidFill>
              </a:rPr>
              <a:t>inghua Mao</a:t>
            </a:r>
          </a:p>
          <a:p>
            <a:pPr eaLnBrk="1" hangingPunct="1">
              <a:defRPr/>
            </a:pP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National Space Science Center, Chinese Academy of Sciences</a:t>
            </a:r>
            <a:endParaRPr lang="en-US" dirty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 March 19, 2025</a:t>
            </a:r>
            <a:endParaRPr lang="en-US" sz="2400" dirty="0">
              <a:solidFill>
                <a:srgbClr val="002060"/>
              </a:solidFill>
              <a:cs typeface="Calibri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sz="1600" dirty="0">
                <a:solidFill>
                  <a:srgbClr val="002060"/>
                </a:solidFill>
              </a:rPr>
              <a:t>2025 GSICS Annual Meeting/GSICS Executive Panel Meeting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C55A5-C6BD-869D-E34E-C60111154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CCF9B-29A6-FF8E-F9C1-94F40F0F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Calibration </a:t>
            </a:r>
            <a:r>
              <a:rPr lang="en-US" altLang="zh-CN" sz="3600" b="1" dirty="0"/>
              <a:t>results</a:t>
            </a:r>
            <a:endParaRPr lang="en-US" sz="36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0ED7EAF-7666-0E4D-C8FC-CC12F0459185}"/>
              </a:ext>
            </a:extLst>
          </p:cNvPr>
          <p:cNvSpPr txBox="1"/>
          <p:nvPr/>
        </p:nvSpPr>
        <p:spPr>
          <a:xfrm>
            <a:off x="502571" y="1503317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Method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D2C1D03-11D0-B371-71B4-84AB43BF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76" y="2062217"/>
            <a:ext cx="5117578" cy="18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35F6118-806E-A786-F734-45D6F3734924}"/>
              </a:ext>
            </a:extLst>
          </p:cNvPr>
          <p:cNvSpPr txBox="1"/>
          <p:nvPr/>
        </p:nvSpPr>
        <p:spPr>
          <a:xfrm>
            <a:off x="383908" y="2062217"/>
            <a:ext cx="42261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tx1"/>
                </a:solidFill>
              </a:rPr>
              <a:t>A narrow spectral line is tuned in small steps.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tx1"/>
                </a:solidFill>
              </a:rPr>
              <a:t>During tuning, the signal of each individual pixel is followed as the laser scans over this pixel. This is the Instrument Spectral Response Function (ISRF) for each pixel.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tx1"/>
                </a:solidFill>
              </a:rPr>
              <a:t>ISRF is function fitted iteratively</a:t>
            </a:r>
          </a:p>
          <a:p>
            <a:r>
              <a:rPr lang="en-US" altLang="zh-CN" sz="1800" dirty="0">
                <a:solidFill>
                  <a:schemeClr val="tx1"/>
                </a:solidFill>
              </a:rPr>
              <a:t> 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876F636-4534-09F9-CB0C-1C978D5C9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3" y="4824698"/>
            <a:ext cx="2246655" cy="16849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8139A41-76DD-9074-77FE-214C44FD3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30" y="4821360"/>
            <a:ext cx="2251107" cy="16883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B7A96A-9D19-232C-6BCC-CFC1C755C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1937" y="4100841"/>
            <a:ext cx="3088171" cy="275715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D25AF03-7270-4F6D-DECC-257876128C9C}"/>
              </a:ext>
            </a:extLst>
          </p:cNvPr>
          <p:cNvSpPr txBox="1"/>
          <p:nvPr/>
        </p:nvSpPr>
        <p:spPr>
          <a:xfrm>
            <a:off x="8133823" y="5325531"/>
            <a:ext cx="1593831" cy="30777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ISRF for one pixel</a:t>
            </a:r>
            <a:endParaRPr lang="zh-CN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45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C79F8-6CCD-567E-CDEF-CB2D9B219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8C99-E6B8-F8BB-472B-9461F4A4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Calibration </a:t>
            </a:r>
            <a:r>
              <a:rPr lang="en-US" altLang="zh-CN" sz="3600" b="1" dirty="0"/>
              <a:t>results</a:t>
            </a:r>
            <a:endParaRPr lang="en-US" sz="3600" b="1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3314FA-C155-CDCC-E464-BDEB8DCF9BE0}"/>
              </a:ext>
            </a:extLst>
          </p:cNvPr>
          <p:cNvGrpSpPr/>
          <p:nvPr/>
        </p:nvGrpSpPr>
        <p:grpSpPr>
          <a:xfrm>
            <a:off x="161860" y="1344562"/>
            <a:ext cx="9582279" cy="975579"/>
            <a:chOff x="273697" y="1879303"/>
            <a:chExt cx="11548189" cy="185562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96AF146-3A5D-6FE7-0C97-B200515BB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2" t="4754" r="6974" b="9346"/>
            <a:stretch/>
          </p:blipFill>
          <p:spPr>
            <a:xfrm>
              <a:off x="273697" y="1879304"/>
              <a:ext cx="3705882" cy="185294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498B70F-CC7F-2F3C-97A1-1EEF84593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7" t="4754" r="6838" b="9346"/>
            <a:stretch/>
          </p:blipFill>
          <p:spPr>
            <a:xfrm>
              <a:off x="4189446" y="1879304"/>
              <a:ext cx="3722914" cy="185562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4E867F0-E217-D3A0-8B34-A590D2218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7" t="5025" r="6702" b="8806"/>
            <a:stretch/>
          </p:blipFill>
          <p:spPr>
            <a:xfrm>
              <a:off x="8122227" y="1879303"/>
              <a:ext cx="3699659" cy="1846934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D481A05-BD71-6251-1D33-4A470AA46787}"/>
                </a:ext>
              </a:extLst>
            </p:cNvPr>
            <p:cNvSpPr txBox="1"/>
            <p:nvPr/>
          </p:nvSpPr>
          <p:spPr>
            <a:xfrm>
              <a:off x="1399592" y="2537927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250nm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C67B2CC-9B70-ACB0-2DFC-C829B3762947}"/>
                </a:ext>
              </a:extLst>
            </p:cNvPr>
            <p:cNvSpPr txBox="1"/>
            <p:nvPr/>
          </p:nvSpPr>
          <p:spPr>
            <a:xfrm>
              <a:off x="4788058" y="2537927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280nm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763C73D-9F49-1F54-6223-5E7A124B72DA}"/>
                </a:ext>
              </a:extLst>
            </p:cNvPr>
            <p:cNvSpPr txBox="1"/>
            <p:nvPr/>
          </p:nvSpPr>
          <p:spPr>
            <a:xfrm>
              <a:off x="9772603" y="2537927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320nm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FE35C56-1DE4-364C-1C87-A48326D07FD2}"/>
              </a:ext>
            </a:extLst>
          </p:cNvPr>
          <p:cNvGrpSpPr/>
          <p:nvPr/>
        </p:nvGrpSpPr>
        <p:grpSpPr>
          <a:xfrm>
            <a:off x="284564" y="2549219"/>
            <a:ext cx="9336872" cy="1080460"/>
            <a:chOff x="-525427" y="3273502"/>
            <a:chExt cx="11798992" cy="218479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6A517FD-23D0-B325-C743-0C821CEB3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5" t="5632" r="8195" b="4174"/>
            <a:stretch/>
          </p:blipFill>
          <p:spPr>
            <a:xfrm>
              <a:off x="-525427" y="3279513"/>
              <a:ext cx="3856952" cy="19363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C208E24-6413-6E5C-6324-62F0395B5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6" t="5814" r="7860" b="4355"/>
            <a:stretch/>
          </p:blipFill>
          <p:spPr>
            <a:xfrm>
              <a:off x="3411010" y="3279512"/>
              <a:ext cx="3960854" cy="19527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DAE524B-F843-D42A-7565-AF6F28D17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1" t="5632" r="8195" b="3810"/>
            <a:stretch/>
          </p:blipFill>
          <p:spPr>
            <a:xfrm>
              <a:off x="7415264" y="3273502"/>
              <a:ext cx="3858301" cy="1958709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01CAC8A-AD95-9ABA-FC0C-5B30404398F3}"/>
                </a:ext>
              </a:extLst>
            </p:cNvPr>
            <p:cNvSpPr txBox="1"/>
            <p:nvPr/>
          </p:nvSpPr>
          <p:spPr>
            <a:xfrm>
              <a:off x="1071888" y="5203404"/>
              <a:ext cx="50847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1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13pixel</a:t>
              </a:r>
              <a:endParaRPr lang="zh-CN" altLang="en-US" dirty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B3FC2C9-9816-D461-5FD2-2BB07C6016F5}"/>
                </a:ext>
              </a:extLst>
            </p:cNvPr>
            <p:cNvSpPr txBox="1"/>
            <p:nvPr/>
          </p:nvSpPr>
          <p:spPr>
            <a:xfrm>
              <a:off x="5155627" y="5227468"/>
              <a:ext cx="50847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1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13pixel</a:t>
              </a:r>
              <a:endParaRPr lang="zh-CN" altLang="en-US" dirty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5AF886D-8784-B375-0746-8AC6D2DD3409}"/>
                </a:ext>
              </a:extLst>
            </p:cNvPr>
            <p:cNvSpPr txBox="1"/>
            <p:nvPr/>
          </p:nvSpPr>
          <p:spPr>
            <a:xfrm>
              <a:off x="9132229" y="5203404"/>
              <a:ext cx="50847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1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11pixel</a:t>
              </a:r>
              <a:endParaRPr lang="zh-CN" altLang="en-US" dirty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2C2D768-2D8F-6A76-98EC-6B91717D48C1}"/>
              </a:ext>
            </a:extLst>
          </p:cNvPr>
          <p:cNvGrpSpPr/>
          <p:nvPr/>
        </p:nvGrpSpPr>
        <p:grpSpPr>
          <a:xfrm>
            <a:off x="161860" y="3939441"/>
            <a:ext cx="9582279" cy="1227731"/>
            <a:chOff x="273696" y="1950098"/>
            <a:chExt cx="11308704" cy="181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B70BCCBD-3424-1F16-8C44-4DA41A26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6" t="4484" r="6297" b="7997"/>
            <a:stretch/>
          </p:blipFill>
          <p:spPr>
            <a:xfrm>
              <a:off x="273696" y="1950098"/>
              <a:ext cx="3607839" cy="181512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F04D046-4A78-ABE4-3E13-597BC2FD0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5" t="4755" r="6296" b="8267"/>
            <a:stretch/>
          </p:blipFill>
          <p:spPr>
            <a:xfrm>
              <a:off x="4105469" y="1950098"/>
              <a:ext cx="3594082" cy="179147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C8CFBBD-9580-EAE8-229B-78EC84BF9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2" t="4756" r="6567" b="9075"/>
            <a:stretch/>
          </p:blipFill>
          <p:spPr>
            <a:xfrm>
              <a:off x="8018107" y="1967770"/>
              <a:ext cx="3564293" cy="1773806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BAC400A-BE7F-86A2-BAD9-98CA04053C54}"/>
                </a:ext>
              </a:extLst>
            </p:cNvPr>
            <p:cNvSpPr txBox="1"/>
            <p:nvPr/>
          </p:nvSpPr>
          <p:spPr>
            <a:xfrm>
              <a:off x="1399592" y="2537927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310nm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1CA0C94-5C0C-8BEC-F9D6-C087B6336572}"/>
                </a:ext>
              </a:extLst>
            </p:cNvPr>
            <p:cNvSpPr txBox="1"/>
            <p:nvPr/>
          </p:nvSpPr>
          <p:spPr>
            <a:xfrm>
              <a:off x="4788058" y="2537927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400nm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783030D-B297-FF36-3FF9-56A2480C68E5}"/>
                </a:ext>
              </a:extLst>
            </p:cNvPr>
            <p:cNvSpPr txBox="1"/>
            <p:nvPr/>
          </p:nvSpPr>
          <p:spPr>
            <a:xfrm>
              <a:off x="9772603" y="2537927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495nm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28CFA74-FBB5-3928-BDED-EB330B604695}"/>
              </a:ext>
            </a:extLst>
          </p:cNvPr>
          <p:cNvGrpSpPr/>
          <p:nvPr/>
        </p:nvGrpSpPr>
        <p:grpSpPr>
          <a:xfrm>
            <a:off x="284564" y="5398118"/>
            <a:ext cx="9459575" cy="1388881"/>
            <a:chOff x="186613" y="4291708"/>
            <a:chExt cx="11418249" cy="250075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F675880-84B2-80F3-3501-9B704EC2D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9" t="5632" r="8110" b="4904"/>
            <a:stretch/>
          </p:blipFill>
          <p:spPr>
            <a:xfrm>
              <a:off x="7940344" y="4291708"/>
              <a:ext cx="3664518" cy="181013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3F61A54-B45B-BF54-12CA-8B43AF449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1" t="5450" r="8028" b="4174"/>
            <a:stretch/>
          </p:blipFill>
          <p:spPr>
            <a:xfrm>
              <a:off x="4041049" y="4291708"/>
              <a:ext cx="3722921" cy="1867107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84A43F0-352E-94BA-2201-E17385E6D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4" t="5815" r="8195" b="5086"/>
            <a:stretch/>
          </p:blipFill>
          <p:spPr>
            <a:xfrm>
              <a:off x="186613" y="4291708"/>
              <a:ext cx="3694922" cy="1841811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DA59B10-6438-9F0A-3AD2-E2395E14575A}"/>
                </a:ext>
              </a:extLst>
            </p:cNvPr>
            <p:cNvSpPr txBox="1"/>
            <p:nvPr/>
          </p:nvSpPr>
          <p:spPr>
            <a:xfrm>
              <a:off x="1705689" y="6117803"/>
              <a:ext cx="787249" cy="65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1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10pixel</a:t>
              </a:r>
              <a:endParaRPr lang="zh-CN" altLang="en-US" dirty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E97492C-5A7C-81E2-A66E-B6D3469C55D6}"/>
                </a:ext>
              </a:extLst>
            </p:cNvPr>
            <p:cNvSpPr txBox="1"/>
            <p:nvPr/>
          </p:nvSpPr>
          <p:spPr>
            <a:xfrm>
              <a:off x="5789429" y="6141867"/>
              <a:ext cx="702864" cy="65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1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8pixel</a:t>
              </a:r>
              <a:endParaRPr lang="zh-CN" altLang="en-US" dirty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AA3149F-DB04-176B-A0F5-3A9DA6497647}"/>
                </a:ext>
              </a:extLst>
            </p:cNvPr>
            <p:cNvSpPr txBox="1"/>
            <p:nvPr/>
          </p:nvSpPr>
          <p:spPr>
            <a:xfrm>
              <a:off x="9766030" y="6117803"/>
              <a:ext cx="787249" cy="65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1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10pixel</a:t>
              </a:r>
              <a:endParaRPr lang="zh-CN" altLang="en-US" dirty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F21F553A-F8C9-28C8-AD6D-A7D3F6117D81}"/>
              </a:ext>
            </a:extLst>
          </p:cNvPr>
          <p:cNvSpPr/>
          <p:nvPr/>
        </p:nvSpPr>
        <p:spPr>
          <a:xfrm>
            <a:off x="3853893" y="5833178"/>
            <a:ext cx="25248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SMILE</a:t>
            </a:r>
            <a:endParaRPr lang="zh-CN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8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1FF44-53D6-3FF0-3EC1-278B6183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4FB1AA9-1258-D921-B305-1C995BC58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99" y="1296178"/>
            <a:ext cx="4600551" cy="547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33D35F-DB66-6D3A-EE51-629AEFF5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Calibration </a:t>
            </a:r>
            <a:r>
              <a:rPr lang="en-US" altLang="zh-CN" sz="3600" b="1" dirty="0"/>
              <a:t>results</a:t>
            </a:r>
            <a:endParaRPr lang="en-US" sz="36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7CBA8F-E4EE-57DC-007C-5CE8396BFC62}"/>
              </a:ext>
            </a:extLst>
          </p:cNvPr>
          <p:cNvSpPr txBox="1"/>
          <p:nvPr/>
        </p:nvSpPr>
        <p:spPr>
          <a:xfrm>
            <a:off x="1647316" y="4166840"/>
            <a:ext cx="2938644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Wavelength equation</a:t>
            </a:r>
            <a:endParaRPr lang="zh-CN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0A029673-266D-1D61-7507-81E1B94DD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t="6949" r="6465" b="5536"/>
          <a:stretch>
            <a:fillRect/>
          </a:stretch>
        </p:blipFill>
        <p:spPr bwMode="auto">
          <a:xfrm>
            <a:off x="5266281" y="1852749"/>
            <a:ext cx="4157203" cy="499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D6BE9B0-C686-78D6-1A35-CBE6C3327E4D}"/>
              </a:ext>
            </a:extLst>
          </p:cNvPr>
          <p:cNvSpPr txBox="1"/>
          <p:nvPr/>
        </p:nvSpPr>
        <p:spPr>
          <a:xfrm>
            <a:off x="5081550" y="3999627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1CB5B6F-7ACC-EE3C-DC7B-64E000C2391B}"/>
              </a:ext>
            </a:extLst>
          </p:cNvPr>
          <p:cNvSpPr/>
          <p:nvPr/>
        </p:nvSpPr>
        <p:spPr>
          <a:xfrm>
            <a:off x="5945300" y="1296178"/>
            <a:ext cx="27991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Wavelength map</a:t>
            </a:r>
            <a:endParaRPr lang="zh-CN" alt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BDDD27A-5BA9-94AE-4210-22C9D27D5EDD}"/>
              </a:ext>
            </a:extLst>
          </p:cNvPr>
          <p:cNvSpPr/>
          <p:nvPr/>
        </p:nvSpPr>
        <p:spPr>
          <a:xfrm>
            <a:off x="480999" y="2722260"/>
            <a:ext cx="1543245" cy="93755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47110EC-EAEC-4565-9F48-AB7A1102C2F7}"/>
              </a:ext>
            </a:extLst>
          </p:cNvPr>
          <p:cNvSpPr/>
          <p:nvPr/>
        </p:nvSpPr>
        <p:spPr>
          <a:xfrm>
            <a:off x="480999" y="4327267"/>
            <a:ext cx="1543245" cy="93755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D022023-52BD-095F-65BC-CFE08CE47861}"/>
              </a:ext>
            </a:extLst>
          </p:cNvPr>
          <p:cNvSpPr txBox="1"/>
          <p:nvPr/>
        </p:nvSpPr>
        <p:spPr>
          <a:xfrm>
            <a:off x="603213" y="3776489"/>
            <a:ext cx="1277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OPO laser</a:t>
            </a:r>
            <a:endParaRPr lang="zh-CN" alt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695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FD162-3968-8E9D-F7E4-3F138D127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79C47-2D05-3047-F75E-5B912F16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Calibration </a:t>
            </a:r>
            <a:r>
              <a:rPr lang="en-US" altLang="zh-CN" sz="3600" b="1" dirty="0"/>
              <a:t>results</a:t>
            </a:r>
            <a:endParaRPr lang="en-US" sz="36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094CFA9-6D90-4802-7AE0-C5AE1C6E6FCA}"/>
              </a:ext>
            </a:extLst>
          </p:cNvPr>
          <p:cNvSpPr txBox="1"/>
          <p:nvPr/>
        </p:nvSpPr>
        <p:spPr>
          <a:xfrm>
            <a:off x="502571" y="1503317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Method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967809C-FA19-C7B1-CC01-0B3422E58BC3}"/>
              </a:ext>
            </a:extLst>
          </p:cNvPr>
          <p:cNvSpPr txBox="1"/>
          <p:nvPr/>
        </p:nvSpPr>
        <p:spPr>
          <a:xfrm>
            <a:off x="383907" y="2062217"/>
            <a:ext cx="50745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tx1"/>
                </a:solidFill>
              </a:rPr>
              <a:t>The OMS-N is mounted on the two-dimensional angle adjustment table.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tx1"/>
                </a:solidFill>
              </a:rPr>
              <a:t>A large-aperture Ultraviolet Collimator Illuminate the OMS-N from multiple small angles.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tx1"/>
                </a:solidFill>
              </a:rPr>
              <a:t>For  each across-track angle, have different pointing angles, we test the angles in along-track by small-angle scanning</a:t>
            </a:r>
          </a:p>
          <a:p>
            <a:r>
              <a:rPr lang="en-US" altLang="zh-CN" sz="1800" dirty="0">
                <a:solidFill>
                  <a:schemeClr val="tx1"/>
                </a:solidFill>
              </a:rPr>
              <a:t> 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6B787C-1B7B-B8A2-146A-927222B8F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55" y="1444553"/>
            <a:ext cx="4647661" cy="207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08B9A69-393F-3B4D-8C59-A2E700A42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744" y="3518901"/>
            <a:ext cx="4660256" cy="207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0F5BC81-28F6-8E53-1AE0-8DB067F2C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5" y="5172293"/>
            <a:ext cx="5362116" cy="168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17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E17A9-0B03-FC5E-52A1-5250F6051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442A-EB83-53B3-710F-6DFFCABF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Calibration </a:t>
            </a:r>
            <a:r>
              <a:rPr lang="en-US" altLang="zh-CN" sz="3600" b="1" dirty="0"/>
              <a:t>results</a:t>
            </a:r>
            <a:endParaRPr lang="en-US" sz="36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E96C06D-6BD1-C190-A822-F3E4D9C6613F}"/>
              </a:ext>
            </a:extLst>
          </p:cNvPr>
          <p:cNvSpPr txBox="1"/>
          <p:nvPr/>
        </p:nvSpPr>
        <p:spPr>
          <a:xfrm>
            <a:off x="502571" y="1503317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Method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BA2B73A-2458-3952-90E1-801288D7DB61}"/>
              </a:ext>
            </a:extLst>
          </p:cNvPr>
          <p:cNvSpPr txBox="1"/>
          <p:nvPr/>
        </p:nvSpPr>
        <p:spPr>
          <a:xfrm>
            <a:off x="383906" y="2062217"/>
            <a:ext cx="55980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tx1"/>
                </a:solidFill>
              </a:rPr>
              <a:t>A 400mm variable-intensity integrating sphere was used for radiance calibration of OMS-N.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tx1"/>
                </a:solidFill>
              </a:rPr>
              <a:t>The solar simulator used for irradiance calibration of OMS-N ,by illuminating solar port with different alpha and beta angles.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tx1"/>
                </a:solidFill>
              </a:rPr>
              <a:t>The fitted surface depicts the correlation between the irradiance and various α and β angles 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BE678A5-1C5E-031C-035A-CC64098D7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217" y="1528662"/>
            <a:ext cx="1983391" cy="51626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69161D-2850-5382-0786-9FB29243D7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60" r="6245"/>
          <a:stretch/>
        </p:blipFill>
        <p:spPr>
          <a:xfrm>
            <a:off x="7763608" y="1408829"/>
            <a:ext cx="2092369" cy="52824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00DC72-FD0A-4253-1D8C-92C9BC394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185" y="4326148"/>
            <a:ext cx="1983391" cy="26611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A1808B-9823-A44B-5F58-C23FF9F04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69" y="4565020"/>
            <a:ext cx="2497162" cy="228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2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1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0B5FA-83EC-6E07-1198-52D7D1F02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4DE9-8AFF-6F6D-7C44-2462DF08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Calibration </a:t>
            </a:r>
            <a:r>
              <a:rPr lang="en-US" altLang="zh-CN" sz="3600" b="1" dirty="0"/>
              <a:t>results</a:t>
            </a:r>
            <a:endParaRPr lang="en-US" sz="36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6230EAD-7BF8-DD9C-8F81-707142CE9651}"/>
              </a:ext>
            </a:extLst>
          </p:cNvPr>
          <p:cNvSpPr txBox="1"/>
          <p:nvPr/>
        </p:nvSpPr>
        <p:spPr>
          <a:xfrm>
            <a:off x="562213" y="1663861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conclusion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A0D91B5-36FF-8B27-BA82-32BA14B2079C}"/>
              </a:ext>
            </a:extLst>
          </p:cNvPr>
          <p:cNvSpPr txBox="1"/>
          <p:nvPr/>
        </p:nvSpPr>
        <p:spPr>
          <a:xfrm>
            <a:off x="488608" y="2355384"/>
            <a:ext cx="37352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tx1"/>
                </a:solidFill>
              </a:rPr>
              <a:t>The calibration data has been used in L1b and L2 data processing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tx1"/>
                </a:solidFill>
              </a:rPr>
              <a:t>Further correction in orbit need to do in future.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9A087F6-4919-EE1E-657F-74A5BB206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53" y="1271778"/>
            <a:ext cx="5501767" cy="52379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EB43896-3852-19CD-AD6B-105DAC793A5C}"/>
              </a:ext>
            </a:extLst>
          </p:cNvPr>
          <p:cNvSpPr txBox="1"/>
          <p:nvPr/>
        </p:nvSpPr>
        <p:spPr>
          <a:xfrm>
            <a:off x="109058" y="4508379"/>
            <a:ext cx="42076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Total Ozone Column over the Antarctic pole observed by OMS-N, TROPOMI, and GOME-2B. The comparisons are plotted for August, September, and October of 2024, respectively.</a:t>
            </a:r>
          </a:p>
          <a:p>
            <a:endParaRPr lang="en-US" altLang="zh-CN" sz="1600" dirty="0">
              <a:solidFill>
                <a:schemeClr val="tx1"/>
              </a:solidFill>
              <a:latin typeface="+mn-lt"/>
            </a:endParaRPr>
          </a:p>
          <a:p>
            <a:r>
              <a:rPr lang="zh-CN" altLang="en-US" sz="1600" dirty="0">
                <a:solidFill>
                  <a:schemeClr val="tx1"/>
                </a:solidFill>
                <a:latin typeface="+mn-lt"/>
              </a:rPr>
              <a:t>（Xu, Wang, Chen, et al., Science China Earth Sciences, under review）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NSSC and CMA </a:t>
            </a:r>
            <a:endParaRPr lang="zh-CN" alt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63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34186-0ABD-C5C6-E5DA-858693EA9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1484C1D-F85F-938C-923C-A465FBE57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344" y="2263652"/>
            <a:ext cx="2973178" cy="2611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E1D834-A1E0-CF60-CBC7-EE81BC55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Calibration </a:t>
            </a:r>
            <a:r>
              <a:rPr lang="en-US" altLang="zh-CN" sz="3600" b="1" dirty="0"/>
              <a:t>results</a:t>
            </a:r>
            <a:endParaRPr lang="en-US" sz="36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29B5E69-7568-D6CB-1D06-A1794BAEC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992" y="2263653"/>
            <a:ext cx="2973178" cy="26112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C34431-4222-E117-D790-BF4889A42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69" y="2263652"/>
            <a:ext cx="3242292" cy="27989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7DD3DFB-1F55-C54E-A033-95C0CB76CB54}"/>
              </a:ext>
            </a:extLst>
          </p:cNvPr>
          <p:cNvSpPr txBox="1"/>
          <p:nvPr/>
        </p:nvSpPr>
        <p:spPr>
          <a:xfrm>
            <a:off x="433991" y="1671984"/>
            <a:ext cx="93280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rgbClr val="2A2F45"/>
                </a:solidFill>
                <a:effectLst/>
                <a:latin typeface="+mn-lt"/>
              </a:rPr>
              <a:t>Systematic Surveillance and Analysis of Large-scale Crop Residue Burning in India on November 8, 2024 </a:t>
            </a:r>
            <a:endParaRPr lang="zh-CN" altLang="en-US" sz="1600" dirty="0">
              <a:latin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6587542-6724-870F-7C9C-82FB4B246EFC}"/>
              </a:ext>
            </a:extLst>
          </p:cNvPr>
          <p:cNvSpPr txBox="1"/>
          <p:nvPr/>
        </p:nvSpPr>
        <p:spPr>
          <a:xfrm>
            <a:off x="1421380" y="5128040"/>
            <a:ext cx="7550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Meng Fan </a:t>
            </a:r>
            <a:r>
              <a:rPr lang="zh-CN" altLang="en-US" sz="2400" dirty="0">
                <a:solidFill>
                  <a:schemeClr val="tx1"/>
                </a:solidFill>
                <a:latin typeface="+mn-lt"/>
              </a:rPr>
              <a:t>, et al.</a:t>
            </a: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 Aerospace Information Research Institute, Chinese Academy of Sciences(AIRCAS)</a:t>
            </a:r>
            <a:endParaRPr lang="zh-CN" altLang="en-US" sz="2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1BA4C1A-126A-745A-C10F-F79948FFAD89}"/>
              </a:ext>
            </a:extLst>
          </p:cNvPr>
          <p:cNvSpPr/>
          <p:nvPr/>
        </p:nvSpPr>
        <p:spPr>
          <a:xfrm>
            <a:off x="1698836" y="2253382"/>
            <a:ext cx="269214" cy="132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50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573" y="1818010"/>
            <a:ext cx="5206835" cy="973776"/>
          </a:xfrm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        Thank You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3CA6C99-3ACC-5C24-A9B4-14202BF6EB0E}"/>
              </a:ext>
            </a:extLst>
          </p:cNvPr>
          <p:cNvSpPr txBox="1"/>
          <p:nvPr/>
        </p:nvSpPr>
        <p:spPr>
          <a:xfrm>
            <a:off x="568600" y="2967335"/>
            <a:ext cx="4952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dirty="0" err="1">
                <a:solidFill>
                  <a:srgbClr val="2A2F45"/>
                </a:solidFill>
                <a:latin typeface="+mn-lt"/>
              </a:rPr>
              <a:t>C</a:t>
            </a:r>
            <a:r>
              <a:rPr lang="en-US" altLang="zh-CN" sz="2400" b="0" i="0" dirty="0" err="1">
                <a:solidFill>
                  <a:srgbClr val="2A2F45"/>
                </a:solidFill>
                <a:effectLst/>
                <a:latin typeface="+mn-lt"/>
              </a:rPr>
              <a:t>ontaction</a:t>
            </a:r>
            <a:endParaRPr lang="zh-CN" altLang="en-US" sz="2400" dirty="0"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2BF3ACC-404F-F3FA-9537-C1EF0E196AAE}"/>
              </a:ext>
            </a:extLst>
          </p:cNvPr>
          <p:cNvSpPr txBox="1"/>
          <p:nvPr/>
        </p:nvSpPr>
        <p:spPr>
          <a:xfrm>
            <a:off x="568600" y="3560126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maojinghua@nssc.ac.cn</a:t>
            </a:r>
            <a:endParaRPr lang="zh-CN" altLang="en-US" sz="1800" dirty="0">
              <a:latin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5EA907-BEEB-ED30-5A95-89BC0CCC815C}"/>
              </a:ext>
            </a:extLst>
          </p:cNvPr>
          <p:cNvSpPr txBox="1"/>
          <p:nvPr/>
        </p:nvSpPr>
        <p:spPr>
          <a:xfrm>
            <a:off x="568599" y="4168803"/>
            <a:ext cx="6714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National Space Science Center, Chinese Academy of Sciences</a:t>
            </a:r>
            <a:endParaRPr lang="zh-CN" altLang="en-US" sz="18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88" y="359607"/>
            <a:ext cx="3978234" cy="568511"/>
          </a:xfrm>
        </p:spPr>
        <p:txBody>
          <a:bodyPr/>
          <a:lstStyle/>
          <a:p>
            <a:pPr algn="l"/>
            <a:r>
              <a:rPr lang="en-US" sz="36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489" y="1231392"/>
            <a:ext cx="7928285" cy="531571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600" dirty="0"/>
              <a:t>FY-3F </a:t>
            </a:r>
            <a:r>
              <a:rPr lang="en-US" altLang="zh-CN" sz="2600" dirty="0" err="1"/>
              <a:t>misson</a:t>
            </a:r>
            <a:endParaRPr lang="en-US" sz="2600" dirty="0"/>
          </a:p>
          <a:p>
            <a:pPr>
              <a:spcBef>
                <a:spcPts val="0"/>
              </a:spcBef>
            </a:pPr>
            <a:r>
              <a:rPr lang="en-US" sz="2600" dirty="0"/>
              <a:t>T</a:t>
            </a:r>
            <a:r>
              <a:rPr lang="en-US" altLang="zh-CN" sz="2600" dirty="0"/>
              <a:t>he OMS-Nadir instrument</a:t>
            </a:r>
            <a:endParaRPr lang="en-US" sz="2600" dirty="0"/>
          </a:p>
          <a:p>
            <a:pPr>
              <a:spcBef>
                <a:spcPts val="0"/>
              </a:spcBef>
            </a:pPr>
            <a:r>
              <a:rPr lang="en-US" sz="2600" dirty="0">
                <a:solidFill>
                  <a:srgbClr val="000000"/>
                </a:solidFill>
              </a:rPr>
              <a:t>OMS-Nadir instrument </a:t>
            </a:r>
            <a:r>
              <a:rPr lang="en-US" altLang="zh-CN" sz="2600" dirty="0">
                <a:solidFill>
                  <a:srgbClr val="000000"/>
                </a:solidFill>
              </a:rPr>
              <a:t>performance and calibration</a:t>
            </a:r>
            <a:endParaRPr lang="en-US" sz="2600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9900"/>
                </a:solidFill>
              </a:rPr>
              <a:t>C</a:t>
            </a:r>
            <a:r>
              <a:rPr lang="en-US" altLang="zh-CN" sz="2600" dirty="0">
                <a:solidFill>
                  <a:srgbClr val="009900"/>
                </a:solidFill>
              </a:rPr>
              <a:t>alibration in progress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9900"/>
                </a:solidFill>
              </a:rPr>
              <a:t>A </a:t>
            </a:r>
            <a:r>
              <a:rPr lang="en-US" altLang="zh-CN" sz="2600" dirty="0">
                <a:solidFill>
                  <a:srgbClr val="009900"/>
                </a:solidFill>
              </a:rPr>
              <a:t>few selected calibration results</a:t>
            </a:r>
          </a:p>
          <a:p>
            <a:pPr marL="12492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9900"/>
                </a:solidFill>
              </a:rPr>
              <a:t>Spectral response function</a:t>
            </a:r>
          </a:p>
          <a:p>
            <a:pPr marL="12492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009900"/>
                </a:solidFill>
              </a:rPr>
              <a:t>Spatial calibration</a:t>
            </a:r>
            <a:r>
              <a:rPr lang="en-US" sz="2600" dirty="0">
                <a:solidFill>
                  <a:srgbClr val="009900"/>
                </a:solidFill>
              </a:rPr>
              <a:t> </a:t>
            </a:r>
          </a:p>
          <a:p>
            <a:pPr marL="12492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9900"/>
                </a:solidFill>
              </a:rPr>
              <a:t>Radiometric calibration </a:t>
            </a:r>
          </a:p>
          <a:p>
            <a:pPr>
              <a:spcBef>
                <a:spcPts val="0"/>
              </a:spcBef>
            </a:pPr>
            <a:r>
              <a:rPr lang="en-US" altLang="zh-CN" sz="2600" dirty="0">
                <a:solidFill>
                  <a:srgbClr val="000000"/>
                </a:solidFill>
              </a:rPr>
              <a:t>Conclusion</a:t>
            </a:r>
            <a:endParaRPr lang="en-US" sz="2600" dirty="0">
              <a:solidFill>
                <a:srgbClr val="000000"/>
              </a:solidFill>
            </a:endParaRPr>
          </a:p>
          <a:p>
            <a:pPr marL="514350" indent="-457200">
              <a:buNone/>
            </a:pPr>
            <a:endParaRPr lang="en-US" sz="2600" i="1" dirty="0">
              <a:solidFill>
                <a:srgbClr val="000000"/>
              </a:solidFill>
            </a:endParaRPr>
          </a:p>
          <a:p>
            <a:pPr lvl="1"/>
            <a:endParaRPr lang="en-US" sz="2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9479B444-8589-756A-754A-44A905CF2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launch date for FY-3F is end of 2023 with a 8 year design lifetime</a:t>
            </a:r>
          </a:p>
          <a:p>
            <a:r>
              <a:rPr lang="en-US" altLang="zh-CN" dirty="0"/>
              <a:t>The Earth system's observation capacity has been strengthened, enhancing detection of stratospheric and tropospheric components like ozone and sulfur dioxide.</a:t>
            </a:r>
          </a:p>
          <a:p>
            <a:r>
              <a:rPr lang="en-US" altLang="zh-CN" dirty="0"/>
              <a:t>The Ozone Monitoring Suite - Nadir (OMS-N) is the payload of the FY-3F mission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FY-3F </a:t>
            </a:r>
            <a:r>
              <a:rPr lang="en-US" sz="3600" b="1" dirty="0" err="1"/>
              <a:t>misson</a:t>
            </a:r>
            <a:endParaRPr lang="en-US" sz="36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5A62DFA-4501-5500-92BE-2BE4E4F98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382" y="4163526"/>
            <a:ext cx="3590103" cy="20183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A7BC2-DF91-BB0C-E283-459572970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788C-A584-771F-E0DC-AC503084B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The OMS-Nadir instrument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C784F23-6F4C-4B11-EF6E-9482952543E4}"/>
              </a:ext>
            </a:extLst>
          </p:cNvPr>
          <p:cNvSpPr txBox="1"/>
          <p:nvPr/>
        </p:nvSpPr>
        <p:spPr>
          <a:xfrm>
            <a:off x="565133" y="1401253"/>
            <a:ext cx="4266655" cy="2554545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The OMS-N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UV-VIS nadir viewing </a:t>
            </a:r>
            <a:r>
              <a:rPr lang="en-US" altLang="zh-CN" sz="2000" dirty="0" err="1">
                <a:solidFill>
                  <a:schemeClr val="tx1"/>
                </a:solidFill>
                <a:latin typeface="+mn-lt"/>
              </a:rPr>
              <a:t>pushbroom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 grating spectrometer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Spectral range : 250-320nm,310-495nm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Spectral resolution :0.5-0.6nm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FOV :112°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Spatial resolution(nadir):7×7km</a:t>
            </a:r>
            <a:r>
              <a:rPr lang="en-US" altLang="zh-CN" sz="2000" baseline="30000" dirty="0">
                <a:solidFill>
                  <a:schemeClr val="tx1"/>
                </a:solidFill>
                <a:latin typeface="+mn-lt"/>
              </a:rPr>
              <a:t>2</a:t>
            </a:r>
            <a:endParaRPr lang="zh-CN" altLang="en-US" sz="2000" baseline="30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72A410-60A2-BFCE-8A87-86641E0F2B10}"/>
              </a:ext>
            </a:extLst>
          </p:cNvPr>
          <p:cNvSpPr txBox="1"/>
          <p:nvPr/>
        </p:nvSpPr>
        <p:spPr>
          <a:xfrm>
            <a:off x="522174" y="4066563"/>
            <a:ext cx="4352571" cy="1938992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The science products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Total column: O</a:t>
            </a:r>
            <a:r>
              <a:rPr lang="en-US" altLang="zh-CN" sz="2000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+mn-lt"/>
              </a:rPr>
              <a:t>，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NO</a:t>
            </a:r>
            <a:r>
              <a:rPr lang="en-US" altLang="zh-CN" sz="20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+mn-lt"/>
              </a:rPr>
              <a:t>，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SO</a:t>
            </a:r>
            <a:r>
              <a:rPr lang="en-US" altLang="zh-CN" sz="20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+mn-lt"/>
              </a:rPr>
              <a:t> ，</a:t>
            </a:r>
            <a:r>
              <a:rPr lang="en-US" altLang="zh-CN" sz="2000" dirty="0" err="1">
                <a:solidFill>
                  <a:schemeClr val="tx1"/>
                </a:solidFill>
                <a:latin typeface="+mn-lt"/>
              </a:rPr>
              <a:t>HCHO,BrO,OCIO</a:t>
            </a:r>
            <a:endParaRPr lang="en-US" altLang="zh-CN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O</a:t>
            </a:r>
            <a:r>
              <a:rPr lang="en-US" altLang="zh-CN" sz="2000" baseline="-25000" dirty="0">
                <a:solidFill>
                  <a:schemeClr val="tx1"/>
                </a:solidFill>
                <a:latin typeface="+mn-lt"/>
              </a:rPr>
              <a:t>3 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profile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Aerosol</a:t>
            </a:r>
            <a:r>
              <a:rPr lang="zh-CN" altLang="en-US" sz="2000" dirty="0">
                <a:solidFill>
                  <a:schemeClr val="tx1"/>
                </a:solidFill>
                <a:latin typeface="+mn-lt"/>
              </a:rPr>
              <a:t>：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optical depth</a:t>
            </a:r>
            <a:r>
              <a:rPr lang="zh-CN" altLang="en-US" sz="2000" dirty="0">
                <a:solidFill>
                  <a:schemeClr val="tx1"/>
                </a:solidFill>
                <a:latin typeface="+mn-lt"/>
              </a:rPr>
              <a:t>，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absorbing index</a:t>
            </a:r>
            <a:endParaRPr lang="zh-CN" alt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087F644-296B-848A-07C4-41BE6E913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213" y="1224857"/>
            <a:ext cx="4231357" cy="33567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7969EF-E832-E258-A3E1-21B982761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437" y="4581575"/>
            <a:ext cx="2158171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7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F403C-4A35-9D2E-73FE-52BD91888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542D1-5038-02EC-4ED4-7C469AC5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The OMS-Nadir instrument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EB824764-5226-99EB-9298-BD67EE669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175715"/>
              </p:ext>
            </p:extLst>
          </p:nvPr>
        </p:nvGraphicFramePr>
        <p:xfrm>
          <a:off x="189297" y="1736233"/>
          <a:ext cx="9258300" cy="281217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509404">
                  <a:extLst>
                    <a:ext uri="{9D8B030D-6E8A-4147-A177-3AD203B41FA5}">
                      <a16:colId xmlns:a16="http://schemas.microsoft.com/office/drawing/2014/main" val="2496346897"/>
                    </a:ext>
                  </a:extLst>
                </a:gridCol>
                <a:gridCol w="2119746">
                  <a:extLst>
                    <a:ext uri="{9D8B030D-6E8A-4147-A177-3AD203B41FA5}">
                      <a16:colId xmlns:a16="http://schemas.microsoft.com/office/drawing/2014/main" val="3002237808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1223959196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2305484404"/>
                    </a:ext>
                  </a:extLst>
                </a:gridCol>
              </a:tblGrid>
              <a:tr h="35782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Spectrometer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UV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UV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UVIS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5527411"/>
                  </a:ext>
                </a:extLst>
              </a:tr>
              <a:tr h="35782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Band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1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2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3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7215512"/>
                  </a:ext>
                </a:extLst>
              </a:tr>
              <a:tr h="617617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Spectral range [nm]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250-300nm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300-320nm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310-495nm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2962532"/>
                  </a:ext>
                </a:extLst>
              </a:tr>
              <a:tr h="35782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Spectral resolution [nm]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0.5nm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0.5nm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0.6nm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060110"/>
                  </a:ext>
                </a:extLst>
              </a:tr>
              <a:tr h="35782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Spectral sampling [nm]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0.08nm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0.08nm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0.2nm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9790802"/>
                  </a:ext>
                </a:extLst>
              </a:tr>
              <a:tr h="35782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Spatial sampling [km2]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21×28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7×7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+mn-lt"/>
                        </a:rPr>
                        <a:t>7×7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8167359"/>
                  </a:ext>
                </a:extLst>
              </a:tr>
              <a:tr h="35782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Signal-to-noise(required)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100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250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500-1500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6261402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2C12F170-5735-6D60-1E04-0172FB978A9B}"/>
              </a:ext>
            </a:extLst>
          </p:cNvPr>
          <p:cNvSpPr txBox="1"/>
          <p:nvPr/>
        </p:nvSpPr>
        <p:spPr>
          <a:xfrm>
            <a:off x="603213" y="1325747"/>
            <a:ext cx="7200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The OMS-N performance parameters</a:t>
            </a:r>
            <a:endParaRPr lang="zh-CN" altLang="en-US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4B89A2B-888F-74D6-4F54-9DEE9CF07EB8}"/>
              </a:ext>
            </a:extLst>
          </p:cNvPr>
          <p:cNvGrpSpPr/>
          <p:nvPr/>
        </p:nvGrpSpPr>
        <p:grpSpPr>
          <a:xfrm>
            <a:off x="5283976" y="4614950"/>
            <a:ext cx="2479632" cy="2243049"/>
            <a:chOff x="1149606" y="3429000"/>
            <a:chExt cx="3435997" cy="3429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E115E53-0694-A942-CE13-AFE642404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53"/>
            <a:stretch/>
          </p:blipFill>
          <p:spPr>
            <a:xfrm>
              <a:off x="1149606" y="3429000"/>
              <a:ext cx="3435997" cy="3429000"/>
            </a:xfrm>
            <a:prstGeom prst="rect">
              <a:avLst/>
            </a:prstGeom>
          </p:spPr>
        </p:pic>
        <p:cxnSp>
          <p:nvCxnSpPr>
            <p:cNvPr id="4" name="直接箭头连接符 3">
              <a:extLst>
                <a:ext uri="{FF2B5EF4-FFF2-40B4-BE49-F238E27FC236}">
                  <a16:creationId xmlns:a16="http://schemas.microsoft.com/office/drawing/2014/main" id="{0ECDC3BB-EB47-AD8D-D8F7-F83EF87854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205" y="5532253"/>
              <a:ext cx="412992" cy="348206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46AAC7A-3039-8845-F014-80D9CD4D3703}"/>
                </a:ext>
              </a:extLst>
            </p:cNvPr>
            <p:cNvSpPr txBox="1"/>
            <p:nvPr/>
          </p:nvSpPr>
          <p:spPr>
            <a:xfrm>
              <a:off x="1583631" y="5304868"/>
              <a:ext cx="562423" cy="352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Sun</a:t>
              </a:r>
              <a:endPara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2C0AFA68-E0DD-4AC8-E825-4E7C896C1A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3623" y="4655974"/>
              <a:ext cx="116462" cy="20375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3208EB6-C402-279B-5072-8AB7332456AE}"/>
                </a:ext>
              </a:extLst>
            </p:cNvPr>
            <p:cNvSpPr txBox="1"/>
            <p:nvPr/>
          </p:nvSpPr>
          <p:spPr>
            <a:xfrm>
              <a:off x="1811226" y="4426423"/>
              <a:ext cx="686815" cy="352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</a:t>
              </a:r>
              <a:endPara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97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21061-0167-F8B3-06CA-57B6E6177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4AE87-7632-CA19-F9E7-E0AD1457B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The OMS-Nadir instrument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CF83351-E9D8-C583-50A2-A4435118F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08" y="1491270"/>
            <a:ext cx="8112097" cy="46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37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A8303-3C38-33E1-E71A-7DF149F5F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DF8B9-28F7-87BC-E731-100E87D80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Calibration in progress</a:t>
            </a:r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3C8E01AD-7D5A-1616-3756-FE96BE5A72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545146"/>
              </p:ext>
            </p:extLst>
          </p:nvPr>
        </p:nvGraphicFramePr>
        <p:xfrm>
          <a:off x="547370" y="1662237"/>
          <a:ext cx="7160395" cy="291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Visio" r:id="rId4" imgW="3229108" imgH="1314391" progId="Visio.Drawing.15">
                  <p:embed/>
                </p:oleObj>
              </mc:Choice>
              <mc:Fallback>
                <p:oleObj name="Visio" r:id="rId4" imgW="3229108" imgH="1314391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" y="1662237"/>
                        <a:ext cx="7160395" cy="29119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98328BAF-4CE3-7DF5-92AF-353478CEFB2B}"/>
              </a:ext>
            </a:extLst>
          </p:cNvPr>
          <p:cNvSpPr txBox="1"/>
          <p:nvPr/>
        </p:nvSpPr>
        <p:spPr>
          <a:xfrm>
            <a:off x="849832" y="4749304"/>
            <a:ext cx="64095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Efficiently organized performance 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A fully automatic system for data acquisition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Only 112 days to get all Calibration Key </a:t>
            </a:r>
            <a:r>
              <a:rPr lang="en-US" altLang="zh-CN" sz="2400" dirty="0">
                <a:latin typeface="+mn-lt"/>
              </a:rPr>
              <a:t>Data</a:t>
            </a:r>
            <a:endParaRPr lang="zh-CN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9547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8E32F-3970-0F01-0DA2-016B965C9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B9E99-597B-3A80-596A-A10B3101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Calibration in progress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9359BC2-5C46-8623-6016-637E7C226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13" y="1738056"/>
            <a:ext cx="11427852" cy="4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822FCEC5-CCEA-3BD9-9909-2652B21C8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692172"/>
              </p:ext>
            </p:extLst>
          </p:nvPr>
        </p:nvGraphicFramePr>
        <p:xfrm>
          <a:off x="450532" y="1351589"/>
          <a:ext cx="9246915" cy="2882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Visio" r:id="rId4" imgW="18745200" imgH="5905697" progId="Visio.Drawing.15">
                  <p:embed/>
                </p:oleObj>
              </mc:Choice>
              <mc:Fallback>
                <p:oleObj name="Visio" r:id="rId4" imgW="18745200" imgH="590569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32" y="1351589"/>
                        <a:ext cx="9246915" cy="28828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3FCDDDC3-9D9C-84CA-DC70-C008B1A6D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879" y="4234392"/>
            <a:ext cx="2638498" cy="200038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A2C62B7-A430-BAB3-5D0D-596863B3594E}"/>
              </a:ext>
            </a:extLst>
          </p:cNvPr>
          <p:cNvSpPr txBox="1"/>
          <p:nvPr/>
        </p:nvSpPr>
        <p:spPr>
          <a:xfrm>
            <a:off x="7338545" y="4335750"/>
            <a:ext cx="17216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Tunable lasers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6FE6BBD4-0B9F-63A1-5AB7-C296380DA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715327"/>
              </p:ext>
            </p:extLst>
          </p:nvPr>
        </p:nvGraphicFramePr>
        <p:xfrm>
          <a:off x="450532" y="4319391"/>
          <a:ext cx="5692002" cy="2429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826">
                  <a:extLst>
                    <a:ext uri="{9D8B030D-6E8A-4147-A177-3AD203B41FA5}">
                      <a16:colId xmlns:a16="http://schemas.microsoft.com/office/drawing/2014/main" val="3618493298"/>
                    </a:ext>
                  </a:extLst>
                </a:gridCol>
                <a:gridCol w="3200176">
                  <a:extLst>
                    <a:ext uri="{9D8B030D-6E8A-4147-A177-3AD203B41FA5}">
                      <a16:colId xmlns:a16="http://schemas.microsoft.com/office/drawing/2014/main" val="1316964"/>
                    </a:ext>
                  </a:extLst>
                </a:gridCol>
              </a:tblGrid>
              <a:tr h="2691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Cal name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Equipment</a:t>
                      </a:r>
                      <a:r>
                        <a:rPr lang="en-US" altLang="zh-CN" sz="1200" b="1" dirty="0" err="1"/>
                        <a:t>s</a:t>
                      </a:r>
                      <a:endParaRPr lang="zh-CN" alt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440736"/>
                  </a:ext>
                </a:extLst>
              </a:tr>
              <a:tr h="4373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Spectral calibration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M square laser(250-300nm,350-500nm)</a:t>
                      </a:r>
                    </a:p>
                    <a:p>
                      <a:pPr algn="ctr"/>
                      <a:r>
                        <a:rPr lang="en-US" altLang="zh-CN" sz="1200" dirty="0"/>
                        <a:t>OPO laser (300-350nm)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638913"/>
                  </a:ext>
                </a:extLst>
              </a:tr>
              <a:tr h="2691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Geometric calibration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Collimator+Xenon</a:t>
                      </a:r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lamp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593551"/>
                  </a:ext>
                </a:extLst>
              </a:tr>
              <a:tr h="4373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Radiance calibration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Integrating </a:t>
                      </a:r>
                      <a:r>
                        <a:rPr lang="en-US" altLang="zh-CN" sz="12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sphere+Xenon</a:t>
                      </a:r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altLang="zh-CN" sz="12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lamp+Halogen</a:t>
                      </a:r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lamp</a:t>
                      </a:r>
                      <a:endParaRPr lang="zh-CN" altLang="en-US" sz="1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925419"/>
                  </a:ext>
                </a:extLst>
              </a:tr>
              <a:tr h="2691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Irradiance calibration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Solar </a:t>
                      </a:r>
                      <a:r>
                        <a:rPr lang="en-US" altLang="zh-CN" sz="12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simulator,diffuser</a:t>
                      </a:r>
                      <a:endParaRPr lang="zh-CN" altLang="en-US" sz="1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209747"/>
                  </a:ext>
                </a:extLst>
              </a:tr>
              <a:tr h="2691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MTF test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Collimator+line</a:t>
                      </a:r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pair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8144"/>
                  </a:ext>
                </a:extLst>
              </a:tr>
              <a:tr h="4373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Non-linear and </a:t>
                      </a:r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dynamic range</a:t>
                      </a:r>
                      <a:endParaRPr lang="zh-CN" altLang="en-US" sz="1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Integrating </a:t>
                      </a:r>
                      <a:r>
                        <a:rPr lang="en-US" altLang="zh-CN" sz="12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sphere+Xenon</a:t>
                      </a:r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altLang="zh-CN" sz="12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lamp+Halogen</a:t>
                      </a:r>
                      <a:r>
                        <a:rPr lang="en-US" altLang="zh-CN" sz="1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lamp</a:t>
                      </a:r>
                      <a:endParaRPr lang="zh-CN" altLang="en-US" sz="1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80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39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5163A-9DFE-CFD5-ED1A-53C000336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7BF58-C964-A3AA-CAE6-258CDD632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13" y="348310"/>
            <a:ext cx="7160395" cy="440838"/>
          </a:xfrm>
        </p:spPr>
        <p:txBody>
          <a:bodyPr/>
          <a:lstStyle/>
          <a:p>
            <a:pPr algn="l"/>
            <a:r>
              <a:rPr lang="en-US" sz="3600" b="1" dirty="0"/>
              <a:t>Calibration in progress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C87EC81-D368-26D9-9CD1-02D22CECA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3" y="1410657"/>
            <a:ext cx="3940866" cy="29568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4DCCD1-531A-E4B1-A587-5E22E90D68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6401" r="14549" b="17451"/>
          <a:stretch/>
        </p:blipFill>
        <p:spPr>
          <a:xfrm>
            <a:off x="5133332" y="1410657"/>
            <a:ext cx="4364805" cy="29568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B268E7-296F-0DF6-B3C1-A77F62CAEF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5" y="4472045"/>
            <a:ext cx="3180030" cy="238595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2D401D6-F130-2C5E-BF9D-530BD4A2D7CE}"/>
              </a:ext>
            </a:extLst>
          </p:cNvPr>
          <p:cNvSpPr txBox="1"/>
          <p:nvPr/>
        </p:nvSpPr>
        <p:spPr>
          <a:xfrm>
            <a:off x="449133" y="4472045"/>
            <a:ext cx="3071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Radiometric Calibration within Vacuum Systems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3F6BBAD-04DC-A48A-4351-4A3BC6E7EACA}"/>
              </a:ext>
            </a:extLst>
          </p:cNvPr>
          <p:cNvSpPr txBox="1"/>
          <p:nvPr/>
        </p:nvSpPr>
        <p:spPr>
          <a:xfrm>
            <a:off x="6545638" y="5447343"/>
            <a:ext cx="3268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Preparation of Vacuum Conditions for Spectral Calibration </a:t>
            </a:r>
            <a:endParaRPr lang="zh-CN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E68018-FC7A-94CC-6E27-C319D8FC1C0A}"/>
              </a:ext>
            </a:extLst>
          </p:cNvPr>
          <p:cNvSpPr txBox="1"/>
          <p:nvPr/>
        </p:nvSpPr>
        <p:spPr>
          <a:xfrm>
            <a:off x="5598563" y="4028907"/>
            <a:ext cx="34343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OMS-N is installed on the turntable</a:t>
            </a:r>
            <a:endParaRPr lang="zh-CN" alt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1744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117223</TotalTime>
  <Words>1952</Words>
  <Application>Microsoft Office PowerPoint</Application>
  <PresentationFormat>A4 Paper (210x297 mm)</PresentationFormat>
  <Paragraphs>250</Paragraphs>
  <Slides>17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宋体</vt:lpstr>
      <vt:lpstr>Arial</vt:lpstr>
      <vt:lpstr>Calibri</vt:lpstr>
      <vt:lpstr>Cambria Math</vt:lpstr>
      <vt:lpstr>Helvetica</vt:lpstr>
      <vt:lpstr>Inter</vt:lpstr>
      <vt:lpstr>PingFang SC</vt:lpstr>
      <vt:lpstr>华文宋体</vt:lpstr>
      <vt:lpstr>Tahoma</vt:lpstr>
      <vt:lpstr>Times New Roman</vt:lpstr>
      <vt:lpstr>Wingdings</vt:lpstr>
      <vt:lpstr>Office Theme</vt:lpstr>
      <vt:lpstr>Visio</vt:lpstr>
      <vt:lpstr> The Calibration results of the OMS-Nadir onboard FY-3F</vt:lpstr>
      <vt:lpstr>Outline</vt:lpstr>
      <vt:lpstr>FY-3F misson</vt:lpstr>
      <vt:lpstr>The OMS-Nadir instrument</vt:lpstr>
      <vt:lpstr>The OMS-Nadir instrument</vt:lpstr>
      <vt:lpstr>The OMS-Nadir instrument</vt:lpstr>
      <vt:lpstr>Calibration in progress</vt:lpstr>
      <vt:lpstr>Calibration in progress</vt:lpstr>
      <vt:lpstr>Calibration in progress</vt:lpstr>
      <vt:lpstr>Calibration results</vt:lpstr>
      <vt:lpstr>Calibration results</vt:lpstr>
      <vt:lpstr>Calibration results</vt:lpstr>
      <vt:lpstr>Calibration results</vt:lpstr>
      <vt:lpstr>Calibration results</vt:lpstr>
      <vt:lpstr>Calibration results</vt:lpstr>
      <vt:lpstr>Calibration results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Thomas Staudte</dc:creator>
  <cp:lastModifiedBy>Lawrence Flynn</cp:lastModifiedBy>
  <cp:revision>2434</cp:revision>
  <cp:lastPrinted>2006-03-06T14:11:17Z</cp:lastPrinted>
  <dcterms:created xsi:type="dcterms:W3CDTF">2010-09-10T00:53:07Z</dcterms:created>
  <dcterms:modified xsi:type="dcterms:W3CDTF">2025-03-24T17:41:24Z</dcterms:modified>
</cp:coreProperties>
</file>