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906000" cy="6858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73377" autoAdjust="0"/>
  </p:normalViewPr>
  <p:slideViewPr>
    <p:cSldViewPr snapToGrid="0" showGuides="1">
      <p:cViewPr varScale="1">
        <p:scale>
          <a:sx n="72" d="100"/>
          <a:sy n="72" d="100"/>
        </p:scale>
        <p:origin x="1478" y="53"/>
      </p:cViewPr>
      <p:guideLst>
        <p:guide orient="horz" pos="2160"/>
        <p:guide pos="3120"/>
      </p:guideLst>
    </p:cSldViewPr>
  </p:slideViewPr>
  <p:notesTextViewPr>
    <p:cViewPr>
      <p:scale>
        <a:sx n="125" d="100"/>
        <a:sy n="125" d="100"/>
      </p:scale>
      <p:origin x="0" y="-288"/>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2025/3/19</a:t>
            </a:fld>
            <a:endParaRPr lang="zh-CN" altLang="en-US"/>
          </a:p>
        </p:txBody>
      </p:sp>
      <p:sp>
        <p:nvSpPr>
          <p:cNvPr id="4" name="幻灯片图像占位符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olidFill>
                  <a:srgbClr val="404040"/>
                </a:solidFill>
                <a:effectLst/>
                <a:latin typeface="Inter"/>
                <a:sym typeface="+mn-ea"/>
              </a:rPr>
              <a:t>Good morning,distinguished professors. I am Li Haochen from the CIOMP. The topic of my report today is </a:t>
            </a:r>
            <a:r>
              <a:rPr dirty="0">
                <a:sym typeface="+mn-ea"/>
              </a:rPr>
              <a:t>An Overview to Pre-launch Calibration of FY-3F OMS-Limb</a:t>
            </a:r>
            <a:r>
              <a:rPr lang="en-US" dirty="0">
                <a:sym typeface="+mn-ea"/>
              </a:rPr>
              <a:t>.</a:t>
            </a: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Then, by using the spectral calibration formula obtained from the T&amp;D laser, the true wavelength corresponding to the response center pixel number is calculated. The nominal wavelength of the NT242 laser is then replaced with the true wavelength, thereby completing the calibration of the spectral response function</a:t>
            </a:r>
            <a:endParaRPr lang="en-US" altLang="zh-CN" dirty="0"/>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Then, by using the spectral calibration formula obtained from the T&amp;D laser, the true wavelength corresponding to the response center pixel number is calculated. The nominal wavelength of the NT242 laser is then replaced with the true wavelength, thereby completing the calibration of the spectral response function</a:t>
            </a:r>
            <a:endParaRPr lang="en-US" altLang="zh-CN" dirty="0"/>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The next part is pre-launch radiometric calibration of OMS-limb which used an integrating sphere </a:t>
            </a:r>
            <a:r>
              <a:rPr lang="en-US" altLang="zh-CN" dirty="0" err="1">
                <a:sym typeface="+mn-ea"/>
              </a:rPr>
              <a:t>approach. Since</a:t>
            </a:r>
            <a:r>
              <a:rPr lang="en-US" altLang="zh-CN" dirty="0">
                <a:sym typeface="+mn-ea"/>
              </a:rPr>
              <a:t> the integrating sphere system itself doesn’t have a standard, the calibration process involves two </a:t>
            </a:r>
            <a:r>
              <a:rPr lang="en-US" altLang="zh-CN" dirty="0" err="1">
                <a:sym typeface="+mn-ea"/>
              </a:rPr>
              <a:t>tasks:First</a:t>
            </a:r>
            <a:r>
              <a:rPr lang="en-US" altLang="zh-CN" dirty="0">
                <a:sym typeface="+mn-ea"/>
              </a:rPr>
              <a:t>, transferring the radiation reference to the integrating </a:t>
            </a:r>
            <a:r>
              <a:rPr lang="en-US" altLang="zh-CN" dirty="0" err="1">
                <a:sym typeface="+mn-ea"/>
              </a:rPr>
              <a:t>sphere.Second</a:t>
            </a:r>
            <a:r>
              <a:rPr lang="en-US" altLang="zh-CN" dirty="0">
                <a:sym typeface="+mn-ea"/>
              </a:rPr>
              <a:t>, completing the radiometric calibration of the OMS limb using the integrating sphere.</a:t>
            </a:r>
            <a:endParaRPr lang="en-US" altLang="zh-CN" dirty="0"/>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a:sym typeface="+mn-ea"/>
              </a:rPr>
              <a:t>The radiation reference is transferred to the integrating sphere in following two steps.</a:t>
            </a:r>
            <a:endParaRPr lang="en-US" altLang="zh-CN"/>
          </a:p>
          <a:p>
            <a:pPr marL="0" marR="0" indent="0" algn="l" defTabSz="914400" rtl="0" eaLnBrk="1" fontAlgn="auto" latinLnBrk="0" hangingPunct="1">
              <a:lnSpc>
                <a:spcPct val="100000"/>
              </a:lnSpc>
              <a:spcBef>
                <a:spcPts val="0"/>
              </a:spcBef>
              <a:spcAft>
                <a:spcPts val="0"/>
              </a:spcAft>
              <a:buClrTx/>
              <a:buSzTx/>
              <a:buFontTx/>
              <a:buNone/>
              <a:defRPr/>
            </a:pPr>
            <a:r>
              <a:rPr lang="en-US" altLang="zh-CN">
                <a:sym typeface="+mn-ea"/>
              </a:rPr>
              <a:t>First, the </a:t>
            </a:r>
            <a:r>
              <a:rPr lang="en-US" altLang="zh-CN" i="1">
                <a:sym typeface="+mn-ea"/>
              </a:rPr>
              <a:t>radiation reference</a:t>
            </a:r>
            <a:r>
              <a:rPr lang="en-US" altLang="zh-CN">
                <a:sym typeface="+mn-ea"/>
              </a:rPr>
              <a:t> is transferred to the </a:t>
            </a:r>
            <a:r>
              <a:rPr lang="en-US" altLang="zh-CN" dirty="0">
                <a:solidFill>
                  <a:srgbClr val="404040"/>
                </a:solidFill>
                <a:latin typeface="Calibri" panose="020F0502020204030204" charset="0"/>
                <a:ea typeface="Inter"/>
                <a:cs typeface="Calibri" panose="020F0502020204030204" charset="0"/>
                <a:sym typeface="+mn-ea"/>
              </a:rPr>
              <a:t>Spectroradiometer and then</a:t>
            </a:r>
            <a:r>
              <a:rPr lang="en-US" altLang="zh-CN">
                <a:sym typeface="+mn-ea"/>
              </a:rPr>
              <a:t> to the integrating sphere system.</a:t>
            </a:r>
            <a:endParaRPr lang="en-US" altLang="zh-CN"/>
          </a:p>
          <a:p>
            <a:pPr marL="0" marR="0" indent="0" algn="l" defTabSz="914400" rtl="0" eaLnBrk="1" fontAlgn="auto" latinLnBrk="0" hangingPunct="1">
              <a:lnSpc>
                <a:spcPct val="100000"/>
              </a:lnSpc>
              <a:spcBef>
                <a:spcPts val="0"/>
              </a:spcBef>
              <a:spcAft>
                <a:spcPts val="0"/>
              </a:spcAft>
              <a:buClrTx/>
              <a:buSzTx/>
              <a:buFontTx/>
              <a:buNone/>
              <a:defRPr/>
            </a:pPr>
            <a:r>
              <a:rPr lang="en-US" altLang="zh-CN">
                <a:sym typeface="+mn-ea"/>
              </a:rPr>
              <a:t>We used three types of radiation sources—the NIST standard lamp, the NIM standard lamp, and the NIM high-temperature blackbody—to transfer the radiation reference.</a:t>
            </a:r>
            <a:endParaRPr lang="en-US" altLang="zh-CN"/>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The radiance responsivity of the transfer radiometer (CAS spectrometer) calibrated using the three radiation sources is shown in the left figure.The consistency curve is obtained by dividing each result by the average of the three, as shown in the right figure.At 290 nm, the signal is weak, and the error reaches Three percent. Beyond 300 nm, the consistency error is less than one percent, and the relative deviation between any two sources is less than Two percent. </a:t>
            </a:r>
            <a:endParaRPr lang="en-US" altLang="zh-CN"/>
          </a:p>
          <a:p>
            <a:endParaRPr lang="en-US" altLang="zh-CN"/>
          </a:p>
          <a:p>
            <a:r>
              <a:rPr lang="en-US" altLang="zh-CN">
                <a:sym typeface="+mn-ea"/>
              </a:rPr>
              <a:t>Since the blackbody calibration results from NIM were provided late, our report and data are based on the NIST standard lamp.</a:t>
            </a:r>
            <a:endParaRPr lang="en-US" altLang="zh-CN"/>
          </a:p>
          <a:p>
            <a:endParaRPr lang="en-US" altLang="zh-CN"/>
          </a:p>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ym typeface="+mn-ea"/>
              </a:rPr>
              <a:t>The second step is to calibrate the integrating sphere system using the calibrated transfer radiometer.Using the calibrated CAS spectrometer, we calibrated the UV integrating sphere system.We established the relationship between the aperture radiance of the integrating sphere and the monitoring signals of the QEPro spectrometer under different combinations of light sources.The output spectral radiance of the integrating sphere system, with different combinations of its built-in xenon lamps and tungsten lamps, is shown in the figure below. We calibrated the integrating sphere's output radiance under six different light source combinations.Until now, we completed the radiation reference transfer to the integrating sphere.</a:t>
            </a:r>
            <a:endParaRPr lang="en-US" altLang="zh-CN"/>
          </a:p>
          <a:p>
            <a:endParaRPr lang="zh-CN" altLang="en-US"/>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We performed radiometric calibration on OMS-limb using the integrating sphere system with radiation </a:t>
            </a:r>
            <a:r>
              <a:rPr lang="en-US" altLang="zh-CN" dirty="0" err="1">
                <a:sym typeface="+mn-ea"/>
              </a:rPr>
              <a:t>reference.Based</a:t>
            </a:r>
            <a:r>
              <a:rPr lang="en-US" altLang="zh-CN" dirty="0">
                <a:sym typeface="+mn-ea"/>
              </a:rPr>
              <a:t> on the output signal of OMS-limb, we selected the radiance of the integrating sphere's built-in xenon lamp number 4 for Channel 1, and the radiance of the tungsten lamp number 8 for Channel 2. After preprocessing the OMS limb signals as described above, we divided them by the integrating sphere's radiance to obtain the responsivity of the detection channels, as shown in the figure.</a:t>
            </a:r>
            <a:endParaRPr lang="en-US" altLang="zh-CN" dirty="0"/>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Next, I will introduce the nonlinear correction for the OMS-limb.</a:t>
            </a:r>
            <a:br>
              <a:rPr lang="en-US" altLang="zh-CN" dirty="0">
                <a:sym typeface="+mn-ea"/>
              </a:rPr>
            </a:br>
            <a:r>
              <a:rPr lang="en-US" altLang="zh-CN" dirty="0">
                <a:sym typeface="+mn-ea"/>
              </a:rPr>
              <a:t>First, we used an integrating sphere to output a stable light signal. By changing the detector's integration time, we generated signals of different luminance, as shown in the upper right figure.</a:t>
            </a:r>
            <a:endParaRPr lang="en-US" altLang="zh-CN" dirty="0"/>
          </a:p>
          <a:p>
            <a:r>
              <a:rPr lang="en-US" altLang="zh-CN" dirty="0">
                <a:sym typeface="+mn-ea"/>
              </a:rPr>
              <a:t>To check if the response is linear, we normalized the response signals by integration time.</a:t>
            </a:r>
            <a:endParaRPr lang="en-US" altLang="zh-CN" dirty="0"/>
          </a:p>
          <a:p>
            <a:r>
              <a:rPr lang="en-US" altLang="zh-CN" dirty="0">
                <a:sym typeface="+mn-ea"/>
              </a:rPr>
              <a:t>Ideally, a linear response curve would be a straight line with a value of 1, shown as the red line in the bottom-left figure.</a:t>
            </a:r>
            <a:endParaRPr lang="en-US" altLang="zh-CN" dirty="0"/>
          </a:p>
          <a:p>
            <a:r>
              <a:rPr lang="en-US" altLang="zh-CN" dirty="0">
                <a:sym typeface="+mn-ea"/>
              </a:rPr>
              <a:t>However, the actual response curve of the detector is the blue line, which shows nonlinearity across the entire signal range.</a:t>
            </a:r>
            <a:endParaRPr lang="en-US" altLang="zh-CN" dirty="0"/>
          </a:p>
          <a:p>
            <a:r>
              <a:rPr lang="en-US" altLang="zh-CN" dirty="0">
                <a:sym typeface="+mn-ea"/>
              </a:rPr>
              <a:t>Although this is unusual, it doesn't prevent us from building a nonlinear correction function. </a:t>
            </a:r>
            <a:endParaRPr lang="en-US" altLang="zh-CN" dirty="0"/>
          </a:p>
          <a:p>
            <a:r>
              <a:rPr lang="en-US" altLang="zh-CN" dirty="0">
                <a:sym typeface="+mn-ea"/>
              </a:rPr>
              <a:t>One issue is that there is a jump point on the left side of the signal value 6000. To check if the jump point is related to the signal, we calculated the linear response curves for other tungsten lamp brightness settings.</a:t>
            </a:r>
            <a:endParaRPr lang="en-US" altLang="zh-CN" dirty="0"/>
          </a:p>
          <a:p>
            <a:r>
              <a:rPr lang="en-US" altLang="zh-CN" dirty="0">
                <a:sym typeface="+mn-ea"/>
              </a:rPr>
              <a:t>We found that the jump point occurs at inconsistent signal values. For tungsten lamp eight , the jump point appears around a signal value of 600, as shown in the bottom-right figure.</a:t>
            </a:r>
            <a:endParaRPr lang="en-US" altLang="zh-CN" dirty="0"/>
          </a:p>
          <a:p>
            <a:r>
              <a:rPr lang="en-US" altLang="zh-CN" dirty="0">
                <a:sym typeface="+mn-ea"/>
              </a:rPr>
              <a:t>Since the jump point is not related to the signal, we wondered if it's related to the integration time. Therefore, we changed the x-axis from signal value to integration time.</a:t>
            </a:r>
            <a:endParaRPr lang="en-US" altLang="zh-CN" dirty="0"/>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The results are shown in the top-left figure. The jump points all appear between integration time from 30 to 32.</a:t>
            </a:r>
            <a:endParaRPr lang="en-US" altLang="zh-CN" dirty="0"/>
          </a:p>
          <a:p>
            <a:r>
              <a:rPr lang="en-US" altLang="zh-CN" dirty="0">
                <a:sym typeface="+mn-ea"/>
              </a:rPr>
              <a:t>After analysis, we found that the jump points are likely caused by differences in control timing for integration time </a:t>
            </a:r>
            <a:r>
              <a:rPr lang="en-US" altLang="zh-CN" u="sng" dirty="0">
                <a:sym typeface="+mn-ea"/>
              </a:rPr>
              <a:t>greater than or equal to 32 and less than 32</a:t>
            </a:r>
            <a:r>
              <a:rPr lang="en-US" altLang="zh-CN" dirty="0">
                <a:sym typeface="+mn-ea"/>
              </a:rPr>
              <a:t>.</a:t>
            </a:r>
            <a:endParaRPr lang="en-US" altLang="zh-CN" dirty="0"/>
          </a:p>
          <a:p>
            <a:r>
              <a:rPr lang="en-US" altLang="zh-CN" dirty="0">
                <a:sym typeface="+mn-ea"/>
              </a:rPr>
              <a:t>We confirmed that the jump points are related to integration time. To accurately fit the response linearity curve, we must correct for these jump points.</a:t>
            </a:r>
            <a:endParaRPr lang="en-US" altLang="zh-CN" dirty="0"/>
          </a:p>
          <a:p>
            <a:r>
              <a:rPr lang="en-US" altLang="zh-CN" dirty="0">
                <a:sym typeface="+mn-ea"/>
              </a:rPr>
              <a:t>The correction method involves multiplying signals with integration time less than 32 by a constant. Through testing, we found that using 1.01 works best, as shown in the figure on the right.</a:t>
            </a:r>
            <a:endParaRPr lang="en-US" altLang="zh-CN" dirty="0"/>
          </a:p>
          <a:p>
            <a:r>
              <a:rPr lang="en-US" altLang="zh-CN" dirty="0">
                <a:sym typeface="+mn-ea"/>
              </a:rPr>
              <a:t>After correction, there are no obvious jump points, and the linearity curves for different brightness levels almost overlap.</a:t>
            </a:r>
            <a:endParaRPr lang="en-US" altLang="zh-CN" dirty="0"/>
          </a:p>
          <a:p>
            <a:r>
              <a:rPr lang="en-US" altLang="zh-CN" dirty="0">
                <a:sym typeface="+mn-ea"/>
              </a:rPr>
              <a:t>After correcting the jump points, the next step is fitting the normalized linearity curve.</a:t>
            </a:r>
            <a:endParaRPr lang="en-US" altLang="zh-CN" dirty="0"/>
          </a:p>
          <a:p>
            <a:r>
              <a:rPr lang="en-US" altLang="zh-CN" dirty="0">
                <a:sym typeface="+mn-ea"/>
              </a:rPr>
              <a:t>The fitting uses data from all pixels under four brightness levels, as shown in the bottom-left figure. We used a piecewise Gaussian function for fitting, with a maximum of 4th-order Gaussian functions.</a:t>
            </a:r>
            <a:endParaRPr lang="en-US" altLang="zh-CN" dirty="0"/>
          </a:p>
          <a:p>
            <a:r>
              <a:rPr lang="en-US" altLang="zh-CN" dirty="0">
                <a:sym typeface="+mn-ea"/>
              </a:rPr>
              <a:t>The functional form is shown in the equation below.</a:t>
            </a:r>
            <a:endParaRPr lang="en-US" altLang="zh-CN" dirty="0"/>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We used the fitted nonlinear correction function to verify its effectiveness on data not included in the fitting process.</a:t>
            </a:r>
            <a:endParaRPr lang="en-US" altLang="zh-CN" dirty="0"/>
          </a:p>
          <a:p>
            <a:r>
              <a:rPr lang="en-US" altLang="zh-CN" dirty="0">
                <a:sym typeface="+mn-ea"/>
              </a:rPr>
              <a:t>The results are shown in the figure. Most of the nonlinear residuals are less than 0.5 percent.</a:t>
            </a:r>
            <a:endParaRPr lang="en-US" altLang="zh-CN" dirty="0"/>
          </a:p>
          <a:p>
            <a:r>
              <a:rPr lang="en-US" altLang="zh-CN" dirty="0">
                <a:sym typeface="+mn-ea"/>
              </a:rPr>
              <a:t>At the edges of the band, where the signal is weaker, the nonlinear residual error is less than 1 percent.</a:t>
            </a:r>
            <a:endParaRPr lang="en-US" altLang="zh-CN" dirty="0"/>
          </a:p>
          <a:p>
            <a:r>
              <a:rPr lang="en-US" altLang="zh-CN" dirty="0">
                <a:sym typeface="+mn-ea"/>
              </a:rPr>
              <a:t>Overall, The results are quite good.</a:t>
            </a:r>
            <a:endParaRPr lang="en-US" altLang="zh-CN" dirty="0"/>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dirty="0">
                <a:solidFill>
                  <a:srgbClr val="404040"/>
                </a:solidFill>
                <a:effectLst/>
                <a:latin typeface="Inter"/>
                <a:sym typeface="+mn-ea"/>
              </a:rPr>
              <a:t>This is the outline of </a:t>
            </a:r>
            <a:r>
              <a:rPr lang="en-US" altLang="zh-CN" b="1">
                <a:solidFill>
                  <a:srgbClr val="404040"/>
                </a:solidFill>
                <a:effectLst/>
                <a:latin typeface="Inter"/>
                <a:sym typeface="+mn-ea"/>
              </a:rPr>
              <a:t>my report today.</a:t>
            </a:r>
            <a:endParaRPr lang="zh-CN" altLang="en-US" b="1" i="0" dirty="0">
              <a:solidFill>
                <a:srgbClr val="404040"/>
              </a:solidFill>
              <a:effectLst/>
              <a:latin typeface="Inter"/>
            </a:endParaRPr>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0" i="0" dirty="0">
                <a:solidFill>
                  <a:srgbClr val="404040"/>
                </a:solidFill>
                <a:effectLst/>
                <a:latin typeface="Inter"/>
              </a:rPr>
              <a:t>We have individually analyzed the Nominal Uncertainty of Radiometric Reference, the Uncertainty of Integrating Sphere Reference Transfer Chain, the Uncertainty of Integrating Sphere Calibration Chain, and the Intrinsic Measurement Uncertainty of OMS-Limb. Through these calculations, we have derived the combined </a:t>
            </a:r>
            <a:r>
              <a:rPr lang="en-US" altLang="zh-CN" b="0" i="0" dirty="0" err="1">
                <a:solidFill>
                  <a:srgbClr val="404040"/>
                </a:solidFill>
                <a:effectLst/>
                <a:latin typeface="Inter"/>
              </a:rPr>
              <a:t>uncertainty.</a:t>
            </a:r>
            <a:r>
              <a:rPr lang="en-US" altLang="zh-CN" dirty="0" err="1">
                <a:sym typeface="+mn-ea"/>
              </a:rPr>
              <a:t>The</a:t>
            </a:r>
            <a:r>
              <a:rPr lang="en-US" altLang="zh-CN" dirty="0">
                <a:sym typeface="+mn-ea"/>
              </a:rPr>
              <a:t> combined uncertainty of OMS-Limb radiometric calibration is calculated to be approximately 3%</a:t>
            </a:r>
            <a:endParaRPr lang="en-US" altLang="zh-CN" dirty="0"/>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i="1" dirty="0">
                <a:sym typeface="+mn-ea"/>
              </a:rPr>
              <a:t>It retrieves vertical profiles of Ozone</a:t>
            </a:r>
            <a:r>
              <a:rPr lang="zh-CN" altLang="en-US" i="1" dirty="0">
                <a:sym typeface="+mn-ea"/>
              </a:rPr>
              <a:t>、</a:t>
            </a:r>
            <a:r>
              <a:rPr lang="en-US" altLang="zh-CN" i="1" dirty="0">
                <a:sym typeface="+mn-ea"/>
              </a:rPr>
              <a:t>Nitrogen dioxide</a:t>
            </a:r>
            <a:r>
              <a:rPr lang="zh-CN" altLang="en-US" i="1" dirty="0">
                <a:sym typeface="+mn-ea"/>
              </a:rPr>
              <a:t>、</a:t>
            </a:r>
            <a:r>
              <a:rPr lang="en-US" altLang="zh-CN" i="1" dirty="0">
                <a:sym typeface="+mn-ea"/>
              </a:rPr>
              <a:t>Sulfur dioxide, and stratospheric aerosols. </a:t>
            </a:r>
            <a:endParaRPr lang="en-US" altLang="zh-CN" i="1" dirty="0"/>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Currently, there are three main detection methods used in </a:t>
            </a:r>
            <a:r>
              <a:rPr lang="en-US" altLang="zh-CN" u="sng" dirty="0">
                <a:sym typeface="+mn-ea"/>
              </a:rPr>
              <a:t>space remote sensing instruments</a:t>
            </a:r>
            <a:r>
              <a:rPr lang="en-US" altLang="zh-CN" dirty="0">
                <a:sym typeface="+mn-ea"/>
              </a:rPr>
              <a:t>: nadir, occultation, and limb.</a:t>
            </a:r>
            <a:endParaRPr lang="en-US" altLang="zh-CN" dirty="0"/>
          </a:p>
          <a:p>
            <a:r>
              <a:rPr lang="en-US" altLang="zh-CN" dirty="0">
                <a:sym typeface="+mn-ea"/>
              </a:rPr>
              <a:t>Limb detection has several advantages over the other two.</a:t>
            </a:r>
            <a:endParaRPr lang="en-US" altLang="zh-CN" dirty="0"/>
          </a:p>
          <a:p>
            <a:r>
              <a:rPr lang="en-US" altLang="zh-CN" dirty="0">
                <a:sym typeface="+mn-ea"/>
              </a:rPr>
              <a:t>For example, it provides higher vertical resolution, broader spatial coverage, and continuous observation capability.</a:t>
            </a:r>
            <a:endParaRPr lang="en-US" altLang="zh-CN" dirty="0"/>
          </a:p>
          <a:p>
            <a:r>
              <a:rPr lang="en-US" altLang="zh-CN" dirty="0">
                <a:sym typeface="+mn-ea"/>
              </a:rPr>
              <a:t>The figure in the bottom-right corner clearly shows the detection method of OMS-limb.</a:t>
            </a:r>
            <a:r>
              <a:rPr lang="en-US" altLang="zh-CN" dirty="0">
                <a:solidFill>
                  <a:srgbClr val="404040"/>
                </a:solidFill>
                <a:effectLst/>
                <a:latin typeface="Inter"/>
                <a:sym typeface="+mn-ea"/>
              </a:rPr>
              <a:t> The scanning mirror performs detections at intervals of </a:t>
            </a:r>
            <a:r>
              <a:rPr lang="en-US" altLang="zh-CN" u="sng" dirty="0">
                <a:solidFill>
                  <a:srgbClr val="404040"/>
                </a:solidFill>
                <a:effectLst/>
                <a:latin typeface="Inter"/>
                <a:sym typeface="+mn-ea"/>
              </a:rPr>
              <a:t>0.051 degrees (corresponding to 3km for spatial resolution)</a:t>
            </a:r>
            <a:r>
              <a:rPr lang="en-US" altLang="zh-CN" dirty="0">
                <a:solidFill>
                  <a:srgbClr val="404040"/>
                </a:solidFill>
                <a:effectLst/>
                <a:latin typeface="Inter"/>
                <a:sym typeface="+mn-ea"/>
              </a:rPr>
              <a:t>. Fifteen detections cover the limb altitude range of 15-60 km. </a:t>
            </a:r>
            <a:endParaRPr lang="en-US" altLang="zh-CN" b="0" i="0" dirty="0">
              <a:solidFill>
                <a:srgbClr val="404040"/>
              </a:solidFill>
              <a:effectLst/>
              <a:latin typeface="Inter"/>
            </a:endParaRPr>
          </a:p>
          <a:p>
            <a:endParaRPr lang="en-US" altLang="zh-CN" dirty="0"/>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 And OMS-Limb has three channels in total. </a:t>
            </a:r>
            <a:endParaRPr lang="en-US" altLang="zh-CN" dirty="0"/>
          </a:p>
          <a:p>
            <a:r>
              <a:rPr lang="en-US" altLang="zh-CN" dirty="0">
                <a:sym typeface="+mn-ea"/>
              </a:rPr>
              <a:t>Two of them are main science channels: one covers the wavelength range from 290 to 400 nm, and the other covers the range from 390 to 500 nm.</a:t>
            </a:r>
            <a:endParaRPr lang="en-US" altLang="zh-CN" dirty="0"/>
          </a:p>
          <a:p>
            <a:r>
              <a:rPr lang="en-US" altLang="zh-CN" dirty="0">
                <a:sym typeface="+mn-ea"/>
              </a:rPr>
              <a:t>The last channel is the polarization measurement channel.</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sym typeface="+mn-ea"/>
              </a:rPr>
              <a:t>The table on the right shows the </a:t>
            </a:r>
            <a:r>
              <a:rPr lang="en-US" altLang="zh-CN" kern="100" dirty="0">
                <a:solidFill>
                  <a:srgbClr val="FFFFFF"/>
                </a:solidFill>
                <a:effectLst/>
                <a:latin typeface="微软雅黑" panose="020B0503020204020204" charset="-122"/>
                <a:ea typeface="微软雅黑" panose="020B0503020204020204" charset="-122"/>
                <a:sym typeface="+mn-ea"/>
              </a:rPr>
              <a:t>Performance of OMS-limb</a:t>
            </a:r>
            <a:endParaRPr lang="en-US" altLang="zh-CN" b="0" kern="100" dirty="0">
              <a:solidFill>
                <a:srgbClr val="FFFFFF"/>
              </a:solidFill>
              <a:effectLst/>
              <a:latin typeface="微软雅黑" panose="020B0503020204020204" charset="-122"/>
              <a:ea typeface="微软雅黑" panose="020B0503020204020204" charset="-122"/>
            </a:endParaRPr>
          </a:p>
          <a:p>
            <a:r>
              <a:rPr lang="en-US" altLang="zh-CN" dirty="0">
                <a:sym typeface="+mn-ea"/>
              </a:rPr>
              <a:t>.</a:t>
            </a:r>
            <a:endParaRPr lang="en-US" altLang="zh-CN" dirty="0"/>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OMS-Limb has a spectral calibration accuracy of 5 picometers. Its spectral resolution is 0.4 nm. </a:t>
            </a:r>
            <a:endParaRPr lang="en-US" altLang="zh-CN" dirty="0"/>
          </a:p>
          <a:p>
            <a:r>
              <a:rPr lang="en-US" altLang="zh-CN" dirty="0">
                <a:sym typeface="+mn-ea"/>
              </a:rPr>
              <a:t>The pre-launch spectral calibration of OMS-limb mainly focused on two tasks. The first task was establishing the spectral calibration formula, which relates pixel numbers to wavelengths. The second task was calibrating the instrument's spectral response function.</a:t>
            </a:r>
            <a:endParaRPr lang="en-US" altLang="zh-CN" dirty="0"/>
          </a:p>
          <a:p>
            <a:r>
              <a:rPr lang="en-US" altLang="zh-CN" dirty="0">
                <a:sym typeface="+mn-ea"/>
              </a:rPr>
              <a:t>We used two tunable lasers for spectral calibration . The first one is the T&amp;D-Scan laser which provided precision scanning . The second one is the NT242 tunable semiconductor laser which provided coarse positioning. </a:t>
            </a:r>
            <a:endParaRPr lang="en-US" altLang="zh-CN" dirty="0"/>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To establish the </a:t>
            </a:r>
            <a:r>
              <a:rPr lang="en-US" altLang="zh-CN" dirty="0">
                <a:solidFill>
                  <a:srgbClr val="404040"/>
                </a:solidFill>
                <a:latin typeface="Calibri" panose="020F0502020204030204" charset="0"/>
                <a:ea typeface="Inter"/>
                <a:cs typeface="Calibri" panose="020F0502020204030204" charset="0"/>
                <a:sym typeface="+mn-ea"/>
              </a:rPr>
              <a:t>Pixel-Wavelength Functional Relationship, f</a:t>
            </a:r>
            <a:r>
              <a:rPr lang="en-US" altLang="zh-CN" dirty="0">
                <a:sym typeface="+mn-ea"/>
              </a:rPr>
              <a:t>irst</a:t>
            </a:r>
            <a:r>
              <a:rPr lang="en-US" altLang="zh-CN" dirty="0">
                <a:solidFill>
                  <a:srgbClr val="404040"/>
                </a:solidFill>
                <a:latin typeface="Calibri" panose="020F0502020204030204" charset="0"/>
                <a:ea typeface="Inter"/>
                <a:cs typeface="Calibri" panose="020F0502020204030204" charset="0"/>
                <a:sym typeface="+mn-ea"/>
              </a:rPr>
              <a:t>, </a:t>
            </a:r>
            <a:r>
              <a:rPr lang="en-US" altLang="zh-CN" dirty="0">
                <a:sym typeface="+mn-ea"/>
              </a:rPr>
              <a:t>we used the T&amp;D laser as the light source.</a:t>
            </a:r>
            <a:endParaRPr lang="en-US" altLang="zh-CN" dirty="0"/>
          </a:p>
          <a:p>
            <a:r>
              <a:rPr lang="en-US" altLang="zh-CN" dirty="0">
                <a:sym typeface="+mn-ea"/>
              </a:rPr>
              <a:t>It outputs </a:t>
            </a:r>
            <a:r>
              <a:rPr lang="en-US" altLang="zh-CN" b="1" dirty="0">
                <a:sym typeface="+mn-ea"/>
              </a:rPr>
              <a:t>quasi-monochromatic</a:t>
            </a:r>
            <a:r>
              <a:rPr lang="en-US" altLang="zh-CN" dirty="0">
                <a:sym typeface="+mn-ea"/>
              </a:rPr>
              <a:t> light, which is homogenized by an integrating sphere.</a:t>
            </a:r>
            <a:endParaRPr lang="en-US" altLang="zh-CN" dirty="0"/>
          </a:p>
          <a:p>
            <a:r>
              <a:rPr lang="en-US" altLang="zh-CN" dirty="0">
                <a:sym typeface="+mn-ea"/>
              </a:rPr>
              <a:t>Then, the light passes through a laser dissipation device and a collimator to illuminate the instrument .</a:t>
            </a:r>
            <a:endParaRPr lang="en-US" altLang="zh-CN" dirty="0"/>
          </a:p>
          <a:p>
            <a:r>
              <a:rPr lang="en-US" altLang="zh-CN" dirty="0">
                <a:sym typeface="+mn-ea"/>
              </a:rPr>
              <a:t>We recorded the instrument's response signal to the monochromatic light.</a:t>
            </a:r>
            <a:endParaRPr lang="en-US" altLang="zh-CN" dirty="0"/>
          </a:p>
          <a:p>
            <a:r>
              <a:rPr lang="en-US" altLang="zh-CN" dirty="0">
                <a:sym typeface="+mn-ea"/>
              </a:rPr>
              <a:t>By fitting the data, we determined the central pixel position of the instrument's response to the light.</a:t>
            </a:r>
            <a:endParaRPr lang="en-US" altLang="zh-CN" dirty="0"/>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We performed fitting on all wavelengths output by the tunable laser, obtaining a series of data points that correlate wavelength with the response center pixel. As shown in the top figures, the spectral calibration formula was derived through polynomial fitting.</a:t>
            </a:r>
            <a:br>
              <a:rPr lang="en-US" altLang="zh-CN" dirty="0">
                <a:sym typeface="+mn-ea"/>
              </a:rPr>
            </a:br>
            <a:r>
              <a:rPr lang="en-US" altLang="zh-CN" dirty="0">
                <a:sym typeface="+mn-ea"/>
              </a:rPr>
              <a:t>Analysis shows that using a third-order polynomial ensures a fitting residual of less than 0.01 nm</a:t>
            </a:r>
            <a:r>
              <a:rPr lang="zh-CN" altLang="en-US" dirty="0">
                <a:sym typeface="+mn-ea"/>
              </a:rPr>
              <a:t>，</a:t>
            </a:r>
            <a:r>
              <a:rPr lang="en-US" altLang="zh-CN" dirty="0">
                <a:sym typeface="+mn-ea"/>
              </a:rPr>
              <a:t> achieving high precision.</a:t>
            </a:r>
            <a:br>
              <a:rPr lang="en-US" altLang="zh-CN" dirty="0">
                <a:sym typeface="+mn-ea"/>
              </a:rPr>
            </a:br>
            <a:r>
              <a:rPr lang="en-US" altLang="zh-CN" dirty="0">
                <a:sym typeface="+mn-ea"/>
              </a:rPr>
              <a:t>Due to the operational complexity of T&amp;D laser and the lack of technical support from the manufacturer, the 290-500 nm wavelength range was not fully covered. </a:t>
            </a:r>
            <a:r>
              <a:rPr lang="en-US" altLang="zh-CN" b="0" i="0">
                <a:solidFill>
                  <a:srgbClr val="404040"/>
                </a:solidFill>
                <a:effectLst/>
                <a:latin typeface="Inter"/>
              </a:rPr>
              <a:t>The missing spectral bands are as illustrated in the figure.</a:t>
            </a:r>
            <a:endParaRPr lang="en-US" altLang="zh-CN" dirty="0"/>
          </a:p>
          <a:p>
            <a:r>
              <a:rPr lang="en-US" altLang="zh-CN" u="sng" dirty="0">
                <a:sym typeface="+mn-ea"/>
              </a:rPr>
              <a:t>Specifically:</a:t>
            </a:r>
            <a:endParaRPr lang="en-US" altLang="zh-CN" u="sng" dirty="0"/>
          </a:p>
          <a:p>
            <a:r>
              <a:rPr lang="en-US" altLang="zh-CN" u="sng" dirty="0">
                <a:sym typeface="+mn-ea"/>
              </a:rPr>
              <a:t>Channel 1 has gaps in the 300-330 nm and 370-380 nm ranges.</a:t>
            </a:r>
            <a:endParaRPr lang="en-US" altLang="zh-CN" u="sng" dirty="0"/>
          </a:p>
          <a:p>
            <a:r>
              <a:rPr lang="en-US" altLang="zh-CN" u="sng" dirty="0">
                <a:sym typeface="+mn-ea"/>
              </a:rPr>
              <a:t>Channel 2 has gaps in the 480-500 nm range.</a:t>
            </a:r>
            <a:endParaRPr lang="en-US" altLang="zh-CN" u="sng" dirty="0"/>
          </a:p>
          <a:p>
            <a:r>
              <a:rPr lang="en-US" altLang="zh-CN" u="sng" dirty="0">
                <a:sym typeface="+mn-ea"/>
              </a:rPr>
              <a:t>Particularly in the 480-500 nm range, which is at the edge of the spectrum, the lack of data may introduce some errors when extrapolating using the third-order polynomial</a:t>
            </a:r>
            <a:r>
              <a:rPr lang="en-US" altLang="zh-CN" dirty="0">
                <a:sym typeface="+mn-ea"/>
              </a:rPr>
              <a:t>.</a:t>
            </a:r>
            <a:r>
              <a:rPr lang="zh-CN" altLang="en-US" dirty="0">
                <a:sym typeface="+mn-ea"/>
              </a:rPr>
              <a:t>）</a:t>
            </a:r>
            <a:endParaRPr lang="en-US" altLang="zh-CN" dirty="0"/>
          </a:p>
          <a:p>
            <a:endParaRPr lang="en-US" altLang="zh-CN" dirty="0"/>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Alright, let’s move on to the second part of pre-launch spectral calibration: spectral response function calibration.</a:t>
            </a:r>
            <a:endParaRPr lang="en-US" altLang="zh-CN" dirty="0"/>
          </a:p>
          <a:p>
            <a:r>
              <a:rPr lang="en-US" altLang="zh-CN" dirty="0">
                <a:sym typeface="+mn-ea"/>
              </a:rPr>
              <a:t>Due to control issues with the T&amp;D tunable laser, continuous scanning cannot be achieved. Therefore, the OMS limb spectral response function calibration uses the NT242 tunable semiconductor laser.</a:t>
            </a:r>
            <a:endParaRPr lang="en-US" altLang="zh-CN" dirty="0"/>
          </a:p>
          <a:p>
            <a:r>
              <a:rPr lang="en-US" altLang="zh-CN" dirty="0">
                <a:sym typeface="+mn-ea"/>
              </a:rPr>
              <a:t>The main advantage of this laser system is easy to operate</a:t>
            </a:r>
            <a:r>
              <a:rPr lang="en-US" altLang="zh-CN" u="sng" dirty="0">
                <a:sym typeface="+mn-ea"/>
              </a:rPr>
              <a:t> </a:t>
            </a:r>
            <a:r>
              <a:rPr lang="en-US" altLang="zh-CN" dirty="0">
                <a:sym typeface="+mn-ea"/>
              </a:rPr>
              <a:t>. It can output monochromatic light across the entire wavelength range without hardware adjustments.</a:t>
            </a:r>
            <a:endParaRPr lang="en-US" altLang="zh-CN" dirty="0"/>
          </a:p>
          <a:p>
            <a:r>
              <a:rPr lang="en-US" altLang="zh-CN" dirty="0">
                <a:sym typeface="+mn-ea"/>
              </a:rPr>
              <a:t>However, this laser is deficient in wavelength accuracy, which is only about 0.5 nm.</a:t>
            </a:r>
            <a:endParaRPr lang="en-US" altLang="zh-CN" dirty="0"/>
          </a:p>
          <a:p>
            <a:r>
              <a:rPr lang="en-US" altLang="zh-CN" dirty="0">
                <a:sym typeface="+mn-ea"/>
              </a:rPr>
              <a:t>To address the NT242 laser's wavelength inaccuracy , we optimized the spectral response function calibration data processing.</a:t>
            </a:r>
            <a:endParaRPr lang="en-US" altLang="zh-CN" dirty="0"/>
          </a:p>
          <a:p>
            <a:r>
              <a:rPr lang="en-US" altLang="zh-CN" dirty="0">
                <a:sym typeface="+mn-ea"/>
              </a:rPr>
              <a:t>First, we controlled the NT242 laser to output monochromatic light at 0.05 nm intervals, covering the 290-500 nm range.</a:t>
            </a:r>
            <a:endParaRPr lang="en-US" altLang="zh-CN" dirty="0"/>
          </a:p>
          <a:p>
            <a:r>
              <a:rPr lang="en-US" altLang="zh-CN" dirty="0">
                <a:sym typeface="+mn-ea"/>
              </a:rPr>
              <a:t>For each monochromatic light, we collected the OMS-limb response signal.</a:t>
            </a:r>
            <a:endParaRPr lang="en-US" altLang="zh-CN" dirty="0"/>
          </a:p>
          <a:p>
            <a:r>
              <a:rPr lang="en-US" altLang="zh-CN" dirty="0">
                <a:sym typeface="+mn-ea"/>
              </a:rPr>
              <a:t>We performed Gaussian fitting on each response signal , to obtain a series of response center pixel numbers corresponding to the nominal wavelengths of the NT242 laser.</a:t>
            </a:r>
            <a:endParaRPr lang="en-US" altLang="zh-CN" dirty="0"/>
          </a:p>
          <a:p>
            <a:endParaRPr lang="en-US" altLang="zh-CN" dirty="0"/>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2025/3/19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2025/3/19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2025/3/19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2025/3/19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2025/3/19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2025/3/19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2025/3/19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C8C0D0C7-4FAB-01D7-2335-524BEE5D5BF8}"/>
              </a:ext>
            </a:extLst>
          </p:cNvPr>
          <p:cNvCxnSpPr>
            <a:cxnSpLocks/>
          </p:cNvCxnSpPr>
          <p:nvPr/>
        </p:nvCxnSpPr>
        <p:spPr>
          <a:xfrm flipV="1">
            <a:off x="2211572" y="1616149"/>
            <a:ext cx="318977" cy="350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16D1471E-9CDC-35CC-F22F-032703AB056E}"/>
              </a:ext>
            </a:extLst>
          </p:cNvPr>
          <p:cNvSpPr txBox="1"/>
          <p:nvPr/>
        </p:nvSpPr>
        <p:spPr>
          <a:xfrm>
            <a:off x="2211572" y="1287107"/>
            <a:ext cx="2062716" cy="307777"/>
          </a:xfrm>
          <a:prstGeom prst="rect">
            <a:avLst/>
          </a:prstGeom>
          <a:noFill/>
        </p:spPr>
        <p:txBody>
          <a:bodyPr wrap="square">
            <a:spAutoFit/>
          </a:bodyPr>
          <a:lstStyle/>
          <a:p>
            <a:r>
              <a:rPr lang="en-US" altLang="zh-CN" sz="1400" b="0" i="0" dirty="0">
                <a:solidFill>
                  <a:srgbClr val="404040"/>
                </a:solidFill>
                <a:effectLst/>
                <a:latin typeface="+mj-lt"/>
              </a:rPr>
              <a:t>The frame period time</a:t>
            </a:r>
            <a:endParaRPr lang="zh-CN" altLang="en-US" sz="14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1847</Words>
  <Application>Microsoft Office PowerPoint</Application>
  <PresentationFormat>A4 纸张(210x297 毫米)</PresentationFormat>
  <Paragraphs>66</Paragraphs>
  <Slides>21</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Inter</vt:lpstr>
      <vt:lpstr>微软雅黑</vt:lpstr>
      <vt:lpstr>Arial</vt:lpstr>
      <vt:lpstr>Calibri</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Adadada</dc:creator>
  <cp:lastModifiedBy>昊晨 李</cp:lastModifiedBy>
  <cp:revision>160</cp:revision>
  <dcterms:created xsi:type="dcterms:W3CDTF">2019-06-19T02:08:00Z</dcterms:created>
  <dcterms:modified xsi:type="dcterms:W3CDTF">2025-03-19T01:40:12Z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3F8261B1955A47F383FD2D8EE9D3D55D_11</vt:lpwstr>
  </property>
</Properties>
</file>