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4" r:id="rId3"/>
    <p:sldId id="11578" r:id="rId4"/>
    <p:sldId id="11520" r:id="rId5"/>
    <p:sldId id="11579" r:id="rId6"/>
    <p:sldId id="11575" r:id="rId7"/>
    <p:sldId id="11576" r:id="rId8"/>
    <p:sldId id="258" r:id="rId9"/>
    <p:sldId id="11577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1667F-76A1-4F56-831C-3D650324C6D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91FAF-D76D-42C7-839B-629429497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5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Gröbner, J.,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Kouremeti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Hülsen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G., Zuber, R.,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Ribnitzky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Nevas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Sperfeld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P., Schwind, K., Schneider, P.,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Kazadzis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S., Barreto, Á., Gardiner, T.,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Mottungan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K.,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Medland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D., and Coleman, M.: Spectral aerosol optical depth from SI-traceable spectral solar irradiance measurements, Atmos. Meas. Tech., 16, 4667–4680, https://doi.org/10.5194/amt-16-4667-2023, 2023.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C7689-B1BE-4699-84A2-D188CFEA13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9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40D3-84EB-475F-B5C5-D4899361B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E3408-7670-466F-924D-70D86C60C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2CDD9-FD60-43B3-A6BB-87767FCA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D0703-4F92-4CCC-A954-3619F8D8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C564E-99BD-4E3E-8CB3-8AE22C7A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5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0811-8A5B-4C17-AC1E-7852A50B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65E3F-F679-4AB1-BD2F-1694088B6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84A39-60A3-4305-B619-F6560C0A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31C0A-A91B-4890-9215-DFAA6A51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B361-0EA5-4015-8A48-E01D1ECA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6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829A78-5C1A-4FA5-BE91-FF92BA529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27045-B609-4F00-996C-870AF3A96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10B42-FAC9-499D-AFA7-BB5F656B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F0C2F-0E1F-422D-B6CC-040775D2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291CB-9999-4680-9CD5-170F92EE9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0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0FA5-45A9-4A35-ACEF-F52F96CB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9DF2-84C6-486B-BEB9-C6C5F14D1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5B28-2196-4726-9B34-84235094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BD384-1645-44C5-9509-699FAC62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78CE8-7395-47C3-B500-C9CAF477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5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432EE-929C-4990-BDF6-3B3ABC615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C3257-1639-4D18-953D-E2C726A9E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90EF8-EFC8-4D3F-AE62-634F185D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5377E-264A-4F72-9F75-D64F9F0B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EF3D2-7F0F-4041-A12B-7EDE8104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5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6B493-48D7-40A7-8F42-602F6AB0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1D86D-BCE7-4E3D-96E9-2E0BF5F8F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FDE72-5808-4AE6-AA0B-BDBB5EC28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5118A-6384-4063-BACB-94823D82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08EF8-3D3A-458E-A1A2-1684A0E7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74614-143C-4B15-B6AF-89384FE1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4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38F5-DCD7-4E7E-86C0-8E9E8DE0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240B85-65CE-4999-8D7E-286451D93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0A459-7BCE-43C6-BEA5-FCE6EE543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19BFA-6B20-49A2-9B7D-EBCB566A2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8BC102-7EC3-428D-8BCD-31CB67D71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ABC133-EF45-4A11-868D-8320D8B2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36405-E5A7-4A27-A916-87D831AD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B97956-F608-498B-8DA1-F8F9A1EA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7B0C9-AFFD-4A4A-85C1-B9ECBB15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0AAA3-519D-447D-9101-0FA03ED1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9600-D748-4959-9356-8F15D2E1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DBC96-D475-4863-8702-F53A04A8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BCBCC-66CF-4F2F-A497-F2005730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870C5-E96A-41A0-A930-58AF61AC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7DCE3-88C1-4278-BADE-D59CBE57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0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33A4-186A-4082-B620-2EE585D7F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D29D-D54E-4078-8325-9AC11ACB5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2FC6A-87FD-44D5-9F3A-D6CAE7794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88F47-6C25-4B54-8FE4-9A0A6722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5F0C1-1BA3-42C6-BA7B-8B7094F0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F876D-60C6-455F-A463-57554628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6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2683-86FB-4A41-A765-3B6034205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0727E-9C37-4488-8954-FDDAFD30E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644B8-4DC8-4446-AC54-B465CFA5E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89477-A857-4572-87A5-6BE94F9D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00C85-11CF-404F-9C21-A1145EFF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A9EA5-CCA0-4DFF-9955-7E9A382ED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A5BC83-D7E1-4F96-B506-D610D48F0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F8DED-A3ED-4456-AA42-396AC7B77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579E7-4511-411B-B3C5-153715D67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3D0BC-5F33-4F0A-B5F1-60B161C78EEE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7BC34-C3DD-4AF9-A892-AAAA4FB09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D4C4D-EEC4-4CF6-9A23-B43A91C75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4BEED-2C87-4ED2-90C9-72CEF6C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sp.colorado.edu/lisird/data/tsis1_hsrs_p1n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sics.atmos.umd.edu/pub/Development/AnnualMeeting2024/7g-Groebner_mapp_final.pptx" TargetMode="External"/><Relationship Id="rId5" Type="http://schemas.openxmlformats.org/officeDocument/2006/relationships/hyperlink" Target="https://lasp.colorado.edu/lisird/data/nrl2_ssi_high_res" TargetMode="External"/><Relationship Id="rId4" Type="http://schemas.openxmlformats.org/officeDocument/2006/relationships/hyperlink" Target="https://agupubs.onlinelibrary.wiley.com/doi/abs/10.1029/2020GL09170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jY3tCAn6PLAhWBMpQKHUGiCgEQjRwIBw&amp;url=http://stackoverflow.com/questions/19452530/how-to-render-a-rainbow-spectrum&amp;psig=AFQjCNEBnI5b_2i0ip0R9bkcXYdLTPHtaw&amp;ust=1457050704948003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jY3tCAn6PLAhWBMpQKHUGiCgEQjRwIBw&amp;url=http://stackoverflow.com/questions/19452530/how-to-render-a-rainbow-spectrum&amp;psig=AFQjCNEBnI5b_2i0ip0R9bkcXYdLTPHtaw&amp;ust=1457050704948003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619A-9FCB-4B38-84EA-F57ADB05EE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UV/Vis/NIR Spectrometer Subgroup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FA01A-3288-4BF0-87AF-012D3E292D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L. Flynn</a:t>
            </a:r>
          </a:p>
        </p:txBody>
      </p:sp>
    </p:spTree>
    <p:extLst>
      <p:ext uri="{BB962C8B-B14F-4D97-AF65-F5344CB8AC3E}">
        <p14:creationId xmlns:p14="http://schemas.microsoft.com/office/powerpoint/2010/main" val="218797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0829-DCF1-4EB4-BB84-A820B66C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87" y="365126"/>
            <a:ext cx="11487955" cy="1012914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Sample Agenda for a OCO/GOSAT/</a:t>
            </a:r>
            <a:r>
              <a:rPr lang="en-US" sz="3600" dirty="0" err="1"/>
              <a:t>TropoMI</a:t>
            </a:r>
            <a:r>
              <a:rPr lang="en-US" sz="3600" dirty="0"/>
              <a:t> Quarterly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71581-9C09-4EDC-A9BA-9D311A8A7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13:00- 13:10 Welcome, GOSAT update (</a:t>
            </a:r>
            <a:r>
              <a:rPr lang="en-US" dirty="0" err="1"/>
              <a:t>Shiomi</a:t>
            </a:r>
            <a:r>
              <a:rPr lang="en-US" dirty="0"/>
              <a:t>, </a:t>
            </a:r>
            <a:r>
              <a:rPr lang="en-US" dirty="0" err="1"/>
              <a:t>Kuze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13:10- 13:25 OCO update (Rosenberg)</a:t>
            </a:r>
            <a:br>
              <a:rPr lang="en-US" dirty="0"/>
            </a:br>
            <a:r>
              <a:rPr lang="en-US" dirty="0"/>
              <a:t>13:25- 13:40 TROPOMI RRV and product update (</a:t>
            </a:r>
            <a:r>
              <a:rPr lang="en-US" dirty="0" err="1"/>
              <a:t>Kempen</a:t>
            </a:r>
            <a:r>
              <a:rPr lang="en-US" dirty="0"/>
              <a:t>, </a:t>
            </a:r>
            <a:r>
              <a:rPr lang="en-US" dirty="0" err="1"/>
              <a:t>Ludewig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13:40- 13:50 TEMPO (Liu, Chong)</a:t>
            </a:r>
            <a:br>
              <a:rPr lang="en-US" dirty="0"/>
            </a:br>
            <a:r>
              <a:rPr lang="en-US" dirty="0"/>
              <a:t>13:50- 13:55 GSICS activity (Flynn)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95174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A775-1D70-4A38-A085-48B0C3AE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648"/>
            <a:ext cx="10515600" cy="779244"/>
          </a:xfrm>
        </p:spPr>
        <p:txBody>
          <a:bodyPr/>
          <a:lstStyle/>
          <a:p>
            <a:pPr algn="ctr"/>
            <a:r>
              <a:rPr lang="en-US" dirty="0"/>
              <a:t>6i. GRWG Subgroup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1AA1-2F1D-4152-B486-3766D7750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994891"/>
            <a:ext cx="11552349" cy="5726583"/>
          </a:xfrm>
        </p:spPr>
        <p:txBody>
          <a:bodyPr>
            <a:normAutofit/>
          </a:bodyPr>
          <a:lstStyle/>
          <a:p>
            <a:r>
              <a:rPr lang="en-US" sz="3200" dirty="0"/>
              <a:t>Proposed Topics for 2025</a:t>
            </a:r>
          </a:p>
          <a:p>
            <a:pPr lvl="1"/>
            <a:r>
              <a:rPr lang="en-US" sz="2800" dirty="0"/>
              <a:t>Develop inter-comparisons using under-flights of GEMS, TEMPO and EPIC.</a:t>
            </a:r>
          </a:p>
          <a:p>
            <a:pPr lvl="2"/>
            <a:r>
              <a:rPr lang="en-US" sz="2400" dirty="0"/>
              <a:t>Radiance/Irradiance comparisons or Level 2 products?</a:t>
            </a:r>
          </a:p>
          <a:p>
            <a:pPr lvl="1"/>
            <a:r>
              <a:rPr lang="en-US" sz="2800" dirty="0"/>
              <a:t>Is there a community “approved” Radiative Transfer Model </a:t>
            </a:r>
          </a:p>
          <a:p>
            <a:pPr lvl="2"/>
            <a:r>
              <a:rPr lang="en-US" sz="2400" dirty="0"/>
              <a:t>VLIDORT perhaps?</a:t>
            </a:r>
          </a:p>
          <a:p>
            <a:pPr lvl="1"/>
            <a:r>
              <a:rPr lang="en-US" sz="2800" dirty="0"/>
              <a:t>How do the surface reflectivity databases compare to each other?</a:t>
            </a:r>
          </a:p>
          <a:p>
            <a:pPr lvl="2"/>
            <a:r>
              <a:rPr lang="en-US" sz="2400" dirty="0"/>
              <a:t>Can they be used as transfer references for reflectivity channel bias estimates.</a:t>
            </a:r>
          </a:p>
          <a:p>
            <a:pPr lvl="1"/>
            <a:r>
              <a:rPr lang="en-US" sz="2800" dirty="0"/>
              <a:t>What is the current reference instrument/model?</a:t>
            </a:r>
          </a:p>
          <a:p>
            <a:pPr lvl="2"/>
            <a:r>
              <a:rPr lang="en-US" sz="2400" dirty="0"/>
              <a:t>Consider using OMI or S-NPP &amp; NOAA-20 OMPS as stable transfer references.</a:t>
            </a:r>
          </a:p>
          <a:p>
            <a:pPr lvl="2"/>
            <a:r>
              <a:rPr lang="en-US" sz="2400" dirty="0"/>
              <a:t>We will be discussing the stability of instruments in orbit in the breakout session.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C393-1CAB-40CC-A3B9-AB80ADA9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DD83C-F115-4F39-A5F9-63E7AA52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228AF-F260-4A97-9BB3-EEDDE3D91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76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86A2-9999-41C4-88CD-0AD3AED02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841375"/>
          </a:xfrm>
        </p:spPr>
        <p:txBody>
          <a:bodyPr/>
          <a:lstStyle/>
          <a:p>
            <a:pPr algn="ctr"/>
            <a:r>
              <a:rPr lang="en-US" dirty="0"/>
              <a:t>Introduction to TSIS-1 HSRS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565DC-7863-4984-A2B8-278F42CB3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050" y="936625"/>
            <a:ext cx="10883900" cy="59213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Version 2 of the Total and Spectral Solar Irradiance Sensor-1 (TSIS-1) Hybrid Solar Reference Spectrum (HSRS)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https://lasp.colorado.edu/lisird/data/tsis1_hsrs_p1nm</a:t>
            </a:r>
            <a:endParaRPr lang="en-US" dirty="0"/>
          </a:p>
          <a:p>
            <a:r>
              <a:rPr lang="en-US" dirty="0"/>
              <a:t>Odele Coddington et al. 2020: “The TSIS-1 Hybrid Solar Reference Spectrum” 	</a:t>
            </a:r>
            <a:r>
              <a:rPr lang="en-US" dirty="0">
                <a:hlinkClick r:id="rId4"/>
              </a:rPr>
              <a:t>https://agupubs.onlinelibrary.wiley.com/doi/abs/10.1029/2020GL091709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Daily values of solar spectral irradiance (SSI) from 1978 to 2021 (inclusive) with 0.1 nm resolution at wavelengths from 115 to 310 nm (on a 0.025 nm grid) and ~0.5 nm resolution at wavelengths from 310 to 500 nm (on a 0.1 nm grid)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5"/>
              </a:rPr>
              <a:t>https://lasp.colorado.edu/lisird/data/nrl2_ssi_high_res</a:t>
            </a:r>
            <a:endParaRPr lang="en-US" dirty="0"/>
          </a:p>
          <a:p>
            <a:endParaRPr lang="en-GB" dirty="0"/>
          </a:p>
          <a:p>
            <a:r>
              <a:rPr lang="en-GB" dirty="0"/>
              <a:t>GSICS 2024, Talk 7.g: Validation of TSIS-1 HSRS in the range 300 nm to 1700 nm using ground-based SI-traceable spectral solar irradiance measurements, by </a:t>
            </a:r>
            <a:r>
              <a:rPr lang="de-CH" dirty="0">
                <a:latin typeface="Nunito" pitchFamily="2" charset="0"/>
              </a:rPr>
              <a:t>Julian Gröbner</a:t>
            </a:r>
            <a:r>
              <a:rPr lang="en-CH" dirty="0">
                <a:latin typeface="Nunito" pitchFamily="2" charset="0"/>
              </a:rPr>
              <a:t>, Gregor Hülsen, </a:t>
            </a:r>
            <a:r>
              <a:rPr lang="en-GB" dirty="0" err="1">
                <a:latin typeface="Nunito" pitchFamily="2" charset="0"/>
              </a:rPr>
              <a:t>Saulius</a:t>
            </a:r>
            <a:r>
              <a:rPr lang="en-GB" dirty="0">
                <a:latin typeface="Nunito" pitchFamily="2" charset="0"/>
              </a:rPr>
              <a:t> </a:t>
            </a:r>
            <a:r>
              <a:rPr lang="en-GB" dirty="0" err="1">
                <a:latin typeface="Nunito" pitchFamily="2" charset="0"/>
              </a:rPr>
              <a:t>Nevas</a:t>
            </a:r>
            <a:r>
              <a:rPr lang="en-GB" dirty="0">
                <a:latin typeface="Nunito" pitchFamily="2" charset="0"/>
              </a:rPr>
              <a:t>, and Peter </a:t>
            </a:r>
            <a:r>
              <a:rPr lang="en-GB" dirty="0" err="1">
                <a:latin typeface="Nunito" pitchFamily="2" charset="0"/>
              </a:rPr>
              <a:t>Sperfeld</a:t>
            </a:r>
            <a:r>
              <a:rPr lang="en-GB" dirty="0">
                <a:latin typeface="Nunito" pitchFamily="2" charset="0"/>
              </a:rPr>
              <a:t>. Validation at 1% accuracy. </a:t>
            </a:r>
            <a:r>
              <a:rPr lang="en-US" dirty="0">
                <a:hlinkClick r:id="rId6"/>
              </a:rPr>
              <a:t>http://gsics.atmos.umd.edu/pub/Development/AnnualMeeting2024/7g-Groebner_mapp_final.pptx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AB2F1-D263-4D49-B9C1-5F5AD18A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3C1-E35E-497E-9F54-CF4600D04F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7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8D10D-DA84-410A-8D15-E7ACE684D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7F1A4-E961-41A2-9737-71AF28C6B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Activities for 2024</a:t>
            </a:r>
          </a:p>
          <a:p>
            <a:pPr lvl="1"/>
            <a:r>
              <a:rPr lang="en-US" sz="2800" dirty="0"/>
              <a:t>Participating in the quarterly OCO/GOSAT/</a:t>
            </a:r>
            <a:r>
              <a:rPr lang="en-US" sz="2800" dirty="0" err="1"/>
              <a:t>TropoMI</a:t>
            </a:r>
            <a:r>
              <a:rPr lang="en-US" sz="2800" dirty="0"/>
              <a:t> calibration meetings.</a:t>
            </a:r>
          </a:p>
          <a:p>
            <a:pPr lvl="1"/>
            <a:r>
              <a:rPr lang="en-US" sz="2800" dirty="0"/>
              <a:t>Held one special topics meeting on analysis and comparisons of solar measurements in June. TSIS-1 HSRS is our reference.</a:t>
            </a:r>
          </a:p>
          <a:p>
            <a:pPr lvl="1"/>
            <a:r>
              <a:rPr lang="en-US" sz="2800" dirty="0"/>
              <a:t>Comparisons to new geostationary instruments (GEMS and TEMPO).</a:t>
            </a:r>
          </a:p>
        </p:txBody>
      </p:sp>
    </p:spTree>
    <p:extLst>
      <p:ext uri="{BB962C8B-B14F-4D97-AF65-F5344CB8AC3E}">
        <p14:creationId xmlns:p14="http://schemas.microsoft.com/office/powerpoint/2010/main" val="334300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91269CF-8FD8-44F4-8B7D-14081E830B3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15000" contrast="30000"/>
          </a:blip>
          <a:stretch>
            <a:fillRect/>
          </a:stretch>
        </p:blipFill>
        <p:spPr>
          <a:xfrm rot="10800000">
            <a:off x="3132666" y="15536"/>
            <a:ext cx="8432793" cy="68269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72EC2-2441-4F04-ACB6-34C072D0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3C1-E35E-497E-9F54-CF4600D04F6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2" descr="http://i.stack.imgur.com/jgEQe.png">
            <a:hlinkClick r:id="rId3"/>
            <a:extLst>
              <a:ext uri="{FF2B5EF4-FFF2-40B4-BE49-F238E27FC236}">
                <a16:creationId xmlns:a16="http://schemas.microsoft.com/office/drawing/2014/main" id="{B024387A-A432-49A1-B614-89EEF65ED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t="75236" r="10116"/>
          <a:stretch>
            <a:fillRect/>
          </a:stretch>
        </p:blipFill>
        <p:spPr bwMode="auto">
          <a:xfrm rot="16200000">
            <a:off x="9444396" y="3279079"/>
            <a:ext cx="4741718" cy="34965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D22CA1-F03B-4A82-AAA6-58747BF306EB}"/>
              </a:ext>
            </a:extLst>
          </p:cNvPr>
          <p:cNvSpPr txBox="1"/>
          <p:nvPr/>
        </p:nvSpPr>
        <p:spPr>
          <a:xfrm>
            <a:off x="11375924" y="78698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Newest</a:t>
            </a:r>
            <a:endParaRPr lang="en-US" sz="1477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236CF8-37E3-4B5F-A3AA-F77EE7B59DC2}"/>
              </a:ext>
            </a:extLst>
          </p:cNvPr>
          <p:cNvSpPr txBox="1"/>
          <p:nvPr/>
        </p:nvSpPr>
        <p:spPr>
          <a:xfrm>
            <a:off x="11442304" y="576356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Oldest</a:t>
            </a:r>
            <a:endParaRPr lang="en-US" sz="1477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4C294-9218-4EBD-BC61-0878169FBB98}"/>
              </a:ext>
            </a:extLst>
          </p:cNvPr>
          <p:cNvSpPr txBox="1"/>
          <p:nvPr/>
        </p:nvSpPr>
        <p:spPr>
          <a:xfrm>
            <a:off x="15139" y="536112"/>
            <a:ext cx="3352417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Six years of NOAA-20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OMPS NP bi-weekly Working Diffuser Soar measurements compared to their average.</a:t>
            </a:r>
          </a:p>
          <a:p>
            <a:pPr marL="342900" indent="-342900">
              <a:buAutoNum type="alphaLcParenBoth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 Wavelength Shift Patterns. Wavelength shifts track optical bench annual thermal variations.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(c) Solar Activity Patterns. Patterns are Mg II scale factors and track Solar activity.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(d) Differences after subtracting the shift and activity patterns. This shows the combined degradation of the reference diffuser and the instrument’s optical throughput.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Note: The working diffuser’s exposure is 26 times the reference exposure for used annually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0C0DD7-87D1-49EE-893A-6182029DD25E}"/>
              </a:ext>
            </a:extLst>
          </p:cNvPr>
          <p:cNvSpPr txBox="1"/>
          <p:nvPr/>
        </p:nvSpPr>
        <p:spPr>
          <a:xfrm>
            <a:off x="5972021" y="59649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(a)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A572C3-9CA5-4F38-8688-A1783AF6C64A}"/>
              </a:ext>
            </a:extLst>
          </p:cNvPr>
          <p:cNvSpPr txBox="1"/>
          <p:nvPr/>
        </p:nvSpPr>
        <p:spPr>
          <a:xfrm>
            <a:off x="10013235" y="59124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F75CBC-8045-4F6B-BCE6-327C08985E22}"/>
              </a:ext>
            </a:extLst>
          </p:cNvPr>
          <p:cNvSpPr txBox="1"/>
          <p:nvPr/>
        </p:nvSpPr>
        <p:spPr>
          <a:xfrm>
            <a:off x="5972021" y="384864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(c)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414A3B-983D-4A8C-8981-C0ED7C72AFFD}"/>
              </a:ext>
            </a:extLst>
          </p:cNvPr>
          <p:cNvSpPr txBox="1"/>
          <p:nvPr/>
        </p:nvSpPr>
        <p:spPr>
          <a:xfrm>
            <a:off x="10013235" y="385851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(d)</a:t>
            </a:r>
          </a:p>
        </p:txBody>
      </p:sp>
    </p:spTree>
    <p:extLst>
      <p:ext uri="{BB962C8B-B14F-4D97-AF65-F5344CB8AC3E}">
        <p14:creationId xmlns:p14="http://schemas.microsoft.com/office/powerpoint/2010/main" val="267931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A2BCBD2-398B-4579-92D2-DEAF3F3AA552}"/>
              </a:ext>
            </a:extLst>
          </p:cNvPr>
          <p:cNvPicPr>
            <a:picLocks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 rot="10800000">
            <a:off x="3142492" y="111161"/>
            <a:ext cx="8379490" cy="671151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3FC6B-2E73-4111-8D94-41D93BAE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3C1-E35E-497E-9F54-CF4600D04F6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2" descr="http://i.stack.imgur.com/jgEQe.png">
            <a:hlinkClick r:id="rId3"/>
            <a:extLst>
              <a:ext uri="{FF2B5EF4-FFF2-40B4-BE49-F238E27FC236}">
                <a16:creationId xmlns:a16="http://schemas.microsoft.com/office/drawing/2014/main" id="{37D5ECB1-1454-44C5-B52D-56753DD6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t="75236" r="10116"/>
          <a:stretch>
            <a:fillRect/>
          </a:stretch>
        </p:blipFill>
        <p:spPr bwMode="auto">
          <a:xfrm rot="16200000">
            <a:off x="9444396" y="3279079"/>
            <a:ext cx="4741718" cy="34965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437ABA-3B9E-4F49-ABB3-102D068F618F}"/>
              </a:ext>
            </a:extLst>
          </p:cNvPr>
          <p:cNvSpPr txBox="1"/>
          <p:nvPr/>
        </p:nvSpPr>
        <p:spPr>
          <a:xfrm>
            <a:off x="11375924" y="78698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Newest</a:t>
            </a:r>
            <a:endParaRPr lang="en-US" sz="1477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3998FA-375E-4FAB-8650-CF2523D60CB4}"/>
              </a:ext>
            </a:extLst>
          </p:cNvPr>
          <p:cNvSpPr txBox="1"/>
          <p:nvPr/>
        </p:nvSpPr>
        <p:spPr>
          <a:xfrm>
            <a:off x="11442304" y="576356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Oldest</a:t>
            </a:r>
            <a:endParaRPr lang="en-US" sz="1477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167327-C3FE-4B61-AD0D-E8C24B49CADE}"/>
              </a:ext>
            </a:extLst>
          </p:cNvPr>
          <p:cNvSpPr txBox="1"/>
          <p:nvPr/>
        </p:nvSpPr>
        <p:spPr>
          <a:xfrm>
            <a:off x="12879" y="527667"/>
            <a:ext cx="3352417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Six years of NOAA-20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OMPS NP annual Reference Diffuser Soar measurements compared to their average.</a:t>
            </a:r>
          </a:p>
          <a:p>
            <a:pPr marL="342900" indent="-342900">
              <a:buAutoNum type="alphaLcParenBoth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 Wavelength Shift Patterns. Wavelength shifts track optical bench annual thermal variations.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(c) Solar Activity Patterns. Patterns are Mg II scale factors and track Solar activity.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(d) Differences after subtracting the shift and activity patterns. This shows the combined degradation of the reference diffuser and the instrument’s optical throughput.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Note: The working diffuser’s exposure is 26 times the reference exposure for used annually.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16D2B8-8D0E-4B25-931C-D637E65AD3DC}"/>
              </a:ext>
            </a:extLst>
          </p:cNvPr>
          <p:cNvSpPr txBox="1"/>
          <p:nvPr/>
        </p:nvSpPr>
        <p:spPr>
          <a:xfrm>
            <a:off x="6429220" y="59649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(a)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F4E45A-264E-4D53-AFCD-CB5A5EBDA0C9}"/>
              </a:ext>
            </a:extLst>
          </p:cNvPr>
          <p:cNvSpPr txBox="1"/>
          <p:nvPr/>
        </p:nvSpPr>
        <p:spPr>
          <a:xfrm>
            <a:off x="10470434" y="59124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(b)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7151DF-4C54-4466-BFCE-4F0084945618}"/>
              </a:ext>
            </a:extLst>
          </p:cNvPr>
          <p:cNvSpPr txBox="1"/>
          <p:nvPr/>
        </p:nvSpPr>
        <p:spPr>
          <a:xfrm>
            <a:off x="6429220" y="384864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(c)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7D4F4A-AE7B-473E-87F9-A31B43EA8E9A}"/>
              </a:ext>
            </a:extLst>
          </p:cNvPr>
          <p:cNvSpPr txBox="1"/>
          <p:nvPr/>
        </p:nvSpPr>
        <p:spPr>
          <a:xfrm>
            <a:off x="10470434" y="385851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(d)</a:t>
            </a:r>
          </a:p>
        </p:txBody>
      </p:sp>
    </p:spTree>
    <p:extLst>
      <p:ext uri="{BB962C8B-B14F-4D97-AF65-F5344CB8AC3E}">
        <p14:creationId xmlns:p14="http://schemas.microsoft.com/office/powerpoint/2010/main" val="389142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492F-416C-4FFF-81FE-38246725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 for Topical Meeting on Solar Analysis and Comparisons on June 2,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CCE1E-AF36-41A7-A2C1-806F02069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OMI and </a:t>
            </a:r>
            <a:r>
              <a:rPr lang="en-US" dirty="0" err="1"/>
              <a:t>TropoMI</a:t>
            </a:r>
            <a:r>
              <a:rPr lang="en-US" dirty="0"/>
              <a:t> Solar Activity Time Series by Matt Deland et al.</a:t>
            </a:r>
          </a:p>
          <a:p>
            <a:r>
              <a:rPr lang="en-US" dirty="0"/>
              <a:t>TEMPO Solar Measurements by </a:t>
            </a:r>
            <a:r>
              <a:rPr lang="en-US" dirty="0" err="1"/>
              <a:t>Heesung</a:t>
            </a:r>
            <a:r>
              <a:rPr lang="en-US" dirty="0"/>
              <a:t> Chong et al.</a:t>
            </a:r>
          </a:p>
          <a:p>
            <a:r>
              <a:rPr lang="en-US" dirty="0" err="1"/>
              <a:t>TropoMI</a:t>
            </a:r>
            <a:r>
              <a:rPr lang="en-US" dirty="0"/>
              <a:t> Solar Measurements by Erwin Loots et al.	</a:t>
            </a:r>
          </a:p>
          <a:p>
            <a:r>
              <a:rPr lang="en-US" dirty="0"/>
              <a:t>Bremen Composite Mg II Index by Mark Weber  et al.</a:t>
            </a:r>
          </a:p>
          <a:p>
            <a:r>
              <a:rPr lang="en-US" dirty="0"/>
              <a:t>Analysis of OMPS Solar Measurements by Larry Flynn et 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00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A2435-61CA-45CA-9613-872428A3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3947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Talks at this year’s meeting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D52638-DCF7-47B8-8795-A078D98E9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581613"/>
              </p:ext>
            </p:extLst>
          </p:nvPr>
        </p:nvGraphicFramePr>
        <p:xfrm>
          <a:off x="838199" y="549277"/>
          <a:ext cx="8898229" cy="2893695"/>
        </p:xfrm>
        <a:graphic>
          <a:graphicData uri="http://schemas.openxmlformats.org/drawingml/2006/table">
            <a:tbl>
              <a:tblPr/>
              <a:tblGrid>
                <a:gridCol w="4431318">
                  <a:extLst>
                    <a:ext uri="{9D8B030D-6E8A-4147-A177-3AD203B41FA5}">
                      <a16:colId xmlns:a16="http://schemas.microsoft.com/office/drawing/2014/main" val="3077892361"/>
                    </a:ext>
                  </a:extLst>
                </a:gridCol>
                <a:gridCol w="4466911">
                  <a:extLst>
                    <a:ext uri="{9D8B030D-6E8A-4147-A177-3AD203B41FA5}">
                      <a16:colId xmlns:a16="http://schemas.microsoft.com/office/drawing/2014/main" val="351857603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TEMPO instrument calibration status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Hesung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Chong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829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Recent OMPS Calibration efforts for NOAA 20 &amp; 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Sriharsha Madhavan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7888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NPP &amp; NOAA-20 OMPS Time- Dependent Calibration; update on ACX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Larry Flynn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79638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OCO-2 and OCO-3 Radiometric Trends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 Rosenberg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04162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GOSAT serious calibration and intercomparison with multiple GHG sensors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Kei Shiomi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96013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The Performance of the OMS-Nadir payload on-board the FY-3F satellite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Jinghua Mao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7523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orbit Calibration and Evaluation of FY-3F OMS Limb.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Yuan Li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302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94AAF69-AC48-4E6A-A479-670F0776D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025338"/>
              </p:ext>
            </p:extLst>
          </p:nvPr>
        </p:nvGraphicFramePr>
        <p:xfrm>
          <a:off x="838200" y="3394891"/>
          <a:ext cx="8898228" cy="3276099"/>
        </p:xfrm>
        <a:graphic>
          <a:graphicData uri="http://schemas.openxmlformats.org/drawingml/2006/table">
            <a:tbl>
              <a:tblPr/>
              <a:tblGrid>
                <a:gridCol w="4431318">
                  <a:extLst>
                    <a:ext uri="{9D8B030D-6E8A-4147-A177-3AD203B41FA5}">
                      <a16:colId xmlns:a16="http://schemas.microsoft.com/office/drawing/2014/main" val="2081771298"/>
                    </a:ext>
                  </a:extLst>
                </a:gridCol>
                <a:gridCol w="4466910">
                  <a:extLst>
                    <a:ext uri="{9D8B030D-6E8A-4147-A177-3AD203B41FA5}">
                      <a16:colId xmlns:a16="http://schemas.microsoft.com/office/drawing/2014/main" val="4078381601"/>
                    </a:ext>
                  </a:extLst>
                </a:gridCol>
              </a:tblGrid>
              <a:tr h="36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EMI decay monitoring and correction in orbit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242424"/>
                          </a:solidFill>
                          <a:effectLst/>
                          <a:latin typeface="Aptos Narrow"/>
                        </a:rPr>
                        <a:t>Fuqi</a:t>
                      </a:r>
                      <a:r>
                        <a:rPr lang="en-US" sz="1200" b="0" i="0" u="none" strike="noStrike" dirty="0">
                          <a:solidFill>
                            <a:srgbClr val="242424"/>
                          </a:solidFill>
                          <a:effectLst/>
                          <a:latin typeface="Aptos Narrow"/>
                        </a:rPr>
                        <a:t> Si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4693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status of calibration and validation for GEMS Level 1 Products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Yeeun Lee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9046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Calibration and validation concept of the CO2I/NO2I instrument on-board the CO2M mission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Bernd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2379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Current status of GOME-2 calibration &amp; outlook for Sentinel-4 &amp; Sentinel-5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Rasmus Lindstrot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9795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OMI/TropoMI Status Overview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Deborah Stein Zweers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0398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DLER database (surface reflectivity.)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Erwin Loots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11717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 UVN status update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Erwin Loots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8396"/>
                  </a:ext>
                </a:extLst>
              </a:tr>
              <a:tr h="243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ESA FDR4ATMOS Project: Status Update and Roadmap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Günter Lichtenberg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812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42424"/>
                          </a:solidFill>
                          <a:effectLst/>
                          <a:latin typeface="Aptos Narrow"/>
                        </a:rPr>
                        <a:t>On-orbit degradation of FY-3E SSIM UV band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 Qi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589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Inflight Calibration of the FY-3E SSIM VIS Band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Xiaohu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78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6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14620</TotalTime>
  <Words>1009</Words>
  <Application>Microsoft Office PowerPoint</Application>
  <PresentationFormat>Widescreen</PresentationFormat>
  <Paragraphs>109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 Narrow</vt:lpstr>
      <vt:lpstr>Arial</vt:lpstr>
      <vt:lpstr>Calibri</vt:lpstr>
      <vt:lpstr>Calibri Light</vt:lpstr>
      <vt:lpstr>Nunito</vt:lpstr>
      <vt:lpstr>Office Theme</vt:lpstr>
      <vt:lpstr>UV/Vis/NIR Spectrometer Subgroup Discussion</vt:lpstr>
      <vt:lpstr>6i. GRWG Subgroup Discussion</vt:lpstr>
      <vt:lpstr>Backup Slides</vt:lpstr>
      <vt:lpstr>Introduction to TSIS-1 HSRS Resources</vt:lpstr>
      <vt:lpstr>2024 Activities</vt:lpstr>
      <vt:lpstr>PowerPoint Presentation</vt:lpstr>
      <vt:lpstr>PowerPoint Presentation</vt:lpstr>
      <vt:lpstr>Agenda for Topical Meeting on Solar Analysis and Comparisons on June 2, 2024</vt:lpstr>
      <vt:lpstr>Talks at this year’s meeting</vt:lpstr>
      <vt:lpstr>Sample Agenda for a OCO/GOSAT/TropoMI Quarterly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UV/Vis/NIR Spectrometer Subgroup</dc:title>
  <dc:creator>Lawrence Flynn</dc:creator>
  <cp:lastModifiedBy>Lawrence Flynn</cp:lastModifiedBy>
  <cp:revision>18</cp:revision>
  <dcterms:created xsi:type="dcterms:W3CDTF">2025-03-08T10:11:32Z</dcterms:created>
  <dcterms:modified xsi:type="dcterms:W3CDTF">2025-03-18T13:51:55Z</dcterms:modified>
</cp:coreProperties>
</file>