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33" r:id="rId2"/>
    <p:sldId id="271" r:id="rId3"/>
    <p:sldId id="287" r:id="rId4"/>
    <p:sldId id="304" r:id="rId5"/>
    <p:sldId id="735" r:id="rId6"/>
    <p:sldId id="736" r:id="rId7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3300"/>
    <a:srgbClr val="333399"/>
    <a:srgbClr val="000000"/>
    <a:srgbClr val="0C45E4"/>
    <a:srgbClr val="5F5F5F"/>
    <a:srgbClr val="333333"/>
    <a:srgbClr val="CC33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29" autoAdjust="0"/>
    <p:restoredTop sz="95533" autoAdjust="0"/>
  </p:normalViewPr>
  <p:slideViewPr>
    <p:cSldViewPr snapToGrid="0">
      <p:cViewPr varScale="1">
        <p:scale>
          <a:sx n="111" d="100"/>
          <a:sy n="111" d="100"/>
        </p:scale>
        <p:origin x="64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4277" y="48"/>
      </p:cViewPr>
      <p:guideLst>
        <p:guide orient="horz" pos="3126"/>
        <p:guide pos="2142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5D828D66-AEB5-4DE2-AE3C-788B6F5E3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2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D2E840EC-3661-47EA-B292-7ED791E1B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14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D4F94-4851-4065-BA9C-947A644B85B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6700" cy="3722688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725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GSICS_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654" y="2130426"/>
            <a:ext cx="10041775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9513" y="3886200"/>
            <a:ext cx="822405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0C06C-A120-4CEF-A9AD-F4118C12B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132628"/>
            <a:ext cx="7772400" cy="667472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94469-C24B-4485-9554-864CA5BFE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66AD1-022E-4E0E-AE7E-C7A6C4DD8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EA962-5ACB-4E0A-B99B-F2A901C15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831DE-8CB6-4B98-B2F1-D4EBA8FF1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 userDrawn="1"/>
        </p:nvSpPr>
        <p:spPr>
          <a:xfrm>
            <a:off x="3352800" y="132628"/>
            <a:ext cx="7772400" cy="66747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Click to edit Master title style</a:t>
            </a:r>
            <a:endParaRPr lang="en-GB" kern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1097280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759142" y="6400800"/>
            <a:ext cx="1823258" cy="23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7E33C82-C2A6-478E-8FB2-E20C8DB414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" y="1147156"/>
            <a:ext cx="10972800" cy="517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en-GB" sz="32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347049" y="6408718"/>
            <a:ext cx="5497902" cy="23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000" b="0" dirty="0"/>
              <a:t>17 – 21 March 2025</a:t>
            </a:r>
            <a:r>
              <a:rPr lang="it-IT" sz="1000" b="0" dirty="0"/>
              <a:t>, GSICS Annual Meeting (Hybrid),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 Changchun, Jilin Province, China</a:t>
            </a:r>
            <a:r>
              <a:rPr lang="it-IT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1000" b="0" dirty="0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609600" y="6324600"/>
            <a:ext cx="10972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8737600" y="647700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GB" sz="1400"/>
          </a:p>
        </p:txBody>
      </p:sp>
      <p:pic>
        <p:nvPicPr>
          <p:cNvPr id="11" name="Picture 4" descr="http://gsics.atmos.umd.edu/pub/Development/Logos/GSICS180px.png">
            <a:extLst>
              <a:ext uri="{FF2B5EF4-FFF2-40B4-BE49-F238E27FC236}">
                <a16:creationId xmlns:a16="http://schemas.microsoft.com/office/drawing/2014/main" id="{016C2398-F037-4637-B010-5FD37A6C61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3" y="102700"/>
            <a:ext cx="17145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v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Wingdings" pitchFamily="2" charset="2"/>
        <a:buChar char="§"/>
        <a:defRPr sz="2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716390" y="1335576"/>
            <a:ext cx="8759219" cy="251955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b="1" dirty="0"/>
              <a:t>Microwave Radiometer </a:t>
            </a:r>
            <a:r>
              <a:rPr lang="en-US" sz="4000" b="1" u="sng" dirty="0"/>
              <a:t>T</a:t>
            </a:r>
            <a:r>
              <a:rPr lang="en-US" sz="4000" b="1" dirty="0"/>
              <a:t>echnology and Instrument Pre-Launch </a:t>
            </a:r>
            <a:r>
              <a:rPr lang="en-US" sz="4000" b="1" u="sng" dirty="0"/>
              <a:t>T</a:t>
            </a:r>
            <a:r>
              <a:rPr lang="en-US" sz="4000" b="1" dirty="0"/>
              <a:t>esting and Post-Launch Characterization (TT) Focus Group Report </a:t>
            </a:r>
            <a:r>
              <a:rPr lang="en-IE" sz="4000" b="1" dirty="0"/>
              <a:t>2025</a:t>
            </a:r>
            <a:br>
              <a:rPr lang="en-IE" sz="4000" dirty="0">
                <a:solidFill>
                  <a:srgbClr val="0000FF"/>
                </a:solidFill>
              </a:rPr>
            </a:br>
            <a:endParaRPr lang="en-US" sz="4000" i="1" dirty="0">
              <a:solidFill>
                <a:srgbClr val="0C45E4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2299" y="3855130"/>
            <a:ext cx="9387400" cy="112531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zh-CN" sz="2000" b="1" dirty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000" dirty="0">
                <a:ea typeface="宋体" pitchFamily="2" charset="-122"/>
              </a:rPr>
              <a:t>Dazhen Gu (NIST) and </a:t>
            </a:r>
            <a:r>
              <a:rPr lang="en-US" altLang="zh-CN" sz="2000" dirty="0" err="1">
                <a:ea typeface="宋体" pitchFamily="2" charset="-122"/>
              </a:rPr>
              <a:t>Juyang</a:t>
            </a:r>
            <a:r>
              <a:rPr lang="en-US" altLang="zh-CN" sz="2000" dirty="0">
                <a:ea typeface="宋体" pitchFamily="2" charset="-122"/>
              </a:rPr>
              <a:t> Hu (CMA), Co-Chair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dirty="0">
                <a:ea typeface="宋体" pitchFamily="2" charset="-122"/>
              </a:rPr>
              <a:t>03/19/2025</a:t>
            </a:r>
          </a:p>
          <a:p>
            <a:pPr eaLnBrk="1" hangingPunct="1">
              <a:lnSpc>
                <a:spcPct val="80000"/>
              </a:lnSpc>
            </a:pPr>
            <a:endParaRPr lang="en-US" altLang="zh-CN" sz="2000" dirty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5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F4AE4-49D1-4BEE-802E-F9685EE3F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4622"/>
            <a:ext cx="10515600" cy="50881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Solicitated and recruited members in June 2024</a:t>
            </a:r>
          </a:p>
          <a:p>
            <a:r>
              <a:rPr lang="en-US" dirty="0"/>
              <a:t>Eight members including two co-chairs:</a:t>
            </a:r>
          </a:p>
          <a:p>
            <a:pPr lvl="1"/>
            <a:r>
              <a:rPr lang="en-GB" dirty="0"/>
              <a:t>Jon Mittaz (University of Reading)</a:t>
            </a:r>
          </a:p>
          <a:p>
            <a:pPr lvl="1"/>
            <a:r>
              <a:rPr lang="en-GB" dirty="0"/>
              <a:t>Fennig Karsten (German Weather Service DWD)</a:t>
            </a:r>
          </a:p>
          <a:p>
            <a:pPr lvl="1"/>
            <a:r>
              <a:rPr lang="en-GB" dirty="0"/>
              <a:t>Tiger Yang (University of Maryland)</a:t>
            </a:r>
          </a:p>
          <a:p>
            <a:pPr lvl="1"/>
            <a:r>
              <a:rPr lang="en-GB" dirty="0"/>
              <a:t>Raffaele Crapolicchio (ESA)</a:t>
            </a:r>
          </a:p>
          <a:p>
            <a:pPr lvl="1"/>
            <a:r>
              <a:rPr lang="en-GB" dirty="0"/>
              <a:t>Shengli We (China Meteorological Administration)</a:t>
            </a:r>
          </a:p>
          <a:p>
            <a:pPr lvl="1"/>
            <a:r>
              <a:rPr lang="en-GB" dirty="0"/>
              <a:t>Tim Hewison (EUMETSAT)</a:t>
            </a:r>
          </a:p>
          <a:p>
            <a:pPr lvl="1"/>
            <a:r>
              <a:rPr lang="en-GB" dirty="0" err="1"/>
              <a:t>Juyang</a:t>
            </a:r>
            <a:r>
              <a:rPr lang="en-GB" dirty="0"/>
              <a:t> Hu (China Meteorological Administration)</a:t>
            </a:r>
          </a:p>
          <a:p>
            <a:pPr lvl="1"/>
            <a:r>
              <a:rPr lang="en-GB" dirty="0"/>
              <a:t>Dazhen Gu (National Institute of Standards and Technology)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C99D4C-706D-44F7-8E69-98B3FEE3B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914" y="213842"/>
            <a:ext cx="9438328" cy="930780"/>
          </a:xfrm>
        </p:spPr>
        <p:txBody>
          <a:bodyPr>
            <a:normAutofit/>
          </a:bodyPr>
          <a:lstStyle/>
          <a:p>
            <a:r>
              <a:rPr lang="en-US" dirty="0"/>
              <a:t>Focus Group Assembly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767F1-7776-4FCC-AE23-67B90FA0A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E6F5-2737-47E7-94F4-89618966E96F}" type="datetime1">
              <a:rPr lang="en-US" smtClean="0"/>
              <a:t>3/18/2025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A9469-2E36-4AD4-A9B8-71AD9BE6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ED9AE-29F4-43A8-ADDA-989F210C6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5881-C158-4B06-BD2C-C397BECA99D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683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99D4C-706D-44F7-8E69-98B3FEE3B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0014" y="132628"/>
            <a:ext cx="8995186" cy="667472"/>
          </a:xfrm>
        </p:spPr>
        <p:txBody>
          <a:bodyPr/>
          <a:lstStyle/>
          <a:p>
            <a:r>
              <a:rPr lang="en-US" dirty="0"/>
              <a:t>Focus Group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F4AE4-49D1-4BEE-802E-F9685EE3F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Held three meetings on 7/31/2024, 11/12/2024 and 2/17/2025</a:t>
            </a:r>
          </a:p>
          <a:p>
            <a:r>
              <a:rPr lang="en-US" dirty="0"/>
              <a:t>Meeting 1 on 7/31/2024</a:t>
            </a:r>
          </a:p>
          <a:p>
            <a:pPr lvl="1"/>
            <a:r>
              <a:rPr lang="en-US" dirty="0"/>
              <a:t>Four group members attended and discussed potential topics</a:t>
            </a:r>
          </a:p>
          <a:p>
            <a:r>
              <a:rPr lang="en-US" dirty="0"/>
              <a:t>Meeting 2 on 11/12/2024</a:t>
            </a:r>
          </a:p>
          <a:p>
            <a:pPr lvl="1"/>
            <a:r>
              <a:rPr lang="en-US" dirty="0"/>
              <a:t>Seven group members and two guests attended</a:t>
            </a:r>
          </a:p>
          <a:p>
            <a:pPr lvl="1"/>
            <a:r>
              <a:rPr lang="en-US" dirty="0"/>
              <a:t>Refined the focus group topics</a:t>
            </a:r>
          </a:p>
          <a:p>
            <a:pPr lvl="1"/>
            <a:r>
              <a:rPr lang="en-US" dirty="0"/>
              <a:t>NASA guest Alexandra Bringer presented talks on RFI </a:t>
            </a:r>
          </a:p>
          <a:p>
            <a:r>
              <a:rPr lang="en-US" dirty="0"/>
              <a:t>Meeting 3 on 2/17/2024</a:t>
            </a:r>
          </a:p>
          <a:p>
            <a:pPr lvl="1"/>
            <a:r>
              <a:rPr lang="en-US" dirty="0"/>
              <a:t>Seven group members attended and discussed progress on group topics</a:t>
            </a:r>
          </a:p>
          <a:p>
            <a:pPr lvl="1"/>
            <a:r>
              <a:rPr lang="en-US" dirty="0"/>
              <a:t>Tiger Yang presented a talk on mitigation of 1/f noise and thermal noise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767F1-7776-4FCC-AE23-67B90FA0A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1E6F5-2737-47E7-94F4-89618966E96F}" type="datetime1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A9469-2E36-4AD4-A9B8-71AD9BE6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ED9AE-29F4-43A8-ADDA-989F210C6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5881-C158-4B06-BD2C-C397BECA9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24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A775-1D70-4A38-A085-48B0C3AED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85" y="132628"/>
            <a:ext cx="10179169" cy="667472"/>
          </a:xfrm>
        </p:spPr>
        <p:txBody>
          <a:bodyPr/>
          <a:lstStyle/>
          <a:p>
            <a:r>
              <a:rPr lang="en-US" dirty="0"/>
              <a:t>Focus Group Topic 1 – SRF </a:t>
            </a:r>
            <a:r>
              <a:rPr lang="en-US" dirty="0" err="1"/>
              <a:t>netCDF</a:t>
            </a:r>
            <a:r>
              <a:rPr lang="en-US" dirty="0"/>
              <a:t> Convention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11AA1-2F1D-4152-B486-3766D77506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3900" y="1059242"/>
                <a:ext cx="10744200" cy="5082416"/>
              </a:xfrm>
            </p:spPr>
            <p:txBody>
              <a:bodyPr>
                <a:noAutofit/>
              </a:bodyPr>
              <a:lstStyle/>
              <a:p>
                <a:r>
                  <a:rPr lang="en-US" sz="2300" dirty="0"/>
                  <a:t>Frequency unit represented in GHz instead of wavelength to accommodate microwave community.</a:t>
                </a:r>
              </a:p>
              <a:p>
                <a:r>
                  <a:rPr lang="en-US" sz="2300" dirty="0"/>
                  <a:t>Spectral response (SR) unit represented in decibel scale with respect to peak (direct conversion from normalized linear scale, including frontend coupling components, filter, amplifier response) in a two-column format. Center frequency vacuum corrected. Global attributes point to a reference.</a:t>
                </a:r>
              </a:p>
              <a:p>
                <a:r>
                  <a:rPr lang="en-US" sz="2300" dirty="0"/>
                  <a:t>Add uncertainty to both frequency and SR. Additional two columns or just single values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23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3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3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𝑆𝑅</m:t>
                        </m:r>
                      </m:sub>
                    </m:sSub>
                  </m:oMath>
                </a14:m>
                <a:r>
                  <a:rPr lang="en-US" sz="2300" dirty="0"/>
                  <a:t>) applicable to all data.</a:t>
                </a:r>
              </a:p>
              <a:p>
                <a:r>
                  <a:rPr lang="en-US" sz="2300" dirty="0"/>
                  <a:t>System temperature specification (ATMS calibration done at three lab temperatures, channel dependent, some vary some don’t, space temperature is fairly stable within a couple of degrees variation).</a:t>
                </a:r>
              </a:p>
              <a:p>
                <a:r>
                  <a:rPr lang="en-US" sz="2300" dirty="0"/>
                  <a:t>Studied GSICS convention document made by Masaya Takahashi back in 2018.</a:t>
                </a:r>
              </a:p>
              <a:p>
                <a:r>
                  <a:rPr lang="en-US" sz="2300" dirty="0"/>
                  <a:t>Tim contacted Masaya, acquired example NC files and uploaded to GSICS wiki page.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11AA1-2F1D-4152-B486-3766D77506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3900" y="1059242"/>
                <a:ext cx="10744200" cy="5082416"/>
              </a:xfrm>
              <a:blipFill>
                <a:blip r:embed="rId2"/>
                <a:stretch>
                  <a:fillRect l="-681" t="-1080" r="-1476" b="-1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76385-7C01-4C3D-80E7-05EEE1457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591A-EF28-41AF-A133-12879D6E6E3E}" type="datetime1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2E4D4-2BDD-4920-AF69-84450C78C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EC393-1CAB-40CC-A3B9-AB80ADA90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5881-C158-4B06-BD2C-C397BECA9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69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A775-1D70-4A38-A085-48B0C3AED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426" y="132628"/>
            <a:ext cx="10196423" cy="1204466"/>
          </a:xfrm>
        </p:spPr>
        <p:txBody>
          <a:bodyPr/>
          <a:lstStyle/>
          <a:p>
            <a:pPr algn="l"/>
            <a:r>
              <a:rPr lang="en-US" dirty="0"/>
              <a:t>Focus Group Topic 2 – Antenna Effects in </a:t>
            </a:r>
            <a:r>
              <a:rPr lang="en-US" dirty="0" err="1"/>
              <a:t>netCDF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11AA1-2F1D-4152-B486-3766D7750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659" y="1445671"/>
            <a:ext cx="6708776" cy="4757705"/>
          </a:xfrm>
        </p:spPr>
        <p:txBody>
          <a:bodyPr>
            <a:noAutofit/>
          </a:bodyPr>
          <a:lstStyle/>
          <a:p>
            <a:r>
              <a:rPr lang="en-US" sz="3000" dirty="0"/>
              <a:t>Antenna effects in space radiometer measurements (recommendation of best practice).</a:t>
            </a:r>
          </a:p>
          <a:p>
            <a:pPr lvl="1"/>
            <a:r>
              <a:rPr lang="en-US" sz="2400" dirty="0"/>
              <a:t>Main lob, side lob and back lob illumination</a:t>
            </a:r>
          </a:p>
          <a:p>
            <a:pPr lvl="1"/>
            <a:r>
              <a:rPr lang="en-US" sz="2400" dirty="0"/>
              <a:t>Polarization</a:t>
            </a:r>
          </a:p>
          <a:p>
            <a:pPr lvl="1"/>
            <a:r>
              <a:rPr lang="en-US" sz="2400" dirty="0"/>
              <a:t>Array effects??</a:t>
            </a:r>
          </a:p>
          <a:p>
            <a:r>
              <a:rPr lang="en-US" sz="3000" dirty="0"/>
              <a:t>Started a collaborative document development on Overleaf.</a:t>
            </a:r>
          </a:p>
          <a:p>
            <a:r>
              <a:rPr lang="en-US" sz="3000" dirty="0"/>
              <a:t>Welcome other GSICS members to contribute.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76385-7C01-4C3D-80E7-05EEE1457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591A-EF28-41AF-A133-12879D6E6E3E}" type="datetime1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2E4D4-2BDD-4920-AF69-84450C78C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EC393-1CAB-40CC-A3B9-AB80ADA90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5881-C158-4B06-BD2C-C397BECA99DD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63B8E0F9-3FCE-A70B-D5A7-1A29FDC779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6" b="15374"/>
          <a:stretch/>
        </p:blipFill>
        <p:spPr>
          <a:xfrm>
            <a:off x="7606852" y="800100"/>
            <a:ext cx="4304580" cy="540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391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A775-1D70-4A38-A085-48B0C3AED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703" y="124000"/>
            <a:ext cx="9929004" cy="1178587"/>
          </a:xfrm>
        </p:spPr>
        <p:txBody>
          <a:bodyPr/>
          <a:lstStyle/>
          <a:p>
            <a:pPr algn="l"/>
            <a:r>
              <a:rPr lang="en-US" sz="3800" dirty="0"/>
              <a:t>Focus Group Topic 3 – System NEP and NEΔT (Re)Definition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11AA1-2F1D-4152-B486-3766D7750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131" y="1543971"/>
            <a:ext cx="10783738" cy="4684144"/>
          </a:xfrm>
        </p:spPr>
        <p:txBody>
          <a:bodyPr>
            <a:noAutofit/>
          </a:bodyPr>
          <a:lstStyle/>
          <a:p>
            <a:r>
              <a:rPr lang="en-US" dirty="0"/>
              <a:t>Originated from optics community for photon detectors.</a:t>
            </a:r>
          </a:p>
          <a:p>
            <a:r>
              <a:rPr lang="en-US" dirty="0"/>
              <a:t>Clear confusions.</a:t>
            </a:r>
          </a:p>
          <a:p>
            <a:r>
              <a:rPr lang="en-US" dirty="0"/>
              <a:t>Address the lack of mathematical precision and generality.</a:t>
            </a:r>
          </a:p>
          <a:p>
            <a:r>
              <a:rPr lang="en-US" dirty="0"/>
              <a:t>Establish link to fundamental physical quantities.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76385-7C01-4C3D-80E7-05EEE1457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591A-EF28-41AF-A133-12879D6E6E3E}" type="datetime1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2E4D4-2BDD-4920-AF69-84450C78C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EC393-1CAB-40CC-A3B9-AB80ADA90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65881-C158-4B06-BD2C-C397BECA9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220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43695</TotalTime>
  <Words>434</Words>
  <Application>Microsoft Office PowerPoint</Application>
  <PresentationFormat>Widescreen</PresentationFormat>
  <Paragraphs>56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宋体</vt:lpstr>
      <vt:lpstr>Arial</vt:lpstr>
      <vt:lpstr>Cambria Math</vt:lpstr>
      <vt:lpstr>Times New Roman</vt:lpstr>
      <vt:lpstr>Wingdings</vt:lpstr>
      <vt:lpstr>Default Design</vt:lpstr>
      <vt:lpstr>Microwave Radiometer Technology and Instrument Pre-Launch Testing and Post-Launch Characterization (TT) Focus Group Report 2025 </vt:lpstr>
      <vt:lpstr>Focus Group Assembly</vt:lpstr>
      <vt:lpstr>Focus Group Meetings</vt:lpstr>
      <vt:lpstr>Focus Group Topic 1 – SRF netCDF Convention </vt:lpstr>
      <vt:lpstr>Focus Group Topic 2 – Antenna Effects in netCDF</vt:lpstr>
      <vt:lpstr>Focus Group Topic 3 – System NEP and NEΔT (Re)Definition</vt:lpstr>
    </vt:vector>
  </TitlesOfParts>
  <Company>NOAA / NESDIS / ORA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GSICS GEO-LEO ATBD</dc:title>
  <dc:subject>SPIE 2009 tALK</dc:subject>
  <dc:creator>Fred Wu</dc:creator>
  <cp:lastModifiedBy>Gu, Dazhen (Fed)</cp:lastModifiedBy>
  <cp:revision>1011</cp:revision>
  <dcterms:created xsi:type="dcterms:W3CDTF">2004-06-10T15:46:18Z</dcterms:created>
  <dcterms:modified xsi:type="dcterms:W3CDTF">2025-03-18T22:31:35Z</dcterms:modified>
</cp:coreProperties>
</file>