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7">
  <p:sldMasterIdLst>
    <p:sldMasterId id="2147483652" r:id="rId4"/>
  </p:sldMasterIdLst>
  <p:notesMasterIdLst>
    <p:notesMasterId r:id="rId22"/>
  </p:notesMasterIdLst>
  <p:handoutMasterIdLst>
    <p:handoutMasterId r:id="rId23"/>
  </p:handoutMasterIdLst>
  <p:sldIdLst>
    <p:sldId id="642" r:id="rId5"/>
    <p:sldId id="652" r:id="rId6"/>
    <p:sldId id="677" r:id="rId7"/>
    <p:sldId id="665" r:id="rId8"/>
    <p:sldId id="687" r:id="rId9"/>
    <p:sldId id="688" r:id="rId10"/>
    <p:sldId id="686" r:id="rId11"/>
    <p:sldId id="669" r:id="rId12"/>
    <p:sldId id="675" r:id="rId13"/>
    <p:sldId id="674" r:id="rId14"/>
    <p:sldId id="679" r:id="rId15"/>
    <p:sldId id="676" r:id="rId16"/>
    <p:sldId id="879" r:id="rId17"/>
    <p:sldId id="667" r:id="rId18"/>
    <p:sldId id="880" r:id="rId19"/>
    <p:sldId id="691" r:id="rId20"/>
    <p:sldId id="692" r:id="rId21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221"/>
    <a:srgbClr val="FEDB00"/>
    <a:srgbClr val="C5B9AC"/>
    <a:srgbClr val="00205B"/>
    <a:srgbClr val="D6D2C4"/>
    <a:srgbClr val="E8E8E8"/>
    <a:srgbClr val="E0E0E0"/>
    <a:srgbClr val="F1F1F1"/>
    <a:srgbClr val="00B5E2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5304" autoAdjust="0"/>
  </p:normalViewPr>
  <p:slideViewPr>
    <p:cSldViewPr snapToGrid="0">
      <p:cViewPr varScale="1">
        <p:scale>
          <a:sx n="63" d="100"/>
          <a:sy n="63" d="100"/>
        </p:scale>
        <p:origin x="728" y="6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Hewison" userId="24a2eaf1-c667-49d7-a70e-984f193325b3" providerId="ADAL" clId="{B077D502-5EA5-4CEA-AB18-40407C8DC471}"/>
    <pc:docChg chg="custSel modMainMaster">
      <pc:chgData name="Tim Hewison" userId="24a2eaf1-c667-49d7-a70e-984f193325b3" providerId="ADAL" clId="{B077D502-5EA5-4CEA-AB18-40407C8DC471}" dt="2025-03-12T10:38:19.180" v="2" actId="20577"/>
      <pc:docMkLst>
        <pc:docMk/>
      </pc:docMkLst>
      <pc:sldMasterChg chg="modSp mod">
        <pc:chgData name="Tim Hewison" userId="24a2eaf1-c667-49d7-a70e-984f193325b3" providerId="ADAL" clId="{B077D502-5EA5-4CEA-AB18-40407C8DC471}" dt="2025-03-12T10:38:19.180" v="2" actId="20577"/>
        <pc:sldMasterMkLst>
          <pc:docMk/>
          <pc:sldMasterMk cId="0" sldId="2147483652"/>
        </pc:sldMasterMkLst>
        <pc:spChg chg="mod">
          <ac:chgData name="Tim Hewison" userId="24a2eaf1-c667-49d7-a70e-984f193325b3" providerId="ADAL" clId="{B077D502-5EA5-4CEA-AB18-40407C8DC471}" dt="2025-03-12T10:38:19.180" v="2" actId="20577"/>
          <ac:spMkLst>
            <pc:docMk/>
            <pc:sldMasterMk cId="0" sldId="2147483652"/>
            <ac:spMk id="13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66C73-201F-0612-8B02-01F4CC57C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ADD3A5-07A2-4C6F-586C-C5F4CBBB1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DDC5A-A315-66BE-2EFA-EE08828AD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E" b="0" i="0" dirty="0">
                <a:solidFill>
                  <a:srgbClr val="AEAEAF"/>
                </a:solidFill>
                <a:effectLst/>
                <a:latin typeface="CiscoSans"/>
              </a:rPr>
              <a:t>from Ed Kim to Tim Hewison (privately)</a:t>
            </a:r>
          </a:p>
          <a:p>
            <a:pPr algn="l">
              <a:lnSpc>
                <a:spcPts val="1425"/>
              </a:lnSpc>
              <a:spcBef>
                <a:spcPts val="300"/>
              </a:spcBef>
            </a:pPr>
            <a:r>
              <a:rPr lang="en-IE" b="0" i="0" dirty="0">
                <a:solidFill>
                  <a:srgbClr val="AEAEAF"/>
                </a:solidFill>
                <a:effectLst/>
                <a:latin typeface="CiscoSans"/>
              </a:rPr>
              <a:t>13:36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Thrilled to see these focus groups. [I've missed the last few GSICS meetings.] Have the groups decided on definitions of 'inter-calibration' and 'inter-comparison'? If not, I strongly recommend following the lead of our national standards organizations (</a:t>
            </a:r>
            <a:r>
              <a:rPr lang="en-IE" b="0" i="0" dirty="0" err="1">
                <a:solidFill>
                  <a:srgbClr val="4D4D4D"/>
                </a:solidFill>
                <a:effectLst/>
                <a:latin typeface="CiscoSans"/>
              </a:rPr>
              <a:t>e.g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, NPL, NIST,..) and not the what our </a:t>
            </a:r>
            <a:r>
              <a:rPr lang="en-IE" b="0" i="0" dirty="0" err="1">
                <a:solidFill>
                  <a:srgbClr val="4D4D4D"/>
                </a:solidFill>
                <a:effectLst/>
                <a:latin typeface="CiscoSans"/>
              </a:rPr>
              <a:t>precip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 colleagues call 'inter-cal.' I believe this is consistent with Eumetsat, CIMR. I know it is consistent with SMBA. Adopting rigorous uncertainty &amp; traceability paradigms is also a big improvement. CIMR already does. The Eumetsat Conference has entire sessions on the topic. I'm even seeing some NASA science programs that aren't doing spaceflight adopt it. Our VIS/IR/thermal IR colleagues have been doing this for up to 2 decades. The train has left the station; the mw radiometer community would do well to be on board.</a:t>
            </a:r>
            <a:endParaRPr lang="en-IE" b="0" i="0" dirty="0">
              <a:solidFill>
                <a:srgbClr val="000000"/>
              </a:solidFill>
              <a:effectLst/>
              <a:latin typeface="CiscoSans"/>
            </a:endParaRP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BCCDD-9A53-4A96-D78A-AF48DC8D4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4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E" b="0" i="0" dirty="0">
                <a:solidFill>
                  <a:srgbClr val="AEAEAF"/>
                </a:solidFill>
                <a:effectLst/>
                <a:latin typeface="CiscoSans"/>
              </a:rPr>
              <a:t>from Ed Kim to Tim Hewison (privately)</a:t>
            </a:r>
          </a:p>
          <a:p>
            <a:pPr algn="l">
              <a:lnSpc>
                <a:spcPts val="1425"/>
              </a:lnSpc>
              <a:spcBef>
                <a:spcPts val="300"/>
              </a:spcBef>
            </a:pPr>
            <a:r>
              <a:rPr lang="en-IE" b="0" i="0" dirty="0">
                <a:solidFill>
                  <a:srgbClr val="AEAEAF"/>
                </a:solidFill>
                <a:effectLst/>
                <a:latin typeface="CiscoSans"/>
              </a:rPr>
              <a:t>13:36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Thrilled to see these focus groups. [I've missed the last few GSICS meetings.] Have the groups decided on definitions of 'inter-calibration' and 'inter-comparison'? If not, I strongly recommend following the lead of our national standards organizations (</a:t>
            </a:r>
            <a:r>
              <a:rPr lang="en-IE" b="0" i="0" dirty="0" err="1">
                <a:solidFill>
                  <a:srgbClr val="4D4D4D"/>
                </a:solidFill>
                <a:effectLst/>
                <a:latin typeface="CiscoSans"/>
              </a:rPr>
              <a:t>e.g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, NPL, NIST,..) and not the what our </a:t>
            </a:r>
            <a:r>
              <a:rPr lang="en-IE" b="0" i="0" dirty="0" err="1">
                <a:solidFill>
                  <a:srgbClr val="4D4D4D"/>
                </a:solidFill>
                <a:effectLst/>
                <a:latin typeface="CiscoSans"/>
              </a:rPr>
              <a:t>precip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 colleagues call 'inter-cal.' I believe this is consistent with Eumetsat, CIMR. I know it is consistent with SMBA. Adopting rigorous uncertainty &amp; traceability paradigms is also a big improvement. CIMR already does. The Eumetsat Conference has entire sessions on the topic. I'm even seeing some NASA science programs that aren't doing spaceflight adopt it. Our VIS/IR/thermal IR colleagues have been doing this for up to 2 decades. The train has left the station; the mw radiometer community would do well to be on board.</a:t>
            </a:r>
            <a:endParaRPr lang="en-IE" b="0" i="0" dirty="0">
              <a:solidFill>
                <a:srgbClr val="000000"/>
              </a:solidFill>
              <a:effectLst/>
              <a:latin typeface="CiscoSan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70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42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sv-SE" sz="1000" b="0" baseline="0" noProof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EUM/EPS-STERNA/VWG/23/1380705, v1 Draft, 10 October 2023</a:t>
            </a:r>
            <a:endParaRPr lang="en-GB" sz="1000" b="0" baseline="0" noProof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0" r:id="rId1"/>
    <p:sldLayoutId id="2147487678" r:id="rId2"/>
    <p:sldLayoutId id="2147487733" r:id="rId3"/>
    <p:sldLayoutId id="2147487735" r:id="rId4"/>
    <p:sldLayoutId id="2147487737" r:id="rId5"/>
    <p:sldLayoutId id="2147487739" r:id="rId6"/>
    <p:sldLayoutId id="2147487679" r:id="rId7"/>
    <p:sldLayoutId id="2147487734" r:id="rId8"/>
    <p:sldLayoutId id="2147487736" r:id="rId9"/>
    <p:sldLayoutId id="2147487738" r:id="rId10"/>
    <p:sldLayoutId id="2147487740" r:id="rId11"/>
    <p:sldLayoutId id="2147487717" r:id="rId12"/>
    <p:sldLayoutId id="2147487720" r:id="rId13"/>
    <p:sldLayoutId id="2147487718" r:id="rId14"/>
    <p:sldLayoutId id="2147487741" r:id="rId15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29/2011JD016349" TargetMode="External"/><Relationship Id="rId13" Type="http://schemas.openxmlformats.org/officeDocument/2006/relationships/hyperlink" Target="https://doi.org/10.1175/2010JAMC2271.1" TargetMode="External"/><Relationship Id="rId3" Type="http://schemas.openxmlformats.org/officeDocument/2006/relationships/hyperlink" Target="https://agupubs.onlinelibrary.wiley.com/doi/full/10.1029/2005JD006798" TargetMode="External"/><Relationship Id="rId7" Type="http://schemas.openxmlformats.org/officeDocument/2006/relationships/hyperlink" Target="http://dx.doi.org/10.1109/TGRS.2015.2427165" TargetMode="External"/><Relationship Id="rId12" Type="http://schemas.openxmlformats.org/officeDocument/2006/relationships/hyperlink" Target="https://ieeexplore.ieee.org/document/4469253" TargetMode="External"/><Relationship Id="rId2" Type="http://schemas.openxmlformats.org/officeDocument/2006/relationships/hyperlink" Target="https://umd0-my.sharepoint.com/:x:/g/personal/mbali_umd_edu/EdPaC8EUzdVPj8J3P4NRNqoBwqa3udRuLn-JIxWLcgiEhA?rtime=d29V7mBu3Eg" TargetMode="External"/><Relationship Id="rId16" Type="http://schemas.openxmlformats.org/officeDocument/2006/relationships/hyperlink" Target="https://doi.org/10.3390/rs1218297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mtool.eumetsat.int/cs/idcplg?IdcService=EUM_GET_FILE&amp;dRevLabel=1&amp;dDocName=1067977&amp;allowInterrupt=1" TargetMode="External"/><Relationship Id="rId11" Type="http://schemas.openxmlformats.org/officeDocument/2006/relationships/hyperlink" Target="https://doi.org/10.1109/TGRS.2024.3451527" TargetMode="External"/><Relationship Id="rId5" Type="http://schemas.openxmlformats.org/officeDocument/2006/relationships/hyperlink" Target="https://doi.org/10.1175/2007JTECHA1020.1" TargetMode="External"/><Relationship Id="rId15" Type="http://schemas.openxmlformats.org/officeDocument/2006/relationships/hyperlink" Target="https://doi.org/10.3390/rs12182988" TargetMode="External"/><Relationship Id="rId10" Type="http://schemas.openxmlformats.org/officeDocument/2006/relationships/hyperlink" Target="http://jmr.cmsjournal.net/en/article/doi/10.1007/s13351-022-1110-x" TargetMode="External"/><Relationship Id="rId4" Type="http://schemas.openxmlformats.org/officeDocument/2006/relationships/hyperlink" Target="https://doi.org/10.1175/JTECH2095.1" TargetMode="External"/><Relationship Id="rId9" Type="http://schemas.openxmlformats.org/officeDocument/2006/relationships/hyperlink" Target="https://dmtool.eumetsat.int/cs/idcplg?IdcService=EUM_GET_FILE&amp;dRevLabel=1&amp;dDocName=1419963&amp;allowInterrupt=1" TargetMode="External"/><Relationship Id="rId14" Type="http://schemas.openxmlformats.org/officeDocument/2006/relationships/hyperlink" Target="https://doi.org/10.1175/JTECH-D-13-00232.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TECH-D-24-0024.1" TargetMode="External"/><Relationship Id="rId2" Type="http://schemas.openxmlformats.org/officeDocument/2006/relationships/hyperlink" Target="http://gsics.atmos.umd.edu/pub/Development/20250116/JTech_MW_Intercalibration_Paper_Presentation.pptx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ntrs.nasa.gov/api/citations/20180005184/downloads/20180005184.pdf" TargetMode="External"/><Relationship Id="rId4" Type="http://schemas.openxmlformats.org/officeDocument/2006/relationships/hyperlink" Target="https://ieeexplore.ieee.org/document/8519061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atpy.readthedocs.io/en/stable/reading.html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gms-info.org/wp-content/uploads/2023/11/CGMS-51-plenary-report-2023.pdf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20250116/SNO%20algorithm%20implemented%20for%20MWHS-II%20on%20FY-3F.pptx" TargetMode="External"/><Relationship Id="rId2" Type="http://schemas.openxmlformats.org/officeDocument/2006/relationships/hyperlink" Target="https://gsics.atmos.umd.edu/bin/view/Development/20250116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gsics.atmos.umd.edu/pub/Development/20250116/JTech_MW_Intercalibration_Paper_Presentation.pptx" TargetMode="External"/><Relationship Id="rId4" Type="http://schemas.openxmlformats.org/officeDocument/2006/relationships/hyperlink" Target="http://gsics.atmos.umd.edu/pub/Development/20250116/20250116%20SNO%20Vicarious%20Inter-Calibration%20Focus%20Group%20Meeting.ppt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10658988" TargetMode="External"/><Relationship Id="rId2" Type="http://schemas.openxmlformats.org/officeDocument/2006/relationships/hyperlink" Target="http://gsics.atmos.umd.edu/pub/Development/20250116/SNO%20algorithm%20implemented%20for%20MWHS-II%20on%20FY-3F.ppt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6881091" y="1884153"/>
            <a:ext cx="5310909" cy="2240953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28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SNO/Vicarious Calibration Focus Group</a:t>
            </a:r>
            <a:endParaRPr lang="en-GB" sz="1800" b="0" kern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Tim Hewison</a:t>
            </a:r>
          </a:p>
          <a:p>
            <a:pPr>
              <a:defRPr/>
            </a:pPr>
            <a:r>
              <a:rPr lang="en-GB" sz="1800" b="0" i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EUMETSAT</a:t>
            </a: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19/03/2025</a:t>
            </a:r>
          </a:p>
        </p:txBody>
      </p:sp>
    </p:spTree>
    <p:extLst>
      <p:ext uri="{BB962C8B-B14F-4D97-AF65-F5344CB8AC3E}">
        <p14:creationId xmlns:p14="http://schemas.microsoft.com/office/powerpoint/2010/main" val="802300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6E08-2B4F-BC53-DB52-3186418C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to SNO Literature Review Spreadsheet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37701-A8AA-2219-78F7-82D29F565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4055761" cy="526267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SharePoint Spreadsheet</a:t>
            </a:r>
          </a:p>
          <a:p>
            <a:pPr lvl="1"/>
            <a:r>
              <a:rPr lang="en-GB" dirty="0">
                <a:hlinkClick r:id="rId2"/>
              </a:rPr>
              <a:t>Linked here</a:t>
            </a:r>
            <a:endParaRPr lang="en-GB" dirty="0"/>
          </a:p>
          <a:p>
            <a:pPr lvl="1"/>
            <a:r>
              <a:rPr lang="en-GB" dirty="0"/>
              <a:t>Snapshot here =&gt;</a:t>
            </a:r>
          </a:p>
          <a:p>
            <a:r>
              <a:rPr lang="en-GB" dirty="0"/>
              <a:t>Reviewing published SNO algorithms</a:t>
            </a:r>
          </a:p>
          <a:p>
            <a:r>
              <a:rPr lang="en-GB" dirty="0"/>
              <a:t>Also Includes limited review of</a:t>
            </a:r>
          </a:p>
          <a:p>
            <a:pPr lvl="1"/>
            <a:r>
              <a:rPr lang="en-GB" dirty="0"/>
              <a:t>Vicarious inter-calibration</a:t>
            </a:r>
          </a:p>
          <a:p>
            <a:pPr lvl="1"/>
            <a:r>
              <a:rPr lang="en-GB" dirty="0"/>
              <a:t>NWP Double-Difference</a:t>
            </a:r>
          </a:p>
          <a:p>
            <a:pPr lvl="1"/>
            <a:endParaRPr lang="en-GB" dirty="0"/>
          </a:p>
          <a:p>
            <a:r>
              <a:rPr lang="en-GB" dirty="0"/>
              <a:t>Following previous discussion:</a:t>
            </a:r>
          </a:p>
          <a:p>
            <a:r>
              <a:rPr lang="en-GB" dirty="0"/>
              <a:t>Added columns for</a:t>
            </a:r>
          </a:p>
          <a:p>
            <a:pPr lvl="1"/>
            <a:r>
              <a:rPr lang="en-GB" dirty="0"/>
              <a:t>Collocation Area </a:t>
            </a:r>
          </a:p>
          <a:p>
            <a:pPr lvl="1"/>
            <a:r>
              <a:rPr lang="en-GB" dirty="0"/>
              <a:t>Spectral Band / View Angle Adjustment Factor</a:t>
            </a:r>
          </a:p>
          <a:p>
            <a:pPr lvl="2"/>
            <a:r>
              <a:rPr lang="en-GB" dirty="0"/>
              <a:t>SBAF/VAAF</a:t>
            </a:r>
          </a:p>
          <a:p>
            <a:pPr lvl="2"/>
            <a:r>
              <a:rPr lang="en-GB" dirty="0"/>
              <a:t>Unpopulated so far!</a:t>
            </a:r>
          </a:p>
          <a:p>
            <a:pPr lvl="2"/>
            <a:endParaRPr lang="en-GB" dirty="0"/>
          </a:p>
          <a:p>
            <a:r>
              <a:rPr lang="en-GB" dirty="0"/>
              <a:t>Contributions welcome!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EA898C-13A3-1209-F9F2-2C3E0E22F420}"/>
              </a:ext>
            </a:extLst>
          </p:cNvPr>
          <p:cNvGraphicFramePr>
            <a:graphicFrameLocks noGrp="1"/>
          </p:cNvGraphicFramePr>
          <p:nvPr/>
        </p:nvGraphicFramePr>
        <p:xfrm>
          <a:off x="4200814" y="1139429"/>
          <a:ext cx="7571578" cy="5270037"/>
        </p:xfrm>
        <a:graphic>
          <a:graphicData uri="http://schemas.openxmlformats.org/drawingml/2006/table">
            <a:tbl>
              <a:tblPr/>
              <a:tblGrid>
                <a:gridCol w="473223">
                  <a:extLst>
                    <a:ext uri="{9D8B030D-6E8A-4147-A177-3AD203B41FA5}">
                      <a16:colId xmlns:a16="http://schemas.microsoft.com/office/drawing/2014/main" val="2519254806"/>
                    </a:ext>
                  </a:extLst>
                </a:gridCol>
                <a:gridCol w="1228561">
                  <a:extLst>
                    <a:ext uri="{9D8B030D-6E8A-4147-A177-3AD203B41FA5}">
                      <a16:colId xmlns:a16="http://schemas.microsoft.com/office/drawing/2014/main" val="3856479982"/>
                    </a:ext>
                  </a:extLst>
                </a:gridCol>
                <a:gridCol w="546027">
                  <a:extLst>
                    <a:ext uri="{9D8B030D-6E8A-4147-A177-3AD203B41FA5}">
                      <a16:colId xmlns:a16="http://schemas.microsoft.com/office/drawing/2014/main" val="91700230"/>
                    </a:ext>
                  </a:extLst>
                </a:gridCol>
                <a:gridCol w="546027">
                  <a:extLst>
                    <a:ext uri="{9D8B030D-6E8A-4147-A177-3AD203B41FA5}">
                      <a16:colId xmlns:a16="http://schemas.microsoft.com/office/drawing/2014/main" val="2299823684"/>
                    </a:ext>
                  </a:extLst>
                </a:gridCol>
                <a:gridCol w="345817">
                  <a:extLst>
                    <a:ext uri="{9D8B030D-6E8A-4147-A177-3AD203B41FA5}">
                      <a16:colId xmlns:a16="http://schemas.microsoft.com/office/drawing/2014/main" val="1490325401"/>
                    </a:ext>
                  </a:extLst>
                </a:gridCol>
                <a:gridCol w="345817">
                  <a:extLst>
                    <a:ext uri="{9D8B030D-6E8A-4147-A177-3AD203B41FA5}">
                      <a16:colId xmlns:a16="http://schemas.microsoft.com/office/drawing/2014/main" val="1623580518"/>
                    </a:ext>
                  </a:extLst>
                </a:gridCol>
                <a:gridCol w="345817">
                  <a:extLst>
                    <a:ext uri="{9D8B030D-6E8A-4147-A177-3AD203B41FA5}">
                      <a16:colId xmlns:a16="http://schemas.microsoft.com/office/drawing/2014/main" val="699777652"/>
                    </a:ext>
                  </a:extLst>
                </a:gridCol>
                <a:gridCol w="691634">
                  <a:extLst>
                    <a:ext uri="{9D8B030D-6E8A-4147-A177-3AD203B41FA5}">
                      <a16:colId xmlns:a16="http://schemas.microsoft.com/office/drawing/2014/main" val="3876381668"/>
                    </a:ext>
                  </a:extLst>
                </a:gridCol>
                <a:gridCol w="691634">
                  <a:extLst>
                    <a:ext uri="{9D8B030D-6E8A-4147-A177-3AD203B41FA5}">
                      <a16:colId xmlns:a16="http://schemas.microsoft.com/office/drawing/2014/main" val="1914586845"/>
                    </a:ext>
                  </a:extLst>
                </a:gridCol>
                <a:gridCol w="436822">
                  <a:extLst>
                    <a:ext uri="{9D8B030D-6E8A-4147-A177-3AD203B41FA5}">
                      <a16:colId xmlns:a16="http://schemas.microsoft.com/office/drawing/2014/main" val="588959596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227881341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44559560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65915161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643149849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57339533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3279447460"/>
                    </a:ext>
                  </a:extLst>
                </a:gridCol>
                <a:gridCol w="81904">
                  <a:extLst>
                    <a:ext uri="{9D8B030D-6E8A-4147-A177-3AD203B41FA5}">
                      <a16:colId xmlns:a16="http://schemas.microsoft.com/office/drawing/2014/main" val="867466322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282117450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330886014"/>
                    </a:ext>
                  </a:extLst>
                </a:gridCol>
                <a:gridCol w="81904">
                  <a:extLst>
                    <a:ext uri="{9D8B030D-6E8A-4147-A177-3AD203B41FA5}">
                      <a16:colId xmlns:a16="http://schemas.microsoft.com/office/drawing/2014/main" val="3741994845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260692698"/>
                    </a:ext>
                  </a:extLst>
                </a:gridCol>
                <a:gridCol w="937346">
                  <a:extLst>
                    <a:ext uri="{9D8B030D-6E8A-4147-A177-3AD203B41FA5}">
                      <a16:colId xmlns:a16="http://schemas.microsoft.com/office/drawing/2014/main" val="1465497420"/>
                    </a:ext>
                  </a:extLst>
                </a:gridCol>
              </a:tblGrid>
              <a:tr h="259558"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Collocation Area (km)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 </a:t>
                      </a:r>
                      <a:b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(km)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 </a:t>
                      </a:r>
                      <a:b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dVZA</a:t>
                      </a:r>
                      <a:endParaRPr lang="en-I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(°)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VZAmax (°)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SBAF</a:t>
                      </a:r>
                      <a:b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/VAAF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Applicable Sensors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923854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r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 azi angle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Spectral/View adj.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12-40</a:t>
                      </a: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50-60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~89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~118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~157</a:t>
                      </a: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~183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~229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~325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72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Sounders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Zou et al. 2006 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MSU Ch2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76955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Sounding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Iacovazzi &amp; Cao, 2007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4SDP x 5TDP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bilinear Interp.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938758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Iacovazzi &amp; Cao, 2008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4SDP x 5TDP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bilinear Interp.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SD&lt;3xNEdT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AMSU-A, 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433661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Sounders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Zou and Wang 2011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 , 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976233"/>
                  </a:ext>
                </a:extLst>
              </a:tr>
              <a:tr h="402383">
                <a:tc>
                  <a:txBody>
                    <a:bodyPr/>
                    <a:lstStyle/>
                    <a:p>
                      <a:pPr algn="l" fontAlgn="t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Temp+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Humidity Sounding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Ackermann 2020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10°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B-G resample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AMSU-B+MHS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18513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Humidity Sounding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Moradi et al. 2015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Nadir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ATMS SAPHIR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964997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John et al. 2012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3SDP x 3TDP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934350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EUMETSAT MHS FCDR 2023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SD(3x3)&lt;NEDT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*sqrt(2)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957125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Dou et al. 2022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+SD(3x3)&lt;1K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MWHS-MHS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686047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Xie et al, 2024</a:t>
                      </a:r>
                      <a:endParaRPr lang="en-I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MWHS2-ATMS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804665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 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Yan &amp; Weng, 2008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SD&lt;1K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SSMIS-SSM/I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120181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Song Yang et al., 2011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SD&lt;2K, |dTb|&lt;10K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SSM/I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06704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Zou et al. 2014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B-G resample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+1-sigma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375277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Yang et al., 2020</a:t>
                      </a:r>
                      <a:br>
                        <a:rPr lang="da-DK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</a:br>
                      <a:r>
                        <a:rPr lang="da-DK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"IMICA"</a:t>
                      </a:r>
                      <a:endParaRPr lang="da-DK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50-75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397020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Yan et al., 2020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+SD&lt;2K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323466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Generic 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Hewison 2023 - Proposal for Sterna inter-calibration (STC)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/1?°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/55?°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SNO+OCTM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/SCO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SBAF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/TBD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Sterna-MWS/ATMS</a:t>
                      </a:r>
                      <a:br>
                        <a:rPr lang="en-I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Sterna-ICI</a:t>
                      </a:r>
                      <a:endParaRPr lang="en-IE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19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7257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E8814-2319-0982-11FC-875E95650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6274-90B5-FDB0-DF99-0AF5054C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7A35A-8EBE-F277-E87C-96478E356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CGMS Action on MWSG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Focus Group Meetings 2024/2025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SNO 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Dynamic Range v Resolution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Top Hat v Actual SRFs in RTM</a:t>
            </a:r>
          </a:p>
          <a:p>
            <a:r>
              <a:rPr lang="en-GB" dirty="0"/>
              <a:t>Vicarious Inter-Calibration </a:t>
            </a:r>
          </a:p>
          <a:p>
            <a:pPr lvl="1"/>
            <a:r>
              <a:rPr lang="en-GB" dirty="0"/>
              <a:t>Algorithm development</a:t>
            </a:r>
          </a:p>
          <a:p>
            <a:pPr lvl="1"/>
            <a:r>
              <a:rPr lang="en-GB" dirty="0"/>
              <a:t>Warm End Histogram method</a:t>
            </a:r>
          </a:p>
        </p:txBody>
      </p:sp>
    </p:spTree>
    <p:extLst>
      <p:ext uri="{BB962C8B-B14F-4D97-AF65-F5344CB8AC3E}">
        <p14:creationId xmlns:p14="http://schemas.microsoft.com/office/powerpoint/2010/main" val="16621615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7B598-AD6A-9982-9041-0E25ECE8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B7DA-6FC7-A3E9-0D3D-105622E2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Vicarious Inter-Calibration algorithm development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25F0E-3BFE-9DAA-1FF2-9499D805D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Katherine Wentz (RSS) -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2"/>
              </a:rPr>
              <a:t>Absolute Intercalibration of Spaceborne Microwave Radiometers</a:t>
            </a:r>
            <a:endParaRPr lang="en-IE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 on the work published in 2024: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https://doi.org/10.1175/JTECH-D-24-0024.1</a:t>
            </a:r>
            <a:endParaRPr lang="en-I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IE" dirty="0"/>
              <a:t>Comparisons of microwave imagers over stable areas: Open Ocean &amp; Amazon rainforest</a:t>
            </a:r>
          </a:p>
          <a:p>
            <a:pPr lvl="1"/>
            <a:r>
              <a:rPr lang="en-IE" dirty="0"/>
              <a:t>Using GPM Microwave Imager (GMI) as reference instrument</a:t>
            </a:r>
          </a:p>
          <a:p>
            <a:pPr lvl="1"/>
            <a:r>
              <a:rPr lang="en-IE" dirty="0"/>
              <a:t>Based on binning </a:t>
            </a:r>
            <a:r>
              <a:rPr lang="en-IE" dirty="0" err="1"/>
              <a:t>obs</a:t>
            </a:r>
            <a:r>
              <a:rPr lang="en-IE" dirty="0"/>
              <a:t> within 1h time window on 0.25° grid</a:t>
            </a:r>
          </a:p>
          <a:p>
            <a:pPr lvl="1"/>
            <a:r>
              <a:rPr lang="en-IE" dirty="0"/>
              <a:t>Used to derive 3 calibration parameters </a:t>
            </a:r>
          </a:p>
          <a:p>
            <a:pPr lvl="2"/>
            <a:r>
              <a:rPr lang="en-IE" dirty="0"/>
              <a:t>(non-linearity, beam spillover &amp; cross-polarisation)</a:t>
            </a:r>
          </a:p>
          <a:p>
            <a:pPr lvl="1"/>
            <a:r>
              <a:rPr lang="en-IE" dirty="0"/>
              <a:t>Only uses RTM for SBAF</a:t>
            </a:r>
          </a:p>
          <a:p>
            <a:pPr lvl="1"/>
            <a:r>
              <a:rPr lang="en-IE" dirty="0"/>
              <a:t>Impressive performance </a:t>
            </a:r>
          </a:p>
          <a:p>
            <a:pPr lvl="1"/>
            <a:r>
              <a:rPr lang="en-IE" dirty="0"/>
              <a:t>Highlighted benefit of comparing performance in ascending/descending parts of orbit</a:t>
            </a:r>
          </a:p>
          <a:p>
            <a:endParaRPr lang="en-IE" dirty="0"/>
          </a:p>
          <a:p>
            <a:r>
              <a:rPr lang="en-IE" dirty="0"/>
              <a:t>Histogram Warm End Vicarious Calibration – </a:t>
            </a:r>
          </a:p>
          <a:p>
            <a:pPr lvl="1"/>
            <a:r>
              <a:rPr lang="en-IE" dirty="0"/>
              <a:t>Rachael Kroodsma found stable high Tb cutoff in O-B warm histograms [</a:t>
            </a:r>
            <a:r>
              <a:rPr lang="en-IE" dirty="0">
                <a:hlinkClick r:id="rId4"/>
              </a:rPr>
              <a:t>IGARSS 2018 proceedings paper</a:t>
            </a:r>
            <a:r>
              <a:rPr lang="en-IE" dirty="0"/>
              <a:t> + </a:t>
            </a:r>
            <a:r>
              <a:rPr lang="en-IE" dirty="0">
                <a:hlinkClick r:id="rId5"/>
              </a:rPr>
              <a:t>poster</a:t>
            </a:r>
            <a:r>
              <a:rPr lang="en-IE" dirty="0"/>
              <a:t>]</a:t>
            </a:r>
          </a:p>
          <a:p>
            <a:endParaRPr lang="en-IE" dirty="0"/>
          </a:p>
          <a:p>
            <a:r>
              <a:rPr lang="en-IE" dirty="0"/>
              <a:t>EUMETSAT Study on use of Radiosondes for Vicarious Calibration of MWI/ICI </a:t>
            </a:r>
          </a:p>
          <a:p>
            <a:pPr lvl="1"/>
            <a:r>
              <a:rPr lang="en-IE" dirty="0"/>
              <a:t>sub-millimetre channels with no inter-calibration reference instrument</a:t>
            </a:r>
          </a:p>
          <a:p>
            <a:pPr lvl="1"/>
            <a:r>
              <a:rPr lang="en-IE" dirty="0"/>
              <a:t>See 2025 GSICS Annual Meeting – agenda item 7m</a:t>
            </a:r>
          </a:p>
          <a:p>
            <a:pPr lvl="1"/>
            <a:endParaRPr lang="en-IE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28848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EA2B6-CC04-950F-66BB-9399DCEF3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B063-C2F0-216A-23D0-BB16893D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DCB3-A7C9-42CD-D450-A10AFF669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CGMS Action on MWSG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Focus Group Meetings 2024/2025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SNO 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Dynamic Range v Resolution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Top Hat v Actual SRFs in RTM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Vicarious Inter-Calibration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Warm End Histogram method</a:t>
            </a:r>
          </a:p>
          <a:p>
            <a:r>
              <a:rPr lang="en-GB" dirty="0"/>
              <a:t>Plan for 2025/2026</a:t>
            </a:r>
          </a:p>
        </p:txBody>
      </p:sp>
    </p:spTree>
    <p:extLst>
      <p:ext uri="{BB962C8B-B14F-4D97-AF65-F5344CB8AC3E}">
        <p14:creationId xmlns:p14="http://schemas.microsoft.com/office/powerpoint/2010/main" val="2913117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BF5DA-B982-2895-BC7A-F84BF43C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89D3-CCDE-D79C-8178-DC33AB05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from developing GSICS IR products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CE3BB-19FE-B244-7486-B9CBEF8EF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Build on existing developments, where possible:</a:t>
            </a:r>
          </a:p>
          <a:p>
            <a:pPr lvl="1"/>
            <a:r>
              <a:rPr lang="en-GB" dirty="0"/>
              <a:t>Look at what has already been done and consider re-use </a:t>
            </a:r>
          </a:p>
          <a:p>
            <a:pPr lvl="1"/>
            <a:r>
              <a:rPr lang="en-GB" dirty="0"/>
              <a:t>GSICS Data and Products Servers, GSICS File name convention</a:t>
            </a:r>
          </a:p>
          <a:p>
            <a:pPr lvl="1"/>
            <a:r>
              <a:rPr lang="en-GB" dirty="0"/>
              <a:t>GSICS Procedure for Product Acceptance – Maturity Index – iterative peer review process</a:t>
            </a:r>
          </a:p>
          <a:p>
            <a:r>
              <a:rPr lang="en-GB" dirty="0"/>
              <a:t>Consider use case:</a:t>
            </a:r>
          </a:p>
          <a:p>
            <a:pPr lvl="1"/>
            <a:r>
              <a:rPr lang="en-GB" dirty="0"/>
              <a:t>Monitoring calibration of operational missions</a:t>
            </a:r>
          </a:p>
          <a:p>
            <a:pPr lvl="1"/>
            <a:r>
              <a:rPr lang="en-GB" dirty="0" smtClean="0"/>
              <a:t>Recommending inter-calibration algorithms suitable for</a:t>
            </a:r>
          </a:p>
          <a:p>
            <a:pPr lvl="1"/>
            <a:r>
              <a:rPr lang="en-GB" dirty="0" smtClean="0"/>
              <a:t>Calibration </a:t>
            </a:r>
            <a:r>
              <a:rPr lang="en-GB" dirty="0"/>
              <a:t>corrections – for NRT, case studies (RAC), Archive re-calibration of single/multiple missions (FCDRs)</a:t>
            </a:r>
          </a:p>
          <a:p>
            <a:pPr lvl="1"/>
            <a:r>
              <a:rPr lang="en-GB" dirty="0"/>
              <a:t>Make it easy to use – consider integration into </a:t>
            </a:r>
            <a:r>
              <a:rPr lang="en-GB" dirty="0" err="1">
                <a:hlinkClick r:id="rId2"/>
              </a:rPr>
              <a:t>satpy</a:t>
            </a:r>
            <a:r>
              <a:rPr lang="en-GB" dirty="0">
                <a:hlinkClick r:id="rId2"/>
              </a:rPr>
              <a:t> readers</a:t>
            </a:r>
            <a:endParaRPr lang="en-GB" dirty="0"/>
          </a:p>
          <a:p>
            <a:pPr lvl="1"/>
            <a:r>
              <a:rPr lang="en-GB" dirty="0"/>
              <a:t>Best practices – who for?</a:t>
            </a:r>
          </a:p>
          <a:p>
            <a:r>
              <a:rPr lang="en-GB" dirty="0"/>
              <a:t>Keep it Generic</a:t>
            </a:r>
          </a:p>
          <a:p>
            <a:pPr lvl="1"/>
            <a:r>
              <a:rPr lang="en-GB" dirty="0"/>
              <a:t>Think ahead – to other channels, instruments, …</a:t>
            </a:r>
          </a:p>
          <a:p>
            <a:pPr lvl="1"/>
            <a:r>
              <a:rPr lang="en-GB" dirty="0"/>
              <a:t>Don’t hard code options and assumptions – variable names, correction formulae</a:t>
            </a:r>
          </a:p>
          <a:p>
            <a:r>
              <a:rPr lang="en-GB" dirty="0"/>
              <a:t>Start simple – but start now!</a:t>
            </a:r>
          </a:p>
          <a:p>
            <a:pPr lvl="1"/>
            <a:r>
              <a:rPr lang="en-GB" dirty="0"/>
              <a:t>E.g. start with a  strawman algorithm</a:t>
            </a:r>
          </a:p>
          <a:p>
            <a:pPr lvl="1"/>
            <a:r>
              <a:rPr lang="en-GB" dirty="0"/>
              <a:t>Identify issues with the algorithm and work in teams to solve</a:t>
            </a:r>
          </a:p>
          <a:p>
            <a:pPr lvl="1"/>
            <a:r>
              <a:rPr lang="en-GB" dirty="0"/>
              <a:t>Agree a common baseline algorithm</a:t>
            </a:r>
          </a:p>
          <a:p>
            <a:pPr lvl="1"/>
            <a:r>
              <a:rPr lang="en-GB" dirty="0"/>
              <a:t>Aim to iterate – e.g. tuning baseline algorithm for particular applications, instruments, …</a:t>
            </a:r>
          </a:p>
          <a:p>
            <a:pPr lvl="1"/>
            <a:r>
              <a:rPr lang="en-GB" dirty="0"/>
              <a:t>Draft manuscripts collaboratively – really helps identify little differences</a:t>
            </a:r>
          </a:p>
          <a:p>
            <a:r>
              <a:rPr lang="en-GB" dirty="0"/>
              <a:t>Agree a community reference for inter-calibration products</a:t>
            </a:r>
          </a:p>
          <a:p>
            <a:pPr lvl="1"/>
            <a:r>
              <a:rPr lang="en-GB" dirty="0"/>
              <a:t>Agree ways to compare references </a:t>
            </a:r>
          </a:p>
          <a:p>
            <a:pPr lvl="1"/>
            <a:r>
              <a:rPr lang="en-GB" dirty="0"/>
              <a:t>Consider combining where possible (consistent)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10116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96F34-F153-D536-A51D-A9CFD8A8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A85D-5746-E7D6-8C96-3CAA7B35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SNO/Vicarious Calibration Focus Group Plan for 2025/26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4EED5-FCAA-E493-BA15-849ACAD8C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Review IPWG inter-calibration requirements </a:t>
            </a:r>
          </a:p>
          <a:p>
            <a:pPr lvl="1"/>
            <a:r>
              <a:rPr lang="en-US" dirty="0"/>
              <a:t>Establish requirements for inter-calibration:​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instruments, channels, dynamic range​</a:t>
            </a:r>
          </a:p>
          <a:p>
            <a:pPr lvl="1"/>
            <a:r>
              <a:rPr lang="en-US" dirty="0" smtClean="0"/>
              <a:t>Inter-calibration </a:t>
            </a:r>
            <a:r>
              <a:rPr lang="en-US" dirty="0"/>
              <a:t>uncertainty, traceability​</a:t>
            </a:r>
          </a:p>
          <a:p>
            <a:pPr lvl="1"/>
            <a:r>
              <a:rPr lang="en-US" dirty="0" smtClean="0"/>
              <a:t>Timeliness </a:t>
            </a:r>
            <a:r>
              <a:rPr lang="en-US" dirty="0"/>
              <a:t>– lead time and update frequency​</a:t>
            </a:r>
          </a:p>
          <a:p>
            <a:pPr lvl="1"/>
            <a:r>
              <a:rPr lang="en-US" dirty="0" smtClean="0"/>
              <a:t>Form </a:t>
            </a:r>
            <a:r>
              <a:rPr lang="en-US" dirty="0"/>
              <a:t>of inter-calibration product: Algorithm, Corrections, Re-calibration, …​</a:t>
            </a:r>
          </a:p>
          <a:p>
            <a:pPr lvl="1"/>
            <a:r>
              <a:rPr lang="en-US" dirty="0" smtClean="0"/>
              <a:t>Consolidate </a:t>
            </a:r>
            <a:r>
              <a:rPr lang="en-US" dirty="0"/>
              <a:t>terminology!​</a:t>
            </a:r>
          </a:p>
          <a:p>
            <a:pPr lvl="1"/>
            <a:r>
              <a:rPr lang="en-US" dirty="0" smtClean="0"/>
              <a:t>Compare </a:t>
            </a:r>
            <a:r>
              <a:rPr lang="en-US" dirty="0"/>
              <a:t>requirements with capability of current algorithms​</a:t>
            </a:r>
          </a:p>
          <a:p>
            <a:pPr lvl="1"/>
            <a:r>
              <a:rPr lang="en-US" dirty="0" smtClean="0"/>
              <a:t>Propose </a:t>
            </a:r>
            <a:r>
              <a:rPr lang="en-US" dirty="0"/>
              <a:t>way forward</a:t>
            </a:r>
            <a:r>
              <a:rPr lang="en-US" dirty="0" smtClean="0"/>
              <a:t>​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Consolidate proposal for a baseline SNO algorithm </a:t>
            </a:r>
          </a:p>
          <a:p>
            <a:pPr lvl="1"/>
            <a:r>
              <a:rPr lang="en-GB" dirty="0"/>
              <a:t>and uncertainty framework</a:t>
            </a:r>
          </a:p>
          <a:p>
            <a:pPr lvl="1"/>
            <a:r>
              <a:rPr lang="en-GB" dirty="0"/>
              <a:t>for independent evaluation by different groups – with different sensors</a:t>
            </a:r>
          </a:p>
          <a:p>
            <a:pPr lvl="1"/>
            <a:endParaRPr lang="en-GB" dirty="0"/>
          </a:p>
          <a:p>
            <a:r>
              <a:rPr lang="en-IE" dirty="0"/>
              <a:t>Continue Review of other vicarious (inter-)calibration algorithms</a:t>
            </a:r>
          </a:p>
          <a:p>
            <a:pPr lvl="1"/>
            <a:r>
              <a:rPr lang="en-IE" dirty="0"/>
              <a:t>Inviting experts to present at web meetings</a:t>
            </a:r>
          </a:p>
        </p:txBody>
      </p:sp>
    </p:spTree>
    <p:extLst>
      <p:ext uri="{BB962C8B-B14F-4D97-AF65-F5344CB8AC3E}">
        <p14:creationId xmlns:p14="http://schemas.microsoft.com/office/powerpoint/2010/main" val="38120075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4E07E-A0EA-FB33-CD31-1C910D61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A078-8169-14ED-89FA-B7507A27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BC4C-D79E-77A6-4C92-9D4DA0B3F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CGMS Action on MWSG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Focus Group Meetings 2024/2025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SNO 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Dynamic Range v Resolution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Top Hat v Actual SRFs in RTM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Vicarious Inter-Calibration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Warm End Histogram method</a:t>
            </a:r>
          </a:p>
          <a:p>
            <a:r>
              <a:rPr lang="en-GB" dirty="0"/>
              <a:t>Merging Focus Groups?</a:t>
            </a:r>
          </a:p>
        </p:txBody>
      </p:sp>
    </p:spTree>
    <p:extLst>
      <p:ext uri="{BB962C8B-B14F-4D97-AF65-F5344CB8AC3E}">
        <p14:creationId xmlns:p14="http://schemas.microsoft.com/office/powerpoint/2010/main" val="38263364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1DC4-BB5C-581D-5365-4161A9BB6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F614-D790-12ED-AF2A-B83D6105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Thoughts on further merging of MWSG Focus Groups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F096-9B2B-7662-4110-AFCCA81D8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/>
              <a:t>Follow up on Proposal to merge the following three focus groups</a:t>
            </a:r>
          </a:p>
          <a:p>
            <a:pPr lvl="1"/>
            <a:r>
              <a:rPr lang="en-IE" dirty="0"/>
              <a:t>Direct MW Radiometer Inter-comparison Method</a:t>
            </a:r>
          </a:p>
          <a:p>
            <a:pPr lvl="1"/>
            <a:r>
              <a:rPr lang="en-IE" sz="2800" dirty="0"/>
              <a:t>MW Radiometer Vicarious Calibration</a:t>
            </a:r>
          </a:p>
          <a:p>
            <a:pPr lvl="1"/>
            <a:r>
              <a:rPr lang="en-IE" sz="2800" dirty="0"/>
              <a:t>Radiative Transfer Model (RTM) Facilitated MW Radiometer Inter-calibration</a:t>
            </a:r>
          </a:p>
          <a:p>
            <a:pPr lvl="1"/>
            <a:endParaRPr lang="en-IE" sz="2800" dirty="0"/>
          </a:p>
          <a:p>
            <a:r>
              <a:rPr lang="en-GB" dirty="0"/>
              <a:t>Complimentary inter-calibration methods </a:t>
            </a:r>
          </a:p>
          <a:p>
            <a:pPr lvl="1"/>
            <a:r>
              <a:rPr lang="en-GB" dirty="0"/>
              <a:t>Focus on different channels &amp; applications</a:t>
            </a:r>
          </a:p>
          <a:p>
            <a:pPr lvl="1"/>
            <a:r>
              <a:rPr lang="en-GB" dirty="0"/>
              <a:t>Different expertise – original motivation for focus groups</a:t>
            </a:r>
          </a:p>
          <a:p>
            <a:pPr lvl="1"/>
            <a:endParaRPr lang="en-GB" dirty="0"/>
          </a:p>
          <a:p>
            <a:r>
              <a:rPr lang="en-GB" dirty="0"/>
              <a:t>Not all focus group presentations/discussions on GSICS Wiki!</a:t>
            </a:r>
          </a:p>
          <a:p>
            <a:pPr lvl="1"/>
            <a:r>
              <a:rPr lang="en-GB" dirty="0"/>
              <a:t>Difficult to keep track of decisions, progress…</a:t>
            </a:r>
          </a:p>
          <a:p>
            <a:pPr lvl="1"/>
            <a:r>
              <a:rPr lang="en-GB" dirty="0"/>
              <a:t>Proposals: </a:t>
            </a:r>
          </a:p>
          <a:p>
            <a:pPr lvl="2"/>
            <a:r>
              <a:rPr lang="en-GB" dirty="0"/>
              <a:t>to invite whole MWSG mailing list to focus group meetings – reduce duplication</a:t>
            </a:r>
          </a:p>
          <a:p>
            <a:pPr lvl="2"/>
            <a:r>
              <a:rPr lang="en-GB" dirty="0"/>
              <a:t>Focus Group leads to consolidate Sub-Group progress report at annual meeting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11742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C4EC-F48D-733F-FAAA-F94EAA6A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B6299-2655-2E7C-E21F-56A849309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CGMS Action on MWSG</a:t>
            </a:r>
          </a:p>
          <a:p>
            <a:r>
              <a:rPr lang="en-GB" dirty="0"/>
              <a:t>Focus Group Meetings 2024/2025</a:t>
            </a:r>
          </a:p>
          <a:p>
            <a:r>
              <a:rPr lang="en-GB" dirty="0"/>
              <a:t>SNO Algorithm Development</a:t>
            </a:r>
          </a:p>
          <a:p>
            <a:pPr lvl="1"/>
            <a:r>
              <a:rPr lang="en-GB" dirty="0"/>
              <a:t>Dynamic Range v Resolution</a:t>
            </a:r>
          </a:p>
          <a:p>
            <a:pPr lvl="1"/>
            <a:r>
              <a:rPr lang="en-GB" dirty="0"/>
              <a:t>Top Hat v Actual SRFs in RTM</a:t>
            </a:r>
          </a:p>
          <a:p>
            <a:r>
              <a:rPr lang="en-GB" dirty="0"/>
              <a:t>Vicarious Inter-Calibration </a:t>
            </a:r>
          </a:p>
          <a:p>
            <a:pPr lvl="1"/>
            <a:r>
              <a:rPr lang="en-GB" dirty="0"/>
              <a:t>Algorithm development</a:t>
            </a:r>
          </a:p>
          <a:p>
            <a:pPr lvl="1"/>
            <a:r>
              <a:rPr lang="en-GB" dirty="0"/>
              <a:t>Warm End Histogram method</a:t>
            </a:r>
          </a:p>
          <a:p>
            <a:r>
              <a:rPr lang="en-GB" dirty="0"/>
              <a:t>Merging Focus Groups?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791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97B6E-504D-0394-53CA-C729186CD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DB5E-AB0A-F247-7B90-151CED94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8F887-4832-822A-B98E-55406A4F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CGMS Action on MWSG</a:t>
            </a:r>
          </a:p>
          <a:p>
            <a:r>
              <a:rPr lang="en-GB" dirty="0"/>
              <a:t>Focus Group Meetings 2024/2025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SNO 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Dynamic Range v Resolution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Top Hat v Actual SRFs in RTM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Vicarious Inter-Calibration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Warm End Histogram method</a:t>
            </a:r>
          </a:p>
        </p:txBody>
      </p:sp>
    </p:spTree>
    <p:extLst>
      <p:ext uri="{BB962C8B-B14F-4D97-AF65-F5344CB8AC3E}">
        <p14:creationId xmlns:p14="http://schemas.microsoft.com/office/powerpoint/2010/main" val="4360204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8A8E-951F-1CDE-422B-A3E8108B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CGMS Microwave Action on GSICS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3AB61-3DF6-D6D2-5C15-32D1EE716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>
                <a:hlinkClick r:id="rId2"/>
              </a:rPr>
              <a:t>CGMS-51</a:t>
            </a:r>
            <a:r>
              <a:rPr lang="en-IE" dirty="0"/>
              <a:t> WG-II Action on GSICS: (April 2023)</a:t>
            </a:r>
          </a:p>
          <a:p>
            <a:pPr lvl="1"/>
            <a:r>
              <a:rPr lang="en-IE" i="1" dirty="0"/>
              <a:t>“Establish a methodology to characterise microwave instruments for O2 absorption channels through the SNO and RTM modelling. </a:t>
            </a:r>
          </a:p>
          <a:p>
            <a:pPr lvl="1"/>
            <a:r>
              <a:rPr lang="en-IE" i="1" dirty="0"/>
              <a:t>The implementation will be done successively by the individual satellite operators.”</a:t>
            </a:r>
          </a:p>
          <a:p>
            <a:pPr lvl="1"/>
            <a:r>
              <a:rPr lang="en-IE" dirty="0"/>
              <a:t>Status at CGMS-52 (April 2024): </a:t>
            </a:r>
          </a:p>
          <a:p>
            <a:pPr lvl="2"/>
            <a:r>
              <a:rPr lang="en-IE" dirty="0"/>
              <a:t>To be addressed at WGII IS#1 on 17 Sep 2024</a:t>
            </a:r>
          </a:p>
          <a:p>
            <a:pPr lvl="2"/>
            <a:r>
              <a:rPr lang="en-IE" dirty="0"/>
              <a:t>2024 January: GSICS to nominate new 'rapporteur’ to discussion on-going actions – who?</a:t>
            </a:r>
          </a:p>
          <a:p>
            <a:pPr lvl="2"/>
            <a:endParaRPr lang="en-IE" dirty="0"/>
          </a:p>
          <a:p>
            <a:r>
              <a:rPr lang="en-IE" dirty="0"/>
              <a:t>EUMETSAT is implementing SNO and NWP bias monitoring method</a:t>
            </a:r>
          </a:p>
          <a:p>
            <a:pPr lvl="1"/>
            <a:r>
              <a:rPr lang="en-IE" dirty="0"/>
              <a:t>as part of Cal/Val Plans for AMSU-A, MWS, MWI and EPS-Sterna </a:t>
            </a:r>
          </a:p>
          <a:p>
            <a:pPr lvl="1"/>
            <a:r>
              <a:rPr lang="en-IE" dirty="0"/>
              <a:t>through internal developments and partnerships with partner agencies</a:t>
            </a:r>
          </a:p>
          <a:p>
            <a:pPr lvl="1"/>
            <a:endParaRPr lang="en-IE" dirty="0"/>
          </a:p>
          <a:p>
            <a:r>
              <a:rPr lang="en-IE" dirty="0"/>
              <a:t>Can GSICS coordinate these methods among satellite operators?</a:t>
            </a:r>
          </a:p>
          <a:p>
            <a:pPr lvl="1"/>
            <a:r>
              <a:rPr lang="en-IE" dirty="0"/>
              <a:t>Agree common baseline algorithms?</a:t>
            </a:r>
          </a:p>
          <a:p>
            <a:pPr lvl="1"/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95716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B837-62A2-451D-E56F-D8F39581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3145-3C65-85E5-453E-6163791B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A237E-3731-ED6B-FAE5-D2D7BF23E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CGMS Action on MWSG</a:t>
            </a:r>
          </a:p>
          <a:p>
            <a:r>
              <a:rPr lang="en-GB" dirty="0"/>
              <a:t>Focus Group Meetings 2024/2025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SNO 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Dynamic Range v Resolution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Top Hat v Actual SRFs in RTM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Vicarious Inter-Calibration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Warm End Histogram method</a:t>
            </a:r>
          </a:p>
        </p:txBody>
      </p:sp>
    </p:spTree>
    <p:extLst>
      <p:ext uri="{BB962C8B-B14F-4D97-AF65-F5344CB8AC3E}">
        <p14:creationId xmlns:p14="http://schemas.microsoft.com/office/powerpoint/2010/main" val="8206187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12083-1129-5FFF-E1B8-8F0BD445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03E3-BC79-D4EC-BF8B-A7053683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SNO/Vicarious Focus Group Meetings 2024/25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67B1-137F-84B4-54D6-9210DB856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44252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2024-05-02</a:t>
            </a:r>
          </a:p>
          <a:p>
            <a:pPr lvl="1"/>
            <a:r>
              <a:rPr lang="en-GB" dirty="0"/>
              <a:t>Introducing SNO Focus Group and review of previously published algorithms</a:t>
            </a:r>
          </a:p>
          <a:p>
            <a:pPr lvl="1"/>
            <a:endParaRPr lang="en-GB" dirty="0"/>
          </a:p>
          <a:p>
            <a:r>
              <a:rPr lang="en-GB" dirty="0"/>
              <a:t>2024-08-08</a:t>
            </a:r>
          </a:p>
          <a:p>
            <a:pPr lvl="1"/>
            <a:r>
              <a:rPr lang="en-IE" dirty="0"/>
              <a:t>Progress with review of SNO methods</a:t>
            </a:r>
          </a:p>
          <a:p>
            <a:pPr lvl="1"/>
            <a:r>
              <a:rPr lang="en-IE" dirty="0"/>
              <a:t>Quantify differences between centres of Collocation Areas</a:t>
            </a:r>
          </a:p>
          <a:p>
            <a:pPr lvl="1"/>
            <a:endParaRPr lang="en-GB" dirty="0"/>
          </a:p>
          <a:p>
            <a:r>
              <a:rPr lang="en-GB" dirty="0">
                <a:hlinkClick r:id="rId2"/>
              </a:rPr>
              <a:t>2025-01-16</a:t>
            </a:r>
            <a:endParaRPr lang="en-GB" dirty="0"/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Yang Guo (CMA) -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SNO algorithm implemented for MWHS-II on FY-3F</a:t>
            </a:r>
            <a:endParaRPr lang="en-IE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 Hewison (EUMETSAT) -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4"/>
              </a:rPr>
              <a:t>Dynamic range v spatial resolution and Top Hat v Real Spectral Responses</a:t>
            </a:r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Katherine Wentz (RSS) -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5"/>
              </a:rPr>
              <a:t>Absolute Intercalibration of Spaceborne Microwave Radiometers, focusing on vicarious methods using open ocean and rainforests</a:t>
            </a:r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IE" dirty="0"/>
              <a:t/>
            </a:r>
            <a:br>
              <a:rPr lang="en-IE" dirty="0"/>
            </a:br>
            <a:endParaRPr lang="en-GB" dirty="0"/>
          </a:p>
          <a:p>
            <a:r>
              <a:rPr lang="en-GB" dirty="0"/>
              <a:t>Not all presentations/discussions on GSICS Wiki!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47854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DF8FC-9C08-FEA8-0C01-60C345D22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F277-487B-E024-9ADE-58C5242B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FFF41-F936-1765-3BCB-14AA99882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CGMS Action on MWSG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Focus Group Meetings 2024/2025</a:t>
            </a:r>
          </a:p>
          <a:p>
            <a:r>
              <a:rPr lang="en-GB" dirty="0"/>
              <a:t>SNO Algorithm Development</a:t>
            </a:r>
          </a:p>
          <a:p>
            <a:pPr lvl="1"/>
            <a:r>
              <a:rPr lang="en-GB" dirty="0"/>
              <a:t>Dynamic Range v Resolution</a:t>
            </a:r>
          </a:p>
          <a:p>
            <a:pPr lvl="1"/>
            <a:r>
              <a:rPr lang="en-GB" dirty="0"/>
              <a:t>Top Hat v Actual SRFs in RTM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Vicarious Inter-Calibration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Warm End Histogram method</a:t>
            </a:r>
          </a:p>
        </p:txBody>
      </p:sp>
    </p:spTree>
    <p:extLst>
      <p:ext uri="{BB962C8B-B14F-4D97-AF65-F5344CB8AC3E}">
        <p14:creationId xmlns:p14="http://schemas.microsoft.com/office/powerpoint/2010/main" val="35489626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EFC-C5CC-F3B1-CD99-96EB9773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SNO Algorithm Development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4FC8B-4188-1A91-8A8E-CFF24E7EE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4" y="1139429"/>
            <a:ext cx="5729536" cy="526267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Review of published SNO methods</a:t>
            </a:r>
          </a:p>
          <a:p>
            <a:pPr lvl="1"/>
            <a:r>
              <a:rPr lang="en-GB" dirty="0"/>
              <a:t>Ongoing</a:t>
            </a:r>
          </a:p>
          <a:p>
            <a:pPr lvl="1"/>
            <a:endParaRPr lang="en-GB" dirty="0"/>
          </a:p>
          <a:p>
            <a:r>
              <a:rPr lang="en-GB" dirty="0"/>
              <a:t>Developing SNO uncertainty framework</a:t>
            </a:r>
          </a:p>
          <a:p>
            <a:pPr lvl="1"/>
            <a:r>
              <a:rPr lang="en-GB" dirty="0"/>
              <a:t>Characterising spatial variability </a:t>
            </a:r>
          </a:p>
          <a:p>
            <a:pPr lvl="1"/>
            <a:r>
              <a:rPr lang="en-GB" dirty="0"/>
              <a:t>Using high-resolution Sentinel-6/AMR data (1D)</a:t>
            </a:r>
          </a:p>
          <a:p>
            <a:pPr lvl="1"/>
            <a:r>
              <a:rPr lang="en-GB" dirty="0"/>
              <a:t>Simulating 2D data: </a:t>
            </a:r>
            <a:r>
              <a:rPr lang="en-GB" i="1" dirty="0"/>
              <a:t>Structured Random Fields</a:t>
            </a:r>
            <a:endParaRPr lang="en-GB" dirty="0"/>
          </a:p>
          <a:p>
            <a:pPr lvl="1"/>
            <a:r>
              <a:rPr lang="en-GB" dirty="0"/>
              <a:t>Contribution to uncertainty analysis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Alternative: Possible use of simulations from NWP models?</a:t>
            </a:r>
          </a:p>
          <a:p>
            <a:pPr lvl="1"/>
            <a:endParaRPr lang="en-GB" dirty="0"/>
          </a:p>
          <a:p>
            <a:r>
              <a:rPr lang="en-GB" dirty="0"/>
              <a:t>Optimising SNO algorithm for test cases</a:t>
            </a:r>
          </a:p>
          <a:p>
            <a:pPr lvl="1"/>
            <a:r>
              <a:rPr lang="en-GB" dirty="0"/>
              <a:t>Defining Dynamic Range requirement</a:t>
            </a:r>
          </a:p>
          <a:p>
            <a:pPr lvl="1"/>
            <a:r>
              <a:rPr lang="en-GB" dirty="0"/>
              <a:t>Application to AWS test data starting March 2025</a:t>
            </a:r>
          </a:p>
          <a:p>
            <a:pPr lvl="1"/>
            <a:r>
              <a:rPr lang="en-GB" dirty="0"/>
              <a:t>Extension to “warm SNOs” (OCTM method)</a:t>
            </a:r>
          </a:p>
          <a:p>
            <a:pPr lvl="1"/>
            <a:r>
              <a:rPr lang="en-GB" dirty="0"/>
              <a:t>Applying uncertainty framework</a:t>
            </a:r>
          </a:p>
          <a:p>
            <a:pPr lvl="1"/>
            <a:endParaRPr lang="en-GB" dirty="0"/>
          </a:p>
          <a:p>
            <a:r>
              <a:rPr lang="en-GB" dirty="0"/>
              <a:t>Sterna Inter-Calibration Study </a:t>
            </a:r>
          </a:p>
          <a:p>
            <a:pPr lvl="1"/>
            <a:r>
              <a:rPr lang="en-GB" dirty="0"/>
              <a:t>With Deimos/UPC</a:t>
            </a:r>
          </a:p>
          <a:p>
            <a:pPr lvl="1"/>
            <a:r>
              <a:rPr lang="en-GB" dirty="0"/>
              <a:t>OCTM &amp; Vicarious Inter-Calibration</a:t>
            </a:r>
          </a:p>
          <a:p>
            <a:pPr lvl="1"/>
            <a:r>
              <a:rPr lang="en-GB" dirty="0"/>
              <a:t>See agenda item 7k at 2025 Annual Meeting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B60D0E-C780-B207-F424-9BEA120D59F5}"/>
              </a:ext>
            </a:extLst>
          </p:cNvPr>
          <p:cNvSpPr txBox="1">
            <a:spLocks/>
          </p:cNvSpPr>
          <p:nvPr/>
        </p:nvSpPr>
        <p:spPr bwMode="auto">
          <a:xfrm>
            <a:off x="5658928" y="1120391"/>
            <a:ext cx="6003985" cy="425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IE" b="0" kern="0" dirty="0">
                <a:solidFill>
                  <a:srgbClr val="FF0000"/>
                </a:solidFill>
              </a:rPr>
              <a:t>Lukas Muser 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EUMETSAT Fellow at DWD, Germany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investigating effects of inhomogeneities within satellite footprints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Aims to enhance accuracy of data assimilation by understanding and characterizing observation errors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Using NWP Model fields from ICON 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To simulate satellite microwave radiometer scenes 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up to 500m resolution</a:t>
            </a:r>
          </a:p>
          <a:p>
            <a:pPr lvl="1"/>
            <a:endParaRPr lang="en-IE" b="0" kern="0" dirty="0">
              <a:solidFill>
                <a:srgbClr val="FF0000"/>
              </a:solidFill>
            </a:endParaRPr>
          </a:p>
          <a:p>
            <a:pPr marL="562722" lvl="1" indent="0">
              <a:buNone/>
            </a:pPr>
            <a:r>
              <a:rPr lang="en-IE" b="0" kern="0" dirty="0">
                <a:solidFill>
                  <a:srgbClr val="FF0000"/>
                </a:solidFill>
              </a:rPr>
              <a:t>1. Investigate inhomogeneities using simulated data</a:t>
            </a:r>
          </a:p>
          <a:p>
            <a:pPr marL="562722" lvl="1" indent="0">
              <a:buNone/>
            </a:pPr>
            <a:r>
              <a:rPr lang="en-IE" b="0" kern="0" dirty="0">
                <a:solidFill>
                  <a:srgbClr val="FF0000"/>
                </a:solidFill>
              </a:rPr>
              <a:t>2. Compare stats for different resolutions</a:t>
            </a:r>
          </a:p>
          <a:p>
            <a:pPr marL="562722" lvl="1" indent="0">
              <a:buNone/>
            </a:pPr>
            <a:r>
              <a:rPr lang="en-IE" b="0" kern="0" dirty="0">
                <a:solidFill>
                  <a:srgbClr val="FF0000"/>
                </a:solidFill>
              </a:rPr>
              <a:t>3. Compare difference to O-B stats</a:t>
            </a:r>
          </a:p>
          <a:p>
            <a:pPr marL="562722" lvl="1" indent="0">
              <a:buNone/>
            </a:pPr>
            <a:r>
              <a:rPr lang="en-IE" b="0" kern="0" dirty="0">
                <a:solidFill>
                  <a:srgbClr val="FF0000"/>
                </a:solidFill>
              </a:rPr>
              <a:t>4. Determine situation-dependent error description</a:t>
            </a:r>
          </a:p>
          <a:p>
            <a:pPr lvl="1"/>
            <a:endParaRPr lang="en-IE" b="0" kern="0" dirty="0">
              <a:solidFill>
                <a:srgbClr val="FF0000"/>
              </a:solidFill>
            </a:endParaRPr>
          </a:p>
          <a:p>
            <a:pPr lvl="1"/>
            <a:r>
              <a:rPr lang="en-GB" b="0" kern="0" dirty="0">
                <a:solidFill>
                  <a:srgbClr val="FF0000"/>
                </a:solidFill>
              </a:rPr>
              <a:t>Relevant to SNO uncertainty</a:t>
            </a:r>
          </a:p>
          <a:p>
            <a:pPr lvl="1"/>
            <a:r>
              <a:rPr lang="en-GB" b="0" kern="0" dirty="0">
                <a:solidFill>
                  <a:srgbClr val="FF0000"/>
                </a:solidFill>
              </a:rPr>
              <a:t>Invite to MWSG web meeting</a:t>
            </a:r>
          </a:p>
          <a:p>
            <a:endParaRPr lang="en-GB" b="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BFFE50-8DEC-F2EB-64F5-ABD61F51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591" y="4172337"/>
            <a:ext cx="2967487" cy="25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07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CFE7-54CA-7BE8-37E1-8F4651AB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SNO development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2FA4F-9DFC-1E59-67CA-D603676B8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Yang Guo (CMA) -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2"/>
              </a:rPr>
              <a:t>SNO algorithm implemented for MWHS-II on FY-3F</a:t>
            </a:r>
            <a:endParaRPr lang="en-IE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 on the work published in 2024: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https://ieeexplore.ieee.org/document/10658988</a:t>
            </a:r>
            <a:endParaRPr lang="en-IE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Comparison of collocated near-nadir observations with ATMS</a:t>
            </a: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dt&lt;15min</a:t>
            </a:r>
          </a:p>
          <a:p>
            <a:pPr lvl="1"/>
            <a:r>
              <a:rPr lang="en-IE" dirty="0">
                <a:solidFill>
                  <a:srgbClr val="000000"/>
                </a:solidFill>
                <a:latin typeface="arial" panose="020B0604020202020204" pitchFamily="34" charset="0"/>
              </a:rPr>
              <a:t>ds&lt;3km</a:t>
            </a: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VZA&lt;±5°</a:t>
            </a:r>
          </a:p>
          <a:p>
            <a:pPr lvl="1"/>
            <a:endParaRPr lang="en-I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I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Compare thresholds used </a:t>
            </a: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en-IE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eview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of published SNO methods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Impact on uncertainty of relative biases</a:t>
            </a:r>
          </a:p>
          <a:p>
            <a:pPr marL="562722" lvl="1" indent="0">
              <a:buNone/>
            </a:pPr>
            <a:endParaRPr lang="en-I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I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62722" lvl="1" indent="0">
              <a:buNone/>
            </a:pPr>
            <a:r>
              <a:rPr lang="en-I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I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I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0528EC-80DF-7CB8-4525-ADB0357CD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2" t="11215" b="10115"/>
          <a:stretch/>
        </p:blipFill>
        <p:spPr bwMode="auto">
          <a:xfrm>
            <a:off x="6869195" y="2371725"/>
            <a:ext cx="490319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302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3" ma:contentTypeDescription="Create a new document." ma:contentTypeScope="" ma:versionID="3f7dbbcd3ac9e77d910f14ccc7df6434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d10fb32dcf1859980f0078748871d33e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F162B5-2E6E-4C8D-881A-803D0DC84FC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c0d32b7-afc5-4577-b835-8ee209ff46e1"/>
    <ds:schemaRef ds:uri="http://schemas.openxmlformats.org/package/2006/metadata/core-properties"/>
    <ds:schemaRef ds:uri="3434cde1-f776-4c3f-9525-3f132e87b8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F3EC2B-49BA-4515-A079-BB864395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(All Designs)</Template>
  <TotalTime>3232</TotalTime>
  <Words>1734</Words>
  <Application>Microsoft Office PowerPoint</Application>
  <PresentationFormat>Widescreen</PresentationFormat>
  <Paragraphs>443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</vt:lpstr>
      <vt:lpstr>Bahnschrift Light</vt:lpstr>
      <vt:lpstr>Bahnschrift SemiLight</vt:lpstr>
      <vt:lpstr>Calibri</vt:lpstr>
      <vt:lpstr>Century Gothic</vt:lpstr>
      <vt:lpstr>CiscoSans</vt:lpstr>
      <vt:lpstr>Helvetica</vt:lpstr>
      <vt:lpstr>Roboto</vt:lpstr>
      <vt:lpstr>Roboto Light</vt:lpstr>
      <vt:lpstr>Roboto Medium</vt:lpstr>
      <vt:lpstr>Tahoma</vt:lpstr>
      <vt:lpstr>Times New Roman</vt:lpstr>
      <vt:lpstr>Title &amp; Seperator Slides</vt:lpstr>
      <vt:lpstr>PowerPoint Presentation</vt:lpstr>
      <vt:lpstr>Update on SNO/Vicarious Calibration Focus Group</vt:lpstr>
      <vt:lpstr>Update on SNO/Vicarious Calibration Focus Group</vt:lpstr>
      <vt:lpstr>CGMS Microwave Action on GSICS</vt:lpstr>
      <vt:lpstr>Update on SNO/Vicarious Calibration Focus Group</vt:lpstr>
      <vt:lpstr>Review of SNO/Vicarious Focus Group Meetings 2024/25</vt:lpstr>
      <vt:lpstr>Update on SNO/Vicarious Calibration Focus Group</vt:lpstr>
      <vt:lpstr>SNO Algorithm Development</vt:lpstr>
      <vt:lpstr>Further SNO development</vt:lpstr>
      <vt:lpstr>Update to SNO Literature Review Spreadsheet</vt:lpstr>
      <vt:lpstr>Update on SNO/Vicarious Calibration Focus Group</vt:lpstr>
      <vt:lpstr>Vicarious Inter-Calibration algorithm development</vt:lpstr>
      <vt:lpstr>Update on SNO/Vicarious Calibration Focus Group</vt:lpstr>
      <vt:lpstr>Lessons from developing GSICS IR products</vt:lpstr>
      <vt:lpstr>SNO/Vicarious Calibration Focus Group Plan for 2025/26</vt:lpstr>
      <vt:lpstr>Update on SNO/Vicarious Calibration Focus Group</vt:lpstr>
      <vt:lpstr>Thoughts on further merging of MWSG Focus Groups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</cp:lastModifiedBy>
  <cp:revision>71</cp:revision>
  <cp:lastPrinted>2006-03-06T14:11:17Z</cp:lastPrinted>
  <dcterms:created xsi:type="dcterms:W3CDTF">2023-10-10T07:54:36Z</dcterms:created>
  <dcterms:modified xsi:type="dcterms:W3CDTF">2025-03-19T00:47:19Z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0x010100420E6A351B58E744BDF5DE913D9738F4</vt:lpwstr>
  </property>
  <property fmtid="{D5CDD505-2E9C-101B-9397-08002B2CF9AE}" pid="3" name="DM_DOCNUM">
    <vt:lpwstr>1380705</vt:lpwstr>
  </property>
  <property fmtid="{D5CDD505-2E9C-101B-9397-08002B2CF9AE}" pid="4" name="DM_DOCNAME">
    <vt:lpwstr>EPS-Sterna Inter-Calibration Concept Presentation for SAG Oct 2023</vt:lpwstr>
  </property>
  <property fmtid="{D5CDD505-2E9C-101B-9397-08002B2CF9AE}" pid="5" name="DM_AUTHOR">
    <vt:lpwstr>Tim Hewison</vt:lpwstr>
  </property>
  <property fmtid="{D5CDD505-2E9C-101B-9397-08002B2CF9AE}" pid="6" name="DM_E_DOC_NO">
    <vt:lpwstr>EUM/EPS-STERNA/VWG/23/1380705</vt:lpwstr>
  </property>
  <property fmtid="{D5CDD505-2E9C-101B-9397-08002B2CF9AE}" pid="7" name="DM_E_VER_NO">
    <vt:lpwstr>1 Draft</vt:lpwstr>
  </property>
  <property fmtid="{D5CDD505-2E9C-101B-9397-08002B2CF9AE}" pid="8" name="DM_E_ISS_DATE">
    <vt:lpwstr>10 October 2023</vt:lpwstr>
  </property>
  <property fmtid="{D5CDD505-2E9C-101B-9397-08002B2CF9AE}" pid="9" name="DM_E_FROM_PERS2">
    <vt:lpwstr/>
  </property>
  <property fmtid="{D5CDD505-2E9C-101B-9397-08002B2CF9AE}" pid="10" name="DM_E_CONFID">
    <vt:lpwstr/>
  </property>
  <property fmtid="{D5CDD505-2E9C-101B-9397-08002B2CF9AE}" pid="11" name="DM_E_WBS_CODE">
    <vt:lpwstr/>
  </property>
  <property fmtid="{D5CDD505-2E9C-101B-9397-08002B2CF9AE}" pid="12" name="DM_E_DISTRIB">
    <vt:lpwstr/>
  </property>
  <property fmtid="{D5CDD505-2E9C-101B-9397-08002B2CF9AE}" pid="13" name="DIGITAL_SIGNATURE">
    <vt:lpwstr/>
  </property>
</Properties>
</file>