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7">
  <p:sldMasterIdLst>
    <p:sldMasterId id="2147483652" r:id="rId4"/>
  </p:sldMasterIdLst>
  <p:notesMasterIdLst>
    <p:notesMasterId r:id="rId21"/>
  </p:notesMasterIdLst>
  <p:handoutMasterIdLst>
    <p:handoutMasterId r:id="rId22"/>
  </p:handoutMasterIdLst>
  <p:sldIdLst>
    <p:sldId id="621" r:id="rId5"/>
    <p:sldId id="612" r:id="rId6"/>
    <p:sldId id="659" r:id="rId7"/>
    <p:sldId id="658" r:id="rId8"/>
    <p:sldId id="655" r:id="rId9"/>
    <p:sldId id="622" r:id="rId10"/>
    <p:sldId id="624" r:id="rId11"/>
    <p:sldId id="625" r:id="rId12"/>
    <p:sldId id="626" r:id="rId13"/>
    <p:sldId id="627" r:id="rId14"/>
    <p:sldId id="628" r:id="rId15"/>
    <p:sldId id="632" r:id="rId16"/>
    <p:sldId id="629" r:id="rId17"/>
    <p:sldId id="634" r:id="rId18"/>
    <p:sldId id="648" r:id="rId19"/>
    <p:sldId id="609" r:id="rId20"/>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a:srgbClr val="FEDB00"/>
    <a:srgbClr val="C5B9AC"/>
    <a:srgbClr val="00205B"/>
    <a:srgbClr val="D6D2C4"/>
    <a:srgbClr val="E8E8E8"/>
    <a:srgbClr val="E0E0E0"/>
    <a:srgbClr val="F1F1F1"/>
    <a:srgbClr val="00B5E2"/>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79035" autoAdjust="0"/>
  </p:normalViewPr>
  <p:slideViewPr>
    <p:cSldViewPr snapToGrid="0">
      <p:cViewPr varScale="1">
        <p:scale>
          <a:sx n="92" d="100"/>
          <a:sy n="92" d="100"/>
        </p:scale>
        <p:origin x="258" y="90"/>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7FE02029-9BE2-4139-82E8-7E205433FD51}" type="slidenum">
              <a:rPr lang="de-DE" smtClean="0"/>
              <a:pPr>
                <a:defRPr/>
              </a:pPr>
              <a:t>2</a:t>
            </a:fld>
            <a:endParaRPr lang="de-DE"/>
          </a:p>
        </p:txBody>
      </p:sp>
    </p:spTree>
    <p:extLst>
      <p:ext uri="{BB962C8B-B14F-4D97-AF65-F5344CB8AC3E}">
        <p14:creationId xmlns:p14="http://schemas.microsoft.com/office/powerpoint/2010/main" val="12952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a:t>
            </a:fld>
            <a:endParaRPr lang="de-DE"/>
          </a:p>
        </p:txBody>
      </p:sp>
    </p:spTree>
    <p:extLst>
      <p:ext uri="{BB962C8B-B14F-4D97-AF65-F5344CB8AC3E}">
        <p14:creationId xmlns:p14="http://schemas.microsoft.com/office/powerpoint/2010/main" val="391245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028A0-CAD8-9899-75D5-72472B7F6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D7A25-7FF1-1D17-1E41-8A4CD0694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520A9-C6F8-4C72-EDB5-19CAF4FE59DE}"/>
              </a:ext>
            </a:extLst>
          </p:cNvPr>
          <p:cNvSpPr>
            <a:spLocks noGrp="1"/>
          </p:cNvSpPr>
          <p:nvPr>
            <p:ph type="body" idx="1"/>
          </p:nvPr>
        </p:nvSpPr>
        <p:spPr/>
        <p:txBody>
          <a:bodyPr/>
          <a:lstStyle/>
          <a:p>
            <a:endParaRPr lang="en-IE" dirty="0"/>
          </a:p>
          <a:p>
            <a:endParaRPr lang="en-GB" dirty="0"/>
          </a:p>
        </p:txBody>
      </p:sp>
      <p:sp>
        <p:nvSpPr>
          <p:cNvPr id="4" name="Slide Number Placeholder 3">
            <a:extLst>
              <a:ext uri="{FF2B5EF4-FFF2-40B4-BE49-F238E27FC236}">
                <a16:creationId xmlns:a16="http://schemas.microsoft.com/office/drawing/2014/main" id="{67A55D70-95BE-5D4F-D36B-4DAC33DDE681}"/>
              </a:ext>
            </a:extLst>
          </p:cNvPr>
          <p:cNvSpPr>
            <a:spLocks noGrp="1"/>
          </p:cNvSpPr>
          <p:nvPr>
            <p:ph type="sldNum" sz="quarter" idx="10"/>
          </p:nvPr>
        </p:nvSpPr>
        <p:spPr/>
        <p:txBody>
          <a:bodyPr/>
          <a:lstStyle/>
          <a:p>
            <a:pPr>
              <a:defRPr/>
            </a:pPr>
            <a:fld id="{7FE02029-9BE2-4139-82E8-7E205433FD51}" type="slidenum">
              <a:rPr lang="de-DE" smtClean="0"/>
              <a:pPr>
                <a:defRPr/>
              </a:pPr>
              <a:t>4</a:t>
            </a:fld>
            <a:endParaRPr lang="de-DE"/>
          </a:p>
        </p:txBody>
      </p:sp>
    </p:spTree>
    <p:extLst>
      <p:ext uri="{BB962C8B-B14F-4D97-AF65-F5344CB8AC3E}">
        <p14:creationId xmlns:p14="http://schemas.microsoft.com/office/powerpoint/2010/main" val="286331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FE02029-9BE2-4139-82E8-7E205433FD51}" type="slidenum">
              <a:rPr lang="de-DE" smtClean="0"/>
              <a:pPr>
                <a:defRPr/>
              </a:pPr>
              <a:t>5</a:t>
            </a:fld>
            <a:endParaRPr lang="de-DE"/>
          </a:p>
        </p:txBody>
      </p:sp>
    </p:spTree>
    <p:extLst>
      <p:ext uri="{BB962C8B-B14F-4D97-AF65-F5344CB8AC3E}">
        <p14:creationId xmlns:p14="http://schemas.microsoft.com/office/powerpoint/2010/main" val="63443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Confirms</a:t>
            </a:r>
            <a:r>
              <a:rPr lang="en-GB" baseline="0" dirty="0"/>
              <a:t> </a:t>
            </a:r>
            <a:r>
              <a:rPr lang="en-GB" dirty="0"/>
              <a:t>AMSU/MHS/ATMS stable,</a:t>
            </a:r>
            <a:r>
              <a:rPr lang="en-GB" baseline="0" dirty="0"/>
              <a:t> well-calibrated – suitable references</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extLst>
      <p:ext uri="{BB962C8B-B14F-4D97-AF65-F5344CB8AC3E}">
        <p14:creationId xmlns:p14="http://schemas.microsoft.com/office/powerpoint/2010/main" val="95365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combine with Slide 5</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12</a:t>
            </a:fld>
            <a:endParaRPr lang="de-DE"/>
          </a:p>
        </p:txBody>
      </p:sp>
    </p:spTree>
    <p:extLst>
      <p:ext uri="{BB962C8B-B14F-4D97-AF65-F5344CB8AC3E}">
        <p14:creationId xmlns:p14="http://schemas.microsoft.com/office/powerpoint/2010/main" val="382388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footprint column?</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13</a:t>
            </a:fld>
            <a:endParaRPr lang="de-DE"/>
          </a:p>
        </p:txBody>
      </p:sp>
    </p:spTree>
    <p:extLst>
      <p:ext uri="{BB962C8B-B14F-4D97-AF65-F5344CB8AC3E}">
        <p14:creationId xmlns:p14="http://schemas.microsoft.com/office/powerpoint/2010/main" val="348210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14</a:t>
            </a:fld>
            <a:endParaRPr lang="de-DE"/>
          </a:p>
        </p:txBody>
      </p:sp>
    </p:spTree>
    <p:extLst>
      <p:ext uri="{BB962C8B-B14F-4D97-AF65-F5344CB8AC3E}">
        <p14:creationId xmlns:p14="http://schemas.microsoft.com/office/powerpoint/2010/main" val="907552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 Ocean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9921"/>
            <a:ext cx="9421156" cy="5338654"/>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9041510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amp;A - green">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baseline="0"/>
            </a:lvl1pPr>
            <a:lvl2pPr marL="562722" indent="0">
              <a:buNone/>
              <a:defRPr sz="2800" baseline="0"/>
            </a:lvl2pPr>
            <a:lvl3pPr marL="1125443" indent="0">
              <a:buNone/>
              <a:defRPr sz="2400" baseline="0"/>
            </a:lvl3pPr>
            <a:lvl4pPr marL="1688165" indent="0">
              <a:buNone/>
              <a:defRPr sz="2000" baseline="0"/>
            </a:lvl4pPr>
            <a:lvl5pPr marL="2250887" indent="0">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7793247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 orange">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4"/>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baseline="0"/>
            </a:lvl1pPr>
            <a:lvl2pPr marL="562722" indent="0">
              <a:buNone/>
              <a:defRPr sz="2800" baseline="0"/>
            </a:lvl2pPr>
            <a:lvl3pPr marL="1125443" indent="0">
              <a:buNone/>
              <a:defRPr sz="2400" baseline="0"/>
            </a:lvl3pPr>
            <a:lvl4pPr marL="1688165" indent="0">
              <a:buNone/>
              <a:defRPr sz="2000" baseline="0"/>
            </a:lvl4pPr>
            <a:lvl5pPr marL="2250887" indent="0">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33408539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1866988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rgbClr val="253948"/>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5053" y="-8719"/>
            <a:ext cx="11901894" cy="647425"/>
          </a:xfrm>
          <a:prstGeom prst="rect">
            <a:avLst/>
          </a:prstGeom>
          <a:solidFill>
            <a:schemeClr val="tx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900" b="1" i="0" u="none" strike="noStrike" kern="1200" cap="none" spc="0" normalizeH="0" baseline="0" noProof="0">
              <a:ln>
                <a:noFill/>
              </a:ln>
              <a:solidFill>
                <a:srgbClr val="00205B"/>
              </a:solidFill>
              <a:effectLst/>
              <a:uLnTx/>
              <a:uFillTx/>
              <a:latin typeface="Tahoma" pitchFamily="34" charset="0"/>
              <a:ea typeface="+mn-ea"/>
              <a:cs typeface="+mn-cs"/>
            </a:endParaRPr>
          </a:p>
        </p:txBody>
      </p:sp>
      <p:sp>
        <p:nvSpPr>
          <p:cNvPr id="8" name="Rectangle 7"/>
          <p:cNvSpPr/>
          <p:nvPr userDrawn="1"/>
        </p:nvSpPr>
        <p:spPr bwMode="auto">
          <a:xfrm>
            <a:off x="145054" y="-8719"/>
            <a:ext cx="647425" cy="64742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900" b="1" i="0" u="none" strike="noStrike" kern="1200" cap="none" spc="0" normalizeH="0" baseline="0" noProof="0">
              <a:ln>
                <a:noFill/>
              </a:ln>
              <a:solidFill>
                <a:srgbClr val="00205B"/>
              </a:solidFill>
              <a:effectLst/>
              <a:uLnTx/>
              <a:uFillTx/>
              <a:latin typeface="Tahoma" pitchFamily="34" charset="0"/>
              <a:ea typeface="+mn-ea"/>
              <a:cs typeface="+mn-cs"/>
            </a:endParaRPr>
          </a:p>
        </p:txBody>
      </p:sp>
      <p:sp>
        <p:nvSpPr>
          <p:cNvPr id="2" name="Title 1"/>
          <p:cNvSpPr>
            <a:spLocks noGrp="1"/>
          </p:cNvSpPr>
          <p:nvPr>
            <p:ph type="title"/>
          </p:nvPr>
        </p:nvSpPr>
        <p:spPr>
          <a:xfrm>
            <a:off x="792479" y="-8719"/>
            <a:ext cx="11254467" cy="640079"/>
          </a:xfrm>
        </p:spPr>
        <p:txBody>
          <a:bodyPr/>
          <a:lstStyle>
            <a:lvl1pPr marL="221544">
              <a:defRPr>
                <a:solidFill>
                  <a:schemeClr val="bg1"/>
                </a:solidFill>
              </a:defRPr>
            </a:lvl1pPr>
          </a:lstStyle>
          <a:p>
            <a:r>
              <a:rPr lang="en-US"/>
              <a:t>Click to edit Master title style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
        <p:nvSpPr>
          <p:cNvPr id="7" name="TextBox 6"/>
          <p:cNvSpPr txBox="1"/>
          <p:nvPr userDrawn="1"/>
        </p:nvSpPr>
        <p:spPr>
          <a:xfrm>
            <a:off x="10901866" y="641568"/>
            <a:ext cx="1226619" cy="246221"/>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rPr>
              <a:t>www.eumetsat.int</a:t>
            </a:r>
          </a:p>
        </p:txBody>
      </p:sp>
      <p:sp>
        <p:nvSpPr>
          <p:cNvPr id="6" name="Text Placeholder 5"/>
          <p:cNvSpPr>
            <a:spLocks noGrp="1"/>
          </p:cNvSpPr>
          <p:nvPr>
            <p:ph type="body" sz="quarter" idx="10"/>
          </p:nvPr>
        </p:nvSpPr>
        <p:spPr>
          <a:xfrm>
            <a:off x="145052" y="1139428"/>
            <a:ext cx="11822493" cy="52626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20150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ured background">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3" t="28964" r="31087" b="35710"/>
          <a:stretch/>
        </p:blipFill>
        <p:spPr>
          <a:xfrm>
            <a:off x="-42530" y="-42530"/>
            <a:ext cx="12227442" cy="6911163"/>
          </a:xfrm>
          <a:prstGeom prst="rect">
            <a:avLst/>
          </a:prstGeom>
        </p:spPr>
      </p:pic>
      <p:sp>
        <p:nvSpPr>
          <p:cNvPr id="2" name="Title 1"/>
          <p:cNvSpPr>
            <a:spLocks noGrp="1"/>
          </p:cNvSpPr>
          <p:nvPr>
            <p:ph type="title"/>
          </p:nvPr>
        </p:nvSpPr>
        <p:spPr>
          <a:xfrm>
            <a:off x="792480" y="1"/>
            <a:ext cx="11399520" cy="640079"/>
          </a:xfrm>
        </p:spPr>
        <p:txBody>
          <a:bodyPr/>
          <a:lstStyle>
            <a:lvl1pPr marL="221544">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7674612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GB"/>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3211438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blue">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
        <p:nvSpPr>
          <p:cNvPr id="6" name="Text Placeholder 5"/>
          <p:cNvSpPr>
            <a:spLocks noGrp="1"/>
          </p:cNvSpPr>
          <p:nvPr>
            <p:ph type="body" sz="quarter" idx="10"/>
          </p:nvPr>
        </p:nvSpPr>
        <p:spPr>
          <a:xfrm>
            <a:off x="6308436" y="1237673"/>
            <a:ext cx="5463956" cy="5164431"/>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329190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yellow">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
        <p:nvSpPr>
          <p:cNvPr id="6" name="Text Placeholder 5"/>
          <p:cNvSpPr>
            <a:spLocks noGrp="1"/>
          </p:cNvSpPr>
          <p:nvPr>
            <p:ph type="body" sz="quarter" idx="10"/>
          </p:nvPr>
        </p:nvSpPr>
        <p:spPr>
          <a:xfrm>
            <a:off x="6308436" y="1237673"/>
            <a:ext cx="5463956" cy="5164431"/>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861236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purple">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
        <p:nvSpPr>
          <p:cNvPr id="6" name="Text Placeholder 5"/>
          <p:cNvSpPr>
            <a:spLocks noGrp="1"/>
          </p:cNvSpPr>
          <p:nvPr>
            <p:ph type="body" sz="quarter" idx="10"/>
          </p:nvPr>
        </p:nvSpPr>
        <p:spPr>
          <a:xfrm>
            <a:off x="6308436" y="1237673"/>
            <a:ext cx="5463956" cy="5164431"/>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17779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green">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
        <p:nvSpPr>
          <p:cNvPr id="6" name="Text Placeholder 5"/>
          <p:cNvSpPr>
            <a:spLocks noGrp="1"/>
          </p:cNvSpPr>
          <p:nvPr>
            <p:ph type="body" sz="quarter" idx="10"/>
          </p:nvPr>
        </p:nvSpPr>
        <p:spPr>
          <a:xfrm>
            <a:off x="6308436" y="1237673"/>
            <a:ext cx="5463956" cy="5164431"/>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101383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orange">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4"/>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
        <p:nvSpPr>
          <p:cNvPr id="6" name="Text Placeholder 5"/>
          <p:cNvSpPr>
            <a:spLocks noGrp="1"/>
          </p:cNvSpPr>
          <p:nvPr>
            <p:ph type="body" sz="quarter" idx="10"/>
          </p:nvPr>
        </p:nvSpPr>
        <p:spPr>
          <a:xfrm>
            <a:off x="6308436" y="1237673"/>
            <a:ext cx="5463956" cy="5164431"/>
          </a:xfrm>
        </p:spPr>
        <p:txBody>
          <a:bodyPr/>
          <a:lstStyle>
            <a:lvl1pPr>
              <a:defRPr sz="3200" spc="-100" baseline="0"/>
            </a:lvl1pPr>
            <a:lvl2pPr>
              <a:defRPr sz="2800" spc="-100" baseline="0"/>
            </a:lvl2pPr>
            <a:lvl3pPr>
              <a:defRPr sz="2400" spc="-100" baseline="0"/>
            </a:lvl3pPr>
            <a:lvl4pPr>
              <a:defRPr sz="2000" spc="-100" baseline="0"/>
            </a:lvl4pPr>
            <a:lvl5pPr>
              <a:defRPr sz="18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388585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 blue">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baseline="0"/>
            </a:lvl1pPr>
            <a:lvl2pPr marL="562722" indent="0">
              <a:buNone/>
              <a:defRPr sz="2800" baseline="0"/>
            </a:lvl2pPr>
            <a:lvl3pPr marL="1125443" indent="0">
              <a:buNone/>
              <a:defRPr sz="2400" baseline="0"/>
            </a:lvl3pPr>
            <a:lvl4pPr marL="1688165" indent="0">
              <a:buNone/>
              <a:defRPr sz="2000" baseline="0"/>
            </a:lvl4pPr>
            <a:lvl5pPr marL="2250887" indent="0">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15648651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 yellow">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baseline="0"/>
            </a:lvl1pPr>
            <a:lvl2pPr marL="562722" indent="0">
              <a:buNone/>
              <a:defRPr sz="2800" baseline="0"/>
            </a:lvl2pPr>
            <a:lvl3pPr marL="1125443" indent="0">
              <a:buNone/>
              <a:defRPr sz="2400" baseline="0"/>
            </a:lvl3pPr>
            <a:lvl4pPr marL="1688165" indent="0">
              <a:buNone/>
              <a:defRPr sz="2000" baseline="0"/>
            </a:lvl4pPr>
            <a:lvl5pPr marL="2250887" indent="0">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4576354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 purple">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baseline="0"/>
            </a:lvl1pPr>
            <a:lvl2pPr marL="562722" indent="0">
              <a:buNone/>
              <a:defRPr sz="2800" baseline="0"/>
            </a:lvl2pPr>
            <a:lvl3pPr marL="1125443" indent="0">
              <a:buNone/>
              <a:defRPr sz="2400" baseline="0"/>
            </a:lvl3pPr>
            <a:lvl4pPr marL="1688165" indent="0">
              <a:buNone/>
              <a:defRPr sz="2000" baseline="0"/>
            </a:lvl4pPr>
            <a:lvl5pPr marL="2250887" indent="0">
              <a:buNone/>
              <a:defRPr sz="1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437448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792479" y="4"/>
            <a:ext cx="11399521" cy="600764"/>
          </a:xfrm>
          <a:prstGeom prst="rect">
            <a:avLst/>
          </a:prstGeom>
          <a:noFill/>
          <a:ln w="9525">
            <a:noFill/>
            <a:miter lim="800000"/>
            <a:headEnd/>
            <a:tailEnd/>
          </a:ln>
        </p:spPr>
        <p:txBody>
          <a:bodyPr vert="horz" wrap="square" lIns="0" tIns="36000" rIns="36000" bIns="36000" numCol="1" anchor="ctr" anchorCtr="0" compatLnSpc="1">
            <a:prstTxWarp prst="textNoShape">
              <a:avLst/>
            </a:prstTxWarp>
            <a:normAutofit/>
          </a:bodyPr>
          <a:lstStyle/>
          <a:p>
            <a:pPr lvl="0"/>
            <a:r>
              <a:rPr lang="en-US"/>
              <a:t>Click to edit Master title style</a:t>
            </a:r>
            <a:endParaRPr lang="en-GB" dirty="0"/>
          </a:p>
        </p:txBody>
      </p:sp>
      <p:sp>
        <p:nvSpPr>
          <p:cNvPr id="29700" name="Rectangle 58"/>
          <p:cNvSpPr>
            <a:spLocks noGrp="1" noChangeArrowheads="1"/>
          </p:cNvSpPr>
          <p:nvPr>
            <p:ph type="body" idx="1"/>
          </p:nvPr>
        </p:nvSpPr>
        <p:spPr bwMode="auto">
          <a:xfrm>
            <a:off x="145054" y="1139429"/>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sp>
        <p:nvSpPr>
          <p:cNvPr id="16" name="TextBox 15"/>
          <p:cNvSpPr txBox="1"/>
          <p:nvPr userDrawn="1"/>
        </p:nvSpPr>
        <p:spPr>
          <a:xfrm>
            <a:off x="10901866" y="641568"/>
            <a:ext cx="1226619" cy="246221"/>
          </a:xfrm>
          <a:prstGeom prst="rect">
            <a:avLst/>
          </a:prstGeom>
          <a:noFill/>
        </p:spPr>
        <p:txBody>
          <a:bodyPr wrap="none" rtlCol="0">
            <a:spAutoFit/>
          </a:bodyPr>
          <a:lstStyle/>
          <a:p>
            <a:pPr algn="r"/>
            <a:r>
              <a:rPr lang="en-GB" sz="1000" b="0" baseline="0" dirty="0">
                <a:solidFill>
                  <a:schemeClr val="bg1"/>
                </a:solidFill>
                <a:latin typeface="Bahnschrift SemiLight" panose="020B0502040204020203" pitchFamily="34" charset="0"/>
                <a:ea typeface="Roboto" panose="02000000000000000000" pitchFamily="2" charset="0"/>
              </a:rPr>
              <a:t>www.eumetsat.int</a:t>
            </a:r>
          </a:p>
        </p:txBody>
      </p:sp>
      <p:sp>
        <p:nvSpPr>
          <p:cNvPr id="12" name="Rectangle 61" title="[DM_E_CONFID]"/>
          <p:cNvSpPr>
            <a:spLocks noChangeArrowheads="1"/>
          </p:cNvSpPr>
          <p:nvPr userDrawn="1"/>
        </p:nvSpPr>
        <p:spPr bwMode="auto">
          <a:xfrm>
            <a:off x="4576120" y="6649210"/>
            <a:ext cx="3113648" cy="153888"/>
          </a:xfrm>
          <a:prstGeom prst="rect">
            <a:avLst/>
          </a:prstGeom>
          <a:noFill/>
          <a:ln w="9525">
            <a:noFill/>
            <a:miter lim="800000"/>
            <a:headEnd/>
            <a:tailEnd/>
          </a:ln>
        </p:spPr>
        <p:txBody>
          <a:bodyPr wrap="square" lIns="0" tIns="0" rIns="0" bIns="0">
            <a:spAutoFit/>
          </a:bodyPr>
          <a:lstStyle/>
          <a:p>
            <a:pPr algn="ctr" eaLnBrk="0" hangingPunct="0">
              <a:defRPr/>
            </a:pPr>
            <a:endParaRPr lang="de-DE" sz="1000" b="0" baseline="0" dirty="0">
              <a:solidFill>
                <a:srgbClr val="00B5E2"/>
              </a:solidFill>
              <a:latin typeface="Roboto" panose="02000000000000000000" pitchFamily="2" charset="0"/>
              <a:ea typeface="Roboto" panose="02000000000000000000" pitchFamily="2" charset="0"/>
              <a:cs typeface="Arial" pitchFamily="34" charset="0"/>
            </a:endParaRPr>
          </a:p>
        </p:txBody>
      </p:sp>
      <p:sp>
        <p:nvSpPr>
          <p:cNvPr id="13" name="Rectangle 61" title="[DM_E_DOC_NO], v[DM_E_VER_NO], [DM_E_ISS_DATE]"/>
          <p:cNvSpPr>
            <a:spLocks noChangeArrowheads="1"/>
          </p:cNvSpPr>
          <p:nvPr userDrawn="1"/>
        </p:nvSpPr>
        <p:spPr bwMode="auto">
          <a:xfrm>
            <a:off x="161047" y="6648056"/>
            <a:ext cx="4628617" cy="153888"/>
          </a:xfrm>
          <a:prstGeom prst="rect">
            <a:avLst/>
          </a:prstGeom>
          <a:noFill/>
          <a:ln w="9525">
            <a:noFill/>
            <a:miter lim="800000"/>
            <a:headEnd/>
            <a:tailEnd/>
          </a:ln>
        </p:spPr>
        <p:txBody>
          <a:bodyPr wrap="square" lIns="0" tIns="0" rIns="0" bIns="0">
            <a:spAutoFit/>
          </a:bodyPr>
          <a:lstStyle/>
          <a:p>
            <a:pPr eaLnBrk="0" hangingPunct="0">
              <a:defRPr/>
            </a:pPr>
            <a:r>
              <a:rPr lang="sv-SE" sz="1000" b="0" baseline="0" noProof="0">
                <a:solidFill>
                  <a:srgbClr val="00B5E2"/>
                </a:solidFill>
                <a:latin typeface="Bahnschrift Light" panose="020B0502040204020203" pitchFamily="34" charset="0"/>
                <a:ea typeface="Roboto" panose="02000000000000000000" pitchFamily="2" charset="0"/>
                <a:cs typeface="Arial" pitchFamily="34" charset="0"/>
              </a:rPr>
              <a:t>EUM/EPS-STERNA/VWG/23/1380705, v1 Draft, 10 October 2023</a:t>
            </a:r>
            <a:endParaRPr lang="en-GB" sz="1000" b="0" baseline="0" noProof="0" dirty="0">
              <a:solidFill>
                <a:srgbClr val="00B5E2"/>
              </a:solidFill>
              <a:latin typeface="Bahnschrift Light" panose="020B0502040204020203" pitchFamily="34" charset="0"/>
              <a:ea typeface="Roboto" panose="02000000000000000000" pitchFamily="2" charset="0"/>
              <a:cs typeface="Arial" pitchFamily="34" charset="0"/>
            </a:endParaRPr>
          </a:p>
        </p:txBody>
      </p:sp>
      <p:sp>
        <p:nvSpPr>
          <p:cNvPr id="2" name="Rectangle 1"/>
          <p:cNvSpPr/>
          <p:nvPr userDrawn="1"/>
        </p:nvSpPr>
        <p:spPr>
          <a:xfrm>
            <a:off x="11519350" y="6593586"/>
            <a:ext cx="609135" cy="262829"/>
          </a:xfrm>
          <a:prstGeom prst="rect">
            <a:avLst/>
          </a:prstGeom>
        </p:spPr>
        <p:txBody>
          <a:bodyPr wrap="square">
            <a:spAutoFit/>
          </a:bodyPr>
          <a:lstStyle/>
          <a:p>
            <a:pPr algn="r"/>
            <a:fld id="{FF9CC606-8418-49EA-9DB7-3FFD72983DD3}" type="slidenum">
              <a:rPr lang="de-DE" sz="1050" b="0" smtClean="0">
                <a:solidFill>
                  <a:srgbClr val="00B5E2"/>
                </a:solidFill>
                <a:latin typeface="Bahnschrift Light" panose="020B0502040204020203" pitchFamily="34" charset="0"/>
                <a:ea typeface="Roboto" panose="02000000000000000000" pitchFamily="2" charset="0"/>
                <a:cs typeface="Arial" pitchFamily="34" charset="0"/>
              </a:rPr>
              <a:pPr algn="r"/>
              <a:t>‹#›</a:t>
            </a:fld>
            <a:endParaRPr lang="en-GB" sz="1050" dirty="0">
              <a:latin typeface="Bahnschrift Light" panose="020B0502040204020203" pitchFamily="34" charset="0"/>
              <a:ea typeface="Roboto"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7730" r:id="rId1"/>
    <p:sldLayoutId id="2147487678" r:id="rId2"/>
    <p:sldLayoutId id="2147487733" r:id="rId3"/>
    <p:sldLayoutId id="2147487735" r:id="rId4"/>
    <p:sldLayoutId id="2147487737" r:id="rId5"/>
    <p:sldLayoutId id="2147487739" r:id="rId6"/>
    <p:sldLayoutId id="2147487679" r:id="rId7"/>
    <p:sldLayoutId id="2147487734" r:id="rId8"/>
    <p:sldLayoutId id="2147487736" r:id="rId9"/>
    <p:sldLayoutId id="2147487738" r:id="rId10"/>
    <p:sldLayoutId id="2147487740" r:id="rId11"/>
    <p:sldLayoutId id="2147487717" r:id="rId12"/>
    <p:sldLayoutId id="2147487720" r:id="rId13"/>
    <p:sldLayoutId id="2147487718" r:id="rId14"/>
    <p:sldLayoutId id="2147487741" r:id="rId15"/>
  </p:sldLayoutIdLst>
  <p:transition/>
  <p:txStyles>
    <p:titleStyle>
      <a:lvl1pPr marL="220791" algn="l" rtl="0" eaLnBrk="1" fontAlgn="base" hangingPunct="1">
        <a:spcBef>
          <a:spcPct val="0"/>
        </a:spcBef>
        <a:spcAft>
          <a:spcPct val="0"/>
        </a:spcAft>
        <a:defRPr sz="3200" b="1" spc="-100" baseline="0">
          <a:solidFill>
            <a:schemeClr val="bg1"/>
          </a:solidFill>
          <a:latin typeface="Arial" panose="020B0604020202020204"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Arial" panose="020B0604020202020204"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Arial" panose="020B0604020202020204"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Arial" panose="020B0604020202020204"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Arial" panose="020B0604020202020204"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Arial" panose="020B0604020202020204"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charts.ecmwf.int/catalogue/packages/obstat/products/OBSTAT_SAT_ERA5_hist_AMSUA_003?Area=Globe&amp;Channel=8&amp;Satellite=METOP-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5/JTECH-D-16-0100.1" TargetMode="Externa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29/2019EA000856" TargetMode="External"/><Relationship Id="rId2" Type="http://schemas.openxmlformats.org/officeDocument/2006/relationships/image" Target="../media/image1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title="[DM_DOCNAME]"/>
          <p:cNvSpPr txBox="1"/>
          <p:nvPr/>
        </p:nvSpPr>
        <p:spPr>
          <a:xfrm>
            <a:off x="6881091" y="1884153"/>
            <a:ext cx="5310909" cy="2364063"/>
          </a:xfrm>
          <a:prstGeom prst="rect">
            <a:avLst/>
          </a:prstGeom>
          <a:solidFill>
            <a:schemeClr val="bg1"/>
          </a:solidFill>
        </p:spPr>
        <p:txBody>
          <a:bodyPr wrap="square" lIns="288000" tIns="180000" rIns="288000" bIns="180000" rtlCol="0" anchor="t" anchorCtr="0">
            <a:spAutoFit/>
          </a:bodyPr>
          <a:lstStyle/>
          <a:p>
            <a:pPr>
              <a:defRPr/>
            </a:pPr>
            <a:r>
              <a:rPr lang="en-GB" sz="3200" spc="-100" dirty="0">
                <a:solidFill>
                  <a:schemeClr val="tx1"/>
                </a:solidFill>
                <a:latin typeface="Arial" panose="020B0604020202020204" pitchFamily="34" charset="0"/>
                <a:cs typeface="Arial" panose="020B0604020202020204" pitchFamily="34" charset="0"/>
              </a:rPr>
              <a:t>EPS-Sterna Inter-Calibration Study</a:t>
            </a:r>
            <a:endParaRPr lang="en-GB" sz="1800" b="0" kern="0" dirty="0">
              <a:solidFill>
                <a:schemeClr val="tx1"/>
              </a:solidFill>
              <a:latin typeface="Arial" panose="020B0604020202020204" pitchFamily="34" charset="0"/>
              <a:ea typeface="Roboto Medium" panose="02000000000000000000" pitchFamily="2" charset="0"/>
              <a:cs typeface="Arial" panose="020B0604020202020204" pitchFamily="34" charset="0"/>
            </a:endParaRPr>
          </a:p>
          <a:p>
            <a:pPr>
              <a:defRPr/>
            </a:pPr>
            <a:r>
              <a:rPr lang="en-GB" sz="1800" b="0" dirty="0">
                <a:solidFill>
                  <a:schemeClr val="tx1"/>
                </a:solidFill>
                <a:latin typeface="Arial" panose="020B0604020202020204" pitchFamily="34" charset="0"/>
                <a:ea typeface="Roboto Medium" panose="02000000000000000000" pitchFamily="2" charset="0"/>
                <a:cs typeface="Arial" panose="020B0604020202020204" pitchFamily="34" charset="0"/>
              </a:rPr>
              <a:t>Tim Hewison</a:t>
            </a:r>
          </a:p>
          <a:p>
            <a:pPr>
              <a:defRPr/>
            </a:pPr>
            <a:r>
              <a:rPr lang="en-GB" sz="1800" b="0" i="1" dirty="0">
                <a:solidFill>
                  <a:schemeClr val="tx1"/>
                </a:solidFill>
                <a:latin typeface="Arial" panose="020B0604020202020204" pitchFamily="34" charset="0"/>
                <a:ea typeface="Roboto" panose="02000000000000000000" pitchFamily="2" charset="0"/>
                <a:cs typeface="Arial" panose="020B0604020202020204" pitchFamily="34" charset="0"/>
              </a:rPr>
              <a:t>EUMETSAT</a:t>
            </a:r>
          </a:p>
          <a:p>
            <a:pPr>
              <a:defRPr/>
            </a:pPr>
            <a:endParaRPr lang="en-GB" sz="1600" b="0" i="1" kern="0" dirty="0">
              <a:solidFill>
                <a:schemeClr val="tx1"/>
              </a:solidFill>
              <a:latin typeface="Arial" panose="020B0604020202020204" pitchFamily="34" charset="0"/>
              <a:ea typeface="Roboto" panose="02000000000000000000" pitchFamily="2" charset="0"/>
              <a:cs typeface="Arial" panose="020B0604020202020204" pitchFamily="34" charset="0"/>
            </a:endParaRPr>
          </a:p>
          <a:p>
            <a:pPr>
              <a:defRPr/>
            </a:pPr>
            <a:r>
              <a:rPr lang="en-GB" sz="1400" b="0" i="1" dirty="0">
                <a:solidFill>
                  <a:schemeClr val="tx1"/>
                </a:solidFill>
                <a:latin typeface="Arial" panose="020B0604020202020204" pitchFamily="34" charset="0"/>
                <a:ea typeface="Roboto Light" panose="02000000000000000000" pitchFamily="2" charset="0"/>
                <a:cs typeface="Arial" panose="020B0604020202020204" pitchFamily="34" charset="0"/>
              </a:rPr>
              <a:t>GSICS Annual Meeting 2025-03-19</a:t>
            </a:r>
            <a:endParaRPr lang="en-GB" sz="1400" b="0" i="1" dirty="0">
              <a:solidFill>
                <a:srgbClr val="FF0000"/>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8026765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Inter-Calibration Algorithm - NWP</a:t>
            </a:r>
          </a:p>
        </p:txBody>
      </p:sp>
      <p:sp>
        <p:nvSpPr>
          <p:cNvPr id="3" name="Text Placeholder 2"/>
          <p:cNvSpPr>
            <a:spLocks noGrp="1"/>
          </p:cNvSpPr>
          <p:nvPr>
            <p:ph type="body" sz="quarter" idx="10"/>
          </p:nvPr>
        </p:nvSpPr>
        <p:spPr>
          <a:xfrm>
            <a:off x="145053" y="844062"/>
            <a:ext cx="6998189" cy="5850381"/>
          </a:xfrm>
        </p:spPr>
        <p:txBody>
          <a:bodyPr>
            <a:normAutofit fontScale="85000" lnSpcReduction="20000"/>
          </a:bodyPr>
          <a:lstStyle/>
          <a:p>
            <a:r>
              <a:rPr lang="en-GB" dirty="0"/>
              <a:t>NWP: </a:t>
            </a:r>
            <a:r>
              <a:rPr lang="en-GB" i="1" dirty="0"/>
              <a:t>Best Estimate </a:t>
            </a:r>
            <a:r>
              <a:rPr lang="en-GB" dirty="0"/>
              <a:t>of atmosphere</a:t>
            </a:r>
          </a:p>
          <a:p>
            <a:r>
              <a:rPr lang="en-GB" dirty="0"/>
              <a:t>Observations – First Guess</a:t>
            </a:r>
          </a:p>
          <a:p>
            <a:pPr lvl="1"/>
            <a:r>
              <a:rPr lang="en-GB" dirty="0"/>
              <a:t>Typical biases ~1K (AMSU/MHS/ATMS)</a:t>
            </a:r>
          </a:p>
          <a:p>
            <a:pPr lvl="1"/>
            <a:r>
              <a:rPr lang="en-GB" dirty="0"/>
              <a:t>Standard Deviations:</a:t>
            </a:r>
          </a:p>
          <a:p>
            <a:pPr lvl="2"/>
            <a:r>
              <a:rPr lang="en-GB" dirty="0"/>
              <a:t>~0.15K for 52-58GHz oxygen channels</a:t>
            </a:r>
          </a:p>
          <a:p>
            <a:pPr lvl="2"/>
            <a:r>
              <a:rPr lang="en-GB" dirty="0"/>
              <a:t>~3K for water vapour channels</a:t>
            </a:r>
          </a:p>
          <a:p>
            <a:pPr lvl="2"/>
            <a:r>
              <a:rPr lang="en-GB" dirty="0"/>
              <a:t>~7K for window channels</a:t>
            </a:r>
          </a:p>
          <a:p>
            <a:pPr lvl="2"/>
            <a:r>
              <a:rPr lang="en-GB" dirty="0"/>
              <a:t>Dominated by representativity errors</a:t>
            </a:r>
            <a:br>
              <a:rPr lang="en-GB" dirty="0"/>
            </a:br>
            <a:endParaRPr lang="en-GB" dirty="0"/>
          </a:p>
          <a:p>
            <a:r>
              <a:rPr lang="en-GB" dirty="0"/>
              <a:t>Residual biases </a:t>
            </a:r>
          </a:p>
          <a:p>
            <a:pPr lvl="1"/>
            <a:r>
              <a:rPr lang="en-GB" dirty="0"/>
              <a:t>e.g. surface emissivity, cloud</a:t>
            </a:r>
          </a:p>
          <a:p>
            <a:pPr lvl="1"/>
            <a:r>
              <a:rPr lang="en-GB" dirty="0"/>
              <a:t>Cancelled out by double-differencing</a:t>
            </a:r>
          </a:p>
          <a:p>
            <a:pPr lvl="1"/>
            <a:r>
              <a:rPr lang="en-GB" dirty="0"/>
              <a:t>May need precipitation screening</a:t>
            </a:r>
          </a:p>
          <a:p>
            <a:pPr lvl="1"/>
            <a:endParaRPr lang="en-GB" dirty="0"/>
          </a:p>
          <a:p>
            <a:r>
              <a:rPr lang="en-GB" dirty="0"/>
              <a:t>Big Data!</a:t>
            </a:r>
          </a:p>
          <a:p>
            <a:pPr lvl="1"/>
            <a:r>
              <a:rPr lang="en-GB" dirty="0"/>
              <a:t>Can diagnose sensitivity to many variables</a:t>
            </a:r>
          </a:p>
          <a:p>
            <a:pPr lvl="1"/>
            <a:endParaRPr lang="en-GB" dirty="0"/>
          </a:p>
          <a:p>
            <a:pPr lvl="1"/>
            <a:endParaRPr lang="en-GB" dirty="0"/>
          </a:p>
        </p:txBody>
      </p:sp>
      <p:pic>
        <p:nvPicPr>
          <p:cNvPr id="6146" name="Picture 2" descr="https://charts.ecmwf.int/streaming/20231010-1010/9d/ps2png-worker-commands-77969c47cb-l4vkk-6fe5cac1a363ec1525f54343b6cc9fd8-1CnRE1.png"/>
          <p:cNvPicPr>
            <a:picLocks noChangeAspect="1" noChangeArrowheads="1"/>
          </p:cNvPicPr>
          <p:nvPr/>
        </p:nvPicPr>
        <p:blipFill rotWithShape="1">
          <a:blip r:embed="rId3">
            <a:extLst>
              <a:ext uri="{28A0092B-C50C-407E-A947-70E740481C1C}">
                <a14:useLocalDpi xmlns:a14="http://schemas.microsoft.com/office/drawing/2010/main" val="0"/>
              </a:ext>
            </a:extLst>
          </a:blip>
          <a:srcRect b="43100"/>
          <a:stretch/>
        </p:blipFill>
        <p:spPr bwMode="auto">
          <a:xfrm>
            <a:off x="6671733" y="693941"/>
            <a:ext cx="5520267" cy="5215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97224" y="5863446"/>
            <a:ext cx="3940793" cy="830997"/>
          </a:xfrm>
          <a:prstGeom prst="rect">
            <a:avLst/>
          </a:prstGeom>
        </p:spPr>
        <p:txBody>
          <a:bodyPr wrap="square">
            <a:spAutoFit/>
          </a:bodyPr>
          <a:lstStyle/>
          <a:p>
            <a:pPr algn="ctr"/>
            <a:r>
              <a:rPr lang="en-GB" sz="1600" b="0" dirty="0">
                <a:solidFill>
                  <a:srgbClr val="1C1D1E"/>
                </a:solidFill>
                <a:latin typeface="Open Sans"/>
              </a:rPr>
              <a:t>NWP Bias Monitoring Statistics</a:t>
            </a:r>
          </a:p>
          <a:p>
            <a:pPr algn="ctr"/>
            <a:r>
              <a:rPr lang="en-GB" sz="1600" b="0" dirty="0">
                <a:solidFill>
                  <a:srgbClr val="1C1D1E"/>
                </a:solidFill>
                <a:latin typeface="Open Sans"/>
              </a:rPr>
              <a:t>For Metop-C/AMSU-A </a:t>
            </a:r>
            <a:r>
              <a:rPr lang="en-GB" sz="1600" b="0" dirty="0" err="1">
                <a:solidFill>
                  <a:srgbClr val="1C1D1E"/>
                </a:solidFill>
                <a:latin typeface="Open Sans"/>
              </a:rPr>
              <a:t>Ch</a:t>
            </a:r>
            <a:r>
              <a:rPr lang="en-GB" sz="1600" b="0" dirty="0">
                <a:solidFill>
                  <a:srgbClr val="1C1D1E"/>
                </a:solidFill>
                <a:latin typeface="Open Sans"/>
              </a:rPr>
              <a:t> 8 over 2 years</a:t>
            </a:r>
          </a:p>
          <a:p>
            <a:pPr algn="ctr"/>
            <a:r>
              <a:rPr lang="en-GB" sz="1600" b="0" dirty="0">
                <a:solidFill>
                  <a:srgbClr val="1C1D1E"/>
                </a:solidFill>
                <a:latin typeface="Open Sans"/>
              </a:rPr>
              <a:t>(From </a:t>
            </a:r>
            <a:r>
              <a:rPr lang="en-GB" sz="1600" b="0" dirty="0">
                <a:solidFill>
                  <a:srgbClr val="1C1D1E"/>
                </a:solidFill>
                <a:latin typeface="Open Sans"/>
                <a:hlinkClick r:id="rId4"/>
              </a:rPr>
              <a:t>ECMWF</a:t>
            </a:r>
            <a:r>
              <a:rPr lang="en-GB" sz="1600" dirty="0"/>
              <a:t>)</a:t>
            </a:r>
            <a:endParaRPr lang="en-GB" sz="1600" b="0" dirty="0">
              <a:solidFill>
                <a:srgbClr val="1C1D1E"/>
              </a:solidFill>
              <a:latin typeface="Open Sans"/>
            </a:endParaRPr>
          </a:p>
        </p:txBody>
      </p:sp>
    </p:spTree>
    <p:extLst>
      <p:ext uri="{BB962C8B-B14F-4D97-AF65-F5344CB8AC3E}">
        <p14:creationId xmlns:p14="http://schemas.microsoft.com/office/powerpoint/2010/main" val="504957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Inter-Calibration Algorithm - Vicarious</a:t>
            </a:r>
          </a:p>
        </p:txBody>
      </p:sp>
      <p:sp>
        <p:nvSpPr>
          <p:cNvPr id="3" name="Text Placeholder 2"/>
          <p:cNvSpPr>
            <a:spLocks noGrp="1"/>
          </p:cNvSpPr>
          <p:nvPr>
            <p:ph type="body" sz="quarter" idx="10"/>
          </p:nvPr>
        </p:nvSpPr>
        <p:spPr>
          <a:xfrm>
            <a:off x="145053" y="998830"/>
            <a:ext cx="5442947" cy="5718571"/>
          </a:xfrm>
        </p:spPr>
        <p:txBody>
          <a:bodyPr>
            <a:normAutofit fontScale="77500" lnSpcReduction="20000"/>
          </a:bodyPr>
          <a:lstStyle/>
          <a:p>
            <a:r>
              <a:rPr lang="en-GB" dirty="0"/>
              <a:t>Vicarious calibration </a:t>
            </a:r>
          </a:p>
          <a:p>
            <a:r>
              <a:rPr lang="en-GB" dirty="0"/>
              <a:t>Uses natural targets</a:t>
            </a:r>
          </a:p>
          <a:p>
            <a:pPr lvl="1"/>
            <a:r>
              <a:rPr lang="en-GB" dirty="0"/>
              <a:t>With low temporal </a:t>
            </a:r>
          </a:p>
          <a:p>
            <a:pPr lvl="1"/>
            <a:r>
              <a:rPr lang="en-GB" dirty="0"/>
              <a:t>and spatial variability</a:t>
            </a:r>
          </a:p>
          <a:p>
            <a:pPr lvl="1"/>
            <a:r>
              <a:rPr lang="en-GB" dirty="0">
                <a:solidFill>
                  <a:schemeClr val="accent1"/>
                </a:solidFill>
              </a:rPr>
              <a:t>Ocean in cold, dry conditions</a:t>
            </a:r>
          </a:p>
          <a:p>
            <a:pPr lvl="1"/>
            <a:r>
              <a:rPr lang="en-GB" dirty="0">
                <a:solidFill>
                  <a:srgbClr val="00B050"/>
                </a:solidFill>
              </a:rPr>
              <a:t>Tropical Rainforests</a:t>
            </a:r>
          </a:p>
          <a:p>
            <a:r>
              <a:rPr lang="en-GB" dirty="0"/>
              <a:t>TOA radiance can be modelled</a:t>
            </a:r>
          </a:p>
          <a:p>
            <a:pPr lvl="1"/>
            <a:r>
              <a:rPr lang="en-GB" dirty="0"/>
              <a:t>With low uncertainty</a:t>
            </a:r>
          </a:p>
          <a:p>
            <a:r>
              <a:rPr lang="en-GB" dirty="0"/>
              <a:t>Extend to inter-calibration</a:t>
            </a:r>
          </a:p>
          <a:p>
            <a:pPr lvl="1"/>
            <a:r>
              <a:rPr lang="en-GB" dirty="0"/>
              <a:t>Using double-differencing</a:t>
            </a:r>
          </a:p>
          <a:p>
            <a:pPr lvl="1"/>
            <a:r>
              <a:rPr lang="en-GB" dirty="0"/>
              <a:t>Accounting for sensor differences</a:t>
            </a:r>
          </a:p>
          <a:p>
            <a:pPr lvl="2"/>
            <a:r>
              <a:rPr lang="en-GB" dirty="0"/>
              <a:t>Spectral, geometric, polarisation, …</a:t>
            </a:r>
          </a:p>
          <a:p>
            <a:r>
              <a:rPr lang="en-GB" dirty="0"/>
              <a:t>Popular for window channels of microwave imagers</a:t>
            </a:r>
          </a:p>
          <a:p>
            <a:pPr lvl="1"/>
            <a:r>
              <a:rPr lang="en-GB" dirty="0"/>
              <a:t>Applicable to 50.3GHz, 89, 166GHz ?</a:t>
            </a:r>
          </a:p>
          <a:p>
            <a:pPr lvl="1"/>
            <a:r>
              <a:rPr lang="en-GB" dirty="0"/>
              <a:t>Need to filter precipitation (and cloud?)</a:t>
            </a:r>
          </a:p>
          <a:p>
            <a:endParaRPr lang="en-GB" dirty="0"/>
          </a:p>
        </p:txBody>
      </p:sp>
      <p:grpSp>
        <p:nvGrpSpPr>
          <p:cNvPr id="6" name="Group 5"/>
          <p:cNvGrpSpPr/>
          <p:nvPr/>
        </p:nvGrpSpPr>
        <p:grpSpPr>
          <a:xfrm>
            <a:off x="5571067" y="1376497"/>
            <a:ext cx="6620933" cy="4366543"/>
            <a:chOff x="5571067" y="987030"/>
            <a:chExt cx="6620933" cy="4366543"/>
          </a:xfrm>
        </p:grpSpPr>
        <p:pic>
          <p:nvPicPr>
            <p:cNvPr id="7170" name="Picture 2" descr="Fig. 4."/>
            <p:cNvPicPr>
              <a:picLocks noChangeAspect="1" noChangeArrowheads="1"/>
            </p:cNvPicPr>
            <p:nvPr/>
          </p:nvPicPr>
          <p:blipFill rotWithShape="1">
            <a:blip r:embed="rId2">
              <a:extLst>
                <a:ext uri="{28A0092B-C50C-407E-A947-70E740481C1C}">
                  <a14:useLocalDpi xmlns:a14="http://schemas.microsoft.com/office/drawing/2010/main" val="0"/>
                </a:ext>
              </a:extLst>
            </a:blip>
            <a:srcRect l="3961" b="49355"/>
            <a:stretch/>
          </p:blipFill>
          <p:spPr bwMode="auto">
            <a:xfrm>
              <a:off x="5571067" y="987030"/>
              <a:ext cx="6472257" cy="30431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88000" y="4030134"/>
              <a:ext cx="6604000" cy="1323439"/>
            </a:xfrm>
            <a:prstGeom prst="rect">
              <a:avLst/>
            </a:prstGeom>
          </p:spPr>
          <p:txBody>
            <a:bodyPr wrap="square">
              <a:spAutoFit/>
            </a:bodyPr>
            <a:lstStyle/>
            <a:p>
              <a:pPr algn="ctr"/>
              <a:r>
                <a:rPr lang="en-GB" sz="1600" b="0" dirty="0">
                  <a:solidFill>
                    <a:srgbClr val="1C1D1E"/>
                  </a:solidFill>
                  <a:latin typeface="Open Sans"/>
                </a:rPr>
                <a:t>Vicarious Inter-calibration results for AMSR2 vs GMI 18.7 GHz V-pol. Independent results from each of the contributing groups shown for </a:t>
              </a:r>
              <a:r>
                <a:rPr lang="en-GB" sz="1600" b="0" dirty="0">
                  <a:solidFill>
                    <a:schemeClr val="accent1"/>
                  </a:solidFill>
                  <a:latin typeface="Open Sans"/>
                </a:rPr>
                <a:t>radiometrically cold scenes (non-precipitating oceans)</a:t>
              </a:r>
              <a:r>
                <a:rPr lang="en-GB" sz="1600" b="0" dirty="0">
                  <a:solidFill>
                    <a:srgbClr val="1C1D1E"/>
                  </a:solidFill>
                  <a:latin typeface="Open Sans"/>
                </a:rPr>
                <a:t> </a:t>
              </a:r>
              <a:br>
                <a:rPr lang="en-GB" sz="1600" b="0" dirty="0">
                  <a:solidFill>
                    <a:srgbClr val="1C1D1E"/>
                  </a:solidFill>
                  <a:latin typeface="Open Sans"/>
                </a:rPr>
              </a:br>
              <a:r>
                <a:rPr lang="en-GB" sz="1600" b="0" dirty="0">
                  <a:solidFill>
                    <a:srgbClr val="1C1D1E"/>
                  </a:solidFill>
                  <a:latin typeface="Open Sans"/>
                </a:rPr>
                <a:t>and </a:t>
              </a:r>
              <a:r>
                <a:rPr lang="en-GB" sz="1600" b="0" dirty="0">
                  <a:solidFill>
                    <a:srgbClr val="00B050"/>
                  </a:solidFill>
                  <a:latin typeface="Open Sans"/>
                </a:rPr>
                <a:t>warm scenes (vegetated non-polarized land)</a:t>
              </a:r>
              <a:r>
                <a:rPr lang="en-GB" sz="1600" b="0" dirty="0">
                  <a:solidFill>
                    <a:srgbClr val="1C1D1E"/>
                  </a:solidFill>
                  <a:latin typeface="Open Sans"/>
                </a:rPr>
                <a:t>. </a:t>
              </a:r>
            </a:p>
            <a:p>
              <a:pPr algn="ctr"/>
              <a:r>
                <a:rPr lang="en-GB" sz="1600" b="0" dirty="0">
                  <a:solidFill>
                    <a:srgbClr val="1C1D1E"/>
                  </a:solidFill>
                  <a:latin typeface="Open Sans"/>
                </a:rPr>
                <a:t>(From </a:t>
              </a:r>
              <a:r>
                <a:rPr lang="en-GB" sz="1600" b="0" i="1" dirty="0">
                  <a:solidFill>
                    <a:srgbClr val="1C1D1E"/>
                  </a:solidFill>
                  <a:latin typeface="Open Sans"/>
                  <a:hlinkClick r:id="rId3"/>
                </a:rPr>
                <a:t>Berg et al., 2016</a:t>
              </a:r>
              <a:r>
                <a:rPr lang="en-GB" sz="1600" dirty="0"/>
                <a:t>)</a:t>
              </a:r>
              <a:endParaRPr lang="en-GB" sz="1600" b="0" dirty="0">
                <a:solidFill>
                  <a:srgbClr val="1C1D1E"/>
                </a:solidFill>
                <a:latin typeface="Open Sans"/>
              </a:endParaRPr>
            </a:p>
          </p:txBody>
        </p:sp>
        <p:sp>
          <p:nvSpPr>
            <p:cNvPr id="4" name="Oval 3"/>
            <p:cNvSpPr/>
            <p:nvPr/>
          </p:nvSpPr>
          <p:spPr bwMode="auto">
            <a:xfrm rot="1192259">
              <a:off x="5926667" y="1139429"/>
              <a:ext cx="1998133" cy="1044971"/>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7" name="Oval 6"/>
            <p:cNvSpPr/>
            <p:nvPr/>
          </p:nvSpPr>
          <p:spPr bwMode="auto">
            <a:xfrm rot="1360434">
              <a:off x="10600267" y="3166533"/>
              <a:ext cx="1412813" cy="604233"/>
            </a:xfrm>
            <a:prstGeom prst="ellipse">
              <a:avLst/>
            </a:prstGeom>
            <a:no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grpSp>
    </p:spTree>
    <p:extLst>
      <p:ext uri="{BB962C8B-B14F-4D97-AF65-F5344CB8AC3E}">
        <p14:creationId xmlns:p14="http://schemas.microsoft.com/office/powerpoint/2010/main" val="4586951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Applicability of Inter-Calibration Algorithms</a:t>
            </a:r>
          </a:p>
        </p:txBody>
      </p:sp>
      <p:sp>
        <p:nvSpPr>
          <p:cNvPr id="3" name="Text Placeholder 2"/>
          <p:cNvSpPr>
            <a:spLocks noGrp="1"/>
          </p:cNvSpPr>
          <p:nvPr>
            <p:ph type="body" sz="quarter" idx="10"/>
          </p:nvPr>
        </p:nvSpPr>
        <p:spPr>
          <a:xfrm>
            <a:off x="145053" y="1139429"/>
            <a:ext cx="4705515" cy="5262675"/>
          </a:xfrm>
        </p:spPr>
        <p:txBody>
          <a:bodyPr>
            <a:normAutofit fontScale="85000" lnSpcReduction="10000"/>
          </a:bodyPr>
          <a:lstStyle/>
          <a:p>
            <a:r>
              <a:rPr lang="en-GB" dirty="0"/>
              <a:t>Different methods</a:t>
            </a:r>
          </a:p>
          <a:p>
            <a:pPr lvl="1"/>
            <a:r>
              <a:rPr lang="en-GB" dirty="0"/>
              <a:t>applicable to different bands</a:t>
            </a:r>
          </a:p>
          <a:p>
            <a:r>
              <a:rPr lang="en-GB" dirty="0"/>
              <a:t>Initial summary</a:t>
            </a:r>
          </a:p>
          <a:p>
            <a:pPr lvl="1"/>
            <a:r>
              <a:rPr lang="en-GB" dirty="0"/>
              <a:t>Priorities, P1-P4</a:t>
            </a:r>
          </a:p>
          <a:p>
            <a:pPr lvl="1"/>
            <a:r>
              <a:rPr lang="en-GB" dirty="0"/>
              <a:t>Or Not Applicable (N/A)</a:t>
            </a:r>
          </a:p>
          <a:p>
            <a:pPr lvl="1"/>
            <a:r>
              <a:rPr lang="en-GB" dirty="0">
                <a:solidFill>
                  <a:srgbClr val="FF0000"/>
                </a:solidFill>
              </a:rPr>
              <a:t>OCTM to be demonstrated for O2 channels</a:t>
            </a:r>
          </a:p>
          <a:p>
            <a:pPr lvl="1"/>
            <a:endParaRPr lang="en-GB" dirty="0"/>
          </a:p>
          <a:p>
            <a:r>
              <a:rPr lang="en-GB" dirty="0"/>
              <a:t>To be refined </a:t>
            </a:r>
          </a:p>
          <a:p>
            <a:pPr lvl="1"/>
            <a:r>
              <a:rPr lang="en-GB" dirty="0"/>
              <a:t>following more accurate uncertainties and limitations</a:t>
            </a:r>
          </a:p>
          <a:p>
            <a:pPr lvl="1"/>
            <a:r>
              <a:rPr lang="en-GB" dirty="0"/>
              <a:t>During studies</a:t>
            </a:r>
          </a:p>
          <a:p>
            <a:pPr lvl="1"/>
            <a:r>
              <a:rPr lang="en-GB" dirty="0"/>
              <a:t>After applying to AWS data</a:t>
            </a:r>
          </a:p>
        </p:txBody>
      </p:sp>
      <p:graphicFrame>
        <p:nvGraphicFramePr>
          <p:cNvPr id="6" name="Table 5"/>
          <p:cNvGraphicFramePr>
            <a:graphicFrameLocks noGrp="1"/>
          </p:cNvGraphicFramePr>
          <p:nvPr>
            <p:extLst>
              <p:ext uri="{D42A27DB-BD31-4B8C-83A1-F6EECF244321}">
                <p14:modId xmlns:p14="http://schemas.microsoft.com/office/powerpoint/2010/main" val="3421586200"/>
              </p:ext>
            </p:extLst>
          </p:nvPr>
        </p:nvGraphicFramePr>
        <p:xfrm>
          <a:off x="4850568" y="1139429"/>
          <a:ext cx="6921824" cy="3413760"/>
        </p:xfrm>
        <a:graphic>
          <a:graphicData uri="http://schemas.openxmlformats.org/drawingml/2006/table">
            <a:tbl>
              <a:tblPr firstRow="1" firstCol="1" bandRow="1"/>
              <a:tblGrid>
                <a:gridCol w="1192726">
                  <a:extLst>
                    <a:ext uri="{9D8B030D-6E8A-4147-A177-3AD203B41FA5}">
                      <a16:colId xmlns:a16="http://schemas.microsoft.com/office/drawing/2014/main" val="3056061641"/>
                    </a:ext>
                  </a:extLst>
                </a:gridCol>
                <a:gridCol w="985195">
                  <a:extLst>
                    <a:ext uri="{9D8B030D-6E8A-4147-A177-3AD203B41FA5}">
                      <a16:colId xmlns:a16="http://schemas.microsoft.com/office/drawing/2014/main" val="4064449080"/>
                    </a:ext>
                  </a:extLst>
                </a:gridCol>
                <a:gridCol w="985195">
                  <a:extLst>
                    <a:ext uri="{9D8B030D-6E8A-4147-A177-3AD203B41FA5}">
                      <a16:colId xmlns:a16="http://schemas.microsoft.com/office/drawing/2014/main" val="4231385085"/>
                    </a:ext>
                  </a:extLst>
                </a:gridCol>
                <a:gridCol w="986738">
                  <a:extLst>
                    <a:ext uri="{9D8B030D-6E8A-4147-A177-3AD203B41FA5}">
                      <a16:colId xmlns:a16="http://schemas.microsoft.com/office/drawing/2014/main" val="91774312"/>
                    </a:ext>
                  </a:extLst>
                </a:gridCol>
                <a:gridCol w="1205070">
                  <a:extLst>
                    <a:ext uri="{9D8B030D-6E8A-4147-A177-3AD203B41FA5}">
                      <a16:colId xmlns:a16="http://schemas.microsoft.com/office/drawing/2014/main" val="2775378444"/>
                    </a:ext>
                  </a:extLst>
                </a:gridCol>
                <a:gridCol w="1566900">
                  <a:extLst>
                    <a:ext uri="{9D8B030D-6E8A-4147-A177-3AD203B41FA5}">
                      <a16:colId xmlns:a16="http://schemas.microsoft.com/office/drawing/2014/main" val="1792100191"/>
                    </a:ext>
                  </a:extLst>
                </a:gridCol>
              </a:tblGrid>
              <a:tr h="0">
                <a:tc>
                  <a:txBody>
                    <a:bodyPr/>
                    <a:lstStyle/>
                    <a:p>
                      <a:pPr algn="just">
                        <a:spcAft>
                          <a:spcPts val="0"/>
                        </a:spcAft>
                      </a:pPr>
                      <a:r>
                        <a:rPr lang="en-GB" sz="1600" b="1" dirty="0">
                          <a:solidFill>
                            <a:schemeClr val="bg1"/>
                          </a:solidFill>
                          <a:effectLst/>
                          <a:latin typeface="Times New Roman" panose="02020603050405020304" pitchFamily="18" charset="0"/>
                          <a:ea typeface="Times New Roman" panose="02020603050405020304" pitchFamily="18" charset="0"/>
                        </a:rPr>
                        <a:t>Channel Frequencies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b="1" dirty="0">
                          <a:solidFill>
                            <a:schemeClr val="bg1"/>
                          </a:solidFill>
                          <a:effectLst/>
                          <a:latin typeface="Times New Roman" panose="02020603050405020304" pitchFamily="18" charset="0"/>
                          <a:ea typeface="Times New Roman" panose="02020603050405020304" pitchFamily="18" charset="0"/>
                        </a:rPr>
                        <a:t>Channel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b="1" dirty="0">
                          <a:solidFill>
                            <a:schemeClr val="bg1"/>
                          </a:solidFill>
                          <a:effectLst/>
                          <a:latin typeface="Times New Roman" panose="02020603050405020304" pitchFamily="18" charset="0"/>
                          <a:ea typeface="Times New Roman" panose="02020603050405020304" pitchFamily="18" charset="0"/>
                        </a:rPr>
                        <a:t>SNO </a:t>
                      </a:r>
                      <a:br>
                        <a:rPr lang="en-GB" sz="1600" b="1" dirty="0">
                          <a:solidFill>
                            <a:schemeClr val="bg1"/>
                          </a:solidFill>
                          <a:effectLst/>
                          <a:latin typeface="Times New Roman" panose="02020603050405020304" pitchFamily="18" charset="0"/>
                          <a:ea typeface="Times New Roman" panose="02020603050405020304" pitchFamily="18" charset="0"/>
                        </a:rPr>
                      </a:br>
                      <a:r>
                        <a:rPr lang="en-GB" sz="1600" b="1" dirty="0">
                          <a:solidFill>
                            <a:schemeClr val="bg1"/>
                          </a:solidFill>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b="1" dirty="0">
                          <a:solidFill>
                            <a:schemeClr val="bg1"/>
                          </a:solidFill>
                          <a:effectLst/>
                          <a:latin typeface="Times New Roman" panose="02020603050405020304" pitchFamily="18" charset="0"/>
                          <a:ea typeface="Times New Roman" panose="02020603050405020304" pitchFamily="18" charset="0"/>
                        </a:rPr>
                        <a:t>OCTM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b="1" dirty="0">
                          <a:solidFill>
                            <a:schemeClr val="bg1"/>
                          </a:solidFill>
                          <a:effectLst/>
                          <a:latin typeface="Times New Roman" panose="02020603050405020304" pitchFamily="18" charset="0"/>
                          <a:ea typeface="Times New Roman" panose="02020603050405020304" pitchFamily="18" charset="0"/>
                        </a:rPr>
                        <a:t>NWP DD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b="1" dirty="0">
                          <a:solidFill>
                            <a:schemeClr val="bg1"/>
                          </a:solidFill>
                          <a:effectLst/>
                          <a:latin typeface="Times New Roman" panose="02020603050405020304" pitchFamily="18" charset="0"/>
                          <a:ea typeface="Times New Roman" panose="02020603050405020304" pitchFamily="18" charset="0"/>
                        </a:rPr>
                        <a:t>Vicarious DD Cold/Warm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2341435"/>
                  </a:ext>
                </a:extLst>
              </a:tr>
              <a:tr h="0">
                <a:tc>
                  <a:txBody>
                    <a:bodyPr/>
                    <a:lstStyle/>
                    <a:p>
                      <a:pPr algn="just">
                        <a:spcAft>
                          <a:spcPts val="0"/>
                        </a:spcAft>
                      </a:pPr>
                      <a:r>
                        <a:rPr lang="en-GB" sz="1600" b="1">
                          <a:solidFill>
                            <a:schemeClr val="bg1"/>
                          </a:solidFill>
                          <a:effectLst/>
                          <a:latin typeface="Segoe UI" panose="020B0502040204020203" pitchFamily="34" charset="0"/>
                          <a:ea typeface="Times New Roman" panose="02020603050405020304" pitchFamily="18" charset="0"/>
                        </a:rPr>
                        <a:t>≤</a:t>
                      </a:r>
                      <a:r>
                        <a:rPr lang="en-GB" sz="1600" b="1">
                          <a:solidFill>
                            <a:schemeClr val="bg1"/>
                          </a:solidFill>
                          <a:effectLst/>
                          <a:latin typeface="Times New Roman" panose="02020603050405020304" pitchFamily="18" charset="0"/>
                          <a:ea typeface="Times New Roman" panose="02020603050405020304" pitchFamily="18" charset="0"/>
                        </a:rPr>
                        <a:t>50GHz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chemeClr val="bg1"/>
                          </a:solidFill>
                          <a:effectLst/>
                          <a:latin typeface="Times New Roman" panose="02020603050405020304" pitchFamily="18" charset="0"/>
                          <a:ea typeface="Times New Roman" panose="02020603050405020304" pitchFamily="18" charset="0"/>
                        </a:rPr>
                        <a:t>Low Freq. Window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221"/>
                    </a:solidFill>
                  </a:tcPr>
                </a:tc>
                <a:tc>
                  <a:txBody>
                    <a:bodyPr/>
                    <a:lstStyle/>
                    <a:p>
                      <a:pPr algn="ctr">
                        <a:spcAft>
                          <a:spcPts val="0"/>
                        </a:spcAft>
                      </a:pPr>
                      <a:r>
                        <a:rPr lang="en-GB" sz="1600" dirty="0">
                          <a:solidFill>
                            <a:srgbClr val="FF0000"/>
                          </a:solidFill>
                          <a:effectLst/>
                          <a:latin typeface="Times New Roman" panose="02020603050405020304" pitchFamily="18" charset="0"/>
                          <a:ea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24565750"/>
                  </a:ext>
                </a:extLst>
              </a:tr>
              <a:tr h="0">
                <a:tc>
                  <a:txBody>
                    <a:bodyPr/>
                    <a:lstStyle/>
                    <a:p>
                      <a:pPr algn="just">
                        <a:spcAft>
                          <a:spcPts val="0"/>
                        </a:spcAft>
                      </a:pPr>
                      <a:r>
                        <a:rPr lang="en-GB" sz="1600" b="1">
                          <a:solidFill>
                            <a:schemeClr val="bg1"/>
                          </a:solidFill>
                          <a:effectLst/>
                          <a:latin typeface="Times New Roman" panose="02020603050405020304" pitchFamily="18" charset="0"/>
                          <a:ea typeface="Times New Roman" panose="02020603050405020304" pitchFamily="18" charset="0"/>
                        </a:rPr>
                        <a:t>52-57GHz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Oxygen Band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221"/>
                    </a:solidFill>
                  </a:tcPr>
                </a:tc>
                <a:tc>
                  <a:txBody>
                    <a:bodyPr/>
                    <a:lstStyle/>
                    <a:p>
                      <a:pPr algn="ctr">
                        <a:spcAft>
                          <a:spcPts val="0"/>
                        </a:spcAft>
                      </a:pPr>
                      <a:r>
                        <a:rPr lang="en-GB" sz="1600" dirty="0">
                          <a:solidFill>
                            <a:srgbClr val="FF0000"/>
                          </a:solidFill>
                          <a:effectLst/>
                          <a:latin typeface="Times New Roman" panose="02020603050405020304" pitchFamily="18" charset="0"/>
                          <a:ea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600" dirty="0">
                          <a:solidFill>
                            <a:srgbClr val="FF0000"/>
                          </a:solidFill>
                          <a:effectLst/>
                          <a:latin typeface="Times New Roman" panose="02020603050405020304" pitchFamily="18" charset="0"/>
                          <a:ea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754623"/>
                  </a:ext>
                </a:extLst>
              </a:tr>
              <a:tr h="0">
                <a:tc>
                  <a:txBody>
                    <a:bodyPr/>
                    <a:lstStyle/>
                    <a:p>
                      <a:pPr algn="just">
                        <a:spcAft>
                          <a:spcPts val="0"/>
                        </a:spcAft>
                      </a:pPr>
                      <a:r>
                        <a:rPr lang="en-GB" sz="1600" b="1">
                          <a:solidFill>
                            <a:schemeClr val="bg1"/>
                          </a:solidFill>
                          <a:effectLst/>
                          <a:latin typeface="Times New Roman" panose="02020603050405020304" pitchFamily="18" charset="0"/>
                          <a:ea typeface="Times New Roman" panose="02020603050405020304" pitchFamily="18" charset="0"/>
                        </a:rPr>
                        <a:t>89-166GHz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chemeClr val="bg1"/>
                          </a:solidFill>
                          <a:effectLst/>
                          <a:latin typeface="Times New Roman" panose="02020603050405020304" pitchFamily="18" charset="0"/>
                          <a:ea typeface="Times New Roman" panose="02020603050405020304" pitchFamily="18" charset="0"/>
                        </a:rPr>
                        <a:t>High Freq. Window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221"/>
                    </a:solidFill>
                  </a:tcPr>
                </a:tc>
                <a:tc>
                  <a:txBody>
                    <a:bodyPr/>
                    <a:lstStyle/>
                    <a:p>
                      <a:pPr algn="ctr">
                        <a:spcAft>
                          <a:spcPts val="0"/>
                        </a:spcAft>
                      </a:pPr>
                      <a:r>
                        <a:rPr lang="en-GB" sz="1600" dirty="0">
                          <a:solidFill>
                            <a:srgbClr val="FF0000"/>
                          </a:solidFill>
                          <a:effectLst/>
                          <a:latin typeface="Times New Roman" panose="02020603050405020304" pitchFamily="18" charset="0"/>
                          <a:ea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52352329"/>
                  </a:ext>
                </a:extLst>
              </a:tr>
              <a:tr h="0">
                <a:tc>
                  <a:txBody>
                    <a:bodyPr/>
                    <a:lstStyle/>
                    <a:p>
                      <a:pPr algn="just">
                        <a:spcAft>
                          <a:spcPts val="0"/>
                        </a:spcAft>
                      </a:pPr>
                      <a:r>
                        <a:rPr lang="en-GB" sz="1600" b="1">
                          <a:solidFill>
                            <a:schemeClr val="bg1"/>
                          </a:solidFill>
                          <a:effectLst/>
                          <a:latin typeface="Times New Roman" panose="02020603050405020304" pitchFamily="18" charset="0"/>
                          <a:ea typeface="Times New Roman" panose="02020603050405020304" pitchFamily="18" charset="0"/>
                        </a:rPr>
                        <a:t>~183GHz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chemeClr val="bg1"/>
                          </a:solidFill>
                          <a:effectLst/>
                          <a:latin typeface="Times New Roman" panose="02020603050405020304" pitchFamily="18" charset="0"/>
                          <a:ea typeface="Times New Roman" panose="02020603050405020304" pitchFamily="18" charset="0"/>
                        </a:rPr>
                        <a:t>Water Vapour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221"/>
                    </a:solidFill>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solidFill>
                            <a:srgbClr val="FF0000"/>
                          </a:solidFill>
                          <a:effectLst/>
                          <a:latin typeface="Times New Roman" panose="02020603050405020304" pitchFamily="18" charset="0"/>
                          <a:ea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335989"/>
                  </a:ext>
                </a:extLst>
              </a:tr>
              <a:tr h="0">
                <a:tc>
                  <a:txBody>
                    <a:bodyPr/>
                    <a:lstStyle/>
                    <a:p>
                      <a:pPr algn="just">
                        <a:spcAft>
                          <a:spcPts val="0"/>
                        </a:spcAft>
                      </a:pPr>
                      <a:r>
                        <a:rPr lang="en-GB" sz="1600" b="1" dirty="0">
                          <a:solidFill>
                            <a:schemeClr val="bg1"/>
                          </a:solidFill>
                          <a:effectLst/>
                          <a:latin typeface="Times New Roman" panose="02020603050405020304" pitchFamily="18" charset="0"/>
                          <a:ea typeface="Times New Roman" panose="02020603050405020304" pitchFamily="18" charset="0"/>
                        </a:rPr>
                        <a:t>~325GHz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chemeClr val="bg1"/>
                          </a:solidFill>
                          <a:effectLst/>
                          <a:latin typeface="Times New Roman" panose="02020603050405020304" pitchFamily="18" charset="0"/>
                          <a:ea typeface="Times New Roman" panose="02020603050405020304" pitchFamily="18" charset="0"/>
                        </a:rPr>
                        <a:t>Water Vapour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P3</a:t>
                      </a:r>
                    </a:p>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(High Angle)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P4</a:t>
                      </a:r>
                    </a:p>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(High Angle)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P2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600" dirty="0">
                          <a:solidFill>
                            <a:srgbClr val="FF0000"/>
                          </a:solidFill>
                          <a:effectLst/>
                          <a:latin typeface="Times New Roman" panose="02020603050405020304" pitchFamily="18" charset="0"/>
                          <a:ea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561321"/>
                  </a:ext>
                </a:extLst>
              </a:tr>
            </a:tbl>
          </a:graphicData>
        </a:graphic>
      </p:graphicFrame>
      <p:sp>
        <p:nvSpPr>
          <p:cNvPr id="7" name="Rectangle 2"/>
          <p:cNvSpPr>
            <a:spLocks noChangeArrowheads="1"/>
          </p:cNvSpPr>
          <p:nvPr/>
        </p:nvSpPr>
        <p:spPr bwMode="auto">
          <a:xfrm>
            <a:off x="4598640" y="4553189"/>
            <a:ext cx="74256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bmk="_Ref142313014">
                <a:ln>
                  <a:noFill/>
                </a:ln>
                <a:effectLst/>
                <a:latin typeface="Arial" panose="020B0604020202020204" pitchFamily="34" charset="0"/>
                <a:ea typeface="Times New Roman" panose="02020603050405020304" pitchFamily="18" charset="0"/>
              </a:rPr>
              <a:t>Table 2: Initial Summary of Applicability of Inter-Calibration Algorithms to EPS-Sterna</a:t>
            </a:r>
            <a:endParaRPr kumimoji="0" lang="en-GB" altLang="en-US" sz="14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effectLst/>
                <a:latin typeface="Arial" panose="020B0604020202020204" pitchFamily="34" charset="0"/>
                <a:ea typeface="Times New Roman" panose="02020603050405020304" pitchFamily="18" charset="0"/>
              </a:rPr>
              <a:t>(1) Simultaneous Nadir Overpasses, </a:t>
            </a:r>
            <a:br>
              <a:rPr kumimoji="0" lang="en-GB" altLang="en-US" sz="1400" b="0" i="0" u="none" strike="noStrike" cap="none" normalizeH="0" baseline="0" dirty="0">
                <a:ln>
                  <a:noFill/>
                </a:ln>
                <a:effectLst/>
                <a:latin typeface="Arial" panose="020B0604020202020204" pitchFamily="34" charset="0"/>
                <a:ea typeface="Times New Roman" panose="02020603050405020304" pitchFamily="18" charset="0"/>
              </a:rPr>
            </a:br>
            <a:r>
              <a:rPr kumimoji="0" lang="en-GB" altLang="en-US" sz="1400" b="0" i="0" u="none" strike="noStrike" cap="none" normalizeH="0" baseline="0" dirty="0">
                <a:ln>
                  <a:noFill/>
                </a:ln>
                <a:effectLst/>
                <a:latin typeface="Arial" panose="020B0604020202020204" pitchFamily="34" charset="0"/>
                <a:ea typeface="Times New Roman" panose="02020603050405020304" pitchFamily="18" charset="0"/>
              </a:rPr>
              <a:t>(2) Opportunistic Constant Target Matching, </a:t>
            </a:r>
            <a:br>
              <a:rPr kumimoji="0" lang="en-GB" altLang="en-US" sz="1400" b="0" i="0" u="none" strike="noStrike" cap="none" normalizeH="0" baseline="0" dirty="0">
                <a:ln>
                  <a:noFill/>
                </a:ln>
                <a:effectLst/>
                <a:latin typeface="Arial" panose="020B0604020202020204" pitchFamily="34" charset="0"/>
                <a:ea typeface="Times New Roman" panose="02020603050405020304" pitchFamily="18" charset="0"/>
              </a:rPr>
            </a:br>
            <a:r>
              <a:rPr kumimoji="0" lang="en-GB" altLang="en-US" sz="1400" b="0" i="0" u="none" strike="noStrike" cap="none" normalizeH="0" baseline="0" dirty="0">
                <a:ln>
                  <a:noFill/>
                </a:ln>
                <a:effectLst/>
                <a:latin typeface="Arial" panose="020B0604020202020204" pitchFamily="34" charset="0"/>
                <a:ea typeface="Times New Roman" panose="02020603050405020304" pitchFamily="18" charset="0"/>
              </a:rPr>
              <a:t>(3) Double Differencing</a:t>
            </a:r>
            <a:endParaRPr kumimoji="0" lang="en-GB" altLang="en-US" sz="14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b="0" dirty="0">
                <a:latin typeface="Arial" panose="020B0604020202020204" pitchFamily="34" charset="0"/>
              </a:rPr>
              <a:t>P1 = Highest Priority for each band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effectLst/>
                <a:latin typeface="Arial" panose="020B0604020202020204" pitchFamily="34" charset="0"/>
              </a:rPr>
              <a:t>P4</a:t>
            </a:r>
            <a:r>
              <a:rPr kumimoji="0" lang="en-GB" altLang="en-US" sz="1400" b="0" i="0" u="none" strike="noStrike" cap="none" normalizeH="0" dirty="0">
                <a:ln>
                  <a:noFill/>
                </a:ln>
                <a:effectLst/>
                <a:latin typeface="Arial" panose="020B0604020202020204" pitchFamily="34" charset="0"/>
              </a:rPr>
              <a:t> = Lowest Priority for each band</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b="0" baseline="0" dirty="0">
                <a:solidFill>
                  <a:srgbClr val="FF0000"/>
                </a:solidFill>
                <a:latin typeface="Arial" panose="020B0604020202020204" pitchFamily="34" charset="0"/>
              </a:rPr>
              <a:t>N/A</a:t>
            </a:r>
            <a:r>
              <a:rPr lang="en-GB" altLang="en-US" sz="1400" b="0" dirty="0">
                <a:solidFill>
                  <a:srgbClr val="FF0000"/>
                </a:solidFill>
                <a:latin typeface="Arial" panose="020B0604020202020204" pitchFamily="34" charset="0"/>
              </a:rPr>
              <a:t> = Not Applicable to each band</a:t>
            </a:r>
            <a:endParaRPr kumimoji="0" lang="en-GB" altLang="en-US" sz="14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124721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Inter-Calibration References</a:t>
            </a:r>
          </a:p>
        </p:txBody>
      </p:sp>
      <p:sp>
        <p:nvSpPr>
          <p:cNvPr id="3" name="Text Placeholder 2"/>
          <p:cNvSpPr>
            <a:spLocks noGrp="1"/>
          </p:cNvSpPr>
          <p:nvPr>
            <p:ph type="body" sz="quarter" idx="10"/>
          </p:nvPr>
        </p:nvSpPr>
        <p:spPr>
          <a:xfrm>
            <a:off x="145053" y="1139429"/>
            <a:ext cx="5070411" cy="5482435"/>
          </a:xfrm>
        </p:spPr>
        <p:txBody>
          <a:bodyPr>
            <a:normAutofit fontScale="70000" lnSpcReduction="20000"/>
          </a:bodyPr>
          <a:lstStyle/>
          <a:p>
            <a:r>
              <a:rPr lang="en-GB" dirty="0"/>
              <a:t>Select Reference Instrument</a:t>
            </a:r>
          </a:p>
          <a:p>
            <a:pPr lvl="1"/>
            <a:r>
              <a:rPr lang="en-GB" dirty="0"/>
              <a:t>Operational missions</a:t>
            </a:r>
          </a:p>
          <a:p>
            <a:pPr lvl="1"/>
            <a:r>
              <a:rPr lang="en-GB" dirty="0"/>
              <a:t>Long-term stability</a:t>
            </a:r>
          </a:p>
          <a:p>
            <a:pPr lvl="1"/>
            <a:r>
              <a:rPr lang="en-GB" dirty="0"/>
              <a:t>Similar channels</a:t>
            </a:r>
          </a:p>
          <a:p>
            <a:pPr lvl="1"/>
            <a:r>
              <a:rPr lang="en-GB" dirty="0"/>
              <a:t>Scan geometry</a:t>
            </a:r>
          </a:p>
          <a:p>
            <a:pPr lvl="1"/>
            <a:r>
              <a:rPr lang="en-GB" dirty="0"/>
              <a:t>Account for small differences</a:t>
            </a:r>
          </a:p>
          <a:p>
            <a:pPr lvl="1"/>
            <a:endParaRPr lang="en-GB" dirty="0"/>
          </a:p>
          <a:p>
            <a:r>
              <a:rPr lang="en-GB" dirty="0"/>
              <a:t>Ideally non-sun-synchronous</a:t>
            </a:r>
          </a:p>
          <a:p>
            <a:pPr lvl="1"/>
            <a:r>
              <a:rPr lang="en-GB" dirty="0"/>
              <a:t>But none suitable</a:t>
            </a:r>
          </a:p>
          <a:p>
            <a:r>
              <a:rPr lang="en-GB" dirty="0"/>
              <a:t>Proposed reference instruments: </a:t>
            </a:r>
          </a:p>
          <a:p>
            <a:pPr lvl="1"/>
            <a:r>
              <a:rPr lang="en-GB" dirty="0"/>
              <a:t>MWS, ATMS primary choice</a:t>
            </a:r>
          </a:p>
          <a:p>
            <a:pPr lvl="1"/>
            <a:r>
              <a:rPr lang="en-GB" dirty="0"/>
              <a:t>ICI for 325GHz</a:t>
            </a:r>
          </a:p>
          <a:p>
            <a:pPr lvl="1"/>
            <a:r>
              <a:rPr lang="en-GB" dirty="0"/>
              <a:t>AMSU/MHS for AWS demo</a:t>
            </a:r>
          </a:p>
          <a:p>
            <a:pPr lvl="1"/>
            <a:r>
              <a:rPr lang="en-GB" sz="2900" i="1" dirty="0"/>
              <a:t>MWTS-3/MWHS-2 on FY-3E ?</a:t>
            </a:r>
          </a:p>
          <a:p>
            <a:pPr lvl="1"/>
            <a:endParaRPr lang="en-GB" i="1" dirty="0"/>
          </a:p>
          <a:p>
            <a:r>
              <a:rPr lang="en-GB" dirty="0"/>
              <a:t>Transfer calibration within Sterna </a:t>
            </a:r>
          </a:p>
          <a:p>
            <a:pPr lvl="1"/>
            <a:r>
              <a:rPr lang="en-GB" dirty="0"/>
              <a:t>using double-differences</a:t>
            </a:r>
          </a:p>
        </p:txBody>
      </p:sp>
      <p:graphicFrame>
        <p:nvGraphicFramePr>
          <p:cNvPr id="5" name="Table 4"/>
          <p:cNvGraphicFramePr>
            <a:graphicFrameLocks noGrp="1"/>
          </p:cNvGraphicFramePr>
          <p:nvPr>
            <p:extLst>
              <p:ext uri="{D42A27DB-BD31-4B8C-83A1-F6EECF244321}">
                <p14:modId xmlns:p14="http://schemas.microsoft.com/office/powerpoint/2010/main" val="2635849774"/>
              </p:ext>
            </p:extLst>
          </p:nvPr>
        </p:nvGraphicFramePr>
        <p:xfrm>
          <a:off x="5215464" y="1139428"/>
          <a:ext cx="6556928" cy="5262675"/>
        </p:xfrm>
        <a:graphic>
          <a:graphicData uri="http://schemas.openxmlformats.org/drawingml/2006/table">
            <a:tbl>
              <a:tblPr firstRow="1" firstCol="1" bandRow="1"/>
              <a:tblGrid>
                <a:gridCol w="819616">
                  <a:extLst>
                    <a:ext uri="{9D8B030D-6E8A-4147-A177-3AD203B41FA5}">
                      <a16:colId xmlns:a16="http://schemas.microsoft.com/office/drawing/2014/main" val="3953892752"/>
                    </a:ext>
                  </a:extLst>
                </a:gridCol>
                <a:gridCol w="819616">
                  <a:extLst>
                    <a:ext uri="{9D8B030D-6E8A-4147-A177-3AD203B41FA5}">
                      <a16:colId xmlns:a16="http://schemas.microsoft.com/office/drawing/2014/main" val="3155412835"/>
                    </a:ext>
                  </a:extLst>
                </a:gridCol>
                <a:gridCol w="819616">
                  <a:extLst>
                    <a:ext uri="{9D8B030D-6E8A-4147-A177-3AD203B41FA5}">
                      <a16:colId xmlns:a16="http://schemas.microsoft.com/office/drawing/2014/main" val="1259226695"/>
                    </a:ext>
                  </a:extLst>
                </a:gridCol>
                <a:gridCol w="819616">
                  <a:extLst>
                    <a:ext uri="{9D8B030D-6E8A-4147-A177-3AD203B41FA5}">
                      <a16:colId xmlns:a16="http://schemas.microsoft.com/office/drawing/2014/main" val="3369255505"/>
                    </a:ext>
                  </a:extLst>
                </a:gridCol>
                <a:gridCol w="819616">
                  <a:extLst>
                    <a:ext uri="{9D8B030D-6E8A-4147-A177-3AD203B41FA5}">
                      <a16:colId xmlns:a16="http://schemas.microsoft.com/office/drawing/2014/main" val="3944626975"/>
                    </a:ext>
                  </a:extLst>
                </a:gridCol>
                <a:gridCol w="819616">
                  <a:extLst>
                    <a:ext uri="{9D8B030D-6E8A-4147-A177-3AD203B41FA5}">
                      <a16:colId xmlns:a16="http://schemas.microsoft.com/office/drawing/2014/main" val="1813324262"/>
                    </a:ext>
                  </a:extLst>
                </a:gridCol>
                <a:gridCol w="819616">
                  <a:extLst>
                    <a:ext uri="{9D8B030D-6E8A-4147-A177-3AD203B41FA5}">
                      <a16:colId xmlns:a16="http://schemas.microsoft.com/office/drawing/2014/main" val="3040558931"/>
                    </a:ext>
                  </a:extLst>
                </a:gridCol>
                <a:gridCol w="819616">
                  <a:extLst>
                    <a:ext uri="{9D8B030D-6E8A-4147-A177-3AD203B41FA5}">
                      <a16:colId xmlns:a16="http://schemas.microsoft.com/office/drawing/2014/main" val="654825802"/>
                    </a:ext>
                  </a:extLst>
                </a:gridCol>
              </a:tblGrid>
              <a:tr h="399697">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 Channel </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Frequency  [GHz]</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Bandwidth [MHz] </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Footprint at nadir</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MWS Channel</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ATMS Channel</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MWI-ICI</a:t>
                      </a:r>
                      <a:endParaRPr lang="en-GB" sz="1100">
                        <a:effectLst/>
                        <a:latin typeface="Times New Roman" panose="02020603050405020304" pitchFamily="18" charset="0"/>
                        <a:ea typeface="Times New Roman" panose="02020603050405020304" pitchFamily="18" charset="0"/>
                      </a:endParaRPr>
                    </a:p>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Channel</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AMSU-MHS</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72705224"/>
                  </a:ext>
                </a:extLst>
              </a:tr>
              <a:tr h="233156">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AWS-11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50.3</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180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a:noFill/>
                    </a:lnB>
                  </a:tcPr>
                </a:tc>
                <a:tc rowSpan="8">
                  <a:txBody>
                    <a:bodyPr/>
                    <a:lstStyle/>
                    <a:p>
                      <a:pPr algn="ctr">
                        <a:spcAft>
                          <a:spcPts val="0"/>
                        </a:spcAft>
                      </a:pPr>
                      <a:r>
                        <a:rPr lang="en-GB" sz="1100" dirty="0">
                          <a:solidFill>
                            <a:srgbClr val="000000"/>
                          </a:solidFill>
                          <a:effectLst/>
                          <a:latin typeface="Calibri" panose="020F0502020204030204" pitchFamily="34" charset="0"/>
                          <a:ea typeface="Times New Roman" panose="02020603050405020304" pitchFamily="18" charset="0"/>
                        </a:rPr>
                        <a:t>≤ 40 km (±25%) </a:t>
                      </a:r>
                      <a:endParaRPr lang="en-GB" sz="1100" dirty="0">
                        <a:effectLst/>
                        <a:latin typeface="Times New Roman" panose="02020603050405020304" pitchFamily="18" charset="0"/>
                        <a:ea typeface="Times New Roman" panose="02020603050405020304" pitchFamily="18" charset="0"/>
                      </a:endParaRPr>
                    </a:p>
                  </a:txBody>
                  <a:tcPr marL="68580" marR="68580"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MWS-3</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ATMS-3</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MWI-4</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AMSU-3</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8700357"/>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AWS-12</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52.8</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400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MWS-4</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ATMS-5</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MWI-5</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AMSU-4</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0056209"/>
                  </a:ext>
                </a:extLst>
              </a:tr>
              <a:tr h="222054">
                <a:tc>
                  <a:txBody>
                    <a:bodyPr/>
                    <a:lstStyle/>
                    <a:p>
                      <a:pPr algn="ctr">
                        <a:spcAft>
                          <a:spcPts val="0"/>
                        </a:spcAft>
                      </a:pPr>
                      <a:r>
                        <a:rPr lang="en-GB" sz="1100" b="1" dirty="0">
                          <a:solidFill>
                            <a:srgbClr val="00205B"/>
                          </a:solidFill>
                          <a:effectLst/>
                          <a:latin typeface="Calibri" panose="020F0502020204030204" pitchFamily="34" charset="0"/>
                          <a:ea typeface="Times New Roman" panose="02020603050405020304" pitchFamily="18" charset="0"/>
                        </a:rPr>
                        <a:t>AWS-13</a:t>
                      </a:r>
                      <a:endParaRPr lang="en-GB" sz="1100" dirty="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53.246</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MWS-5</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MWI-6</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0039735"/>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AWS-14</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53.596</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370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MWS-6</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ATMS-6</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MWI-7</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AMSU-5</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3798492"/>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AWS-15</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54.4</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400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MWS-8</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ATMS-7</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AMSU-6</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028834"/>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AWS-16</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54.94</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400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MWS-9</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ATMS-8</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AMSU-7</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3538799"/>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AWS-17</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55.5</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330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MWS-10</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ATMS-9</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AMSU-8</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2765823"/>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AWS-18</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57.290344</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330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MWS-11</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ATMS-10</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AMSU-9</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18232"/>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AWS-21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89</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4000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rPr>
                        <a:t>≤</a:t>
                      </a:r>
                      <a:r>
                        <a:rPr lang="en-GB" sz="1100">
                          <a:solidFill>
                            <a:srgbClr val="000000"/>
                          </a:solidFill>
                          <a:effectLst/>
                          <a:latin typeface="Bahnschrift Light" panose="020B0502040204020203" pitchFamily="34" charset="0"/>
                          <a:ea typeface="Times New Roman" panose="02020603050405020304" pitchFamily="18" charset="0"/>
                          <a:cs typeface="Arial" panose="020B0604020202020204" pitchFamily="34" charset="0"/>
                        </a:rPr>
                        <a:t> 20 km</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MWS-17</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ATMS-16</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MWI-8</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MHS-1</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613632"/>
                  </a:ext>
                </a:extLst>
              </a:tr>
              <a:tr h="233156">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AWS-31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165.5</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2800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w="12700" cap="flat" cmpd="sng" algn="ctr">
                      <a:solidFill>
                        <a:srgbClr val="000000"/>
                      </a:solidFill>
                      <a:prstDash val="solid"/>
                      <a:round/>
                      <a:headEnd type="none" w="med" len="med"/>
                      <a:tailEnd type="none" w="med" len="med"/>
                    </a:lnT>
                    <a:lnB>
                      <a:noFill/>
                    </a:lnB>
                  </a:tcPr>
                </a:tc>
                <a:tc rowSpan="10">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 10 km (±25%) </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MWS-18</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b="1">
                          <a:solidFill>
                            <a:srgbClr val="000000"/>
                          </a:solidFill>
                          <a:effectLst/>
                          <a:latin typeface="Calibri" panose="020F0502020204030204" pitchFamily="34" charset="0"/>
                          <a:ea typeface="Times New Roman" panose="02020603050405020304" pitchFamily="18" charset="0"/>
                        </a:rPr>
                        <a:t>ATMS-17</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MHS-2</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792548"/>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AWS-32</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176.311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2000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MWS-19</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ATMS-18</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ICI-1</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a:noFill/>
                    </a:lnR>
                    <a:lnT>
                      <a:noFill/>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MHS-5</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19541487"/>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AWS-33</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178.811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2000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MWS-20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ATMS-19</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5301549"/>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AWS-34</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180.311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1000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MWS-21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ATMS-20</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a:noFill/>
                    </a:lnR>
                    <a:lnT>
                      <a:noFill/>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ICI-2</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MHS-4</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7606297"/>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AWS-35</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181.511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1000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MWS-22</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ATMS-21</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a:noFill/>
                    </a:lnR>
                    <a:lnT>
                      <a:noFill/>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ICI-3</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7479008"/>
                  </a:ext>
                </a:extLst>
              </a:tr>
              <a:tr h="222054">
                <a:tc>
                  <a:txBody>
                    <a:bodyPr/>
                    <a:lstStyle/>
                    <a:p>
                      <a:pPr algn="ctr">
                        <a:spcAft>
                          <a:spcPts val="0"/>
                        </a:spcAft>
                      </a:pPr>
                      <a:r>
                        <a:rPr lang="en-GB" sz="1100" b="1">
                          <a:solidFill>
                            <a:srgbClr val="00205B"/>
                          </a:solidFill>
                          <a:effectLst/>
                          <a:latin typeface="Calibri" panose="020F0502020204030204" pitchFamily="34" charset="0"/>
                          <a:ea typeface="Times New Roman" panose="02020603050405020304" pitchFamily="18" charset="0"/>
                        </a:rPr>
                        <a:t>AWS-36</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182.311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500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MWS-23</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ATMS-22</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a:noFill/>
                    </a:lnR>
                    <a:lnT>
                      <a:noFill/>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757171"/>
                          </a:solidFill>
                          <a:effectLst/>
                          <a:latin typeface="Calibri" panose="020F0502020204030204" pitchFamily="34" charset="0"/>
                          <a:ea typeface="Times New Roman" panose="02020603050405020304" pitchFamily="18" charset="0"/>
                        </a:rPr>
                        <a:t>MHS-3</a:t>
                      </a:r>
                      <a:endParaRPr lang="en-GB" sz="1100">
                        <a:effectLst/>
                        <a:latin typeface="Times New Roman" panose="02020603050405020304" pitchFamily="18" charset="0"/>
                        <a:ea typeface="Times New Roman" panose="02020603050405020304" pitchFamily="18" charset="0"/>
                      </a:endParaRPr>
                    </a:p>
                  </a:txBody>
                  <a:tcPr marL="68580" marR="68580" marT="9525" marB="9525">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8120607"/>
                  </a:ext>
                </a:extLst>
              </a:tr>
              <a:tr h="377491">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AWS-41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325.15±1.2</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(2x) 800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4877865"/>
                  </a:ext>
                </a:extLst>
              </a:tr>
              <a:tr h="377491">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AWS-42</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325.15±2.4</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(2x) 1200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ICI-7</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9428391"/>
                  </a:ext>
                </a:extLst>
              </a:tr>
              <a:tr h="377491">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AWS-43</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325.15±4.1</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(2x) 1800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a:noFill/>
                    </a:lnB>
                  </a:tcPr>
                </a:tc>
                <a:tc vMerge="1">
                  <a:txBody>
                    <a:bodyPr/>
                    <a:lstStyle/>
                    <a:p>
                      <a:endParaRPr lang="en-GB"/>
                    </a:p>
                  </a:txBody>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ICI-6</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a:noFill/>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8395640"/>
                  </a:ext>
                </a:extLst>
              </a:tr>
              <a:tr h="377491">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AWS-44</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325.15±6.6</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205B"/>
                          </a:solidFill>
                          <a:effectLst/>
                          <a:latin typeface="Calibri" panose="020F0502020204030204" pitchFamily="34" charset="0"/>
                          <a:ea typeface="Times New Roman" panose="02020603050405020304" pitchFamily="18" charset="0"/>
                        </a:rPr>
                        <a:t>(2x) 2800</a:t>
                      </a:r>
                      <a:endParaRPr lang="en-GB" sz="1100">
                        <a:effectLst/>
                        <a:latin typeface="Times New Roman" panose="02020603050405020304" pitchFamily="18" charset="0"/>
                        <a:ea typeface="Times New Roman" panose="02020603050405020304" pitchFamily="18" charset="0"/>
                      </a:endParaRPr>
                    </a:p>
                  </a:txBody>
                  <a:tcPr marL="68580" marR="68580" marT="9525" marB="9525"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000000"/>
                          </a:solidFill>
                          <a:effectLst/>
                          <a:latin typeface="Calibri" panose="020F0502020204030204" pitchFamily="34" charset="0"/>
                          <a:ea typeface="Times New Roman" panose="02020603050405020304" pitchFamily="18" charset="0"/>
                        </a:rPr>
                        <a:t>x</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rgbClr val="BFBFBF"/>
                          </a:solidFill>
                          <a:effectLst/>
                          <a:latin typeface="Calibri" panose="020F0502020204030204" pitchFamily="34" charset="0"/>
                          <a:ea typeface="Times New Roman" panose="02020603050405020304" pitchFamily="18" charset="0"/>
                        </a:rPr>
                        <a:t>ICI-5</a:t>
                      </a:r>
                      <a:endParaRPr lang="en-GB" sz="1100">
                        <a:effectLst/>
                        <a:latin typeface="Times New Roman" panose="02020603050405020304" pitchFamily="18" charset="0"/>
                        <a:ea typeface="Times New Roman" panose="02020603050405020304" pitchFamily="18" charset="0"/>
                      </a:endParaRPr>
                    </a:p>
                  </a:txBody>
                  <a:tcPr marL="68580" marR="68580" marT="9525" marB="9525"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solidFill>
                            <a:srgbClr val="000000"/>
                          </a:solidFill>
                          <a:effectLst/>
                          <a:latin typeface="Calibri" panose="020F0502020204030204" pitchFamily="34" charset="0"/>
                          <a:ea typeface="Times New Roman" panose="02020603050405020304" pitchFamily="18" charset="0"/>
                        </a:rPr>
                        <a:t>x</a:t>
                      </a:r>
                      <a:endParaRPr lang="en-GB" sz="1100" dirty="0">
                        <a:effectLst/>
                        <a:latin typeface="Times New Roman" panose="02020603050405020304" pitchFamily="18" charset="0"/>
                        <a:ea typeface="Times New Roman" panose="02020603050405020304" pitchFamily="18" charset="0"/>
                      </a:endParaRPr>
                    </a:p>
                  </a:txBody>
                  <a:tcPr marL="68580" marR="68580" marT="9525" marB="95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156490"/>
                  </a:ext>
                </a:extLst>
              </a:tr>
            </a:tbl>
          </a:graphicData>
        </a:graphic>
      </p:graphicFrame>
    </p:spTree>
    <p:extLst>
      <p:ext uri="{BB962C8B-B14F-4D97-AF65-F5344CB8AC3E}">
        <p14:creationId xmlns:p14="http://schemas.microsoft.com/office/powerpoint/2010/main" val="16946651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a:t>
            </a:r>
          </a:p>
        </p:txBody>
      </p:sp>
      <p:sp>
        <p:nvSpPr>
          <p:cNvPr id="3" name="Text Placeholder 2"/>
          <p:cNvSpPr>
            <a:spLocks noGrp="1"/>
          </p:cNvSpPr>
          <p:nvPr>
            <p:ph type="body" sz="quarter" idx="10"/>
          </p:nvPr>
        </p:nvSpPr>
        <p:spPr>
          <a:xfrm>
            <a:off x="145053" y="5339938"/>
            <a:ext cx="11627339" cy="1347781"/>
          </a:xfrm>
        </p:spPr>
        <p:txBody>
          <a:bodyPr>
            <a:normAutofit fontScale="62500" lnSpcReduction="20000"/>
          </a:bodyPr>
          <a:lstStyle/>
          <a:p>
            <a:r>
              <a:rPr lang="en-GB" dirty="0"/>
              <a:t>If calibration is stable, </a:t>
            </a:r>
          </a:p>
          <a:p>
            <a:pPr lvl="1"/>
            <a:r>
              <a:rPr lang="en-GB" dirty="0"/>
              <a:t>uncertainties could be further reduced by an order of magnitude over the operational lifetime for  FCDR generation</a:t>
            </a:r>
          </a:p>
          <a:p>
            <a:pPr lvl="1"/>
            <a:r>
              <a:rPr lang="en-GB" dirty="0"/>
              <a:t>analysis over an extended period may demonstrate bias variability within one scan or one orbit </a:t>
            </a:r>
          </a:p>
          <a:p>
            <a:pPr lvl="2"/>
            <a:r>
              <a:rPr lang="en-GB" dirty="0"/>
              <a:t>STERNA-EURD-00140, STERNA-EURD-00120, resp.</a:t>
            </a:r>
          </a:p>
          <a:p>
            <a:pPr lvl="2"/>
            <a:r>
              <a:rPr lang="en-GB" dirty="0"/>
              <a:t>This relies on sufficient statistics to allow breakdown by scan angle or latitude, which will depend on the algorithm details</a:t>
            </a:r>
            <a:endParaRPr lang="en-GB"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85693978"/>
              </p:ext>
            </p:extLst>
          </p:nvPr>
        </p:nvGraphicFramePr>
        <p:xfrm>
          <a:off x="2474219" y="2283118"/>
          <a:ext cx="8036042" cy="2194560"/>
        </p:xfrm>
        <a:graphic>
          <a:graphicData uri="http://schemas.openxmlformats.org/drawingml/2006/table">
            <a:tbl>
              <a:tblPr firstRow="1" firstCol="1" bandRow="1"/>
              <a:tblGrid>
                <a:gridCol w="1730730">
                  <a:extLst>
                    <a:ext uri="{9D8B030D-6E8A-4147-A177-3AD203B41FA5}">
                      <a16:colId xmlns:a16="http://schemas.microsoft.com/office/drawing/2014/main" val="369817530"/>
                    </a:ext>
                  </a:extLst>
                </a:gridCol>
                <a:gridCol w="1676366">
                  <a:extLst>
                    <a:ext uri="{9D8B030D-6E8A-4147-A177-3AD203B41FA5}">
                      <a16:colId xmlns:a16="http://schemas.microsoft.com/office/drawing/2014/main" val="3543293310"/>
                    </a:ext>
                  </a:extLst>
                </a:gridCol>
                <a:gridCol w="1475844">
                  <a:extLst>
                    <a:ext uri="{9D8B030D-6E8A-4147-A177-3AD203B41FA5}">
                      <a16:colId xmlns:a16="http://schemas.microsoft.com/office/drawing/2014/main" val="4122444447"/>
                    </a:ext>
                  </a:extLst>
                </a:gridCol>
                <a:gridCol w="1576551">
                  <a:extLst>
                    <a:ext uri="{9D8B030D-6E8A-4147-A177-3AD203B41FA5}">
                      <a16:colId xmlns:a16="http://schemas.microsoft.com/office/drawing/2014/main" val="1133647714"/>
                    </a:ext>
                  </a:extLst>
                </a:gridCol>
                <a:gridCol w="1576551">
                  <a:extLst>
                    <a:ext uri="{9D8B030D-6E8A-4147-A177-3AD203B41FA5}">
                      <a16:colId xmlns:a16="http://schemas.microsoft.com/office/drawing/2014/main" val="590819538"/>
                    </a:ext>
                  </a:extLst>
                </a:gridCol>
              </a:tblGrid>
              <a:tr h="456422">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Channel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Expected Dynamic Range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Threshold Uncertainty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Breakthrough Uncertainty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Objective Uncertainty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314046509"/>
                  </a:ext>
                </a:extLst>
              </a:tr>
              <a:tr h="456422">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Window or </a:t>
                      </a:r>
                      <a:br>
                        <a:rPr lang="en-GB" sz="1800">
                          <a:solidFill>
                            <a:schemeClr val="bg1"/>
                          </a:solidFill>
                          <a:effectLst/>
                          <a:latin typeface="Times New Roman" panose="02020603050405020304" pitchFamily="18" charset="0"/>
                          <a:ea typeface="Times New Roman" panose="02020603050405020304" pitchFamily="18" charset="0"/>
                        </a:rPr>
                      </a:br>
                      <a:r>
                        <a:rPr lang="en-GB" sz="1800">
                          <a:solidFill>
                            <a:schemeClr val="bg1"/>
                          </a:solidFill>
                          <a:effectLst/>
                          <a:latin typeface="Times New Roman" panose="02020603050405020304" pitchFamily="18" charset="0"/>
                          <a:ea typeface="Times New Roman" panose="02020603050405020304" pitchFamily="18" charset="0"/>
                        </a:rPr>
                        <a:t>pseudo-window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90K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2.0K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1.0K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0.5K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648666"/>
                  </a:ext>
                </a:extLst>
              </a:tr>
              <a:tr h="456422">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Temperature-sounding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30K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0.5K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0.2K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0.1K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371688"/>
                  </a:ext>
                </a:extLst>
              </a:tr>
              <a:tr h="456422">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Humidity-</a:t>
                      </a:r>
                      <a:br>
                        <a:rPr lang="en-GB" sz="1800">
                          <a:solidFill>
                            <a:schemeClr val="bg1"/>
                          </a:solidFill>
                          <a:effectLst/>
                          <a:latin typeface="Times New Roman" panose="02020603050405020304" pitchFamily="18" charset="0"/>
                          <a:ea typeface="Times New Roman" panose="02020603050405020304" pitchFamily="18" charset="0"/>
                        </a:rPr>
                      </a:br>
                      <a:r>
                        <a:rPr lang="en-GB" sz="1800">
                          <a:solidFill>
                            <a:schemeClr val="bg1"/>
                          </a:solidFill>
                          <a:effectLst/>
                          <a:latin typeface="Times New Roman" panose="02020603050405020304" pitchFamily="18" charset="0"/>
                          <a:ea typeface="Times New Roman" panose="02020603050405020304" pitchFamily="18" charset="0"/>
                        </a:rPr>
                        <a:t>sounding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solidFill>
                            <a:schemeClr val="bg1"/>
                          </a:solidFill>
                          <a:effectLst/>
                          <a:latin typeface="Times New Roman" panose="02020603050405020304" pitchFamily="18" charset="0"/>
                          <a:ea typeface="Times New Roman" panose="02020603050405020304" pitchFamily="18" charset="0"/>
                        </a:rPr>
                        <a:t>50K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1.0K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0.5K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chemeClr val="bg1"/>
                          </a:solidFill>
                          <a:effectLst/>
                          <a:latin typeface="Times New Roman" panose="02020603050405020304" pitchFamily="18" charset="0"/>
                          <a:ea typeface="Times New Roman" panose="02020603050405020304" pitchFamily="18" charset="0"/>
                        </a:rPr>
                        <a:t>0.2K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60317"/>
                  </a:ext>
                </a:extLst>
              </a:tr>
            </a:tbl>
          </a:graphicData>
        </a:graphic>
      </p:graphicFrame>
      <p:sp>
        <p:nvSpPr>
          <p:cNvPr id="7" name="Rectangle 2"/>
          <p:cNvSpPr>
            <a:spLocks noChangeArrowheads="1"/>
          </p:cNvSpPr>
          <p:nvPr/>
        </p:nvSpPr>
        <p:spPr bwMode="auto">
          <a:xfrm>
            <a:off x="2474219" y="4612569"/>
            <a:ext cx="803604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bmk="_Ref143093238">
                <a:ln>
                  <a:noFill/>
                </a:ln>
                <a:effectLst/>
                <a:latin typeface="Arial" panose="020B0604020202020204" pitchFamily="34" charset="0"/>
                <a:ea typeface="Times New Roman" panose="02020603050405020304" pitchFamily="18" charset="0"/>
              </a:rPr>
              <a:t>Proposed Uncertainty Requirements (k=2) for Inter-Calibration Algorithm defined per Sterna channel type based on requirements for monthly calibration monitoring</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i="1" dirty="0" bmk="_Ref143093238">
                <a:latin typeface="Arial" panose="020B0604020202020204" pitchFamily="34" charset="0"/>
                <a:ea typeface="Times New Roman" panose="02020603050405020304" pitchFamily="18" charset="0"/>
              </a:rPr>
              <a:t>(Excluding uncertainty of Reference Instruments’ calibration)</a:t>
            </a:r>
            <a:endParaRPr kumimoji="0" lang="en-GB" altLang="en-US" sz="3200" b="0" i="0" u="none" strike="noStrike" cap="none" normalizeH="0" baseline="0" dirty="0">
              <a:ln>
                <a:noFill/>
              </a:ln>
              <a:effectLst/>
              <a:latin typeface="Arial" panose="020B0604020202020204" pitchFamily="34" charset="0"/>
            </a:endParaRPr>
          </a:p>
        </p:txBody>
      </p:sp>
      <p:sp>
        <p:nvSpPr>
          <p:cNvPr id="9" name="Text Placeholder 2"/>
          <p:cNvSpPr txBox="1">
            <a:spLocks/>
          </p:cNvSpPr>
          <p:nvPr/>
        </p:nvSpPr>
        <p:spPr bwMode="auto">
          <a:xfrm>
            <a:off x="145053" y="848260"/>
            <a:ext cx="11627339" cy="1285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28254" indent="-328254" algn="l" rtl="0" eaLnBrk="1" fontAlgn="base" hangingPunct="1">
              <a:spcBef>
                <a:spcPct val="20000"/>
              </a:spcBef>
              <a:spcAft>
                <a:spcPct val="0"/>
              </a:spcAft>
              <a:buFont typeface="Arial" pitchFamily="34" charset="0"/>
              <a:buChar char="•"/>
              <a:defRPr sz="3200" spc="-100" baseline="0">
                <a:solidFill>
                  <a:schemeClr val="tx2"/>
                </a:solidFill>
                <a:latin typeface="Arial" panose="020B0604020202020204"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2800" spc="-100" baseline="0">
                <a:solidFill>
                  <a:schemeClr val="tx2"/>
                </a:solidFill>
                <a:latin typeface="Arial" panose="020B0604020202020204"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2400" spc="-100" baseline="0">
                <a:solidFill>
                  <a:schemeClr val="tx2"/>
                </a:solidFill>
                <a:latin typeface="Arial" panose="020B0604020202020204"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000" spc="-100" baseline="0">
                <a:solidFill>
                  <a:schemeClr val="tx2"/>
                </a:solidFill>
                <a:latin typeface="Arial" panose="020B0604020202020204"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1800" spc="-100" baseline="0">
                <a:solidFill>
                  <a:schemeClr val="tx2"/>
                </a:solidFill>
                <a:latin typeface="Arial" panose="020B0604020202020204"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r>
              <a:rPr lang="en-GB" b="0" kern="0" dirty="0"/>
              <a:t>Primary requirement to be verified by inter-calibration: “Radiometric Bias &lt;1K”</a:t>
            </a:r>
          </a:p>
          <a:p>
            <a:pPr lvl="1"/>
            <a:r>
              <a:rPr lang="en-GB" b="0" kern="0" dirty="0"/>
              <a:t>Aim to verify this within 1 month</a:t>
            </a:r>
          </a:p>
          <a:p>
            <a:pPr lvl="1"/>
            <a:r>
              <a:rPr lang="en-GB" b="0" kern="0" dirty="0"/>
              <a:t>Within a given uncertainty (k=2), proposed in table below</a:t>
            </a:r>
          </a:p>
          <a:p>
            <a:pPr lvl="1"/>
            <a:r>
              <a:rPr lang="en-GB" b="0" kern="0" dirty="0"/>
              <a:t>Compromise between what is technically possible and what is needed</a:t>
            </a:r>
          </a:p>
          <a:p>
            <a:endParaRPr lang="en-GB" b="0" kern="0" dirty="0"/>
          </a:p>
        </p:txBody>
      </p:sp>
    </p:spTree>
    <p:extLst>
      <p:ext uri="{BB962C8B-B14F-4D97-AF65-F5344CB8AC3E}">
        <p14:creationId xmlns:p14="http://schemas.microsoft.com/office/powerpoint/2010/main" val="3807583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97FA-39BB-1834-629B-1932BD30B60C}"/>
              </a:ext>
            </a:extLst>
          </p:cNvPr>
          <p:cNvSpPr>
            <a:spLocks noGrp="1"/>
          </p:cNvSpPr>
          <p:nvPr>
            <p:ph type="title"/>
          </p:nvPr>
        </p:nvSpPr>
        <p:spPr/>
        <p:txBody>
          <a:bodyPr/>
          <a:lstStyle/>
          <a:p>
            <a:r>
              <a:rPr lang="en-GB" dirty="0"/>
              <a:t>Inter-Calibration Study</a:t>
            </a:r>
            <a:endParaRPr lang="en-IE" dirty="0"/>
          </a:p>
        </p:txBody>
      </p:sp>
      <p:sp>
        <p:nvSpPr>
          <p:cNvPr id="3" name="Text Placeholder 2">
            <a:extLst>
              <a:ext uri="{FF2B5EF4-FFF2-40B4-BE49-F238E27FC236}">
                <a16:creationId xmlns:a16="http://schemas.microsoft.com/office/drawing/2014/main" id="{9C49AE4F-8444-6B70-A58E-4E4AB468D545}"/>
              </a:ext>
            </a:extLst>
          </p:cNvPr>
          <p:cNvSpPr>
            <a:spLocks noGrp="1"/>
          </p:cNvSpPr>
          <p:nvPr>
            <p:ph type="body" sz="quarter" idx="10"/>
          </p:nvPr>
        </p:nvSpPr>
        <p:spPr/>
        <p:txBody>
          <a:bodyPr>
            <a:normAutofit fontScale="85000" lnSpcReduction="10000"/>
          </a:bodyPr>
          <a:lstStyle/>
          <a:p>
            <a:r>
              <a:rPr lang="en-IE" dirty="0"/>
              <a:t>1-year study running through 2025</a:t>
            </a:r>
          </a:p>
          <a:p>
            <a:pPr lvl="1"/>
            <a:r>
              <a:rPr lang="en-IE" dirty="0"/>
              <a:t>Deimos: Diego Lozano, </a:t>
            </a:r>
            <a:r>
              <a:rPr lang="pt-BR" dirty="0"/>
              <a:t>Jorge Gil</a:t>
            </a:r>
            <a:endParaRPr lang="en-IE" dirty="0"/>
          </a:p>
          <a:p>
            <a:pPr lvl="1"/>
            <a:r>
              <a:rPr lang="en-IE" dirty="0"/>
              <a:t>UPC: Adriano Camps, </a:t>
            </a:r>
            <a:r>
              <a:rPr lang="pt-BR" dirty="0"/>
              <a:t>Miriam Pablos, </a:t>
            </a:r>
            <a:r>
              <a:rPr lang="it-IT" dirty="0"/>
              <a:t>Mercè Vall-</a:t>
            </a:r>
            <a:r>
              <a:rPr lang="it-IT" dirty="0" err="1"/>
              <a:t>Llossera</a:t>
            </a:r>
            <a:endParaRPr lang="en-IE" dirty="0"/>
          </a:p>
          <a:p>
            <a:r>
              <a:rPr lang="en-IE" dirty="0"/>
              <a:t>Task 1: </a:t>
            </a:r>
          </a:p>
          <a:p>
            <a:pPr lvl="1"/>
            <a:r>
              <a:rPr lang="en-IE" dirty="0"/>
              <a:t>Development of Opportunistic Constant Target Matching inter-calibration method</a:t>
            </a:r>
          </a:p>
          <a:p>
            <a:r>
              <a:rPr lang="en-IE" dirty="0"/>
              <a:t>Task 2: </a:t>
            </a:r>
          </a:p>
          <a:p>
            <a:pPr lvl="1"/>
            <a:r>
              <a:rPr lang="en-IE" dirty="0"/>
              <a:t>Development of Vicarious Inter-calibration algorithm</a:t>
            </a:r>
          </a:p>
          <a:p>
            <a:r>
              <a:rPr lang="en-IE" dirty="0"/>
              <a:t>Task 3 (Optional): </a:t>
            </a:r>
          </a:p>
          <a:p>
            <a:pPr lvl="1"/>
            <a:r>
              <a:rPr lang="en-IE" dirty="0"/>
              <a:t>Analysis of Uncertainty of SNO method</a:t>
            </a:r>
          </a:p>
          <a:p>
            <a:r>
              <a:rPr lang="en-IE" dirty="0"/>
              <a:t>All based on data provided by EUMETSAT</a:t>
            </a:r>
          </a:p>
          <a:p>
            <a:pPr lvl="1"/>
            <a:r>
              <a:rPr lang="en-IE" dirty="0"/>
              <a:t>With support of Climate Team (Viju John &amp; Timo Hanschmann)</a:t>
            </a:r>
          </a:p>
          <a:p>
            <a:r>
              <a:rPr lang="en-IE" dirty="0"/>
              <a:t>Final presentation ~Jan 2026</a:t>
            </a:r>
          </a:p>
        </p:txBody>
      </p:sp>
    </p:spTree>
    <p:extLst>
      <p:ext uri="{BB962C8B-B14F-4D97-AF65-F5344CB8AC3E}">
        <p14:creationId xmlns:p14="http://schemas.microsoft.com/office/powerpoint/2010/main" val="38314757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a:xfrm>
            <a:off x="6308436" y="1237673"/>
            <a:ext cx="5463956" cy="5164431"/>
          </a:xfrm>
        </p:spPr>
        <p:txBody>
          <a:bodyPr anchor="ctr"/>
          <a:lstStyle/>
          <a:p>
            <a:pPr marL="0" indent="0">
              <a:buNone/>
            </a:pPr>
            <a:r>
              <a:rPr lang="en-GB" sz="2400" b="1" spc="0" dirty="0"/>
              <a:t>Thank you!</a:t>
            </a:r>
          </a:p>
          <a:p>
            <a:pPr marL="0" indent="0">
              <a:buNone/>
            </a:pPr>
            <a:r>
              <a:rPr lang="en-GB" sz="2000" spc="0" dirty="0">
                <a:ea typeface="Roboto Light" panose="02000000000000000000" pitchFamily="2" charset="0"/>
              </a:rPr>
              <a:t>Questions are welcome.</a:t>
            </a:r>
          </a:p>
        </p:txBody>
      </p:sp>
    </p:spTree>
    <p:extLst>
      <p:ext uri="{BB962C8B-B14F-4D97-AF65-F5344CB8AC3E}">
        <p14:creationId xmlns:p14="http://schemas.microsoft.com/office/powerpoint/2010/main" val="18814921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1281-E4FA-CDEC-78DD-AB6C485F3C60}"/>
              </a:ext>
            </a:extLst>
          </p:cNvPr>
          <p:cNvSpPr>
            <a:spLocks noGrp="1"/>
          </p:cNvSpPr>
          <p:nvPr>
            <p:ph type="title"/>
          </p:nvPr>
        </p:nvSpPr>
        <p:spPr/>
        <p:txBody>
          <a:bodyPr/>
          <a:lstStyle/>
          <a:p>
            <a:r>
              <a:rPr lang="en-GB" b="0" dirty="0">
                <a:latin typeface="Roboto" panose="02000000000000000000" pitchFamily="2" charset="0"/>
                <a:ea typeface="Roboto" panose="02000000000000000000" pitchFamily="2" charset="0"/>
              </a:rPr>
              <a:t>Key programmatic features of EPS-Sterna</a:t>
            </a:r>
            <a:endParaRPr lang="en-IE" b="0" dirty="0"/>
          </a:p>
        </p:txBody>
      </p:sp>
      <p:sp>
        <p:nvSpPr>
          <p:cNvPr id="3" name="Text Placeholder 2">
            <a:extLst>
              <a:ext uri="{FF2B5EF4-FFF2-40B4-BE49-F238E27FC236}">
                <a16:creationId xmlns:a16="http://schemas.microsoft.com/office/drawing/2014/main" id="{316A6A84-B2CA-21D1-D86C-A7632C81314A}"/>
              </a:ext>
            </a:extLst>
          </p:cNvPr>
          <p:cNvSpPr>
            <a:spLocks noGrp="1"/>
          </p:cNvSpPr>
          <p:nvPr>
            <p:ph type="body" sz="quarter" idx="10"/>
          </p:nvPr>
        </p:nvSpPr>
        <p:spPr>
          <a:xfrm>
            <a:off x="282330" y="797662"/>
            <a:ext cx="11736670" cy="3514846"/>
          </a:xfrm>
        </p:spPr>
        <p:txBody>
          <a:bodyPr>
            <a:normAutofit fontScale="62500" lnSpcReduction="20000"/>
          </a:bodyPr>
          <a:lstStyle/>
          <a:p>
            <a:r>
              <a:rPr lang="en-IE" dirty="0"/>
              <a:t>EUMETSAT identified a constellation of small microwave sounding satellites, complementing the reference EUMETSAT Polar System (EPS-SG) /Microwave Sounder (MWS), as a potential additional contribution to the realisation of the WMO Integrated Global Observation  System (</a:t>
            </a:r>
            <a:r>
              <a:rPr lang="en-IE" b="1" dirty="0"/>
              <a:t>WIGOS) Vision 2040, </a:t>
            </a:r>
            <a:r>
              <a:rPr lang="en-IE" dirty="0"/>
              <a:t>in line with </a:t>
            </a:r>
            <a:r>
              <a:rPr lang="en-IE" b="1" dirty="0"/>
              <a:t>objective 4 of the EUMETSAT strategy “Destination 2030”.</a:t>
            </a:r>
          </a:p>
          <a:p>
            <a:endParaRPr lang="en-IE" b="1" dirty="0"/>
          </a:p>
          <a:p>
            <a:r>
              <a:rPr lang="en-GB" sz="3200" dirty="0"/>
              <a:t>EPS-Sterna will be a </a:t>
            </a:r>
            <a:r>
              <a:rPr lang="en-GB" sz="3200" b="1" dirty="0"/>
              <a:t>EUMETSAT programme</a:t>
            </a:r>
            <a:r>
              <a:rPr lang="en-GB" sz="3200" dirty="0"/>
              <a:t>; EUMETSAT will be responsible for the overall system, the development and provision of the ground segment, the procurement of the launch services, the LEOP, the system operations including the management of the constellation.</a:t>
            </a:r>
            <a:endParaRPr lang="en-IE" dirty="0"/>
          </a:p>
          <a:p>
            <a:pPr marL="0" indent="0">
              <a:buNone/>
            </a:pPr>
            <a:endParaRPr lang="en-IE" dirty="0"/>
          </a:p>
          <a:p>
            <a:r>
              <a:rPr lang="en-GB" sz="3200" dirty="0"/>
              <a:t>The </a:t>
            </a:r>
            <a:r>
              <a:rPr lang="en-IE" dirty="0"/>
              <a:t>EPS-Sterna </a:t>
            </a:r>
            <a:r>
              <a:rPr lang="en-GB" sz="3200" b="1" dirty="0"/>
              <a:t>space segment will be procured in cooperation with ESA</a:t>
            </a:r>
            <a:r>
              <a:rPr lang="en-GB" sz="3200" dirty="0"/>
              <a:t>. </a:t>
            </a:r>
            <a:r>
              <a:rPr lang="en-IE" dirty="0"/>
              <a:t>It will capitalise on the experience from the ESA mission </a:t>
            </a:r>
            <a:r>
              <a:rPr lang="en-IE" b="1" dirty="0"/>
              <a:t>Arctic Weather Satellite (AWS)</a:t>
            </a:r>
            <a:r>
              <a:rPr lang="en-IE" dirty="0"/>
              <a:t> which is a technology demonstrator launched in August 2024. </a:t>
            </a:r>
            <a:r>
              <a:rPr lang="en-GB" sz="3200" dirty="0"/>
              <a:t>Minor modifications are expected for the constellation.</a:t>
            </a:r>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grpSp>
        <p:nvGrpSpPr>
          <p:cNvPr id="4" name="Group 3">
            <a:extLst>
              <a:ext uri="{FF2B5EF4-FFF2-40B4-BE49-F238E27FC236}">
                <a16:creationId xmlns:a16="http://schemas.microsoft.com/office/drawing/2014/main" id="{74F02E64-3589-64A9-D0D8-3D34C4047D3F}"/>
              </a:ext>
            </a:extLst>
          </p:cNvPr>
          <p:cNvGrpSpPr/>
          <p:nvPr/>
        </p:nvGrpSpPr>
        <p:grpSpPr>
          <a:xfrm>
            <a:off x="8264418" y="4277494"/>
            <a:ext cx="3754582" cy="2269388"/>
            <a:chOff x="8483166" y="992163"/>
            <a:chExt cx="4559636" cy="2286537"/>
          </a:xfrm>
        </p:grpSpPr>
        <p:pic>
          <p:nvPicPr>
            <p:cNvPr id="5" name="Picture 4">
              <a:extLst>
                <a:ext uri="{FF2B5EF4-FFF2-40B4-BE49-F238E27FC236}">
                  <a16:creationId xmlns:a16="http://schemas.microsoft.com/office/drawing/2014/main" id="{D1EB05F9-E90B-EA2F-AC3F-5575499C55B2}"/>
                </a:ext>
              </a:extLst>
            </p:cNvPr>
            <p:cNvPicPr>
              <a:picLocks noChangeAspect="1"/>
            </p:cNvPicPr>
            <p:nvPr/>
          </p:nvPicPr>
          <p:blipFill>
            <a:blip r:embed="rId3"/>
            <a:stretch>
              <a:fillRect/>
            </a:stretch>
          </p:blipFill>
          <p:spPr>
            <a:xfrm>
              <a:off x="8483166" y="992163"/>
              <a:ext cx="4559636" cy="2286537"/>
            </a:xfrm>
            <a:prstGeom prst="rect">
              <a:avLst/>
            </a:prstGeom>
          </p:spPr>
        </p:pic>
        <p:sp>
          <p:nvSpPr>
            <p:cNvPr id="6" name="TextBox 5">
              <a:extLst>
                <a:ext uri="{FF2B5EF4-FFF2-40B4-BE49-F238E27FC236}">
                  <a16:creationId xmlns:a16="http://schemas.microsoft.com/office/drawing/2014/main" id="{680100D6-70E1-33A5-2A20-9B03C4767EC3}"/>
                </a:ext>
              </a:extLst>
            </p:cNvPr>
            <p:cNvSpPr txBox="1"/>
            <p:nvPr/>
          </p:nvSpPr>
          <p:spPr>
            <a:xfrm>
              <a:off x="11937440" y="992163"/>
              <a:ext cx="1105362" cy="488710"/>
            </a:xfrm>
            <a:prstGeom prst="rect">
              <a:avLst/>
            </a:prstGeom>
            <a:noFill/>
          </p:spPr>
          <p:txBody>
            <a:bodyPr wrap="square" rtlCol="0">
              <a:spAutoFit/>
            </a:bodyPr>
            <a:lstStyle/>
            <a:p>
              <a:r>
                <a:rPr lang="en-GB" sz="1050" b="0" kern="100" spc="-100" dirty="0">
                  <a:solidFill>
                    <a:schemeClr val="tx1"/>
                  </a:solidFill>
                  <a:latin typeface="Bahnschrift Light" panose="020B0502040204020203" pitchFamily="34" charset="0"/>
                  <a:ea typeface="Roboto" panose="02000000000000000000" pitchFamily="2" charset="0"/>
                </a:rPr>
                <a:t>Arctic Tern</a:t>
              </a:r>
            </a:p>
            <a:p>
              <a:r>
                <a:rPr lang="en-GB" sz="1050" b="0" kern="100" spc="-100" dirty="0">
                  <a:solidFill>
                    <a:schemeClr val="tx1"/>
                  </a:solidFill>
                  <a:latin typeface="Bahnschrift Light" panose="020B0502040204020203" pitchFamily="34" charset="0"/>
                  <a:ea typeface="Roboto" panose="02000000000000000000" pitchFamily="2" charset="0"/>
                </a:rPr>
                <a:t>Latin: Sterna</a:t>
              </a:r>
              <a:endParaRPr lang="en-GB" sz="1000" b="0" kern="100" spc="-100" dirty="0">
                <a:solidFill>
                  <a:schemeClr val="tx1"/>
                </a:solidFill>
                <a:latin typeface="Bahnschrift Light" panose="020B0502040204020203" pitchFamily="34" charset="0"/>
                <a:ea typeface="Roboto" panose="02000000000000000000" pitchFamily="2" charset="0"/>
              </a:endParaRPr>
            </a:p>
          </p:txBody>
        </p:sp>
      </p:grpSp>
      <p:sp>
        <p:nvSpPr>
          <p:cNvPr id="7" name="TextBox 6">
            <a:extLst>
              <a:ext uri="{FF2B5EF4-FFF2-40B4-BE49-F238E27FC236}">
                <a16:creationId xmlns:a16="http://schemas.microsoft.com/office/drawing/2014/main" id="{205849B6-4C7F-9CF7-359C-0F6E0A4456F7}"/>
              </a:ext>
            </a:extLst>
          </p:cNvPr>
          <p:cNvSpPr txBox="1"/>
          <p:nvPr/>
        </p:nvSpPr>
        <p:spPr>
          <a:xfrm>
            <a:off x="282330" y="3913316"/>
            <a:ext cx="7708279" cy="2997744"/>
          </a:xfrm>
          <a:prstGeom prst="rect">
            <a:avLst/>
          </a:prstGeom>
          <a:noFill/>
        </p:spPr>
        <p:txBody>
          <a:bodyPr wrap="square" rtlCol="0">
            <a:spAutoFit/>
          </a:bodyPr>
          <a:lstStyle/>
          <a:p>
            <a:pPr marL="328254" indent="-328254">
              <a:lnSpc>
                <a:spcPct val="80000"/>
              </a:lnSpc>
              <a:spcBef>
                <a:spcPct val="20000"/>
              </a:spcBef>
              <a:buFont typeface="Arial" pitchFamily="34" charset="0"/>
              <a:buChar char="•"/>
            </a:pPr>
            <a:endParaRPr lang="en-IE" sz="2700" spc="-100" dirty="0">
              <a:solidFill>
                <a:schemeClr val="tx2"/>
              </a:solidFill>
              <a:latin typeface="Bahnschrift Light" panose="020B0502040204020203" pitchFamily="34" charset="0"/>
              <a:ea typeface="Roboto" panose="02000000000000000000" pitchFamily="2" charset="0"/>
              <a:cs typeface="Arial" pitchFamily="34" charset="0"/>
            </a:endParaRPr>
          </a:p>
          <a:p>
            <a:pPr marL="328254" indent="-328254">
              <a:lnSpc>
                <a:spcPct val="80000"/>
              </a:lnSpc>
              <a:spcBef>
                <a:spcPct val="20000"/>
              </a:spcBef>
              <a:buFont typeface="Arial" pitchFamily="34" charset="0"/>
              <a:buChar char="•"/>
            </a:pPr>
            <a:r>
              <a:rPr lang="en-IE" sz="2000" b="0" spc="-100" dirty="0">
                <a:solidFill>
                  <a:schemeClr val="tx2"/>
                </a:solidFill>
                <a:latin typeface="Bahnschrift Light" panose="020B0502040204020203" pitchFamily="34" charset="0"/>
                <a:ea typeface="Roboto" panose="02000000000000000000" pitchFamily="2" charset="0"/>
                <a:cs typeface="Arial" pitchFamily="34" charset="0"/>
              </a:rPr>
              <a:t>A successful outcome of the AWS in-orbit demonstration in 2024-2025 represents an opportunity to expand the products envelope of the EPS-SG mission for its users, by implementing the </a:t>
            </a:r>
            <a:r>
              <a:rPr lang="en-IE" sz="2000" spc="-100" dirty="0">
                <a:solidFill>
                  <a:schemeClr val="accent1">
                    <a:lumMod val="75000"/>
                  </a:schemeClr>
                </a:solidFill>
                <a:latin typeface="Bahnschrift Light" panose="020B0502040204020203" pitchFamily="34" charset="0"/>
                <a:ea typeface="Roboto" panose="02000000000000000000" pitchFamily="2" charset="0"/>
                <a:cs typeface="Arial" pitchFamily="34" charset="0"/>
              </a:rPr>
              <a:t>EUMETSAT Polar System Sterna</a:t>
            </a:r>
            <a:r>
              <a:rPr lang="en-IE" sz="2000" spc="-100" dirty="0">
                <a:solidFill>
                  <a:schemeClr val="bg1">
                    <a:lumMod val="50000"/>
                    <a:lumOff val="50000"/>
                  </a:schemeClr>
                </a:solidFill>
                <a:latin typeface="Bahnschrift Light" panose="020B0502040204020203" pitchFamily="34" charset="0"/>
                <a:ea typeface="Roboto" panose="02000000000000000000" pitchFamily="2" charset="0"/>
                <a:cs typeface="Arial" pitchFamily="34" charset="0"/>
              </a:rPr>
              <a:t>. </a:t>
            </a:r>
          </a:p>
          <a:p>
            <a:pPr marL="328254" indent="-328254">
              <a:lnSpc>
                <a:spcPct val="80000"/>
              </a:lnSpc>
              <a:spcBef>
                <a:spcPct val="20000"/>
              </a:spcBef>
              <a:buFont typeface="Arial" pitchFamily="34" charset="0"/>
              <a:buChar char="•"/>
            </a:pPr>
            <a:endParaRPr lang="en-IE" sz="2000" spc="-100" dirty="0">
              <a:solidFill>
                <a:schemeClr val="bg1">
                  <a:lumMod val="50000"/>
                  <a:lumOff val="50000"/>
                </a:schemeClr>
              </a:solidFill>
              <a:latin typeface="Bahnschrift Light" panose="020B0502040204020203" pitchFamily="34" charset="0"/>
              <a:ea typeface="Roboto" panose="02000000000000000000" pitchFamily="2" charset="0"/>
              <a:cs typeface="Arial" pitchFamily="34" charset="0"/>
            </a:endParaRPr>
          </a:p>
          <a:p>
            <a:pPr marL="328254" indent="-328254">
              <a:lnSpc>
                <a:spcPct val="80000"/>
              </a:lnSpc>
              <a:spcBef>
                <a:spcPct val="20000"/>
              </a:spcBef>
              <a:buFont typeface="Arial" pitchFamily="34" charset="0"/>
              <a:buChar char="•"/>
            </a:pPr>
            <a:r>
              <a:rPr lang="en-GB" sz="2400" spc="-100" dirty="0">
                <a:solidFill>
                  <a:schemeClr val="accent1">
                    <a:lumMod val="75000"/>
                  </a:schemeClr>
                </a:solidFill>
                <a:latin typeface="Bahnschrift Light" panose="020B0502040204020203" pitchFamily="34" charset="0"/>
                <a:ea typeface="Roboto" panose="02000000000000000000" pitchFamily="2" charset="0"/>
                <a:cs typeface="Arial" pitchFamily="34" charset="0"/>
              </a:rPr>
              <a:t>EPS-Sterna overall operational mission duration will be 13 years with the initial constellation expected in 2029.</a:t>
            </a:r>
          </a:p>
          <a:p>
            <a:pPr marL="328254" indent="-328254">
              <a:lnSpc>
                <a:spcPct val="80000"/>
              </a:lnSpc>
              <a:spcBef>
                <a:spcPct val="20000"/>
              </a:spcBef>
              <a:buFont typeface="Arial" pitchFamily="34" charset="0"/>
              <a:buChar char="•"/>
            </a:pPr>
            <a:endParaRPr lang="en-IE" sz="2000" spc="-100" dirty="0">
              <a:solidFill>
                <a:schemeClr val="bg1">
                  <a:lumMod val="50000"/>
                  <a:lumOff val="50000"/>
                </a:schemeClr>
              </a:solidFill>
              <a:latin typeface="Bahnschrift Light" panose="020B0502040204020203" pitchFamily="34" charset="0"/>
              <a:ea typeface="Roboto" panose="02000000000000000000" pitchFamily="2" charset="0"/>
              <a:cs typeface="Arial" pitchFamily="34" charset="0"/>
            </a:endParaRPr>
          </a:p>
          <a:p>
            <a:endParaRPr lang="en-IE" sz="1600" b="0" kern="100" spc="-100" dirty="0" err="1">
              <a:solidFill>
                <a:schemeClr val="tx2"/>
              </a:solidFill>
              <a:latin typeface="Bahnschrift Light" panose="020B0502040204020203" pitchFamily="34" charset="0"/>
              <a:ea typeface="Roboto" panose="02000000000000000000" pitchFamily="2" charset="0"/>
            </a:endParaRPr>
          </a:p>
        </p:txBody>
      </p:sp>
    </p:spTree>
    <p:extLst>
      <p:ext uri="{BB962C8B-B14F-4D97-AF65-F5344CB8AC3E}">
        <p14:creationId xmlns:p14="http://schemas.microsoft.com/office/powerpoint/2010/main" val="31466476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FA7EE2-2CDF-ACB0-AAC0-A7019FD8E625}"/>
              </a:ext>
            </a:extLst>
          </p:cNvPr>
          <p:cNvPicPr>
            <a:picLocks noChangeAspect="1"/>
          </p:cNvPicPr>
          <p:nvPr/>
        </p:nvPicPr>
        <p:blipFill>
          <a:blip r:embed="rId3"/>
          <a:stretch>
            <a:fillRect/>
          </a:stretch>
        </p:blipFill>
        <p:spPr>
          <a:xfrm>
            <a:off x="7049109" y="657654"/>
            <a:ext cx="4997416" cy="2773047"/>
          </a:xfrm>
          <a:prstGeom prst="rect">
            <a:avLst/>
          </a:prstGeom>
        </p:spPr>
      </p:pic>
      <p:sp>
        <p:nvSpPr>
          <p:cNvPr id="2" name="Title 1"/>
          <p:cNvSpPr>
            <a:spLocks noGrp="1"/>
          </p:cNvSpPr>
          <p:nvPr>
            <p:ph type="title"/>
          </p:nvPr>
        </p:nvSpPr>
        <p:spPr>
          <a:xfrm>
            <a:off x="792480" y="-26275"/>
            <a:ext cx="11399520" cy="640079"/>
          </a:xfrm>
        </p:spPr>
        <p:txBody>
          <a:bodyPr>
            <a:normAutofit/>
          </a:bodyPr>
          <a:lstStyle/>
          <a:p>
            <a:pPr algn="ctr"/>
            <a:r>
              <a:rPr lang="en-GB" sz="2900" dirty="0">
                <a:latin typeface="+mn-lt"/>
              </a:rPr>
              <a:t>Satellite &amp; Payload Overview </a:t>
            </a:r>
          </a:p>
        </p:txBody>
      </p:sp>
      <p:sp>
        <p:nvSpPr>
          <p:cNvPr id="3" name="Text Placeholder 2"/>
          <p:cNvSpPr>
            <a:spLocks noGrp="1"/>
          </p:cNvSpPr>
          <p:nvPr>
            <p:ph type="body" sz="quarter" idx="10"/>
          </p:nvPr>
        </p:nvSpPr>
        <p:spPr>
          <a:xfrm>
            <a:off x="70885" y="739218"/>
            <a:ext cx="6749016" cy="2214213"/>
          </a:xfrm>
          <a:ln>
            <a:noFill/>
          </a:ln>
        </p:spPr>
        <p:txBody>
          <a:bodyPr>
            <a:normAutofit/>
          </a:bodyPr>
          <a:lstStyle/>
          <a:p>
            <a:r>
              <a:rPr lang="en-GB" sz="2100" b="1" dirty="0"/>
              <a:t>Spacecraft-</a:t>
            </a:r>
            <a:r>
              <a:rPr lang="en-GB" sz="2100" dirty="0"/>
              <a:t> three axis stabilised with electric propulsion:</a:t>
            </a:r>
          </a:p>
          <a:p>
            <a:pPr lvl="1">
              <a:spcBef>
                <a:spcPts val="0"/>
              </a:spcBef>
            </a:pPr>
            <a:r>
              <a:rPr lang="en-GB" sz="2100" dirty="0"/>
              <a:t>Mass: ca. 135 kg; </a:t>
            </a:r>
          </a:p>
          <a:p>
            <a:pPr lvl="1">
              <a:spcBef>
                <a:spcPts val="0"/>
              </a:spcBef>
            </a:pPr>
            <a:r>
              <a:rPr lang="en-GB" sz="2100" dirty="0"/>
              <a:t>Volume: 1.1x 0.7 x 0.8m; </a:t>
            </a:r>
          </a:p>
          <a:p>
            <a:pPr lvl="1">
              <a:spcBef>
                <a:spcPts val="0"/>
              </a:spcBef>
            </a:pPr>
            <a:r>
              <a:rPr lang="en-GB" sz="2100" dirty="0"/>
              <a:t>Power</a:t>
            </a:r>
            <a:r>
              <a:rPr lang="en-GB" sz="2100" dirty="0">
                <a:solidFill>
                  <a:srgbClr val="92D050"/>
                </a:solidFill>
              </a:rPr>
              <a:t> </a:t>
            </a:r>
            <a:r>
              <a:rPr lang="en-GB" sz="2100" dirty="0"/>
              <a:t>(nominal): ca. 143 W; </a:t>
            </a:r>
          </a:p>
          <a:p>
            <a:pPr lvl="1">
              <a:spcBef>
                <a:spcPts val="0"/>
              </a:spcBef>
            </a:pPr>
            <a:r>
              <a:rPr lang="en-GB" sz="2100" dirty="0"/>
              <a:t>Science data : L band (1.707 GHz);</a:t>
            </a:r>
          </a:p>
          <a:p>
            <a:pPr lvl="1">
              <a:spcBef>
                <a:spcPts val="0"/>
              </a:spcBef>
            </a:pPr>
            <a:r>
              <a:rPr lang="en-GB" sz="2100" dirty="0"/>
              <a:t>Command and Control: S band (2.230/2.053 GHz).</a:t>
            </a:r>
          </a:p>
        </p:txBody>
      </p:sp>
      <p:sp>
        <p:nvSpPr>
          <p:cNvPr id="27" name="TextBox 26"/>
          <p:cNvSpPr txBox="1"/>
          <p:nvPr/>
        </p:nvSpPr>
        <p:spPr>
          <a:xfrm>
            <a:off x="10475061" y="6342729"/>
            <a:ext cx="1385053" cy="261610"/>
          </a:xfrm>
          <a:prstGeom prst="rect">
            <a:avLst/>
          </a:prstGeom>
          <a:noFill/>
        </p:spPr>
        <p:txBody>
          <a:bodyPr wrap="square" rtlCol="0">
            <a:spAutoFit/>
          </a:bodyPr>
          <a:lstStyle/>
          <a:p>
            <a:r>
              <a:rPr lang="en-GB" sz="1100" b="0" kern="100" spc="-100" dirty="0">
                <a:solidFill>
                  <a:schemeClr val="tx1"/>
                </a:solidFill>
                <a:latin typeface="Bahnschrift Light" panose="020B0502040204020203" pitchFamily="34" charset="0"/>
                <a:ea typeface="Roboto" panose="02000000000000000000" pitchFamily="2" charset="0"/>
              </a:rPr>
              <a:t>Courtesy of Airbus</a:t>
            </a:r>
          </a:p>
        </p:txBody>
      </p:sp>
      <p:pic>
        <p:nvPicPr>
          <p:cNvPr id="6" name="Picture 5"/>
          <p:cNvPicPr>
            <a:picLocks noChangeAspect="1"/>
          </p:cNvPicPr>
          <p:nvPr/>
        </p:nvPicPr>
        <p:blipFill rotWithShape="1">
          <a:blip r:embed="rId4"/>
          <a:srcRect l="8366" t="11748" r="2507"/>
          <a:stretch/>
        </p:blipFill>
        <p:spPr>
          <a:xfrm>
            <a:off x="6096000" y="3569630"/>
            <a:ext cx="6098551" cy="2465541"/>
          </a:xfrm>
          <a:prstGeom prst="rect">
            <a:avLst/>
          </a:prstGeom>
        </p:spPr>
      </p:pic>
      <p:sp>
        <p:nvSpPr>
          <p:cNvPr id="18" name="Text Placeholder 2"/>
          <p:cNvSpPr txBox="1">
            <a:spLocks/>
          </p:cNvSpPr>
          <p:nvPr/>
        </p:nvSpPr>
        <p:spPr bwMode="auto">
          <a:xfrm>
            <a:off x="70884" y="3078845"/>
            <a:ext cx="6017453" cy="21365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28254" indent="-328254" algn="l" rtl="0" eaLnBrk="1" fontAlgn="base" hangingPunct="1">
              <a:spcBef>
                <a:spcPct val="20000"/>
              </a:spcBef>
              <a:spcAft>
                <a:spcPct val="0"/>
              </a:spcAft>
              <a:buFont typeface="Arial" pitchFamily="34" charset="0"/>
              <a:buChar char="•"/>
              <a:defRPr sz="3200"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2800"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2400"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000"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1800"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r>
              <a:rPr lang="en-GB" sz="2300" b="1" kern="0" dirty="0"/>
              <a:t>Payload</a:t>
            </a:r>
            <a:r>
              <a:rPr lang="en-GB" sz="2300" b="0" kern="0" dirty="0"/>
              <a:t> :  Passive Microwave Radiometer: </a:t>
            </a:r>
          </a:p>
          <a:p>
            <a:pPr marL="767362" lvl="1" indent="-310162">
              <a:spcBef>
                <a:spcPts val="0"/>
              </a:spcBef>
            </a:pPr>
            <a:r>
              <a:rPr lang="en-GB" sz="2300" b="0" kern="0" dirty="0"/>
              <a:t>Mass:  30 kg ( MWS on EPS-SG ca.150 kg); </a:t>
            </a:r>
          </a:p>
          <a:p>
            <a:pPr marL="767362" lvl="1" indent="-310162">
              <a:spcBef>
                <a:spcPts val="0"/>
              </a:spcBef>
            </a:pPr>
            <a:r>
              <a:rPr lang="en-GB" sz="2300" b="0" kern="0" dirty="0"/>
              <a:t>Power: </a:t>
            </a:r>
            <a:r>
              <a:rPr lang="en-GB" sz="2400" b="0" kern="0" dirty="0"/>
              <a:t>ca. 35 W </a:t>
            </a:r>
            <a:r>
              <a:rPr lang="en-GB" sz="2300" b="0" kern="0" dirty="0"/>
              <a:t>(MWS ca.120W);</a:t>
            </a:r>
          </a:p>
          <a:p>
            <a:pPr marL="767362" lvl="1" indent="-310162">
              <a:spcBef>
                <a:spcPts val="0"/>
              </a:spcBef>
            </a:pPr>
            <a:r>
              <a:rPr lang="en-GB" sz="2300" b="0" kern="0" dirty="0"/>
              <a:t>Data rate: 60 kbps;</a:t>
            </a:r>
          </a:p>
          <a:p>
            <a:pPr marL="767362" lvl="1" indent="-310162">
              <a:spcBef>
                <a:spcPts val="0"/>
              </a:spcBef>
            </a:pPr>
            <a:r>
              <a:rPr lang="en-GB" sz="2300" b="0" kern="0" dirty="0"/>
              <a:t>Scan rate 45 RPM, scan angle ±54.42°;</a:t>
            </a:r>
          </a:p>
          <a:p>
            <a:pPr marL="767362" lvl="1" indent="-310162">
              <a:spcBef>
                <a:spcPts val="0"/>
              </a:spcBef>
            </a:pPr>
            <a:r>
              <a:rPr lang="en-GB" sz="2300" b="0" kern="0" dirty="0"/>
              <a:t>Swath ~ 2000 Km.</a:t>
            </a:r>
          </a:p>
          <a:p>
            <a:pPr marL="767362" lvl="1" indent="-310162">
              <a:spcBef>
                <a:spcPts val="0"/>
              </a:spcBef>
            </a:pPr>
            <a:r>
              <a:rPr lang="en-GB" sz="2300" b="0" kern="0" dirty="0"/>
              <a:t>19 channels</a:t>
            </a:r>
          </a:p>
        </p:txBody>
      </p:sp>
      <p:sp>
        <p:nvSpPr>
          <p:cNvPr id="8" name="Text Placeholder 2">
            <a:extLst>
              <a:ext uri="{FF2B5EF4-FFF2-40B4-BE49-F238E27FC236}">
                <a16:creationId xmlns:a16="http://schemas.microsoft.com/office/drawing/2014/main" id="{F9FF806D-F1E8-5E75-DAA4-5A8B588C9AEA}"/>
              </a:ext>
            </a:extLst>
          </p:cNvPr>
          <p:cNvSpPr txBox="1">
            <a:spLocks/>
          </p:cNvSpPr>
          <p:nvPr/>
        </p:nvSpPr>
        <p:spPr bwMode="auto">
          <a:xfrm>
            <a:off x="70884" y="5297492"/>
            <a:ext cx="6017453" cy="1068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28254" indent="-328254" algn="l" rtl="0" eaLnBrk="1" fontAlgn="base" hangingPunct="1">
              <a:spcBef>
                <a:spcPct val="20000"/>
              </a:spcBef>
              <a:spcAft>
                <a:spcPct val="0"/>
              </a:spcAft>
              <a:buFont typeface="Arial" pitchFamily="34" charset="0"/>
              <a:buChar char="•"/>
              <a:defRPr sz="3200"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2800"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2400"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000"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1800"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r>
              <a:rPr lang="en-GB" sz="2300" b="1" kern="0" dirty="0"/>
              <a:t>AWS</a:t>
            </a:r>
            <a:r>
              <a:rPr lang="en-GB" sz="2300" b="0" kern="0" dirty="0"/>
              <a:t>:  Arctic Weather Satellite (ESA)</a:t>
            </a:r>
          </a:p>
          <a:p>
            <a:pPr marL="767362" lvl="1" indent="-310162">
              <a:spcBef>
                <a:spcPts val="0"/>
              </a:spcBef>
            </a:pPr>
            <a:r>
              <a:rPr lang="en-GB" sz="2300" b="0" kern="0" dirty="0"/>
              <a:t>Proto Flight Model for EPS-Sterna</a:t>
            </a:r>
          </a:p>
          <a:p>
            <a:pPr marL="767362" lvl="1" indent="-310162">
              <a:spcBef>
                <a:spcPts val="0"/>
              </a:spcBef>
            </a:pPr>
            <a:r>
              <a:rPr lang="en-GB" sz="2300" b="0" kern="0" dirty="0"/>
              <a:t>Launched 16 August 2024</a:t>
            </a:r>
          </a:p>
        </p:txBody>
      </p:sp>
    </p:spTree>
    <p:extLst>
      <p:ext uri="{BB962C8B-B14F-4D97-AF65-F5344CB8AC3E}">
        <p14:creationId xmlns:p14="http://schemas.microsoft.com/office/powerpoint/2010/main" val="76654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BEA05-3511-80F4-4940-C99DEA3E9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7F98B-92BB-295C-9C54-0ED65512AE33}"/>
              </a:ext>
            </a:extLst>
          </p:cNvPr>
          <p:cNvSpPr>
            <a:spLocks noGrp="1"/>
          </p:cNvSpPr>
          <p:nvPr>
            <p:ph type="title"/>
          </p:nvPr>
        </p:nvSpPr>
        <p:spPr/>
        <p:txBody>
          <a:bodyPr>
            <a:normAutofit fontScale="90000"/>
          </a:bodyPr>
          <a:lstStyle/>
          <a:p>
            <a:r>
              <a:rPr lang="en-US" sz="3200" dirty="0"/>
              <a:t>Complementarity of EPS-Sterna with EPS-SG and JPSS</a:t>
            </a:r>
            <a:r>
              <a:rPr lang="en-GB" sz="2900" dirty="0">
                <a:latin typeface="+mn-lt"/>
              </a:rPr>
              <a:t>		</a:t>
            </a:r>
          </a:p>
        </p:txBody>
      </p:sp>
      <p:sp>
        <p:nvSpPr>
          <p:cNvPr id="4" name="Text Placeholder 2">
            <a:extLst>
              <a:ext uri="{FF2B5EF4-FFF2-40B4-BE49-F238E27FC236}">
                <a16:creationId xmlns:a16="http://schemas.microsoft.com/office/drawing/2014/main" id="{2C9F86AB-7E04-C17E-A50F-94DF24D2FD93}"/>
              </a:ext>
            </a:extLst>
          </p:cNvPr>
          <p:cNvSpPr txBox="1">
            <a:spLocks/>
          </p:cNvSpPr>
          <p:nvPr/>
        </p:nvSpPr>
        <p:spPr bwMode="auto">
          <a:xfrm>
            <a:off x="-345454" y="640080"/>
            <a:ext cx="7389341" cy="3270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28254" indent="-328254" algn="l" rtl="0" eaLnBrk="1" fontAlgn="base" hangingPunct="1">
              <a:spcBef>
                <a:spcPct val="20000"/>
              </a:spcBef>
              <a:spcAft>
                <a:spcPct val="0"/>
              </a:spcAft>
              <a:buFont typeface="Arial" pitchFamily="34" charset="0"/>
              <a:buChar char="•"/>
              <a:defRPr sz="3200"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2800"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2400"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000"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1800"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lvl="1"/>
            <a:r>
              <a:rPr lang="en-US" sz="1900" dirty="0"/>
              <a:t>Orbits selected in order to minimize</a:t>
            </a:r>
          </a:p>
          <a:p>
            <a:pPr marL="562722" lvl="1" indent="0">
              <a:buNone/>
            </a:pPr>
            <a:r>
              <a:rPr lang="en-US" sz="1900" dirty="0"/>
              <a:t>	the global time-to-coverage of Sterna + EPS-SG + JPSS</a:t>
            </a:r>
          </a:p>
          <a:p>
            <a:pPr marL="562722" lvl="1" indent="0">
              <a:buNone/>
            </a:pPr>
            <a:endParaRPr lang="en-US" sz="1900" dirty="0"/>
          </a:p>
          <a:p>
            <a:pPr lvl="1"/>
            <a:r>
              <a:rPr lang="en-GB" sz="1800" b="0" dirty="0"/>
              <a:t>LTDN 03:30, 07:30, 11:30 – complementary to EPS-SG and JPSS  orbits;</a:t>
            </a:r>
          </a:p>
          <a:p>
            <a:pPr marL="0" indent="0">
              <a:buFont typeface="Arial" pitchFamily="34" charset="0"/>
              <a:buNone/>
            </a:pPr>
            <a:endParaRPr lang="en-GB" sz="2000" b="1" kern="0" dirty="0"/>
          </a:p>
          <a:p>
            <a:pPr lvl="1"/>
            <a:endParaRPr lang="en-GB" sz="1800" b="0" kern="0" dirty="0"/>
          </a:p>
        </p:txBody>
      </p:sp>
      <p:pic>
        <p:nvPicPr>
          <p:cNvPr id="83" name="Picture 82">
            <a:extLst>
              <a:ext uri="{FF2B5EF4-FFF2-40B4-BE49-F238E27FC236}">
                <a16:creationId xmlns:a16="http://schemas.microsoft.com/office/drawing/2014/main" id="{A5805412-30E5-E126-6C77-A203A760B7E2}"/>
              </a:ext>
            </a:extLst>
          </p:cNvPr>
          <p:cNvPicPr>
            <a:picLocks noChangeAspect="1"/>
          </p:cNvPicPr>
          <p:nvPr/>
        </p:nvPicPr>
        <p:blipFill rotWithShape="1">
          <a:blip r:embed="rId3"/>
          <a:srcRect l="7354" r="1711"/>
          <a:stretch/>
        </p:blipFill>
        <p:spPr>
          <a:xfrm>
            <a:off x="6374718" y="640080"/>
            <a:ext cx="5802473" cy="3464957"/>
          </a:xfrm>
          <a:prstGeom prst="rect">
            <a:avLst/>
          </a:prstGeom>
          <a:ln>
            <a:noFill/>
          </a:ln>
        </p:spPr>
      </p:pic>
      <p:sp>
        <p:nvSpPr>
          <p:cNvPr id="101" name="Text Placeholder 2">
            <a:extLst>
              <a:ext uri="{FF2B5EF4-FFF2-40B4-BE49-F238E27FC236}">
                <a16:creationId xmlns:a16="http://schemas.microsoft.com/office/drawing/2014/main" id="{C5623BDD-0C92-824F-FF81-F5B7340ACA9D}"/>
              </a:ext>
            </a:extLst>
          </p:cNvPr>
          <p:cNvSpPr txBox="1">
            <a:spLocks/>
          </p:cNvSpPr>
          <p:nvPr/>
        </p:nvSpPr>
        <p:spPr bwMode="auto">
          <a:xfrm>
            <a:off x="262565" y="2860899"/>
            <a:ext cx="6375866" cy="2113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28254" indent="-328254" algn="l" rtl="0" eaLnBrk="1" fontAlgn="base" hangingPunct="1">
              <a:spcBef>
                <a:spcPct val="20000"/>
              </a:spcBef>
              <a:spcAft>
                <a:spcPct val="0"/>
              </a:spcAft>
              <a:buFont typeface="Arial" pitchFamily="34" charset="0"/>
              <a:buChar char="•"/>
              <a:defRPr sz="3200" spc="-100" baseline="0">
                <a:solidFill>
                  <a:schemeClr val="tx2"/>
                </a:solidFill>
                <a:latin typeface="Bahnschrift Light" panose="020B0502040204020203" pitchFamily="34" charset="0"/>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2800" spc="-100" baseline="0">
                <a:solidFill>
                  <a:schemeClr val="tx2"/>
                </a:solidFill>
                <a:latin typeface="Bahnschrift Light" panose="020B0502040204020203" pitchFamily="34" charset="0"/>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2400" spc="-100" baseline="0">
                <a:solidFill>
                  <a:schemeClr val="tx2"/>
                </a:solidFill>
                <a:latin typeface="Bahnschrift Light" panose="020B0502040204020203" pitchFamily="34" charset="0"/>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000" spc="-100" baseline="0">
                <a:solidFill>
                  <a:schemeClr val="tx2"/>
                </a:solidFill>
                <a:latin typeface="Bahnschrift Light" panose="020B0502040204020203" pitchFamily="34" charset="0"/>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1800" spc="-100" baseline="0">
                <a:solidFill>
                  <a:schemeClr val="tx2"/>
                </a:solidFill>
                <a:latin typeface="Bahnschrift Light" panose="020B0502040204020203" pitchFamily="34" charset="0"/>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marL="0" indent="0">
              <a:spcBef>
                <a:spcPts val="0"/>
              </a:spcBef>
              <a:buNone/>
            </a:pPr>
            <a:r>
              <a:rPr lang="en-GB" sz="1800" dirty="0"/>
              <a:t>Constellation performance:</a:t>
            </a:r>
          </a:p>
          <a:p>
            <a:pPr marL="0" indent="0">
              <a:buNone/>
            </a:pPr>
            <a:r>
              <a:rPr lang="en-GB" sz="1800" b="0" dirty="0"/>
              <a:t>Time to achieve 90% coverage:</a:t>
            </a:r>
            <a:r>
              <a:rPr lang="en-GB" sz="1800" dirty="0"/>
              <a:t> </a:t>
            </a:r>
          </a:p>
          <a:p>
            <a:r>
              <a:rPr lang="en-GB" sz="1800" dirty="0"/>
              <a:t>EPS-Sterna only:  </a:t>
            </a:r>
            <a:r>
              <a:rPr lang="en-US" sz="1800" dirty="0"/>
              <a:t>3.1-4.7 hours; </a:t>
            </a:r>
          </a:p>
          <a:p>
            <a:r>
              <a:rPr lang="en-GB" sz="1800" dirty="0"/>
              <a:t>EPS-Sterna + EPS-SG +JPSS:  </a:t>
            </a:r>
            <a:r>
              <a:rPr lang="en-US" sz="1800" dirty="0"/>
              <a:t>2.4-3.8 hours.</a:t>
            </a:r>
          </a:p>
          <a:p>
            <a:pPr marL="0" indent="0">
              <a:buNone/>
            </a:pPr>
            <a:endParaRPr lang="en-US" sz="1800" b="0" dirty="0"/>
          </a:p>
          <a:p>
            <a:pPr marL="0" indent="0">
              <a:buNone/>
            </a:pPr>
            <a:r>
              <a:rPr lang="en-GB" sz="1800" b="0" dirty="0"/>
              <a:t>Mean time between observations (with 6 satellites): </a:t>
            </a:r>
            <a:r>
              <a:rPr lang="en-GB" sz="1800" dirty="0"/>
              <a:t>20 min-3 hours.</a:t>
            </a:r>
          </a:p>
          <a:p>
            <a:endParaRPr lang="en-GB" sz="1800" b="0" kern="0" dirty="0"/>
          </a:p>
        </p:txBody>
      </p:sp>
      <p:pic>
        <p:nvPicPr>
          <p:cNvPr id="102" name="Picture 101">
            <a:extLst>
              <a:ext uri="{FF2B5EF4-FFF2-40B4-BE49-F238E27FC236}">
                <a16:creationId xmlns:a16="http://schemas.microsoft.com/office/drawing/2014/main" id="{08FA9633-CA39-502E-0921-0C093E9164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327" b="16532"/>
          <a:stretch/>
        </p:blipFill>
        <p:spPr>
          <a:xfrm>
            <a:off x="6673088" y="4105037"/>
            <a:ext cx="5453097" cy="2752962"/>
          </a:xfrm>
          <a:prstGeom prst="rect">
            <a:avLst/>
          </a:prstGeom>
          <a:ln>
            <a:noFill/>
          </a:ln>
        </p:spPr>
      </p:pic>
      <p:pic>
        <p:nvPicPr>
          <p:cNvPr id="108" name="Picture 107">
            <a:extLst>
              <a:ext uri="{FF2B5EF4-FFF2-40B4-BE49-F238E27FC236}">
                <a16:creationId xmlns:a16="http://schemas.microsoft.com/office/drawing/2014/main" id="{55F91EE2-40E9-22AD-D286-7D5AE618385B}"/>
              </a:ext>
            </a:extLst>
          </p:cNvPr>
          <p:cNvPicPr>
            <a:picLocks noChangeAspect="1"/>
          </p:cNvPicPr>
          <p:nvPr/>
        </p:nvPicPr>
        <p:blipFill>
          <a:blip r:embed="rId5"/>
          <a:stretch>
            <a:fillRect/>
          </a:stretch>
        </p:blipFill>
        <p:spPr>
          <a:xfrm>
            <a:off x="10410129" y="2723172"/>
            <a:ext cx="860416" cy="551678"/>
          </a:xfrm>
          <a:prstGeom prst="rect">
            <a:avLst/>
          </a:prstGeom>
        </p:spPr>
      </p:pic>
      <p:pic>
        <p:nvPicPr>
          <p:cNvPr id="109" name="Picture 108">
            <a:extLst>
              <a:ext uri="{FF2B5EF4-FFF2-40B4-BE49-F238E27FC236}">
                <a16:creationId xmlns:a16="http://schemas.microsoft.com/office/drawing/2014/main" id="{5D1DC697-3346-894E-9DF8-0E350B060C22}"/>
              </a:ext>
            </a:extLst>
          </p:cNvPr>
          <p:cNvPicPr>
            <a:picLocks noChangeAspect="1"/>
          </p:cNvPicPr>
          <p:nvPr/>
        </p:nvPicPr>
        <p:blipFill>
          <a:blip r:embed="rId6"/>
          <a:stretch>
            <a:fillRect/>
          </a:stretch>
        </p:blipFill>
        <p:spPr>
          <a:xfrm>
            <a:off x="9191086" y="909822"/>
            <a:ext cx="414926" cy="560445"/>
          </a:xfrm>
          <a:prstGeom prst="rect">
            <a:avLst/>
          </a:prstGeom>
        </p:spPr>
      </p:pic>
      <p:pic>
        <p:nvPicPr>
          <p:cNvPr id="110" name="Picture 109">
            <a:extLst>
              <a:ext uri="{FF2B5EF4-FFF2-40B4-BE49-F238E27FC236}">
                <a16:creationId xmlns:a16="http://schemas.microsoft.com/office/drawing/2014/main" id="{70916FDC-1FCD-D86E-0CE6-87B9B3DA6C5A}"/>
              </a:ext>
            </a:extLst>
          </p:cNvPr>
          <p:cNvPicPr>
            <a:picLocks noChangeAspect="1"/>
          </p:cNvPicPr>
          <p:nvPr/>
        </p:nvPicPr>
        <p:blipFill>
          <a:blip r:embed="rId6"/>
          <a:stretch>
            <a:fillRect/>
          </a:stretch>
        </p:blipFill>
        <p:spPr>
          <a:xfrm>
            <a:off x="9419148" y="3670517"/>
            <a:ext cx="397590" cy="537029"/>
          </a:xfrm>
          <a:prstGeom prst="rect">
            <a:avLst/>
          </a:prstGeom>
        </p:spPr>
      </p:pic>
    </p:spTree>
    <p:extLst>
      <p:ext uri="{BB962C8B-B14F-4D97-AF65-F5344CB8AC3E}">
        <p14:creationId xmlns:p14="http://schemas.microsoft.com/office/powerpoint/2010/main" val="65348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D085754-22C3-DD89-4115-0F97D85B377A}"/>
              </a:ext>
            </a:extLst>
          </p:cNvPr>
          <p:cNvGrpSpPr/>
          <p:nvPr/>
        </p:nvGrpSpPr>
        <p:grpSpPr>
          <a:xfrm>
            <a:off x="161872" y="1049016"/>
            <a:ext cx="5402524" cy="5544820"/>
            <a:chOff x="1971859" y="915489"/>
            <a:chExt cx="4114804" cy="5345175"/>
          </a:xfrm>
        </p:grpSpPr>
        <p:pic>
          <p:nvPicPr>
            <p:cNvPr id="6" name="Picture 5" descr="D:\Research\Conferences\ITSC 12 2002\Opacity 1to1000GHz allr.jpg">
              <a:extLst>
                <a:ext uri="{FF2B5EF4-FFF2-40B4-BE49-F238E27FC236}">
                  <a16:creationId xmlns:a16="http://schemas.microsoft.com/office/drawing/2014/main" id="{0D33694C-B68F-51FA-EA18-EAECA009F043}"/>
                </a:ext>
              </a:extLst>
            </p:cNvPr>
            <p:cNvPicPr>
              <a:picLocks noChangeAspect="1" noChangeArrowheads="1"/>
            </p:cNvPicPr>
            <p:nvPr/>
          </p:nvPicPr>
          <p:blipFill rotWithShape="1">
            <a:blip r:embed="rId3">
              <a:lum bright="-22000" contrast="58000"/>
              <a:extLst>
                <a:ext uri="{28A0092B-C50C-407E-A947-70E740481C1C}">
                  <a14:useLocalDpi xmlns:a14="http://schemas.microsoft.com/office/drawing/2010/main" val="0"/>
                </a:ext>
              </a:extLst>
            </a:blip>
            <a:srcRect l="4010" t="2795" r="54126" b="9757"/>
            <a:stretch/>
          </p:blipFill>
          <p:spPr bwMode="auto">
            <a:xfrm>
              <a:off x="1971859" y="915489"/>
              <a:ext cx="4114804" cy="5345175"/>
            </a:xfrm>
            <a:prstGeom prst="rect">
              <a:avLst/>
            </a:prstGeom>
            <a:noFill/>
            <a:ln w="9525">
              <a:solidFill>
                <a:srgbClr val="99CC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9081047-C32B-54B3-229B-661C17773922}"/>
                </a:ext>
              </a:extLst>
            </p:cNvPr>
            <p:cNvSpPr/>
            <p:nvPr/>
          </p:nvSpPr>
          <p:spPr bwMode="auto">
            <a:xfrm>
              <a:off x="3238946" y="3069678"/>
              <a:ext cx="103344" cy="2931727"/>
            </a:xfrm>
            <a:prstGeom prst="rect">
              <a:avLst/>
            </a:prstGeom>
            <a:noFill/>
            <a:ln w="539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a:extLst>
                <a:ext uri="{FF2B5EF4-FFF2-40B4-BE49-F238E27FC236}">
                  <a16:creationId xmlns:a16="http://schemas.microsoft.com/office/drawing/2014/main" id="{A5B9715F-AC1B-B83F-E69F-7AECB33B5565}"/>
                </a:ext>
              </a:extLst>
            </p:cNvPr>
            <p:cNvSpPr/>
            <p:nvPr/>
          </p:nvSpPr>
          <p:spPr bwMode="auto">
            <a:xfrm>
              <a:off x="4120056" y="3069679"/>
              <a:ext cx="178676" cy="2931727"/>
            </a:xfrm>
            <a:prstGeom prst="rect">
              <a:avLst/>
            </a:prstGeom>
            <a:noFill/>
            <a:ln w="539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9" name="Rectangle 8">
              <a:extLst>
                <a:ext uri="{FF2B5EF4-FFF2-40B4-BE49-F238E27FC236}">
                  <a16:creationId xmlns:a16="http://schemas.microsoft.com/office/drawing/2014/main" id="{9E2C1863-C9E4-F370-9E00-CE949645982C}"/>
                </a:ext>
              </a:extLst>
            </p:cNvPr>
            <p:cNvSpPr/>
            <p:nvPr/>
          </p:nvSpPr>
          <p:spPr bwMode="auto">
            <a:xfrm>
              <a:off x="3464736" y="3069678"/>
              <a:ext cx="45719" cy="2931727"/>
            </a:xfrm>
            <a:prstGeom prst="rect">
              <a:avLst/>
            </a:prstGeom>
            <a:noFill/>
            <a:ln w="53975">
              <a:solidFill>
                <a:schemeClr val="accent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10" name="Rectangle 9">
              <a:extLst>
                <a:ext uri="{FF2B5EF4-FFF2-40B4-BE49-F238E27FC236}">
                  <a16:creationId xmlns:a16="http://schemas.microsoft.com/office/drawing/2014/main" id="{117B5D35-D03E-FC71-BEEC-5638ED116A7A}"/>
                </a:ext>
              </a:extLst>
            </p:cNvPr>
            <p:cNvSpPr/>
            <p:nvPr/>
          </p:nvSpPr>
          <p:spPr bwMode="auto">
            <a:xfrm>
              <a:off x="5265683" y="3069677"/>
              <a:ext cx="224804" cy="2931727"/>
            </a:xfrm>
            <a:prstGeom prst="rect">
              <a:avLst/>
            </a:prstGeom>
            <a:noFill/>
            <a:ln w="53975">
              <a:solidFill>
                <a:schemeClr val="bg1">
                  <a:lumMod val="75000"/>
                  <a:lumOff val="2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grpSp>
      <p:sp>
        <p:nvSpPr>
          <p:cNvPr id="2" name="Title 1">
            <a:extLst>
              <a:ext uri="{FF2B5EF4-FFF2-40B4-BE49-F238E27FC236}">
                <a16:creationId xmlns:a16="http://schemas.microsoft.com/office/drawing/2014/main" id="{937B8994-80EB-9787-5E8A-3570DB39E586}"/>
              </a:ext>
            </a:extLst>
          </p:cNvPr>
          <p:cNvSpPr>
            <a:spLocks noGrp="1"/>
          </p:cNvSpPr>
          <p:nvPr>
            <p:ph type="title"/>
          </p:nvPr>
        </p:nvSpPr>
        <p:spPr/>
        <p:txBody>
          <a:bodyPr/>
          <a:lstStyle/>
          <a:p>
            <a:pPr algn="ctr"/>
            <a:r>
              <a:rPr lang="en-GB" dirty="0"/>
              <a:t>EPS-Sterna Spectral Bands and Channels</a:t>
            </a:r>
            <a:endParaRPr lang="en-IE" dirty="0"/>
          </a:p>
        </p:txBody>
      </p:sp>
      <p:graphicFrame>
        <p:nvGraphicFramePr>
          <p:cNvPr id="4" name="Table 3">
            <a:extLst>
              <a:ext uri="{FF2B5EF4-FFF2-40B4-BE49-F238E27FC236}">
                <a16:creationId xmlns:a16="http://schemas.microsoft.com/office/drawing/2014/main" id="{0D6980F4-49C3-264A-F94D-82447900E05B}"/>
              </a:ext>
            </a:extLst>
          </p:cNvPr>
          <p:cNvGraphicFramePr>
            <a:graphicFrameLocks noGrp="1"/>
          </p:cNvGraphicFramePr>
          <p:nvPr>
            <p:extLst>
              <p:ext uri="{D42A27DB-BD31-4B8C-83A1-F6EECF244321}">
                <p14:modId xmlns:p14="http://schemas.microsoft.com/office/powerpoint/2010/main" val="1034324408"/>
              </p:ext>
            </p:extLst>
          </p:nvPr>
        </p:nvGraphicFramePr>
        <p:xfrm>
          <a:off x="5996199" y="640080"/>
          <a:ext cx="6033929" cy="6142479"/>
        </p:xfrm>
        <a:graphic>
          <a:graphicData uri="http://schemas.openxmlformats.org/drawingml/2006/table">
            <a:tbl>
              <a:tblPr/>
              <a:tblGrid>
                <a:gridCol w="1121574">
                  <a:extLst>
                    <a:ext uri="{9D8B030D-6E8A-4147-A177-3AD203B41FA5}">
                      <a16:colId xmlns:a16="http://schemas.microsoft.com/office/drawing/2014/main" val="1245999104"/>
                    </a:ext>
                  </a:extLst>
                </a:gridCol>
                <a:gridCol w="1122302">
                  <a:extLst>
                    <a:ext uri="{9D8B030D-6E8A-4147-A177-3AD203B41FA5}">
                      <a16:colId xmlns:a16="http://schemas.microsoft.com/office/drawing/2014/main" val="769733449"/>
                    </a:ext>
                  </a:extLst>
                </a:gridCol>
                <a:gridCol w="804525">
                  <a:extLst>
                    <a:ext uri="{9D8B030D-6E8A-4147-A177-3AD203B41FA5}">
                      <a16:colId xmlns:a16="http://schemas.microsoft.com/office/drawing/2014/main" val="1131816555"/>
                    </a:ext>
                  </a:extLst>
                </a:gridCol>
                <a:gridCol w="737186">
                  <a:extLst>
                    <a:ext uri="{9D8B030D-6E8A-4147-A177-3AD203B41FA5}">
                      <a16:colId xmlns:a16="http://schemas.microsoft.com/office/drawing/2014/main" val="75899664"/>
                    </a:ext>
                  </a:extLst>
                </a:gridCol>
                <a:gridCol w="775378">
                  <a:extLst>
                    <a:ext uri="{9D8B030D-6E8A-4147-A177-3AD203B41FA5}">
                      <a16:colId xmlns:a16="http://schemas.microsoft.com/office/drawing/2014/main" val="250438748"/>
                    </a:ext>
                  </a:extLst>
                </a:gridCol>
                <a:gridCol w="1472964">
                  <a:extLst>
                    <a:ext uri="{9D8B030D-6E8A-4147-A177-3AD203B41FA5}">
                      <a16:colId xmlns:a16="http://schemas.microsoft.com/office/drawing/2014/main" val="627226441"/>
                    </a:ext>
                  </a:extLst>
                </a:gridCol>
              </a:tblGrid>
              <a:tr h="711960">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Channel name</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Centre</a:t>
                      </a:r>
                      <a:endParaRPr lang="en-GB" sz="14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Frequency  [GHz]</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Bandwidth [MHz] </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NEΔT [K]</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Footprint at nadir</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extLst>
                  <a:ext uri="{0D108BD9-81ED-4DB2-BD59-A6C34878D82A}">
                    <a16:rowId xmlns:a16="http://schemas.microsoft.com/office/drawing/2014/main" val="1943699833"/>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50.3</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180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&lt;0.6</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rowSpan="8">
                  <a:txBody>
                    <a:bodyPr/>
                    <a:lstStyle/>
                    <a:p>
                      <a:pPr algn="ctr">
                        <a:spcAft>
                          <a:spcPts val="0"/>
                        </a:spcAft>
                      </a:pPr>
                      <a:r>
                        <a:rPr lang="en-GB" sz="1400" kern="1200" dirty="0">
                          <a:solidFill>
                            <a:schemeClr val="bg1"/>
                          </a:solidFill>
                          <a:effectLst/>
                          <a:latin typeface="Arial" panose="020B0604020202020204" pitchFamily="34" charset="0"/>
                          <a:ea typeface="Times New Roman" panose="02020603050405020304" pitchFamily="18" charset="0"/>
                        </a:rPr>
                        <a:t>≤</a:t>
                      </a: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 40 km (</a:t>
                      </a:r>
                      <a:r>
                        <a:rPr lang="en-GB" sz="1400" kern="1200" dirty="0">
                          <a:solidFill>
                            <a:schemeClr val="bg1"/>
                          </a:solidFill>
                          <a:effectLst/>
                          <a:latin typeface="Bahnschrift Light" panose="020B0502040204020203" pitchFamily="34" charset="0"/>
                          <a:ea typeface="Times New Roman" panose="02020603050405020304" pitchFamily="18" charset="0"/>
                          <a:cs typeface="Bahnschrift Light" panose="020B0502040204020203" pitchFamily="34" charset="0"/>
                        </a:rPr>
                        <a:t>±</a:t>
                      </a: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25%) </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rowSpan="8">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Temperature Sounding</a:t>
                      </a: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extLst>
                  <a:ext uri="{0D108BD9-81ED-4DB2-BD59-A6C34878D82A}">
                    <a16:rowId xmlns:a16="http://schemas.microsoft.com/office/drawing/2014/main" val="2333571129"/>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STERNA-12</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52.8</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400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60439605"/>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STERNA-13</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53.246</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59122780"/>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53.596</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370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80544365"/>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STERNA-15</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54.4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400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86071083"/>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STERNA-16</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54.94</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400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91835703"/>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STERNA-17</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55.5</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330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&lt;0.5</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29687966"/>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STERNA-18</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57.290344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330</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&lt;0.6</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rgbClr val="FF808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00804402"/>
                  </a:ext>
                </a:extLst>
              </a:tr>
              <a:tr h="611742">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STERNA-21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89</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4000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&lt;0.3</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GB" sz="1400" kern="1200" dirty="0">
                          <a:solidFill>
                            <a:schemeClr val="bg1"/>
                          </a:solidFill>
                          <a:effectLst/>
                          <a:latin typeface="Arial" panose="020B0604020202020204" pitchFamily="34" charset="0"/>
                          <a:ea typeface="Times New Roman" panose="02020603050405020304" pitchFamily="18" charset="0"/>
                        </a:rPr>
                        <a:t>≤</a:t>
                      </a: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 20 km (</a:t>
                      </a:r>
                      <a:r>
                        <a:rPr lang="en-GB" sz="1400" kern="1200" dirty="0">
                          <a:solidFill>
                            <a:schemeClr val="bg1"/>
                          </a:solidFill>
                          <a:effectLst/>
                          <a:latin typeface="Bahnschrift Light" panose="020B0502040204020203" pitchFamily="34" charset="0"/>
                          <a:ea typeface="Times New Roman" panose="02020603050405020304" pitchFamily="18" charset="0"/>
                          <a:cs typeface="Bahnschrift Light" panose="020B0502040204020203" pitchFamily="34" charset="0"/>
                        </a:rPr>
                        <a:t>±</a:t>
                      </a: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25%) </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Window and Cloud detection</a:t>
                      </a: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28293514"/>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STERNA-31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165.5</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2800</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&lt;0.6</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rowSpan="6">
                  <a:txBody>
                    <a:bodyPr/>
                    <a:lstStyle/>
                    <a:p>
                      <a:pPr algn="ctr">
                        <a:spcAft>
                          <a:spcPts val="0"/>
                        </a:spcAft>
                      </a:pPr>
                      <a:r>
                        <a:rPr lang="en-GB" sz="1400" kern="1200" dirty="0">
                          <a:solidFill>
                            <a:schemeClr val="bg1"/>
                          </a:solidFill>
                          <a:effectLst/>
                          <a:latin typeface="Arial" panose="020B0604020202020204" pitchFamily="34" charset="0"/>
                          <a:ea typeface="Times New Roman" panose="02020603050405020304" pitchFamily="18" charset="0"/>
                        </a:rPr>
                        <a:t>≤</a:t>
                      </a: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 10 km (</a:t>
                      </a:r>
                      <a:r>
                        <a:rPr lang="en-GB" sz="1400" kern="1200" dirty="0">
                          <a:solidFill>
                            <a:schemeClr val="bg1"/>
                          </a:solidFill>
                          <a:effectLst/>
                          <a:latin typeface="Bahnschrift Light" panose="020B0502040204020203" pitchFamily="34" charset="0"/>
                          <a:ea typeface="Times New Roman" panose="02020603050405020304" pitchFamily="18" charset="0"/>
                          <a:cs typeface="Bahnschrift Light" panose="020B0502040204020203" pitchFamily="34" charset="0"/>
                        </a:rPr>
                        <a:t>±</a:t>
                      </a: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25%) </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rowSpan="2">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Window/humidity</a:t>
                      </a:r>
                      <a:r>
                        <a:rPr lang="en-GB" sz="1400" baseline="0" dirty="0">
                          <a:solidFill>
                            <a:schemeClr val="bg1"/>
                          </a:solidFill>
                          <a:effectLst/>
                          <a:latin typeface="Times New Roman" panose="02020603050405020304" pitchFamily="18" charset="0"/>
                          <a:ea typeface="Times New Roman" panose="02020603050405020304" pitchFamily="18" charset="0"/>
                        </a:rPr>
                        <a:t> sounding</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80887145"/>
                  </a:ext>
                </a:extLst>
              </a:tr>
              <a:tr h="218791">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STERNA-32</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176.311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2000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&lt;0.7</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28416626"/>
                  </a:ext>
                </a:extLst>
              </a:tr>
              <a:tr h="282591">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STERNA-33</a:t>
                      </a:r>
                      <a:endParaRPr lang="en-GB" sz="9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178.811</a:t>
                      </a:r>
                      <a:endParaRPr lang="en-GB" sz="9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2000</a:t>
                      </a:r>
                      <a:endParaRPr lang="en-GB" sz="9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&lt;0.7</a:t>
                      </a:r>
                      <a:endParaRPr lang="en-GB" sz="9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rowSpan="4">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Humidity sounding</a:t>
                      </a: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88528367"/>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STERNA-34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180.311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1000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vMerge="1">
                  <a:txBody>
                    <a:bodyPr/>
                    <a:lstStyle/>
                    <a:p>
                      <a:endParaRPr lang="en-GB"/>
                    </a:p>
                  </a:txBody>
                  <a:tcPr>
                    <a:lnL w="12700" cap="flat" cmpd="sng" algn="ctr">
                      <a:solidFill>
                        <a:srgbClr val="00205B"/>
                      </a:solidFill>
                      <a:prstDash val="solid"/>
                      <a:round/>
                      <a:headEnd type="none" w="med" len="med"/>
                      <a:tailEnd type="none" w="med" len="med"/>
                    </a:lnL>
                    <a:lnT w="12700" cap="flat" cmpd="sng" algn="ctr">
                      <a:solidFill>
                        <a:srgbClr val="00205B"/>
                      </a:solidFill>
                      <a:prstDash val="solid"/>
                      <a:round/>
                      <a:headEnd type="none" w="med" len="med"/>
                      <a:tailEnd type="none" w="med" len="med"/>
                    </a:lnT>
                  </a:tcPr>
                </a:tc>
                <a:tc vMerge="1">
                  <a:txBody>
                    <a:bodyPr/>
                    <a:lstStyle/>
                    <a:p>
                      <a:endParaRPr lang="en-GB"/>
                    </a:p>
                  </a:txBody>
                  <a:tcPr>
                    <a:lnT w="12700" cap="flat" cmpd="sng" algn="ctr">
                      <a:solidFill>
                        <a:srgbClr val="00205B"/>
                      </a:solidFill>
                      <a:prstDash val="solid"/>
                      <a:round/>
                      <a:headEnd type="none" w="med" len="med"/>
                      <a:tailEnd type="none" w="med" len="med"/>
                    </a:lnT>
                  </a:tcPr>
                </a:tc>
                <a:extLst>
                  <a:ext uri="{0D108BD9-81ED-4DB2-BD59-A6C34878D82A}">
                    <a16:rowId xmlns:a16="http://schemas.microsoft.com/office/drawing/2014/main" val="2017372765"/>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STERNA-35</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181.511</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1000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19087239"/>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STERNA-36</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182.311</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500</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&lt;1.3</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accent1">
                        <a:lumMod val="20000"/>
                        <a:lumOff val="80000"/>
                      </a:schemeClr>
                    </a:solidFill>
                  </a:tcPr>
                </a:tc>
                <a:tc vMerge="1">
                  <a:txBody>
                    <a:bodyPr/>
                    <a:lstStyle/>
                    <a:p>
                      <a:pPr algn="ctr">
                        <a:spcAft>
                          <a:spcPts val="0"/>
                        </a:spcAft>
                      </a:pPr>
                      <a:endParaRPr lang="en-GB" sz="1400" dirty="0">
                        <a:solidFill>
                          <a:schemeClr val="bg1"/>
                        </a:solidFill>
                        <a:effectLst/>
                        <a:latin typeface="Times New Roman" panose="02020603050405020304" pitchFamily="18" charset="0"/>
                        <a:ea typeface="Times New Roman" panose="02020603050405020304" pitchFamily="18" charset="0"/>
                      </a:endParaRPr>
                    </a:p>
                  </a:txBody>
                  <a:tcPr/>
                </a:tc>
                <a:tc vMerge="1">
                  <a:txBody>
                    <a:bodyPr/>
                    <a:lstStyle/>
                    <a:p>
                      <a:endParaRPr lang="en-GB"/>
                    </a:p>
                  </a:txBody>
                  <a:tcPr/>
                </a:tc>
                <a:extLst>
                  <a:ext uri="{0D108BD9-81ED-4DB2-BD59-A6C34878D82A}">
                    <a16:rowId xmlns:a16="http://schemas.microsoft.com/office/drawing/2014/main" val="2903956248"/>
                  </a:ext>
                </a:extLst>
              </a:tr>
              <a:tr h="228558">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STERNA-41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325.15±1.2</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(2x) 800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&lt;1.7</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rowSpan="4">
                  <a:txBody>
                    <a:bodyPr/>
                    <a:lstStyle/>
                    <a:p>
                      <a:pPr marL="0" marR="0" lvl="0" indent="0" algn="ctr" defTabSz="1125444"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effectLst/>
                          <a:latin typeface="Arial" panose="020B0604020202020204" pitchFamily="34" charset="0"/>
                          <a:ea typeface="Times New Roman" panose="02020603050405020304" pitchFamily="18" charset="0"/>
                        </a:rPr>
                        <a:t>≤</a:t>
                      </a: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 10 km (±25%) </a:t>
                      </a:r>
                      <a:endParaRPr lang="en-GB" sz="14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rowSpan="4">
                  <a:txBody>
                    <a:bodyPr/>
                    <a:lstStyle/>
                    <a:p>
                      <a:pPr marL="0" marR="0" lvl="0" indent="0" algn="ctr" defTabSz="1125444" rtl="0" eaLnBrk="1" fontAlgn="auto" latinLnBrk="0" hangingPunct="1">
                        <a:lnSpc>
                          <a:spcPct val="100000"/>
                        </a:lnSpc>
                        <a:spcBef>
                          <a:spcPts val="0"/>
                        </a:spcBef>
                        <a:spcAft>
                          <a:spcPts val="0"/>
                        </a:spcAft>
                        <a:buClrTx/>
                        <a:buSzTx/>
                        <a:buFontTx/>
                        <a:buNone/>
                        <a:tabLst/>
                        <a:defRPr/>
                      </a:pPr>
                      <a:r>
                        <a:rPr lang="en-GB" sz="1400" dirty="0">
                          <a:solidFill>
                            <a:schemeClr val="bg1"/>
                          </a:solidFill>
                          <a:effectLst/>
                          <a:latin typeface="Times New Roman" panose="02020603050405020304" pitchFamily="18" charset="0"/>
                          <a:ea typeface="Times New Roman" panose="02020603050405020304" pitchFamily="18" charset="0"/>
                        </a:rPr>
                        <a:t>Humidity sounding/cloud detection</a:t>
                      </a:r>
                    </a:p>
                    <a:p>
                      <a:pPr algn="ctr">
                        <a:spcAft>
                          <a:spcPts val="0"/>
                        </a:spcAft>
                      </a:pP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extLst>
                  <a:ext uri="{0D108BD9-81ED-4DB2-BD59-A6C34878D82A}">
                    <a16:rowId xmlns:a16="http://schemas.microsoft.com/office/drawing/2014/main" val="3919624870"/>
                  </a:ext>
                </a:extLst>
              </a:tr>
              <a:tr h="447349">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STERNA-42</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325.15±2.4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(2x) 1200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&lt;1.4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07014417"/>
                  </a:ext>
                </a:extLst>
              </a:tr>
              <a:tr h="447349">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STERNA-43</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325.15±4.1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(2x) 1800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&lt;1.2</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50064174"/>
                  </a:ext>
                </a:extLst>
              </a:tr>
              <a:tr h="447349">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STERNA-44</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b">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325.15±6.6</a:t>
                      </a:r>
                      <a:endParaRPr lang="en-GB" sz="140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(2x) 2800</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a:txBody>
                    <a:bodyPr/>
                    <a:lstStyle/>
                    <a:p>
                      <a:pPr algn="ctr">
                        <a:spcAft>
                          <a:spcPts val="0"/>
                        </a:spcAft>
                      </a:pPr>
                      <a:r>
                        <a:rPr lang="en-GB" sz="1400" kern="1200" dirty="0">
                          <a:solidFill>
                            <a:schemeClr val="bg1"/>
                          </a:solidFill>
                          <a:effectLst/>
                          <a:latin typeface="Bahnschrift Light" panose="020B0502040204020203" pitchFamily="34" charset="0"/>
                          <a:ea typeface="Times New Roman" panose="02020603050405020304" pitchFamily="18" charset="0"/>
                          <a:cs typeface="Arial" panose="020B0604020202020204" pitchFamily="34" charset="0"/>
                        </a:rPr>
                        <a:t>&lt;1</a:t>
                      </a:r>
                      <a:endParaRPr lang="en-GB" sz="1400" dirty="0">
                        <a:solidFill>
                          <a:schemeClr val="bg1"/>
                        </a:solidFill>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rgbClr val="00205B"/>
                      </a:solidFill>
                      <a:prstDash val="solid"/>
                      <a:round/>
                      <a:headEnd type="none" w="med" len="med"/>
                      <a:tailEnd type="none" w="med" len="med"/>
                    </a:lnL>
                    <a:lnR w="12700" cap="flat" cmpd="sng" algn="ctr">
                      <a:solidFill>
                        <a:srgbClr val="00205B"/>
                      </a:solidFill>
                      <a:prstDash val="solid"/>
                      <a:round/>
                      <a:headEnd type="none" w="med" len="med"/>
                      <a:tailEnd type="none" w="med" len="med"/>
                    </a:lnR>
                    <a:lnT w="12700" cap="flat" cmpd="sng" algn="ctr">
                      <a:solidFill>
                        <a:srgbClr val="00205B"/>
                      </a:solidFill>
                      <a:prstDash val="solid"/>
                      <a:round/>
                      <a:headEnd type="none" w="med" len="med"/>
                      <a:tailEnd type="none" w="med" len="med"/>
                    </a:lnT>
                    <a:lnB w="12700" cap="flat" cmpd="sng" algn="ctr">
                      <a:solidFill>
                        <a:srgbClr val="00205B"/>
                      </a:solidFill>
                      <a:prstDash val="solid"/>
                      <a:round/>
                      <a:headEnd type="none" w="med" len="med"/>
                      <a:tailEnd type="none" w="med" len="med"/>
                    </a:lnB>
                    <a:solidFill>
                      <a:schemeClr val="bg1">
                        <a:lumMod val="25000"/>
                        <a:lumOff val="75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75592840"/>
                  </a:ext>
                </a:extLst>
              </a:tr>
            </a:tbl>
          </a:graphicData>
        </a:graphic>
      </p:graphicFrame>
    </p:spTree>
    <p:extLst>
      <p:ext uri="{BB962C8B-B14F-4D97-AF65-F5344CB8AC3E}">
        <p14:creationId xmlns:p14="http://schemas.microsoft.com/office/powerpoint/2010/main" val="27205679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EPS-Sterna Requirements for Inter-Calibration</a:t>
            </a:r>
          </a:p>
        </p:txBody>
      </p:sp>
      <p:sp>
        <p:nvSpPr>
          <p:cNvPr id="3" name="Text Placeholder 2"/>
          <p:cNvSpPr>
            <a:spLocks noGrp="1"/>
          </p:cNvSpPr>
          <p:nvPr>
            <p:ph type="body" sz="quarter" idx="10"/>
          </p:nvPr>
        </p:nvSpPr>
        <p:spPr>
          <a:xfrm>
            <a:off x="145053" y="864158"/>
            <a:ext cx="11627339" cy="5737609"/>
          </a:xfrm>
        </p:spPr>
        <p:txBody>
          <a:bodyPr>
            <a:normAutofit fontScale="77500" lnSpcReduction="20000"/>
          </a:bodyPr>
          <a:lstStyle/>
          <a:p>
            <a:r>
              <a:rPr lang="en-GB" dirty="0"/>
              <a:t>Requirement STERNA-EURD-00025 </a:t>
            </a:r>
          </a:p>
          <a:p>
            <a:pPr lvl="1"/>
            <a:r>
              <a:rPr lang="en-GB" i="1" dirty="0"/>
              <a:t>The performance of the Level 1b data derived from instruments of the constellation shall be characterised by cross-calibration against a reference, throughout the mission</a:t>
            </a:r>
            <a:endParaRPr lang="en-GB" dirty="0"/>
          </a:p>
          <a:p>
            <a:pPr lvl="1"/>
            <a:r>
              <a:rPr lang="en-GB" i="1" dirty="0"/>
              <a:t>This important support activity should be considered early on in the development phase, in order to size adequately the on-ground monitoring facilities to support the constellation.</a:t>
            </a:r>
          </a:p>
          <a:p>
            <a:pPr lvl="1"/>
            <a:endParaRPr lang="en-GB" i="1" dirty="0"/>
          </a:p>
          <a:p>
            <a:r>
              <a:rPr lang="en-GB" dirty="0"/>
              <a:t>Presentation summarises </a:t>
            </a:r>
            <a:r>
              <a:rPr lang="fr-FR" i="1" dirty="0"/>
              <a:t>EPS-</a:t>
            </a:r>
            <a:r>
              <a:rPr lang="fr-FR" i="1" dirty="0" err="1"/>
              <a:t>Sterna</a:t>
            </a:r>
            <a:r>
              <a:rPr lang="fr-FR" i="1" dirty="0"/>
              <a:t> Inter-Calibration Concept</a:t>
            </a:r>
            <a:endParaRPr lang="en-GB" i="1" dirty="0"/>
          </a:p>
          <a:p>
            <a:pPr lvl="1"/>
            <a:r>
              <a:rPr lang="en-GB" dirty="0"/>
              <a:t>Proposes possible solutions and </a:t>
            </a:r>
          </a:p>
          <a:p>
            <a:pPr lvl="1"/>
            <a:r>
              <a:rPr lang="en-GB" dirty="0"/>
              <a:t>Introduces study to develop and demonstrate their suitability for operational implementation</a:t>
            </a:r>
          </a:p>
          <a:p>
            <a:pPr lvl="1"/>
            <a:endParaRPr lang="en-GB" dirty="0"/>
          </a:p>
          <a:p>
            <a:r>
              <a:rPr lang="en-GB" dirty="0"/>
              <a:t>Focus on Level 1b - Radiometric Calibration</a:t>
            </a:r>
          </a:p>
          <a:p>
            <a:pPr lvl="1"/>
            <a:r>
              <a:rPr lang="en-GB" dirty="0"/>
              <a:t>Inter-comparisons also apply to L2 products and Geolocation</a:t>
            </a:r>
          </a:p>
          <a:p>
            <a:pPr lvl="1"/>
            <a:endParaRPr lang="en-GB" dirty="0"/>
          </a:p>
          <a:p>
            <a:r>
              <a:rPr lang="en-GB" i="1" dirty="0"/>
              <a:t>STERNA-EURD-00110 The Sterna radiometric bias shall be less than 1 K for all channels and for the Sterna Earth Scene Dynamic Range …</a:t>
            </a:r>
          </a:p>
          <a:p>
            <a:pPr lvl="1"/>
            <a:r>
              <a:rPr lang="en-GB" dirty="0"/>
              <a:t>Primary requirement to be verified by inter-calibration</a:t>
            </a:r>
          </a:p>
          <a:p>
            <a:pPr lvl="1"/>
            <a:r>
              <a:rPr lang="en-GB" dirty="0"/>
              <a:t>Aim to verify this within 1 month</a:t>
            </a:r>
          </a:p>
          <a:p>
            <a:endParaRPr lang="en-GB" dirty="0"/>
          </a:p>
          <a:p>
            <a:endParaRPr lang="en-GB" dirty="0"/>
          </a:p>
          <a:p>
            <a:endParaRPr lang="en-GB" dirty="0">
              <a:latin typeface="Arial" panose="020B0604020202020204" pitchFamily="34" charset="0"/>
            </a:endParaRPr>
          </a:p>
        </p:txBody>
      </p:sp>
    </p:spTree>
    <p:extLst>
      <p:ext uri="{BB962C8B-B14F-4D97-AF65-F5344CB8AC3E}">
        <p14:creationId xmlns:p14="http://schemas.microsoft.com/office/powerpoint/2010/main" val="6860019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Inter-Calibration Algorithms</a:t>
            </a:r>
          </a:p>
        </p:txBody>
      </p:sp>
      <p:sp>
        <p:nvSpPr>
          <p:cNvPr id="3" name="Text Placeholder 2"/>
          <p:cNvSpPr>
            <a:spLocks noGrp="1"/>
          </p:cNvSpPr>
          <p:nvPr>
            <p:ph type="body" sz="quarter" idx="10"/>
          </p:nvPr>
        </p:nvSpPr>
        <p:spPr/>
        <p:txBody>
          <a:bodyPr>
            <a:normAutofit fontScale="92500" lnSpcReduction="10000"/>
          </a:bodyPr>
          <a:lstStyle/>
          <a:p>
            <a:r>
              <a:rPr lang="en-GB" dirty="0"/>
              <a:t>Reviewed various possible inter-calibration methods:</a:t>
            </a:r>
          </a:p>
          <a:p>
            <a:pPr lvl="1"/>
            <a:r>
              <a:rPr lang="en-GB" dirty="0"/>
              <a:t>Simultaneous Nadir Overpass</a:t>
            </a:r>
          </a:p>
          <a:p>
            <a:pPr lvl="1"/>
            <a:r>
              <a:rPr lang="en-GB" dirty="0"/>
              <a:t>Opportunistic Constant Target Matching</a:t>
            </a:r>
          </a:p>
          <a:p>
            <a:pPr lvl="1"/>
            <a:r>
              <a:rPr lang="en-GB" dirty="0"/>
              <a:t>NWP double-differencing</a:t>
            </a:r>
          </a:p>
          <a:p>
            <a:pPr lvl="1"/>
            <a:r>
              <a:rPr lang="en-GB" dirty="0"/>
              <a:t>Vicarious double-differencing</a:t>
            </a:r>
          </a:p>
          <a:p>
            <a:r>
              <a:rPr lang="en-GB" dirty="0"/>
              <a:t>Others considered, but not currently being pursued directly for Sterna:</a:t>
            </a:r>
          </a:p>
          <a:p>
            <a:pPr lvl="1"/>
            <a:r>
              <a:rPr lang="en-GB" dirty="0"/>
              <a:t>GNSS Radio Occultation</a:t>
            </a:r>
          </a:p>
          <a:p>
            <a:pPr lvl="2"/>
            <a:r>
              <a:rPr lang="en-GB" dirty="0"/>
              <a:t>Sterna channels weighting functions focus on troposphere</a:t>
            </a:r>
          </a:p>
          <a:p>
            <a:pPr lvl="1"/>
            <a:r>
              <a:rPr lang="en-GB" dirty="0"/>
              <a:t>Forward-modelled Radiosondes </a:t>
            </a:r>
          </a:p>
          <a:p>
            <a:pPr lvl="2"/>
            <a:r>
              <a:rPr lang="en-GB" dirty="0"/>
              <a:t>Large uncertainties due to sampling, cloud and quality</a:t>
            </a:r>
          </a:p>
          <a:p>
            <a:pPr lvl="1"/>
            <a:r>
              <a:rPr lang="en-GB" dirty="0"/>
              <a:t>Zonal average statistics </a:t>
            </a:r>
          </a:p>
          <a:p>
            <a:pPr lvl="2"/>
            <a:r>
              <a:rPr lang="en-GB" dirty="0"/>
              <a:t>Sensitive to diurnal variations</a:t>
            </a:r>
          </a:p>
          <a:p>
            <a:endParaRPr lang="en-GB" dirty="0">
              <a:latin typeface="Arial" panose="020B0604020202020204" pitchFamily="34" charset="0"/>
            </a:endParaRPr>
          </a:p>
        </p:txBody>
      </p:sp>
    </p:spTree>
    <p:extLst>
      <p:ext uri="{BB962C8B-B14F-4D97-AF65-F5344CB8AC3E}">
        <p14:creationId xmlns:p14="http://schemas.microsoft.com/office/powerpoint/2010/main" val="29584566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Inter-Calibration Algorithm - SNO</a:t>
            </a:r>
          </a:p>
        </p:txBody>
      </p:sp>
      <p:sp>
        <p:nvSpPr>
          <p:cNvPr id="3" name="Text Placeholder 2"/>
          <p:cNvSpPr>
            <a:spLocks noGrp="1"/>
          </p:cNvSpPr>
          <p:nvPr>
            <p:ph type="body" sz="quarter" idx="10"/>
          </p:nvPr>
        </p:nvSpPr>
        <p:spPr>
          <a:xfrm>
            <a:off x="145054" y="940649"/>
            <a:ext cx="6162982" cy="5731456"/>
          </a:xfrm>
        </p:spPr>
        <p:txBody>
          <a:bodyPr>
            <a:normAutofit fontScale="70000" lnSpcReduction="20000"/>
          </a:bodyPr>
          <a:lstStyle/>
          <a:p>
            <a:r>
              <a:rPr lang="en-GB" dirty="0"/>
              <a:t>Simultaneous Nadir Overpasses</a:t>
            </a:r>
          </a:p>
          <a:p>
            <a:r>
              <a:rPr lang="en-GB" dirty="0"/>
              <a:t>Compare observations</a:t>
            </a:r>
          </a:p>
          <a:p>
            <a:pPr lvl="1"/>
            <a:r>
              <a:rPr lang="en-GB" dirty="0"/>
              <a:t>spectrally matched channels</a:t>
            </a:r>
          </a:p>
          <a:p>
            <a:pPr lvl="1"/>
            <a:r>
              <a:rPr lang="en-GB" dirty="0"/>
              <a:t>near-nadir – to minimise</a:t>
            </a:r>
          </a:p>
          <a:p>
            <a:pPr lvl="2"/>
            <a:r>
              <a:rPr lang="en-GB" dirty="0"/>
              <a:t>scan-angle dependence</a:t>
            </a:r>
          </a:p>
          <a:p>
            <a:pPr lvl="2"/>
            <a:r>
              <a:rPr lang="en-GB" dirty="0"/>
              <a:t>polarisation differences</a:t>
            </a:r>
          </a:p>
          <a:p>
            <a:pPr lvl="2"/>
            <a:endParaRPr lang="en-GB" dirty="0"/>
          </a:p>
          <a:p>
            <a:r>
              <a:rPr lang="en-GB" dirty="0"/>
              <a:t>Initial criteria:</a:t>
            </a:r>
          </a:p>
          <a:p>
            <a:pPr lvl="1"/>
            <a:r>
              <a:rPr lang="en-GB" dirty="0"/>
              <a:t>Max viewing angle: nadir±5°</a:t>
            </a:r>
          </a:p>
          <a:p>
            <a:pPr lvl="1"/>
            <a:r>
              <a:rPr lang="en-GB" dirty="0"/>
              <a:t>Max time difference: 15min</a:t>
            </a:r>
          </a:p>
          <a:p>
            <a:pPr lvl="1"/>
            <a:r>
              <a:rPr lang="en-GB" dirty="0"/>
              <a:t>Max distance: 10km</a:t>
            </a:r>
          </a:p>
          <a:p>
            <a:pPr lvl="1"/>
            <a:r>
              <a:rPr lang="en-GB" i="1" dirty="0"/>
              <a:t>Predictions from Daniel Aguilar Taboada (EUM) </a:t>
            </a:r>
          </a:p>
          <a:p>
            <a:pPr lvl="1"/>
            <a:r>
              <a:rPr lang="en-GB" i="1" dirty="0"/>
              <a:t>Thousands of match-ups/year</a:t>
            </a:r>
          </a:p>
          <a:p>
            <a:pPr lvl="1"/>
            <a:r>
              <a:rPr lang="en-GB" i="1" dirty="0"/>
              <a:t>High latitudes – limited dynamic range</a:t>
            </a:r>
          </a:p>
          <a:p>
            <a:pPr lvl="1"/>
            <a:endParaRPr lang="en-GB" i="1" dirty="0"/>
          </a:p>
          <a:p>
            <a:r>
              <a:rPr lang="en-GB" dirty="0">
                <a:solidFill>
                  <a:schemeClr val="bg1">
                    <a:lumMod val="75000"/>
                    <a:lumOff val="25000"/>
                  </a:schemeClr>
                </a:solidFill>
              </a:rPr>
              <a:t>Extension to high viewing angle</a:t>
            </a:r>
          </a:p>
          <a:p>
            <a:pPr lvl="1"/>
            <a:r>
              <a:rPr lang="en-GB" dirty="0">
                <a:solidFill>
                  <a:schemeClr val="bg1">
                    <a:lumMod val="75000"/>
                    <a:lumOff val="25000"/>
                  </a:schemeClr>
                </a:solidFill>
              </a:rPr>
              <a:t>Allow comparison with ICI 325GHz</a:t>
            </a:r>
          </a:p>
          <a:p>
            <a:pPr lvl="1"/>
            <a:r>
              <a:rPr lang="en-GB" dirty="0">
                <a:solidFill>
                  <a:schemeClr val="bg1">
                    <a:lumMod val="75000"/>
                    <a:lumOff val="25000"/>
                  </a:schemeClr>
                </a:solidFill>
              </a:rPr>
              <a:t>Increased uncertainty</a:t>
            </a:r>
          </a:p>
          <a:p>
            <a:pPr lvl="1"/>
            <a:endParaRPr lang="en-GB" dirty="0"/>
          </a:p>
          <a:p>
            <a:pPr lvl="1"/>
            <a:endParaRPr lang="en-GB" dirty="0"/>
          </a:p>
        </p:txBody>
      </p:sp>
      <p:pic>
        <p:nvPicPr>
          <p:cNvPr id="4" name="Picture 3" descr="H:\MY DOCUMENTS\Instruments\Sterna\output_sterna_05deg_15min\output_sterna23.5_metop\sno.map.png"/>
          <p:cNvPicPr/>
          <p:nvPr/>
        </p:nvPicPr>
        <p:blipFill>
          <a:blip r:embed="rId2" cstate="print">
            <a:extLst>
              <a:ext uri="{28A0092B-C50C-407E-A947-70E740481C1C}">
                <a14:useLocalDpi xmlns:a14="http://schemas.microsoft.com/office/drawing/2010/main" val="0"/>
              </a:ext>
            </a:extLst>
          </a:blip>
          <a:stretch>
            <a:fillRect/>
          </a:stretch>
        </p:blipFill>
        <p:spPr bwMode="auto">
          <a:xfrm>
            <a:off x="6308036" y="940649"/>
            <a:ext cx="5511165" cy="2760980"/>
          </a:xfrm>
          <a:prstGeom prst="rect">
            <a:avLst/>
          </a:prstGeom>
          <a:noFill/>
          <a:ln>
            <a:noFill/>
          </a:ln>
        </p:spPr>
      </p:pic>
      <p:sp>
        <p:nvSpPr>
          <p:cNvPr id="5" name="Rectangle 4"/>
          <p:cNvSpPr/>
          <p:nvPr/>
        </p:nvSpPr>
        <p:spPr>
          <a:xfrm>
            <a:off x="6308036" y="3701629"/>
            <a:ext cx="5511165" cy="738664"/>
          </a:xfrm>
          <a:prstGeom prst="rect">
            <a:avLst/>
          </a:prstGeom>
        </p:spPr>
        <p:txBody>
          <a:bodyPr wrap="square">
            <a:spAutoFit/>
          </a:bodyPr>
          <a:lstStyle/>
          <a:p>
            <a:pPr algn="ctr"/>
            <a:r>
              <a:rPr lang="en-GB" sz="1400" b="0" dirty="0">
                <a:latin typeface="Times New Roman" panose="02020603050405020304" pitchFamily="18" charset="0"/>
                <a:ea typeface="Times New Roman" panose="02020603050405020304" pitchFamily="18" charset="0"/>
              </a:rPr>
              <a:t>Geographic distribution of 1 year’s predicted matchups  between EPS-Sterna and Metop-C with 23:30 and 21:30 local equator crossing times </a:t>
            </a:r>
            <a:br>
              <a:rPr lang="en-GB" sz="1400" b="0" dirty="0">
                <a:latin typeface="Times New Roman" panose="02020603050405020304" pitchFamily="18" charset="0"/>
                <a:ea typeface="Times New Roman" panose="02020603050405020304" pitchFamily="18" charset="0"/>
              </a:rPr>
            </a:br>
            <a:r>
              <a:rPr lang="en-GB" sz="1400" b="0" dirty="0">
                <a:latin typeface="Times New Roman" panose="02020603050405020304" pitchFamily="18" charset="0"/>
                <a:ea typeface="Times New Roman" panose="02020603050405020304" pitchFamily="18" charset="0"/>
              </a:rPr>
              <a:t>for 5° max viewing angle, 15min max time difference </a:t>
            </a:r>
            <a:endParaRPr lang="en-GB" sz="1400" b="0" dirty="0"/>
          </a:p>
        </p:txBody>
      </p:sp>
      <p:graphicFrame>
        <p:nvGraphicFramePr>
          <p:cNvPr id="7" name="Table 6"/>
          <p:cNvGraphicFramePr>
            <a:graphicFrameLocks noGrp="1"/>
          </p:cNvGraphicFramePr>
          <p:nvPr>
            <p:extLst>
              <p:ext uri="{D42A27DB-BD31-4B8C-83A1-F6EECF244321}">
                <p14:modId xmlns:p14="http://schemas.microsoft.com/office/powerpoint/2010/main" val="3477803672"/>
              </p:ext>
            </p:extLst>
          </p:nvPr>
        </p:nvGraphicFramePr>
        <p:xfrm>
          <a:off x="6308036" y="4594250"/>
          <a:ext cx="5656940" cy="2263750"/>
        </p:xfrm>
        <a:graphic>
          <a:graphicData uri="http://schemas.openxmlformats.org/drawingml/2006/table">
            <a:tbl>
              <a:tblPr firstRow="1" firstCol="1" bandRow="1"/>
              <a:tblGrid>
                <a:gridCol w="1357693">
                  <a:extLst>
                    <a:ext uri="{9D8B030D-6E8A-4147-A177-3AD203B41FA5}">
                      <a16:colId xmlns:a16="http://schemas.microsoft.com/office/drawing/2014/main" val="838851102"/>
                    </a:ext>
                  </a:extLst>
                </a:gridCol>
                <a:gridCol w="1357693">
                  <a:extLst>
                    <a:ext uri="{9D8B030D-6E8A-4147-A177-3AD203B41FA5}">
                      <a16:colId xmlns:a16="http://schemas.microsoft.com/office/drawing/2014/main" val="4227171483"/>
                    </a:ext>
                  </a:extLst>
                </a:gridCol>
                <a:gridCol w="1078962">
                  <a:extLst>
                    <a:ext uri="{9D8B030D-6E8A-4147-A177-3AD203B41FA5}">
                      <a16:colId xmlns:a16="http://schemas.microsoft.com/office/drawing/2014/main" val="797744424"/>
                    </a:ext>
                  </a:extLst>
                </a:gridCol>
                <a:gridCol w="980057">
                  <a:extLst>
                    <a:ext uri="{9D8B030D-6E8A-4147-A177-3AD203B41FA5}">
                      <a16:colId xmlns:a16="http://schemas.microsoft.com/office/drawing/2014/main" val="1040935259"/>
                    </a:ext>
                  </a:extLst>
                </a:gridCol>
                <a:gridCol w="882535">
                  <a:extLst>
                    <a:ext uri="{9D8B030D-6E8A-4147-A177-3AD203B41FA5}">
                      <a16:colId xmlns:a16="http://schemas.microsoft.com/office/drawing/2014/main" val="360926447"/>
                    </a:ext>
                  </a:extLst>
                </a:gridCol>
              </a:tblGrid>
              <a:tr h="741310">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EPS-Sterna</a:t>
                      </a:r>
                      <a:br>
                        <a:rPr lang="en-GB" sz="1400" dirty="0">
                          <a:solidFill>
                            <a:schemeClr val="bg1"/>
                          </a:solidFill>
                          <a:effectLst/>
                          <a:latin typeface="Times New Roman" panose="02020603050405020304" pitchFamily="18" charset="0"/>
                          <a:ea typeface="Times New Roman" panose="02020603050405020304" pitchFamily="18" charset="0"/>
                        </a:rPr>
                      </a:br>
                      <a:r>
                        <a:rPr lang="en-GB" sz="1400" dirty="0">
                          <a:solidFill>
                            <a:schemeClr val="bg1"/>
                          </a:solidFill>
                          <a:effectLst/>
                          <a:latin typeface="Times New Roman" panose="02020603050405020304" pitchFamily="18" charset="0"/>
                          <a:ea typeface="Times New Roman" panose="02020603050405020304" pitchFamily="18" charset="0"/>
                        </a:rPr>
                        <a:t>Satellite LECT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Reference Satellite LECT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Typical Latitude [°N/S]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Mean Matchup Duration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Matchups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76453703"/>
                  </a:ext>
                </a:extLst>
              </a:tr>
              <a:tr h="278295">
                <a:tc rowSpan="2">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15:30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13:30 NOAA-21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24.6 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1835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476588"/>
                  </a:ext>
                </a:extLst>
              </a:tr>
              <a:tr h="236980">
                <a:tc vMerge="1">
                  <a:txBody>
                    <a:bodyPr/>
                    <a:lstStyle/>
                    <a:p>
                      <a:endParaRPr lang="en-GB"/>
                    </a:p>
                  </a:txBody>
                  <a:tcPr/>
                </a:tc>
                <a:tc>
                  <a:txBody>
                    <a:bodyPr/>
                    <a:lstStyle/>
                    <a:p>
                      <a:pPr algn="l">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21:30 Metop-C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  9.1 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2447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114275"/>
                  </a:ext>
                </a:extLst>
              </a:tr>
              <a:tr h="306359">
                <a:tc rowSpan="2">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19:30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13:30 NOAA-21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  9.1 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2454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273754"/>
                  </a:ext>
                </a:extLst>
              </a:tr>
              <a:tr h="236980">
                <a:tc vMerge="1">
                  <a:txBody>
                    <a:bodyPr/>
                    <a:lstStyle/>
                    <a:p>
                      <a:endParaRPr lang="en-GB"/>
                    </a:p>
                  </a:txBody>
                  <a:tcPr/>
                </a:tc>
                <a:tc>
                  <a:txBody>
                    <a:bodyPr/>
                    <a:lstStyle/>
                    <a:p>
                      <a:pPr algn="l">
                        <a:spcAft>
                          <a:spcPts val="0"/>
                        </a:spcAft>
                      </a:pPr>
                      <a:r>
                        <a:rPr lang="en-GB" sz="1400">
                          <a:solidFill>
                            <a:schemeClr val="bg1"/>
                          </a:solidFill>
                          <a:effectLst/>
                          <a:latin typeface="Times New Roman" panose="02020603050405020304" pitchFamily="18" charset="0"/>
                          <a:ea typeface="Times New Roman" panose="02020603050405020304" pitchFamily="18" charset="0"/>
                        </a:rPr>
                        <a:t>21:30 Metop-C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24.6 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1833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502159"/>
                  </a:ext>
                </a:extLst>
              </a:tr>
              <a:tr h="226846">
                <a:tc rowSpan="2">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23:30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a:solidFill>
                            <a:schemeClr val="bg1"/>
                          </a:solidFill>
                          <a:effectLst/>
                          <a:latin typeface="Times New Roman" panose="02020603050405020304" pitchFamily="18" charset="0"/>
                          <a:ea typeface="Times New Roman" panose="02020603050405020304" pitchFamily="18" charset="0"/>
                        </a:rPr>
                        <a:t>13:30 NOAA-21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  6.6 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5931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792840"/>
                  </a:ext>
                </a:extLst>
              </a:tr>
              <a:tr h="236980">
                <a:tc vMerge="1">
                  <a:txBody>
                    <a:bodyPr/>
                    <a:lstStyle/>
                    <a:p>
                      <a:endParaRPr lang="en-GB"/>
                    </a:p>
                  </a:txBody>
                  <a:tcPr/>
                </a:tc>
                <a:tc>
                  <a:txBody>
                    <a:bodyPr/>
                    <a:lstStyle/>
                    <a:p>
                      <a:pPr algn="l">
                        <a:spcAft>
                          <a:spcPts val="0"/>
                        </a:spcAft>
                      </a:pPr>
                      <a:r>
                        <a:rPr lang="en-GB" sz="1400">
                          <a:solidFill>
                            <a:schemeClr val="bg1"/>
                          </a:solidFill>
                          <a:effectLst/>
                          <a:latin typeface="Times New Roman" panose="02020603050405020304" pitchFamily="18" charset="0"/>
                          <a:ea typeface="Times New Roman" panose="02020603050405020304" pitchFamily="18" charset="0"/>
                        </a:rPr>
                        <a:t>21:30 Metop-C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solidFill>
                            <a:schemeClr val="bg1"/>
                          </a:solidFill>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24.7 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solidFill>
                            <a:schemeClr val="bg1"/>
                          </a:solidFill>
                          <a:effectLst/>
                          <a:latin typeface="Times New Roman" panose="02020603050405020304" pitchFamily="18" charset="0"/>
                          <a:ea typeface="Times New Roman" panose="02020603050405020304" pitchFamily="18" charset="0"/>
                        </a:rPr>
                        <a:t>1826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626052"/>
                  </a:ext>
                </a:extLst>
              </a:tr>
            </a:tbl>
          </a:graphicData>
        </a:graphic>
      </p:graphicFrame>
    </p:spTree>
    <p:extLst>
      <p:ext uri="{BB962C8B-B14F-4D97-AF65-F5344CB8AC3E}">
        <p14:creationId xmlns:p14="http://schemas.microsoft.com/office/powerpoint/2010/main" val="3115780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in graphic"/>
          <p:cNvPicPr/>
          <p:nvPr/>
        </p:nvPicPr>
        <p:blipFill rotWithShape="1">
          <a:blip r:embed="rId2"/>
          <a:srcRect r="49845"/>
          <a:stretch/>
        </p:blipFill>
        <p:spPr>
          <a:xfrm>
            <a:off x="8108638" y="1430973"/>
            <a:ext cx="3940794" cy="3976616"/>
          </a:xfrm>
          <a:prstGeom prst="rect">
            <a:avLst/>
          </a:prstGeom>
          <a:ln>
            <a:noFill/>
          </a:ln>
        </p:spPr>
      </p:pic>
      <p:sp>
        <p:nvSpPr>
          <p:cNvPr id="2" name="Title 1"/>
          <p:cNvSpPr>
            <a:spLocks noGrp="1"/>
          </p:cNvSpPr>
          <p:nvPr>
            <p:ph type="title"/>
          </p:nvPr>
        </p:nvSpPr>
        <p:spPr/>
        <p:txBody>
          <a:bodyPr/>
          <a:lstStyle/>
          <a:p>
            <a:r>
              <a:rPr lang="en-GB" dirty="0"/>
              <a:t>Inter-Calibration Algorithm - OCTM</a:t>
            </a:r>
          </a:p>
        </p:txBody>
      </p:sp>
      <p:sp>
        <p:nvSpPr>
          <p:cNvPr id="3" name="Text Placeholder 2"/>
          <p:cNvSpPr>
            <a:spLocks noGrp="1"/>
          </p:cNvSpPr>
          <p:nvPr>
            <p:ph type="body" sz="quarter" idx="10"/>
          </p:nvPr>
        </p:nvSpPr>
        <p:spPr>
          <a:xfrm>
            <a:off x="145053" y="1139429"/>
            <a:ext cx="8442487" cy="5262675"/>
          </a:xfrm>
        </p:spPr>
        <p:txBody>
          <a:bodyPr>
            <a:normAutofit fontScale="77500" lnSpcReduction="20000"/>
          </a:bodyPr>
          <a:lstStyle/>
          <a:p>
            <a:r>
              <a:rPr lang="en-GB" i="1" dirty="0"/>
              <a:t>Opportunistic Constant Target Matching</a:t>
            </a:r>
            <a:r>
              <a:rPr lang="en-GB" dirty="0"/>
              <a:t> (Buehler et al. 2020)</a:t>
            </a:r>
          </a:p>
          <a:p>
            <a:pPr lvl="1"/>
            <a:r>
              <a:rPr lang="en-GB" dirty="0"/>
              <a:t>Aims to improve dynamic range of SNO method</a:t>
            </a:r>
          </a:p>
          <a:p>
            <a:pPr lvl="1"/>
            <a:r>
              <a:rPr lang="en-GB" dirty="0"/>
              <a:t>By identifying stable conditions </a:t>
            </a:r>
          </a:p>
          <a:p>
            <a:pPr lvl="1"/>
            <a:r>
              <a:rPr lang="en-GB" dirty="0"/>
              <a:t>E.g. in sub-tropic subsidence zones</a:t>
            </a:r>
          </a:p>
          <a:p>
            <a:pPr lvl="1"/>
            <a:r>
              <a:rPr lang="en-GB" dirty="0"/>
              <a:t>where time window can be extended to many hours +</a:t>
            </a:r>
          </a:p>
          <a:p>
            <a:pPr lvl="1"/>
            <a:r>
              <a:rPr lang="en-GB" dirty="0"/>
              <a:t>Based on analysis of geostationary imager data</a:t>
            </a:r>
          </a:p>
          <a:p>
            <a:pPr lvl="1"/>
            <a:endParaRPr lang="en-GB" dirty="0"/>
          </a:p>
          <a:p>
            <a:r>
              <a:rPr lang="en-GB" dirty="0"/>
              <a:t>Relatively immature – </a:t>
            </a:r>
            <a:r>
              <a:rPr lang="en-GB" i="1" dirty="0"/>
              <a:t>but Highly Promising</a:t>
            </a:r>
          </a:p>
          <a:p>
            <a:pPr lvl="1"/>
            <a:r>
              <a:rPr lang="en-GB" dirty="0"/>
              <a:t>Applied only to microwave humidity sounders so far</a:t>
            </a:r>
          </a:p>
          <a:p>
            <a:pPr lvl="1"/>
            <a:r>
              <a:rPr lang="en-GB" dirty="0"/>
              <a:t>Applicable to temperature sounding channels?</a:t>
            </a:r>
          </a:p>
          <a:p>
            <a:pPr lvl="2"/>
            <a:r>
              <a:rPr lang="en-GB" dirty="0"/>
              <a:t>e.g. Using 13.3µm CO2 channel – or IRS – or WV channels?</a:t>
            </a:r>
          </a:p>
          <a:p>
            <a:pPr lvl="1"/>
            <a:r>
              <a:rPr lang="en-GB" dirty="0"/>
              <a:t>Needs further development</a:t>
            </a:r>
          </a:p>
          <a:p>
            <a:pPr lvl="2"/>
            <a:r>
              <a:rPr lang="en-GB" dirty="0"/>
              <a:t>to identify channels with similar weighting functions, </a:t>
            </a:r>
          </a:p>
          <a:p>
            <a:pPr lvl="2"/>
            <a:r>
              <a:rPr lang="en-GB" dirty="0"/>
              <a:t>implement, tune collocation criteria </a:t>
            </a:r>
          </a:p>
          <a:p>
            <a:pPr lvl="2"/>
            <a:r>
              <a:rPr lang="en-GB" dirty="0"/>
              <a:t>and conduct an uncertainty analysis</a:t>
            </a:r>
          </a:p>
        </p:txBody>
      </p:sp>
      <p:sp>
        <p:nvSpPr>
          <p:cNvPr id="9" name="Rectangle 8"/>
          <p:cNvSpPr/>
          <p:nvPr/>
        </p:nvSpPr>
        <p:spPr>
          <a:xfrm>
            <a:off x="8108638" y="5407588"/>
            <a:ext cx="3940793" cy="1323439"/>
          </a:xfrm>
          <a:prstGeom prst="rect">
            <a:avLst/>
          </a:prstGeom>
        </p:spPr>
        <p:txBody>
          <a:bodyPr wrap="square">
            <a:spAutoFit/>
          </a:bodyPr>
          <a:lstStyle/>
          <a:p>
            <a:pPr algn="ctr"/>
            <a:r>
              <a:rPr lang="en-GB" sz="1600" b="0" dirty="0">
                <a:solidFill>
                  <a:srgbClr val="1C1D1E"/>
                </a:solidFill>
                <a:latin typeface="Open Sans"/>
              </a:rPr>
              <a:t>Matchup scatterplot of MHS 183±1GHz on NOAA 18 v.  Metop A </a:t>
            </a:r>
            <a:br>
              <a:rPr lang="en-GB" sz="1600" b="0" dirty="0">
                <a:solidFill>
                  <a:srgbClr val="1C1D1E"/>
                </a:solidFill>
                <a:latin typeface="Open Sans"/>
              </a:rPr>
            </a:br>
            <a:r>
              <a:rPr lang="en-GB" sz="1600" b="0" dirty="0">
                <a:solidFill>
                  <a:srgbClr val="1C1D1E"/>
                </a:solidFill>
                <a:latin typeface="Open Sans"/>
              </a:rPr>
              <a:t>Orange points mark OCTMs. </a:t>
            </a:r>
            <a:br>
              <a:rPr lang="en-GB" sz="1600" b="0" dirty="0">
                <a:solidFill>
                  <a:srgbClr val="1C1D1E"/>
                </a:solidFill>
                <a:latin typeface="Open Sans"/>
              </a:rPr>
            </a:br>
            <a:r>
              <a:rPr lang="en-GB" sz="1600" b="0" dirty="0">
                <a:solidFill>
                  <a:srgbClr val="1C1D1E"/>
                </a:solidFill>
                <a:latin typeface="Open Sans"/>
              </a:rPr>
              <a:t>Blue points mark classic SNO matchups. (From </a:t>
            </a:r>
            <a:r>
              <a:rPr lang="en-GB" sz="1600" b="0" dirty="0">
                <a:solidFill>
                  <a:srgbClr val="1C1D1E"/>
                </a:solidFill>
                <a:latin typeface="Open Sans"/>
                <a:hlinkClick r:id="rId3"/>
              </a:rPr>
              <a:t>Buehler et al. 2020</a:t>
            </a:r>
            <a:r>
              <a:rPr lang="en-GB" sz="1600" dirty="0"/>
              <a:t>)</a:t>
            </a:r>
            <a:endParaRPr lang="en-GB" sz="1600" b="0" dirty="0">
              <a:solidFill>
                <a:srgbClr val="1C1D1E"/>
              </a:solidFill>
              <a:latin typeface="Open Sans"/>
            </a:endParaRPr>
          </a:p>
        </p:txBody>
      </p:sp>
    </p:spTree>
    <p:extLst>
      <p:ext uri="{BB962C8B-B14F-4D97-AF65-F5344CB8AC3E}">
        <p14:creationId xmlns:p14="http://schemas.microsoft.com/office/powerpoint/2010/main" val="2519551408"/>
      </p:ext>
    </p:extLst>
  </p:cSld>
  <p:clrMapOvr>
    <a:masterClrMapping/>
  </p:clrMapOvr>
  <p:transition/>
</p:sld>
</file>

<file path=ppt/theme/theme1.xml><?xml version="1.0" encoding="utf-8"?>
<a:theme xmlns:a="http://schemas.openxmlformats.org/drawingml/2006/main" name="Title &amp; Seperator Slides">
  <a:themeElements>
    <a:clrScheme name="EUMETSAT">
      <a:dk1>
        <a:srgbClr val="FFFFFF"/>
      </a:dk1>
      <a:lt1>
        <a:srgbClr val="00205B"/>
      </a:lt1>
      <a:dk2>
        <a:srgbClr val="38484E"/>
      </a:dk2>
      <a:lt2>
        <a:srgbClr val="5B7F95"/>
      </a:lt2>
      <a:accent1>
        <a:srgbClr val="00B5E2"/>
      </a:accent1>
      <a:accent2>
        <a:srgbClr val="EAAA00"/>
      </a:accent2>
      <a:accent3>
        <a:srgbClr val="00B2A9"/>
      </a:accent3>
      <a:accent4>
        <a:srgbClr val="FE5000"/>
      </a:accent4>
      <a:accent5>
        <a:srgbClr val="7C7FAB"/>
      </a:accent5>
      <a:accent6>
        <a:srgbClr val="D6D2C4"/>
      </a:accent6>
      <a:hlink>
        <a:srgbClr val="C5B9AC"/>
      </a:hlink>
      <a:folHlink>
        <a:srgbClr val="968C83"/>
      </a:folHlink>
    </a:clrScheme>
    <a:fontScheme name="EUMETSAT Font">
      <a:majorFont>
        <a:latin typeface="Bahnschrift SemiBold"/>
        <a:ea typeface=""/>
        <a:cs typeface=""/>
      </a:majorFont>
      <a:minorFont>
        <a:latin typeface="Bahnschrif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sz="1600" b="0" kern="100" spc="-100" dirty="0" err="1" smtClean="0">
            <a:solidFill>
              <a:schemeClr val="tx2"/>
            </a:solidFill>
            <a:latin typeface="Bahnschrift Light" panose="020B0502040204020203" pitchFamily="34" charset="0"/>
            <a:ea typeface="Roboto" panose="02000000000000000000" pitchFamily="2" charset="0"/>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Landscape Template (All Designs).pptx" id="{12443F55-906A-4ACB-9A2F-98B2EB5A6081}" vid="{34CB0787-89DC-4D21-9BBE-BF3E5B2193E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0E6A351B58E744BDF5DE913D9738F4" ma:contentTypeVersion="13" ma:contentTypeDescription="Create a new document." ma:contentTypeScope="" ma:versionID="3f7dbbcd3ac9e77d910f14ccc7df6434">
  <xsd:schema xmlns:xsd="http://www.w3.org/2001/XMLSchema" xmlns:xs="http://www.w3.org/2001/XMLSchema" xmlns:p="http://schemas.microsoft.com/office/2006/metadata/properties" xmlns:ns3="3434cde1-f776-4c3f-9525-3f132e87b814" xmlns:ns4="4c0d32b7-afc5-4577-b835-8ee209ff46e1" targetNamespace="http://schemas.microsoft.com/office/2006/metadata/properties" ma:root="true" ma:fieldsID="d10fb32dcf1859980f0078748871d33e" ns3:_="" ns4:_="">
    <xsd:import namespace="3434cde1-f776-4c3f-9525-3f132e87b814"/>
    <xsd:import namespace="4c0d32b7-afc5-4577-b835-8ee209ff46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_activity"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4cde1-f776-4c3f-9525-3f132e87b8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0d32b7-afc5-4577-b835-8ee209ff46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c0d32b7-afc5-4577-b835-8ee209ff46e1" xsi:nil="true"/>
  </documentManagement>
</p:properties>
</file>

<file path=customXml/itemProps1.xml><?xml version="1.0" encoding="utf-8"?>
<ds:datastoreItem xmlns:ds="http://schemas.openxmlformats.org/officeDocument/2006/customXml" ds:itemID="{DEFCFFA2-E922-41DC-860B-821ED93E4680}">
  <ds:schemaRefs>
    <ds:schemaRef ds:uri="http://schemas.microsoft.com/sharepoint/v3/contenttype/forms"/>
  </ds:schemaRefs>
</ds:datastoreItem>
</file>

<file path=customXml/itemProps2.xml><?xml version="1.0" encoding="utf-8"?>
<ds:datastoreItem xmlns:ds="http://schemas.openxmlformats.org/officeDocument/2006/customXml" ds:itemID="{C0F3EC2B-49BA-4515-A079-BB8643958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4cde1-f776-4c3f-9525-3f132e87b814"/>
    <ds:schemaRef ds:uri="4c0d32b7-afc5-4577-b835-8ee209ff4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162B5-2E6E-4C8D-881A-803D0DC84FC9}">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4c0d32b7-afc5-4577-b835-8ee209ff46e1"/>
    <ds:schemaRef ds:uri="http://schemas.openxmlformats.org/package/2006/metadata/core-properties"/>
    <ds:schemaRef ds:uri="3434cde1-f776-4c3f-9525-3f132e87b8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Landscape Template (All Designs)</Template>
  <TotalTime>844</TotalTime>
  <Words>2011</Words>
  <Application>Microsoft Office PowerPoint</Application>
  <PresentationFormat>Widescreen</PresentationFormat>
  <Paragraphs>560</Paragraphs>
  <Slides>16</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Bahnschrift Light</vt:lpstr>
      <vt:lpstr>Bahnschrift SemiLight</vt:lpstr>
      <vt:lpstr>Calibri</vt:lpstr>
      <vt:lpstr>Century Gothic</vt:lpstr>
      <vt:lpstr>Helvetica</vt:lpstr>
      <vt:lpstr>Open Sans</vt:lpstr>
      <vt:lpstr>Roboto</vt:lpstr>
      <vt:lpstr>Roboto Light</vt:lpstr>
      <vt:lpstr>Segoe UI</vt:lpstr>
      <vt:lpstr>Tahoma</vt:lpstr>
      <vt:lpstr>Times New Roman</vt:lpstr>
      <vt:lpstr>Title &amp; Seperator Slides</vt:lpstr>
      <vt:lpstr>PowerPoint Presentation</vt:lpstr>
      <vt:lpstr>Key programmatic features of EPS-Sterna</vt:lpstr>
      <vt:lpstr>Satellite &amp; Payload Overview </vt:lpstr>
      <vt:lpstr>Complementarity of EPS-Sterna with EPS-SG and JPSS  </vt:lpstr>
      <vt:lpstr>EPS-Sterna Spectral Bands and Channels</vt:lpstr>
      <vt:lpstr>EPS-Sterna Requirements for Inter-Calibration</vt:lpstr>
      <vt:lpstr>Inter-Calibration Algorithms</vt:lpstr>
      <vt:lpstr>Inter-Calibration Algorithm - SNO</vt:lpstr>
      <vt:lpstr>Inter-Calibration Algorithm - OCTM</vt:lpstr>
      <vt:lpstr>Inter-Calibration Algorithm - NWP</vt:lpstr>
      <vt:lpstr>Inter-Calibration Algorithm - Vicarious</vt:lpstr>
      <vt:lpstr>Applicability of Inter-Calibration Algorithms</vt:lpstr>
      <vt:lpstr>Inter-Calibration References</vt:lpstr>
      <vt:lpstr>Requirements</vt:lpstr>
      <vt:lpstr>Inter-Calibration Study</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Hewison</dc:creator>
  <cp:lastModifiedBy>Tim Hewison</cp:lastModifiedBy>
  <cp:revision>46</cp:revision>
  <cp:lastPrinted>2006-03-06T14:11:17Z</cp:lastPrinted>
  <dcterms:created xsi:type="dcterms:W3CDTF">2023-10-10T07:54:36Z</dcterms:created>
  <dcterms:modified xsi:type="dcterms:W3CDTF">2025-03-07T10:25:01Z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0x010100420E6A351B58E744BDF5DE913D9738F4</vt:lpwstr>
  </property>
  <property fmtid="{D5CDD505-2E9C-101B-9397-08002B2CF9AE}" pid="3" name="DM_DOCNUM">
    <vt:lpwstr>1380705</vt:lpwstr>
  </property>
  <property fmtid="{D5CDD505-2E9C-101B-9397-08002B2CF9AE}" pid="4" name="DM_DOCNAME">
    <vt:lpwstr>EPS-Sterna Inter-Calibration Concept Presentation for SAG Oct 2023</vt:lpwstr>
  </property>
  <property fmtid="{D5CDD505-2E9C-101B-9397-08002B2CF9AE}" pid="5" name="DM_AUTHOR">
    <vt:lpwstr>Tim Hewison</vt:lpwstr>
  </property>
  <property fmtid="{D5CDD505-2E9C-101B-9397-08002B2CF9AE}" pid="6" name="DM_E_DOC_NO">
    <vt:lpwstr>EUM/EPS-STERNA/VWG/23/1380705</vt:lpwstr>
  </property>
  <property fmtid="{D5CDD505-2E9C-101B-9397-08002B2CF9AE}" pid="7" name="DM_E_VER_NO">
    <vt:lpwstr>1 Draft</vt:lpwstr>
  </property>
  <property fmtid="{D5CDD505-2E9C-101B-9397-08002B2CF9AE}" pid="8" name="DM_E_ISS_DATE">
    <vt:lpwstr>10 October 2023</vt:lpwstr>
  </property>
  <property fmtid="{D5CDD505-2E9C-101B-9397-08002B2CF9AE}" pid="9" name="DM_E_FROM_PERS2">
    <vt:lpwstr/>
  </property>
  <property fmtid="{D5CDD505-2E9C-101B-9397-08002B2CF9AE}" pid="10" name="DM_E_CONFID">
    <vt:lpwstr/>
  </property>
  <property fmtid="{D5CDD505-2E9C-101B-9397-08002B2CF9AE}" pid="11" name="DM_E_WBS_CODE">
    <vt:lpwstr/>
  </property>
  <property fmtid="{D5CDD505-2E9C-101B-9397-08002B2CF9AE}" pid="12" name="DM_E_DISTRIB">
    <vt:lpwstr/>
  </property>
  <property fmtid="{D5CDD505-2E9C-101B-9397-08002B2CF9AE}" pid="13" name="DIGITAL_SIGNATURE">
    <vt:lpwstr/>
  </property>
</Properties>
</file>