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55" r:id="rId3"/>
  </p:sldMasterIdLst>
  <p:notesMasterIdLst>
    <p:notesMasterId r:id="rId5"/>
  </p:notesMasterIdLst>
  <p:handoutMasterIdLst>
    <p:handoutMasterId r:id="rId19"/>
  </p:handoutMasterIdLst>
  <p:sldIdLst>
    <p:sldId id="859" r:id="rId4"/>
    <p:sldId id="860" r:id="rId6"/>
    <p:sldId id="861" r:id="rId7"/>
    <p:sldId id="862" r:id="rId8"/>
    <p:sldId id="843" r:id="rId9"/>
    <p:sldId id="832" r:id="rId10"/>
    <p:sldId id="837" r:id="rId11"/>
    <p:sldId id="863" r:id="rId12"/>
    <p:sldId id="865" r:id="rId13"/>
    <p:sldId id="870" r:id="rId14"/>
    <p:sldId id="864" r:id="rId15"/>
    <p:sldId id="866" r:id="rId16"/>
    <p:sldId id="867" r:id="rId17"/>
    <p:sldId id="849" r:id="rId18"/>
  </p:sldIdLst>
  <p:sldSz cx="12192000" cy="6858000"/>
  <p:notesSz cx="6797675" cy="992632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9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9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9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9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9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9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9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9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9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4" userDrawn="1">
          <p15:clr>
            <a:srgbClr val="A4A3A4"/>
          </p15:clr>
        </p15:guide>
        <p15:guide id="2" pos="38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33399"/>
    <a:srgbClr val="FDD303"/>
    <a:srgbClr val="0000FF"/>
    <a:srgbClr val="5F5F5F"/>
    <a:srgbClr val="008000"/>
    <a:srgbClr val="CC3300"/>
    <a:srgbClr val="FF3300"/>
    <a:srgbClr val="0C45E4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39" autoAdjust="0"/>
    <p:restoredTop sz="87867" autoAdjust="0"/>
  </p:normalViewPr>
  <p:slideViewPr>
    <p:cSldViewPr snapToGrid="0" showGuides="1">
      <p:cViewPr varScale="1">
        <p:scale>
          <a:sx n="64" d="100"/>
          <a:sy n="64" d="100"/>
        </p:scale>
        <p:origin x="830" y="38"/>
      </p:cViewPr>
      <p:guideLst>
        <p:guide orient="horz" pos="2174"/>
        <p:guide pos="388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-2874" y="-108"/>
      </p:cViewPr>
      <p:guideLst>
        <p:guide orient="horz" pos="3146"/>
        <p:guide pos="2165"/>
      </p:guideLst>
    </p:cSldViewPr>
  </p:notesViewPr>
  <p:gridSpacing cx="114300" cy="1143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handoutMaster" Target="handoutMasters/handoutMaster1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496DF9-B907-46F5-97A9-07CA213F015D}" type="doc">
      <dgm:prSet loTypeId="process" loCatId="process" qsTypeId="urn:microsoft.com/office/officeart/2005/8/quickstyle/simple1" qsCatId="simple" csTypeId="urn:microsoft.com/office/officeart/2005/8/colors/accent6_4" csCatId="colorful" phldr="1"/>
      <dgm:spPr/>
      <dgm:t>
        <a:bodyPr/>
        <a:lstStyle/>
        <a:p>
          <a:endParaRPr lang="zh-CN" altLang="en-US"/>
        </a:p>
      </dgm:t>
    </dgm:pt>
    <dgm:pt modelId="{135B0554-C98F-419F-B89B-80ECF74F1C98}">
      <dgm:prSet phldrT="[文本]"/>
      <dgm:spPr/>
      <dgm:t>
        <a:bodyPr/>
        <a:lstStyle/>
        <a:p>
          <a:r>
            <a:rPr lang="en-US" altLang="zh-CN" b="1" dirty="0" smtClean="0">
              <a:latin typeface="Arial" panose="020B0604020202090204"/>
              <a:ea typeface="宋体"/>
              <a:cs typeface="+mn-cs"/>
            </a:rPr>
            <a:t>CRA</a:t>
          </a:r>
          <a:endParaRPr lang="zh-CN" altLang="en-US" b="1" dirty="0">
            <a:latin typeface="Arial" panose="020B0604020202090204"/>
            <a:ea typeface="宋体"/>
            <a:cs typeface="+mn-cs"/>
          </a:endParaRPr>
        </a:p>
      </dgm:t>
    </dgm:pt>
    <dgm:pt modelId="{2A0AA59C-88D1-40C8-BF1D-CF1B7AFE5DA5}" cxnId="{C69818B8-E178-4847-9503-6C2D559A3DF2}" type="parTrans">
      <dgm:prSet/>
      <dgm:spPr/>
      <dgm:t>
        <a:bodyPr/>
        <a:lstStyle/>
        <a:p>
          <a:endParaRPr lang="zh-CN" altLang="en-US"/>
        </a:p>
      </dgm:t>
    </dgm:pt>
    <dgm:pt modelId="{9D1AC31A-8E9E-49A0-A4F3-95AB53A150DA}" cxnId="{C69818B8-E178-4847-9503-6C2D559A3DF2}" type="sibTrans">
      <dgm:prSet/>
      <dgm:spPr/>
      <dgm:t>
        <a:bodyPr/>
        <a:lstStyle/>
        <a:p>
          <a:endParaRPr lang="zh-CN" altLang="en-US"/>
        </a:p>
      </dgm:t>
    </dgm:pt>
    <dgm:pt modelId="{647E03B3-6839-4845-A2FA-495F9A035B1D}">
      <dgm:prSet phldrT="[文本]"/>
      <dgm:spPr/>
      <dgm:t>
        <a:bodyPr/>
        <a:lstStyle/>
        <a:p>
          <a:r>
            <a:rPr lang="en-US" altLang="zh-CN" b="1" dirty="0" smtClean="0">
              <a:latin typeface="Arial" panose="020B0604020202090204"/>
              <a:ea typeface="宋体"/>
              <a:cs typeface="+mn-cs"/>
            </a:rPr>
            <a:t>Grapes</a:t>
          </a:r>
          <a:endParaRPr lang="zh-CN" altLang="en-US" b="1" dirty="0">
            <a:latin typeface="Arial" panose="020B0604020202090204"/>
            <a:ea typeface="宋体"/>
            <a:cs typeface="+mn-cs"/>
          </a:endParaRPr>
        </a:p>
      </dgm:t>
    </dgm:pt>
    <dgm:pt modelId="{79A486CC-1780-4F07-9343-A56F05A292F3}" cxnId="{DFF2C89D-E796-4D89-8CAA-8EEC6A17468A}" type="parTrans">
      <dgm:prSet/>
      <dgm:spPr/>
      <dgm:t>
        <a:bodyPr/>
        <a:lstStyle/>
        <a:p>
          <a:endParaRPr lang="zh-CN" altLang="en-US"/>
        </a:p>
      </dgm:t>
    </dgm:pt>
    <dgm:pt modelId="{E418EE11-544B-4FFC-9F07-EAFA6456874D}" cxnId="{DFF2C89D-E796-4D89-8CAA-8EEC6A17468A}" type="sibTrans">
      <dgm:prSet/>
      <dgm:spPr/>
      <dgm:t>
        <a:bodyPr/>
        <a:lstStyle/>
        <a:p>
          <a:endParaRPr lang="zh-CN" altLang="en-US"/>
        </a:p>
      </dgm:t>
    </dgm:pt>
    <dgm:pt modelId="{3DEB5294-476C-4827-A7E7-BFFAEF04FB61}">
      <dgm:prSet phldrT="[文本]"/>
      <dgm:spPr/>
      <dgm:t>
        <a:bodyPr/>
        <a:lstStyle/>
        <a:p>
          <a:r>
            <a:rPr lang="en-US" altLang="zh-CN" b="1" dirty="0" smtClean="0">
              <a:latin typeface="Arial" panose="020B0604020202090204"/>
              <a:ea typeface="宋体"/>
              <a:cs typeface="+mn-cs"/>
            </a:rPr>
            <a:t>ERA-5,EC…</a:t>
          </a:r>
          <a:endParaRPr lang="zh-CN" altLang="en-US" b="1" dirty="0">
            <a:latin typeface="Arial" panose="020B0604020202090204"/>
            <a:ea typeface="宋体"/>
            <a:cs typeface="+mn-cs"/>
          </a:endParaRPr>
        </a:p>
      </dgm:t>
    </dgm:pt>
    <dgm:pt modelId="{6C345B63-C9E7-460B-B7A3-4E7F036703BC}" cxnId="{1D906E9F-0C7B-4DE5-BEF3-8B6CFA79AA70}" type="parTrans">
      <dgm:prSet/>
      <dgm:spPr/>
      <dgm:t>
        <a:bodyPr/>
        <a:lstStyle/>
        <a:p>
          <a:endParaRPr lang="zh-CN" altLang="en-US"/>
        </a:p>
      </dgm:t>
    </dgm:pt>
    <dgm:pt modelId="{4448C11B-CDB7-4842-AE49-768ADC1D4DBA}" cxnId="{1D906E9F-0C7B-4DE5-BEF3-8B6CFA79AA70}" type="sibTrans">
      <dgm:prSet/>
      <dgm:spPr/>
      <dgm:t>
        <a:bodyPr/>
        <a:lstStyle/>
        <a:p>
          <a:endParaRPr lang="zh-CN" altLang="en-US"/>
        </a:p>
      </dgm:t>
    </dgm:pt>
    <dgm:pt modelId="{B5EA7060-CD82-4E6A-8BF4-862AE3B2EDB4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b="1" dirty="0" smtClean="0">
              <a:latin typeface="Arial" panose="020B0604020202090204"/>
              <a:ea typeface="宋体"/>
              <a:cs typeface="+mn-cs"/>
            </a:rPr>
            <a:t>Input</a:t>
          </a:r>
          <a:r>
            <a:rPr lang="en-US" altLang="zh-CN" b="1" dirty="0" smtClean="0">
              <a:latin typeface="Arial" panose="020B0604020202090204"/>
              <a:ea typeface="宋体"/>
              <a:cs typeface="+mn-cs"/>
            </a:rPr>
            <a:t> Data</a:t>
          </a:r>
          <a:r>
            <a:rPr lang="en-US" altLang="zh-CN" b="1" dirty="0" smtClean="0">
              <a:latin typeface="Arial" panose="020B0604020202090204"/>
              <a:ea typeface="宋体"/>
              <a:cs typeface="+mn-cs"/>
            </a:rPr>
            <a:t/>
          </a:r>
          <a:endParaRPr lang="en-US" altLang="zh-CN" b="1" dirty="0" smtClean="0">
            <a:latin typeface="Arial" panose="020B0604020202090204"/>
            <a:ea typeface="宋体"/>
            <a:cs typeface="+mn-cs"/>
          </a:endParaRPr>
        </a:p>
      </dgm:t>
    </dgm:pt>
    <dgm:pt modelId="{A38BA8E2-5C17-485E-BC3A-F5BC41FD2485}" cxnId="{76E14161-5FA1-4EBD-A09A-58062055CC13}" type="parTrans">
      <dgm:prSet/>
      <dgm:spPr/>
      <dgm:t>
        <a:bodyPr/>
        <a:lstStyle/>
        <a:p>
          <a:endParaRPr lang="zh-CN" altLang="en-US"/>
        </a:p>
      </dgm:t>
    </dgm:pt>
    <dgm:pt modelId="{FF279784-459B-4E32-A603-33F819E3D900}" cxnId="{76E14161-5FA1-4EBD-A09A-58062055CC13}" type="sibTrans">
      <dgm:prSet/>
      <dgm:spPr/>
      <dgm:t>
        <a:bodyPr/>
        <a:lstStyle/>
        <a:p>
          <a:endParaRPr lang="zh-CN" altLang="en-US"/>
        </a:p>
      </dgm:t>
    </dgm:pt>
    <dgm:pt modelId="{DD57C466-1AE5-49DD-A23A-6445A5CDF0D6}" type="pres">
      <dgm:prSet presAssocID="{91496DF9-B907-46F5-97A9-07CA213F015D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7E5871C9-1A23-4E15-A359-C007CCED427C}" type="pres">
      <dgm:prSet presAssocID="{91496DF9-B907-46F5-97A9-07CA213F015D}" presName="ellipse" presStyleLbl="trBgShp" presStyleIdx="0" presStyleCnt="1" custLinFactNeighborY="2811"/>
      <dgm:spPr>
        <a:xfrm>
          <a:off x="2068696" y="111422"/>
          <a:ext cx="2211309" cy="767958"/>
        </a:xfrm>
        <a:prstGeom prst="ellipse">
          <a:avLst/>
        </a:prstGeom>
      </dgm:spPr>
      <dgm:t>
        <a:bodyPr/>
        <a:lstStyle/>
        <a:p>
          <a:endParaRPr lang="zh-CN" altLang="en-US"/>
        </a:p>
      </dgm:t>
    </dgm:pt>
    <dgm:pt modelId="{EC57FDFE-8DC1-4EC2-81B1-234BC271BE5F}" type="pres">
      <dgm:prSet presAssocID="{91496DF9-B907-46F5-97A9-07CA213F015D}" presName="arrow1" presStyleLbl="fgShp" presStyleIdx="0" presStyleCnt="1" custAng="16200000" custScaleY="221824" custLinFactX="124159" custLinFactY="-178675" custLinFactNeighborX="200000" custLinFactNeighborY="-200000"/>
      <dgm:spPr>
        <a:xfrm rot="16200000">
          <a:off x="4311409" y="791947"/>
          <a:ext cx="428548" cy="608401"/>
        </a:xfrm>
        <a:prstGeom prst="downArrow">
          <a:avLst/>
        </a:prstGeom>
      </dgm:spPr>
      <dgm:t>
        <a:bodyPr/>
        <a:lstStyle/>
        <a:p>
          <a:endParaRPr lang="zh-CN" altLang="en-US"/>
        </a:p>
      </dgm:t>
    </dgm:pt>
    <dgm:pt modelId="{769C8FF4-4BF7-481D-9A3C-122E8CB53E8F}" type="pres">
      <dgm:prSet presAssocID="{91496DF9-B907-46F5-97A9-07CA213F015D}" presName="rectangle" presStyleLbl="revTx" presStyleIdx="0" presStyleCnt="1" custLinFactNeighborX="27" custLinFactNeighborY="-3216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F062B9F-7790-4EC0-9131-C71EAA221D86}" type="pres">
      <dgm:prSet presAssocID="{647E03B3-6839-4845-A2FA-495F9A035B1D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B9EDE9B-A406-486C-B68B-427B07D90B9B}" type="pres">
      <dgm:prSet presAssocID="{3DEB5294-476C-4827-A7E7-BFFAEF04FB61}" presName="item2" presStyleLbl="node1" presStyleIdx="1" presStyleCnt="3" custLinFactNeighborX="1070" custLinFactNeighborY="156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58B13CF-3315-4B89-9584-747BC0070AD2}" type="pres">
      <dgm:prSet presAssocID="{B5EA7060-CD82-4E6A-8BF4-862AE3B2EDB4}" presName="item3" presStyleLbl="node1" presStyleIdx="2" presStyleCnt="3" custLinFactNeighborX="2550" custLinFactNeighborY="148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A0F38DF-8515-414A-89C4-7D2E091544DD}" type="pres">
      <dgm:prSet presAssocID="{91496DF9-B907-46F5-97A9-07CA213F015D}" presName="funnel" presStyleLbl="trAlignAcc1" presStyleIdx="0" presStyleCnt="1" custLinFactNeighborX="4031" custLinFactNeighborY="-894"/>
      <dgm:spPr>
        <a:xfrm>
          <a:off x="1999682" y="17141"/>
          <a:ext cx="2399870" cy="1919896"/>
        </a:xfrm>
        <a:prstGeom prst="funnel">
          <a:avLst/>
        </a:prstGeom>
      </dgm:spPr>
      <dgm:t>
        <a:bodyPr/>
        <a:lstStyle/>
        <a:p>
          <a:endParaRPr lang="zh-CN" altLang="en-US"/>
        </a:p>
      </dgm:t>
    </dgm:pt>
  </dgm:ptLst>
  <dgm:cxnLst>
    <dgm:cxn modelId="{C69818B8-E178-4847-9503-6C2D559A3DF2}" srcId="{91496DF9-B907-46F5-97A9-07CA213F015D}" destId="{135B0554-C98F-419F-B89B-80ECF74F1C98}" srcOrd="0" destOrd="0" parTransId="{2A0AA59C-88D1-40C8-BF1D-CF1B7AFE5DA5}" sibTransId="{9D1AC31A-8E9E-49A0-A4F3-95AB53A150DA}"/>
    <dgm:cxn modelId="{DFF2C89D-E796-4D89-8CAA-8EEC6A17468A}" srcId="{91496DF9-B907-46F5-97A9-07CA213F015D}" destId="{647E03B3-6839-4845-A2FA-495F9A035B1D}" srcOrd="1" destOrd="0" parTransId="{79A486CC-1780-4F07-9343-A56F05A292F3}" sibTransId="{E418EE11-544B-4FFC-9F07-EAFA6456874D}"/>
    <dgm:cxn modelId="{1D906E9F-0C7B-4DE5-BEF3-8B6CFA79AA70}" srcId="{91496DF9-B907-46F5-97A9-07CA213F015D}" destId="{3DEB5294-476C-4827-A7E7-BFFAEF04FB61}" srcOrd="2" destOrd="0" parTransId="{6C345B63-C9E7-460B-B7A3-4E7F036703BC}" sibTransId="{4448C11B-CDB7-4842-AE49-768ADC1D4DBA}"/>
    <dgm:cxn modelId="{76E14161-5FA1-4EBD-A09A-58062055CC13}" srcId="{91496DF9-B907-46F5-97A9-07CA213F015D}" destId="{B5EA7060-CD82-4E6A-8BF4-862AE3B2EDB4}" srcOrd="3" destOrd="0" parTransId="{A38BA8E2-5C17-485E-BC3A-F5BC41FD2485}" sibTransId="{FF279784-459B-4E32-A603-33F819E3D900}"/>
    <dgm:cxn modelId="{9B2AF48B-29A4-4040-8B13-B15DF84E83BD}" type="presOf" srcId="{91496DF9-B907-46F5-97A9-07CA213F015D}" destId="{DD57C466-1AE5-49DD-A23A-6445A5CDF0D6}" srcOrd="0" destOrd="0" presId="urn:microsoft.com/office/officeart/2005/8/layout/funnel1"/>
    <dgm:cxn modelId="{C2C72761-FBC9-4FBC-9C15-794C9103BD57}" type="presParOf" srcId="{DD57C466-1AE5-49DD-A23A-6445A5CDF0D6}" destId="{7E5871C9-1A23-4E15-A359-C007CCED427C}" srcOrd="0" destOrd="0" presId="urn:microsoft.com/office/officeart/2005/8/layout/funnel1"/>
    <dgm:cxn modelId="{720C3084-7A97-44EB-872B-86D5F29AC83E}" type="presParOf" srcId="{DD57C466-1AE5-49DD-A23A-6445A5CDF0D6}" destId="{EC57FDFE-8DC1-4EC2-81B1-234BC271BE5F}" srcOrd="1" destOrd="0" presId="urn:microsoft.com/office/officeart/2005/8/layout/funnel1"/>
    <dgm:cxn modelId="{22BF3822-9B4B-4AB2-8F62-4479CCBC3067}" type="presParOf" srcId="{DD57C466-1AE5-49DD-A23A-6445A5CDF0D6}" destId="{769C8FF4-4BF7-481D-9A3C-122E8CB53E8F}" srcOrd="2" destOrd="0" presId="urn:microsoft.com/office/officeart/2005/8/layout/funnel1"/>
    <dgm:cxn modelId="{8EEFA112-D325-45F6-9AAA-F99D08A5B27A}" type="presOf" srcId="{B5EA7060-CD82-4E6A-8BF4-862AE3B2EDB4}" destId="{769C8FF4-4BF7-481D-9A3C-122E8CB53E8F}" srcOrd="0" destOrd="0" presId="urn:microsoft.com/office/officeart/2005/8/layout/funnel1"/>
    <dgm:cxn modelId="{5B7046D3-6C96-41A4-8BBC-A88773AF6E23}" type="presParOf" srcId="{DD57C466-1AE5-49DD-A23A-6445A5CDF0D6}" destId="{0F062B9F-7790-4EC0-9131-C71EAA221D86}" srcOrd="3" destOrd="0" presId="urn:microsoft.com/office/officeart/2005/8/layout/funnel1"/>
    <dgm:cxn modelId="{432E8966-B403-4E95-B526-DFFC48FBE693}" type="presOf" srcId="{3DEB5294-476C-4827-A7E7-BFFAEF04FB61}" destId="{0F062B9F-7790-4EC0-9131-C71EAA221D86}" srcOrd="0" destOrd="0" presId="urn:microsoft.com/office/officeart/2005/8/layout/funnel1"/>
    <dgm:cxn modelId="{1B68521B-E259-4E4C-86A1-F7D5473D104B}" type="presParOf" srcId="{DD57C466-1AE5-49DD-A23A-6445A5CDF0D6}" destId="{EB9EDE9B-A406-486C-B68B-427B07D90B9B}" srcOrd="4" destOrd="0" presId="urn:microsoft.com/office/officeart/2005/8/layout/funnel1"/>
    <dgm:cxn modelId="{C74CB61A-333B-4877-BE7D-BFF3A5F302D7}" type="presOf" srcId="{647E03B3-6839-4845-A2FA-495F9A035B1D}" destId="{EB9EDE9B-A406-486C-B68B-427B07D90B9B}" srcOrd="0" destOrd="0" presId="urn:microsoft.com/office/officeart/2005/8/layout/funnel1"/>
    <dgm:cxn modelId="{2D3D969A-1FB7-47DA-BC19-74799E5C4C21}" type="presParOf" srcId="{DD57C466-1AE5-49DD-A23A-6445A5CDF0D6}" destId="{858B13CF-3315-4B89-9584-747BC0070AD2}" srcOrd="5" destOrd="0" presId="urn:microsoft.com/office/officeart/2005/8/layout/funnel1"/>
    <dgm:cxn modelId="{30514F94-4C55-4E0B-BABA-CAC5B6564CD1}" type="presOf" srcId="{135B0554-C98F-419F-B89B-80ECF74F1C98}" destId="{858B13CF-3315-4B89-9584-747BC0070AD2}" srcOrd="0" destOrd="0" presId="urn:microsoft.com/office/officeart/2005/8/layout/funnel1"/>
    <dgm:cxn modelId="{A47815C2-748A-4757-8C36-FAC51DDFAE19}" type="presParOf" srcId="{DD57C466-1AE5-49DD-A23A-6445A5CDF0D6}" destId="{FA0F38DF-8515-414A-89C4-7D2E091544DD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CC35F0-40B5-460D-A737-FC2ACF235663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0"/>
      <dgm:spPr/>
      <dgm:t>
        <a:bodyPr/>
        <a:p>
          <a:endParaRPr lang="zh-CN" altLang="en-US"/>
        </a:p>
      </dgm:t>
    </dgm:pt>
    <dgm:pt modelId="{5517B846-E84C-4864-89B5-1273D93BC899}">
      <dgm:prSet phldrT="[文本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000" b="1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/>
              <a:ea typeface="宋体"/>
              <a:sym typeface="+mn-ea"/>
            </a:rPr>
            <a:t>Ultraviolet</a:t>
          </a:r>
          <a:r>
            <a:rPr kumimoji="0" lang="en-US" altLang="zh-CN" sz="1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/>
              <a:ea typeface="宋体"/>
              <a:cs typeface="+mn-cs"/>
            </a:rPr>
            <a:t/>
          </a:r>
          <a:endParaRPr kumimoji="0" lang="en-US" altLang="zh-CN" sz="1000" b="1" i="0" u="none" strike="noStrike" kern="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Arial" panose="020B0604020202090204"/>
            <a:ea typeface="宋体"/>
            <a:cs typeface="+mn-cs"/>
          </a:endParaRP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000" b="1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/>
              <a:ea typeface="宋体"/>
              <a:sym typeface="+mn-ea"/>
            </a:rPr>
            <a:t>VIS,NIR</a:t>
          </a:r>
          <a:r>
            <a:rPr lang="en-US" altLang="zh-CN" sz="1000" b="1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/>
              <a:ea typeface="宋体"/>
              <a:sym typeface="+mn-ea"/>
            </a:rPr>
            <a:t/>
          </a:r>
          <a:endParaRPr lang="en-US" altLang="zh-CN" sz="1000" b="1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Arial" panose="020B0604020202090204"/>
            <a:ea typeface="宋体"/>
            <a:sym typeface="+mn-ea"/>
          </a:endParaRPr>
        </a:p>
      </dgm:t>
    </dgm:pt>
    <dgm:pt modelId="{A2D4F7F4-4D7B-4483-B239-95405595478C}" cxnId="{0E718D78-7EA2-47E1-B4FF-13547B732C2F}" type="parTrans">
      <dgm:prSet/>
      <dgm:spPr/>
      <dgm:t>
        <a:bodyPr/>
        <a:p>
          <a:endParaRPr lang="zh-CN" altLang="en-US"/>
        </a:p>
      </dgm:t>
    </dgm:pt>
    <dgm:pt modelId="{2B544C9C-8E05-42F5-9212-6599E4B2ECE4}" cxnId="{0E718D78-7EA2-47E1-B4FF-13547B732C2F}" type="sibTrans">
      <dgm:prSet/>
      <dgm:spPr/>
      <dgm:t>
        <a:bodyPr/>
        <a:p>
          <a:endParaRPr lang="zh-CN" altLang="en-US"/>
        </a:p>
      </dgm:t>
    </dgm:pt>
    <dgm:pt modelId="{E400A229-425E-4517-A4E8-259BA4F1D641}">
      <dgm:prSet phldrT="[文本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000" b="1" dirty="0" smtClean="0">
              <a:solidFill>
                <a:schemeClr val="tx1"/>
              </a:solidFill>
              <a:latin typeface="Arial" panose="020B0604020202090204"/>
              <a:ea typeface="宋体"/>
              <a:sym typeface="+mn-ea"/>
            </a:rPr>
            <a:t>Thermal Infrared</a:t>
          </a:r>
          <a:r>
            <a:rPr lang="en-US" altLang="zh-CN" sz="1000" b="1" dirty="0" smtClean="0">
              <a:solidFill>
                <a:schemeClr val="tx1"/>
              </a:solidFill>
              <a:latin typeface="Arial" panose="020B0604020202090204"/>
              <a:ea typeface="宋体"/>
              <a:sym typeface="+mn-ea"/>
            </a:rPr>
            <a:t/>
          </a:r>
          <a:endParaRPr lang="en-US" altLang="zh-CN" sz="1000" b="1" dirty="0" smtClean="0">
            <a:solidFill>
              <a:schemeClr val="tx1"/>
            </a:solidFill>
            <a:latin typeface="Arial" panose="020B0604020202090204"/>
            <a:ea typeface="宋体"/>
            <a:sym typeface="+mn-ea"/>
          </a:endParaRPr>
        </a:p>
      </dgm:t>
    </dgm:pt>
    <dgm:pt modelId="{744BE3E2-E194-42E7-941A-C0F41144EE1E}" cxnId="{B7DE2F30-1953-4C30-A96D-1BD1CB1FB571}" type="parTrans">
      <dgm:prSet/>
      <dgm:spPr/>
      <dgm:t>
        <a:bodyPr/>
        <a:p>
          <a:endParaRPr lang="zh-CN" altLang="en-US"/>
        </a:p>
      </dgm:t>
    </dgm:pt>
    <dgm:pt modelId="{34CF2285-61E3-46B7-8454-DD4724942BE4}" cxnId="{B7DE2F30-1953-4C30-A96D-1BD1CB1FB571}" type="sibTrans">
      <dgm:prSet/>
      <dgm:spPr/>
      <dgm:t>
        <a:bodyPr/>
        <a:p>
          <a:endParaRPr lang="zh-CN" altLang="en-US"/>
        </a:p>
      </dgm:t>
    </dgm:pt>
    <dgm:pt modelId="{E4931E8F-11B9-4A4A-B71C-F4F8CBF2A501}">
      <dgm:prSet phldrT="[文本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000" b="1" dirty="0" smtClean="0">
              <a:solidFill>
                <a:schemeClr val="tx1"/>
              </a:solidFill>
              <a:latin typeface="Arial" panose="020B0604020202090204"/>
              <a:ea typeface="宋体"/>
              <a:sym typeface="+mn-ea"/>
            </a:rPr>
            <a:t>Microwave</a:t>
          </a:r>
          <a:r>
            <a:rPr lang="en-US" altLang="zh-CN" sz="1000" b="1" dirty="0" smtClean="0">
              <a:solidFill>
                <a:schemeClr val="tx1"/>
              </a:solidFill>
              <a:latin typeface="Arial" panose="020B0604020202090204"/>
              <a:ea typeface="宋体"/>
              <a:sym typeface="+mn-ea"/>
            </a:rPr>
            <a:t/>
          </a:r>
          <a:endParaRPr lang="en-US" altLang="zh-CN" sz="1000" b="1" dirty="0" smtClean="0">
            <a:solidFill>
              <a:schemeClr val="tx1"/>
            </a:solidFill>
            <a:latin typeface="Arial" panose="020B0604020202090204"/>
            <a:ea typeface="宋体"/>
            <a:sym typeface="+mn-ea"/>
          </a:endParaRPr>
        </a:p>
      </dgm:t>
    </dgm:pt>
    <dgm:pt modelId="{A8B9A657-6E7B-4ED3-AB00-98E9F913A785}" cxnId="{BA83C7CF-3F57-4174-9159-81B9BFD10BDF}" type="parTrans">
      <dgm:prSet/>
      <dgm:spPr/>
      <dgm:t>
        <a:bodyPr/>
        <a:p>
          <a:endParaRPr lang="zh-CN" altLang="en-US"/>
        </a:p>
      </dgm:t>
    </dgm:pt>
    <dgm:pt modelId="{18A58144-A08A-4AA2-87B4-A1B3BEF9B79D}" cxnId="{BA83C7CF-3F57-4174-9159-81B9BFD10BDF}" type="sibTrans">
      <dgm:prSet/>
      <dgm:spPr/>
      <dgm:t>
        <a:bodyPr/>
        <a:p>
          <a:endParaRPr lang="zh-CN" altLang="en-US"/>
        </a:p>
      </dgm:t>
    </dgm:pt>
    <dgm:pt modelId="{68BD68BC-1A6F-4897-AE58-D220871191CC}" type="pres">
      <dgm:prSet presAssocID="{CECC35F0-40B5-460D-A737-FC2ACF235663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DF7CCDCB-1FEF-446D-879C-7B573A150A85}" type="pres">
      <dgm:prSet presAssocID="{CECC35F0-40B5-460D-A737-FC2ACF235663}" presName="cycle" presStyleCnt="0"/>
      <dgm:spPr/>
    </dgm:pt>
    <dgm:pt modelId="{42504826-0B2E-42B2-89E0-6C444D015311}" type="pres">
      <dgm:prSet presAssocID="{CECC35F0-40B5-460D-A737-FC2ACF235663}" presName="centerShape" presStyleCnt="0"/>
      <dgm:spPr/>
    </dgm:pt>
    <dgm:pt modelId="{85032AF7-CC0A-43B1-ADBC-12E888570430}" type="pres">
      <dgm:prSet presAssocID="{CECC35F0-40B5-460D-A737-FC2ACF235663}" presName="connSite" presStyleCnt="0"/>
      <dgm:spPr/>
    </dgm:pt>
    <dgm:pt modelId="{CE974068-7363-48BA-8A56-58FC71B522DC}" type="pres">
      <dgm:prSet presAssocID="{CECC35F0-40B5-460D-A737-FC2ACF235663}" presName="visible" presStyleLbl="node1" presStyleIdx="0" presStyleCnt="4"/>
      <dgm:spPr/>
    </dgm:pt>
    <dgm:pt modelId="{CFE719B1-FDDF-4968-9D26-52CE098EA344}" type="pres">
      <dgm:prSet presAssocID="{A2D4F7F4-4D7B-4483-B239-95405595478C}" presName="Name25" presStyleLbl="parChTrans1D1" presStyleIdx="0" presStyleCnt="3"/>
      <dgm:spPr/>
    </dgm:pt>
    <dgm:pt modelId="{269D1A46-C3B2-412B-A63B-90077459CAEC}" type="pres">
      <dgm:prSet presAssocID="{5517B846-E84C-4864-89B5-1273D93BC899}" presName="node" presStyleCnt="0"/>
      <dgm:spPr/>
    </dgm:pt>
    <dgm:pt modelId="{B9FD9A9B-F5B2-41C6-AA4C-23B98CB4FBF3}" type="pres">
      <dgm:prSet presAssocID="{5517B846-E84C-4864-89B5-1273D93BC899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4B22126E-6F7A-4ADB-A489-ACBD46EA330A}" type="pres">
      <dgm:prSet presAssocID="{5517B846-E84C-4864-89B5-1273D93BC899}" presName="childNode" presStyleCnt="0">
        <dgm:presLayoutVars>
          <dgm:bulletEnabled val="1"/>
        </dgm:presLayoutVars>
      </dgm:prSet>
      <dgm:spPr/>
    </dgm:pt>
    <dgm:pt modelId="{DB5F8B40-7FFB-4BF2-AB97-4DD23BBB3CB3}" type="pres">
      <dgm:prSet presAssocID="{744BE3E2-E194-42E7-941A-C0F41144EE1E}" presName="Name25" presStyleLbl="parChTrans1D1" presStyleIdx="1" presStyleCnt="3"/>
      <dgm:spPr/>
    </dgm:pt>
    <dgm:pt modelId="{66D0D311-5AB8-4EC8-ABBC-B19EB1C7F0C4}" type="pres">
      <dgm:prSet presAssocID="{E400A229-425E-4517-A4E8-259BA4F1D641}" presName="node" presStyleCnt="0"/>
      <dgm:spPr/>
    </dgm:pt>
    <dgm:pt modelId="{8C52F264-3E24-4EC4-9000-82B4D521C9E0}" type="pres">
      <dgm:prSet presAssocID="{E400A229-425E-4517-A4E8-259BA4F1D641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22A9452E-DB9D-4347-9D41-D29067BCCCC1}" type="pres">
      <dgm:prSet presAssocID="{E400A229-425E-4517-A4E8-259BA4F1D641}" presName="childNode" presStyleCnt="0">
        <dgm:presLayoutVars>
          <dgm:bulletEnabled val="1"/>
        </dgm:presLayoutVars>
      </dgm:prSet>
      <dgm:spPr/>
    </dgm:pt>
    <dgm:pt modelId="{863C0671-E2AB-40BD-AF6E-9FA09F369FF0}" type="pres">
      <dgm:prSet presAssocID="{A8B9A657-6E7B-4ED3-AB00-98E9F913A785}" presName="Name25" presStyleLbl="parChTrans1D1" presStyleIdx="2" presStyleCnt="3"/>
      <dgm:spPr/>
    </dgm:pt>
    <dgm:pt modelId="{A2B55D64-F506-4444-9F04-08EB2F045FE5}" type="pres">
      <dgm:prSet presAssocID="{E4931E8F-11B9-4A4A-B71C-F4F8CBF2A501}" presName="node" presStyleCnt="0"/>
      <dgm:spPr/>
    </dgm:pt>
    <dgm:pt modelId="{A4594B93-3116-410F-A9B6-83291B1F28AD}" type="pres">
      <dgm:prSet presAssocID="{E4931E8F-11B9-4A4A-B71C-F4F8CBF2A501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A27E8F25-3FF6-4BDB-AC60-BAC2D7C34B3C}" type="pres">
      <dgm:prSet presAssocID="{E4931E8F-11B9-4A4A-B71C-F4F8CBF2A501}" presName="childNode" presStyleCnt="0">
        <dgm:presLayoutVars>
          <dgm:bulletEnabled val="1"/>
        </dgm:presLayoutVars>
      </dgm:prSet>
      <dgm:spPr/>
    </dgm:pt>
  </dgm:ptLst>
  <dgm:cxnLst>
    <dgm:cxn modelId="{0E718D78-7EA2-47E1-B4FF-13547B732C2F}" srcId="{CECC35F0-40B5-460D-A737-FC2ACF235663}" destId="{5517B846-E84C-4864-89B5-1273D93BC899}" srcOrd="0" destOrd="0" parTransId="{A2D4F7F4-4D7B-4483-B239-95405595478C}" sibTransId="{2B544C9C-8E05-42F5-9212-6599E4B2ECE4}"/>
    <dgm:cxn modelId="{B7DE2F30-1953-4C30-A96D-1BD1CB1FB571}" srcId="{CECC35F0-40B5-460D-A737-FC2ACF235663}" destId="{E400A229-425E-4517-A4E8-259BA4F1D641}" srcOrd="1" destOrd="0" parTransId="{744BE3E2-E194-42E7-941A-C0F41144EE1E}" sibTransId="{34CF2285-61E3-46B7-8454-DD4724942BE4}"/>
    <dgm:cxn modelId="{BA83C7CF-3F57-4174-9159-81B9BFD10BDF}" srcId="{CECC35F0-40B5-460D-A737-FC2ACF235663}" destId="{E4931E8F-11B9-4A4A-B71C-F4F8CBF2A501}" srcOrd="2" destOrd="0" parTransId="{A8B9A657-6E7B-4ED3-AB00-98E9F913A785}" sibTransId="{18A58144-A08A-4AA2-87B4-A1B3BEF9B79D}"/>
    <dgm:cxn modelId="{DB4C28CF-1ADF-4B2B-938D-F90C2DFA2C41}" type="presOf" srcId="{CECC35F0-40B5-460D-A737-FC2ACF235663}" destId="{68BD68BC-1A6F-4897-AE58-D220871191CC}" srcOrd="0" destOrd="0" presId="urn:microsoft.com/office/officeart/2005/8/layout/radial2"/>
    <dgm:cxn modelId="{876B6928-AED5-4FEC-8EE1-BDD4E1C0E7C0}" type="presParOf" srcId="{68BD68BC-1A6F-4897-AE58-D220871191CC}" destId="{DF7CCDCB-1FEF-446D-879C-7B573A150A85}" srcOrd="0" destOrd="0" presId="urn:microsoft.com/office/officeart/2005/8/layout/radial2"/>
    <dgm:cxn modelId="{795EE2EF-9BC1-4012-AE2E-E2A735E799EF}" type="presParOf" srcId="{DF7CCDCB-1FEF-446D-879C-7B573A150A85}" destId="{42504826-0B2E-42B2-89E0-6C444D015311}" srcOrd="0" destOrd="0" presId="urn:microsoft.com/office/officeart/2005/8/layout/radial2"/>
    <dgm:cxn modelId="{90E9A545-922E-4F19-B727-4B1C5BAA777C}" type="presOf" srcId="{5517B846-E84C-4864-89B5-1273D93BC899}" destId="{42504826-0B2E-42B2-89E0-6C444D015311}" srcOrd="0" destOrd="0" presId="urn:microsoft.com/office/officeart/2005/8/layout/radial2"/>
    <dgm:cxn modelId="{562DA2E5-97D2-425A-8292-B00AB50C3ED5}" type="presParOf" srcId="{42504826-0B2E-42B2-89E0-6C444D015311}" destId="{85032AF7-CC0A-43B1-ADBC-12E888570430}" srcOrd="0" destOrd="0" presId="urn:microsoft.com/office/officeart/2005/8/layout/radial2"/>
    <dgm:cxn modelId="{78E6B99E-903A-4693-89CE-E396B59141B0}" type="presParOf" srcId="{42504826-0B2E-42B2-89E0-6C444D015311}" destId="{CE974068-7363-48BA-8A56-58FC71B522DC}" srcOrd="1" destOrd="0" presId="urn:microsoft.com/office/officeart/2005/8/layout/radial2"/>
    <dgm:cxn modelId="{6724A064-B2CA-412E-BD73-35F9A99CD5D2}" type="presParOf" srcId="{DF7CCDCB-1FEF-446D-879C-7B573A150A85}" destId="{CFE719B1-FDDF-4968-9D26-52CE098EA344}" srcOrd="1" destOrd="0" presId="urn:microsoft.com/office/officeart/2005/8/layout/radial2"/>
    <dgm:cxn modelId="{7733C52A-5439-4E08-A664-C5400A9EC17F}" type="presOf" srcId="{A2D4F7F4-4D7B-4483-B239-95405595478C}" destId="{CFE719B1-FDDF-4968-9D26-52CE098EA344}" srcOrd="0" destOrd="0" presId="urn:microsoft.com/office/officeart/2005/8/layout/radial2"/>
    <dgm:cxn modelId="{0403A351-9424-4689-B902-52C815A30C7A}" type="presParOf" srcId="{DF7CCDCB-1FEF-446D-879C-7B573A150A85}" destId="{269D1A46-C3B2-412B-A63B-90077459CAEC}" srcOrd="2" destOrd="0" presId="urn:microsoft.com/office/officeart/2005/8/layout/radial2"/>
    <dgm:cxn modelId="{EDF67F5C-1A8E-4A1A-B0D4-07117780F8A7}" type="presParOf" srcId="{269D1A46-C3B2-412B-A63B-90077459CAEC}" destId="{B9FD9A9B-F5B2-41C6-AA4C-23B98CB4FBF3}" srcOrd="0" destOrd="2" presId="urn:microsoft.com/office/officeart/2005/8/layout/radial2"/>
    <dgm:cxn modelId="{9B16D87B-7E4F-4F53-87EA-1A0359961CEB}" type="presOf" srcId="{5517B846-E84C-4864-89B5-1273D93BC899}" destId="{B9FD9A9B-F5B2-41C6-AA4C-23B98CB4FBF3}" srcOrd="0" destOrd="0" presId="urn:microsoft.com/office/officeart/2005/8/layout/radial2"/>
    <dgm:cxn modelId="{5BF0F16D-B675-4CDE-9FD0-9986DBA0614E}" type="presParOf" srcId="{269D1A46-C3B2-412B-A63B-90077459CAEC}" destId="{4B22126E-6F7A-4ADB-A489-ACBD46EA330A}" srcOrd="1" destOrd="2" presId="urn:microsoft.com/office/officeart/2005/8/layout/radial2"/>
    <dgm:cxn modelId="{B4E249DF-5E25-4B3A-8F47-6804A7B5BB78}" type="presParOf" srcId="{DF7CCDCB-1FEF-446D-879C-7B573A150A85}" destId="{DB5F8B40-7FFB-4BF2-AB97-4DD23BBB3CB3}" srcOrd="3" destOrd="0" presId="urn:microsoft.com/office/officeart/2005/8/layout/radial2"/>
    <dgm:cxn modelId="{EEC58139-EE4F-4DEA-BB42-C038FCEB5080}" type="presOf" srcId="{744BE3E2-E194-42E7-941A-C0F41144EE1E}" destId="{DB5F8B40-7FFB-4BF2-AB97-4DD23BBB3CB3}" srcOrd="0" destOrd="0" presId="urn:microsoft.com/office/officeart/2005/8/layout/radial2"/>
    <dgm:cxn modelId="{D2891949-0847-4773-A9E2-FD0B1D264316}" type="presParOf" srcId="{DF7CCDCB-1FEF-446D-879C-7B573A150A85}" destId="{66D0D311-5AB8-4EC8-ABBC-B19EB1C7F0C4}" srcOrd="4" destOrd="0" presId="urn:microsoft.com/office/officeart/2005/8/layout/radial2"/>
    <dgm:cxn modelId="{B0C1FF11-04C3-44C9-907C-8F1913070E3C}" type="presParOf" srcId="{66D0D311-5AB8-4EC8-ABBC-B19EB1C7F0C4}" destId="{8C52F264-3E24-4EC4-9000-82B4D521C9E0}" srcOrd="0" destOrd="4" presId="urn:microsoft.com/office/officeart/2005/8/layout/radial2"/>
    <dgm:cxn modelId="{6EF568E8-1852-4C8D-8686-0170F4B2DAE6}" type="presOf" srcId="{E400A229-425E-4517-A4E8-259BA4F1D641}" destId="{8C52F264-3E24-4EC4-9000-82B4D521C9E0}" srcOrd="0" destOrd="0" presId="urn:microsoft.com/office/officeart/2005/8/layout/radial2"/>
    <dgm:cxn modelId="{EDFF2989-72D5-4FDE-B91B-EFD7DF4FB2E9}" type="presParOf" srcId="{66D0D311-5AB8-4EC8-ABBC-B19EB1C7F0C4}" destId="{22A9452E-DB9D-4347-9D41-D29067BCCCC1}" srcOrd="1" destOrd="4" presId="urn:microsoft.com/office/officeart/2005/8/layout/radial2"/>
    <dgm:cxn modelId="{A08DAD6C-B3E0-4F27-8A29-FBCB2E2E3108}" type="presParOf" srcId="{DF7CCDCB-1FEF-446D-879C-7B573A150A85}" destId="{863C0671-E2AB-40BD-AF6E-9FA09F369FF0}" srcOrd="5" destOrd="0" presId="urn:microsoft.com/office/officeart/2005/8/layout/radial2"/>
    <dgm:cxn modelId="{5958AC03-133C-40D0-8990-5A15F7BB61EC}" type="presOf" srcId="{A8B9A657-6E7B-4ED3-AB00-98E9F913A785}" destId="{863C0671-E2AB-40BD-AF6E-9FA09F369FF0}" srcOrd="0" destOrd="0" presId="urn:microsoft.com/office/officeart/2005/8/layout/radial2"/>
    <dgm:cxn modelId="{B4DFA6BA-3AA9-46A8-B451-DA65B134A9AC}" type="presParOf" srcId="{DF7CCDCB-1FEF-446D-879C-7B573A150A85}" destId="{A2B55D64-F506-4444-9F04-08EB2F045FE5}" srcOrd="6" destOrd="0" presId="urn:microsoft.com/office/officeart/2005/8/layout/radial2"/>
    <dgm:cxn modelId="{6F119DF0-85EB-4989-B35D-5864AF399D2E}" type="presParOf" srcId="{A2B55D64-F506-4444-9F04-08EB2F045FE5}" destId="{A4594B93-3116-410F-A9B6-83291B1F28AD}" srcOrd="0" destOrd="6" presId="urn:microsoft.com/office/officeart/2005/8/layout/radial2"/>
    <dgm:cxn modelId="{75455790-C0A5-4098-88C0-0F9C45B19A9D}" type="presOf" srcId="{E4931E8F-11B9-4A4A-B71C-F4F8CBF2A501}" destId="{A4594B93-3116-410F-A9B6-83291B1F28AD}" srcOrd="0" destOrd="0" presId="urn:microsoft.com/office/officeart/2005/8/layout/radial2"/>
    <dgm:cxn modelId="{43BF53AC-9D09-4AA2-92BB-E5DCD8AC7924}" type="presParOf" srcId="{A2B55D64-F506-4444-9F04-08EB2F045FE5}" destId="{A27E8F25-3FF6-4BDB-AC60-BAC2D7C34B3C}" srcOrd="1" destOrd="6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3428386" cy="2742709"/>
        <a:chOff x="0" y="0"/>
        <a:chExt cx="3428386" cy="2742709"/>
      </a:xfrm>
    </dsp:grpSpPr>
    <dsp:sp modelId="{7E5871C9-1A23-4E15-A359-C007CCED427C}">
      <dsp:nvSpPr>
        <dsp:cNvPr id="3" name="椭圆 2"/>
        <dsp:cNvSpPr/>
      </dsp:nvSpPr>
      <dsp:spPr bwMode="white">
        <a:xfrm>
          <a:off x="2068696" y="133010"/>
          <a:ext cx="2211309" cy="767959"/>
        </a:xfrm>
        <a:prstGeom prst="ellipse">
          <a:avLst/>
        </a:prstGeom>
      </dsp:spPr>
      <dsp:style>
        <a:lnRef idx="0">
          <a:schemeClr val="accent6"/>
        </a:lnRef>
        <a:fillRef idx="1">
          <a:schemeClr val="accent6">
            <a:tint val="50000"/>
            <a:alpha val="55000"/>
          </a:schemeClr>
        </a:fillRef>
        <a:effectRef idx="0">
          <a:scrgbClr r="0" g="0" b="0"/>
        </a:effectRef>
        <a:fontRef idx="minor"/>
      </dsp:style>
      <dsp:txXfrm>
        <a:off x="2068696" y="133010"/>
        <a:ext cx="2211309" cy="767959"/>
      </dsp:txXfrm>
    </dsp:sp>
    <dsp:sp modelId="{EC57FDFE-8DC1-4EC2-81B1-234BC271BE5F}">
      <dsp:nvSpPr>
        <dsp:cNvPr id="4" name="下箭头 3"/>
        <dsp:cNvSpPr/>
      </dsp:nvSpPr>
      <dsp:spPr bwMode="white">
        <a:xfrm rot="16200000">
          <a:off x="4352683" y="786233"/>
          <a:ext cx="428548" cy="608399"/>
        </a:xfrm>
        <a:prstGeom prst="downArrow">
          <a:avLst/>
        </a:prstGeom>
      </dsp:spPr>
      <dsp:style>
        <a:lnRef idx="2">
          <a:schemeClr val="lt1"/>
        </a:lnRef>
        <a:fillRef idx="1">
          <a:schemeClr val="accent6">
            <a:tint val="55000"/>
          </a:schemeClr>
        </a:fillRef>
        <a:effectRef idx="0">
          <a:scrgbClr r="0" g="0" b="0"/>
        </a:effectRef>
        <a:fontRef idx="minor"/>
      </dsp:style>
      <dsp:txXfrm rot="16200000">
        <a:off x="4352683" y="786233"/>
        <a:ext cx="428548" cy="608399"/>
      </dsp:txXfrm>
    </dsp:sp>
    <dsp:sp modelId="{769C8FF4-4BF7-481D-9A3C-122E8CB53E8F}">
      <dsp:nvSpPr>
        <dsp:cNvPr id="5" name="矩形 4"/>
        <dsp:cNvSpPr/>
      </dsp:nvSpPr>
      <dsp:spPr bwMode="white">
        <a:xfrm>
          <a:off x="2149819" y="2045893"/>
          <a:ext cx="2057032" cy="514258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vert="horz" wrap="square" lIns="120904" tIns="120904" rIns="120904" bIns="120904" anchor="ctr"/>
        <a:lstStyle>
          <a:lvl1pPr algn="ctr">
            <a:defRPr sz="1700"/>
          </a:lvl1pPr>
          <a:lvl2pPr marL="114300" indent="-114300" algn="ctr">
            <a:defRPr sz="1300"/>
          </a:lvl2pPr>
          <a:lvl3pPr marL="228600" indent="-114300" algn="ctr">
            <a:defRPr sz="1300"/>
          </a:lvl3pPr>
          <a:lvl4pPr marL="342900" indent="-114300" algn="ctr">
            <a:defRPr sz="1300"/>
          </a:lvl4pPr>
          <a:lvl5pPr marL="457200" indent="-114300" algn="ctr">
            <a:defRPr sz="1300"/>
          </a:lvl5pPr>
          <a:lvl6pPr marL="571500" indent="-114300" algn="ctr">
            <a:defRPr sz="1300"/>
          </a:lvl6pPr>
          <a:lvl7pPr marL="685800" indent="-114300" algn="ctr">
            <a:defRPr sz="1300"/>
          </a:lvl7pPr>
          <a:lvl8pPr marL="800100" indent="-114300" algn="ctr">
            <a:defRPr sz="1300"/>
          </a:lvl8pPr>
          <a:lvl9pPr marL="914400" indent="-114300" algn="ctr">
            <a:defRPr sz="13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b="1" dirty="0" smtClean="0">
              <a:solidFill>
                <a:schemeClr val="tx1"/>
              </a:solidFill>
              <a:latin typeface="Arial" panose="020B0604020202090204"/>
              <a:ea typeface="宋体"/>
              <a:cs typeface="+mn-cs"/>
            </a:rPr>
            <a:t>Input</a:t>
          </a:r>
          <a:r>
            <a:rPr lang="en-US" altLang="zh-CN" b="1" dirty="0" smtClean="0">
              <a:solidFill>
                <a:schemeClr val="tx1"/>
              </a:solidFill>
              <a:latin typeface="Arial" panose="020B0604020202090204"/>
              <a:ea typeface="宋体"/>
              <a:cs typeface="+mn-cs"/>
            </a:rPr>
            <a:t> Data</a:t>
          </a:r>
          <a:endParaRPr lang="en-US" altLang="zh-CN" b="1" dirty="0" smtClean="0">
            <a:solidFill>
              <a:schemeClr val="tx1"/>
            </a:solidFill>
            <a:latin typeface="Arial" panose="020B0604020202090204"/>
            <a:ea typeface="宋体"/>
            <a:cs typeface="+mn-cs"/>
          </a:endParaRPr>
        </a:p>
      </dsp:txBody>
      <dsp:txXfrm>
        <a:off x="2149819" y="2045893"/>
        <a:ext cx="2057032" cy="514258"/>
      </dsp:txXfrm>
    </dsp:sp>
    <dsp:sp modelId="{0F062B9F-7790-4EC0-9131-C71EAA221D86}">
      <dsp:nvSpPr>
        <dsp:cNvPr id="6" name="椭圆 5"/>
        <dsp:cNvSpPr/>
      </dsp:nvSpPr>
      <dsp:spPr bwMode="white">
        <a:xfrm>
          <a:off x="2872653" y="938692"/>
          <a:ext cx="771387" cy="771387"/>
        </a:xfrm>
        <a:prstGeom prst="ellipse">
          <a:avLst/>
        </a:prstGeom>
      </dsp:spPr>
      <dsp:style>
        <a:lnRef idx="2">
          <a:schemeClr val="lt1"/>
        </a:lnRef>
        <a:fillRef idx="1">
          <a:schemeClr val="accent6">
            <a:shade val="50000"/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3970" tIns="13970" rIns="13970" bIns="13970" anchor="ctr"/>
        <a:lstStyle>
          <a:lvl1pPr algn="ctr">
            <a:defRPr sz="1100"/>
          </a:lvl1pPr>
          <a:lvl2pPr marL="57150" indent="-57150" algn="ctr">
            <a:defRPr sz="800"/>
          </a:lvl2pPr>
          <a:lvl3pPr marL="114300" indent="-57150" algn="ctr">
            <a:defRPr sz="800"/>
          </a:lvl3pPr>
          <a:lvl4pPr marL="171450" indent="-57150" algn="ctr">
            <a:defRPr sz="800"/>
          </a:lvl4pPr>
          <a:lvl5pPr marL="228600" indent="-57150" algn="ctr">
            <a:defRPr sz="800"/>
          </a:lvl5pPr>
          <a:lvl6pPr marL="285750" indent="-57150" algn="ctr">
            <a:defRPr sz="800"/>
          </a:lvl6pPr>
          <a:lvl7pPr marL="342900" indent="-57150" algn="ctr">
            <a:defRPr sz="800"/>
          </a:lvl7pPr>
          <a:lvl8pPr marL="400050" indent="-57150" algn="ctr">
            <a:defRPr sz="800"/>
          </a:lvl8pPr>
          <a:lvl9pPr marL="457200" indent="-57150" algn="ctr">
            <a:defRPr sz="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b="1" dirty="0" smtClean="0">
              <a:latin typeface="Arial" panose="020B0604020202090204"/>
              <a:ea typeface="宋体"/>
              <a:cs typeface="+mn-cs"/>
            </a:rPr>
            <a:t>ERA-5,EC…</a:t>
          </a:r>
          <a:endParaRPr lang="zh-CN" altLang="en-US" b="1" dirty="0">
            <a:latin typeface="Arial" panose="020B0604020202090204"/>
            <a:ea typeface="宋体"/>
            <a:cs typeface="+mn-cs"/>
          </a:endParaRPr>
        </a:p>
      </dsp:txBody>
      <dsp:txXfrm>
        <a:off x="2872653" y="938692"/>
        <a:ext cx="771387" cy="771387"/>
      </dsp:txXfrm>
    </dsp:sp>
    <dsp:sp modelId="{EB9EDE9B-A406-486C-B68B-427B07D90B9B}">
      <dsp:nvSpPr>
        <dsp:cNvPr id="7" name="椭圆 6"/>
        <dsp:cNvSpPr/>
      </dsp:nvSpPr>
      <dsp:spPr bwMode="white">
        <a:xfrm>
          <a:off x="2328936" y="372045"/>
          <a:ext cx="771387" cy="771387"/>
        </a:xfrm>
        <a:prstGeom prst="ellipse">
          <a:avLst/>
        </a:prstGeom>
      </dsp:spPr>
      <dsp:style>
        <a:lnRef idx="2">
          <a:schemeClr val="lt1"/>
        </a:lnRef>
        <a:fillRef idx="1">
          <a:schemeClr val="accent6">
            <a:shade val="50000"/>
            <a:hueOff val="0"/>
            <a:satOff val="-24836"/>
            <a:lumOff val="33203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3970" tIns="13970" rIns="13970" bIns="13970" anchor="ctr"/>
        <a:lstStyle>
          <a:lvl1pPr algn="ctr">
            <a:defRPr sz="1100"/>
          </a:lvl1pPr>
          <a:lvl2pPr marL="57150" indent="-57150" algn="ctr">
            <a:defRPr sz="800"/>
          </a:lvl2pPr>
          <a:lvl3pPr marL="114300" indent="-57150" algn="ctr">
            <a:defRPr sz="800"/>
          </a:lvl3pPr>
          <a:lvl4pPr marL="171450" indent="-57150" algn="ctr">
            <a:defRPr sz="800"/>
          </a:lvl4pPr>
          <a:lvl5pPr marL="228600" indent="-57150" algn="ctr">
            <a:defRPr sz="800"/>
          </a:lvl5pPr>
          <a:lvl6pPr marL="285750" indent="-57150" algn="ctr">
            <a:defRPr sz="800"/>
          </a:lvl6pPr>
          <a:lvl7pPr marL="342900" indent="-57150" algn="ctr">
            <a:defRPr sz="800"/>
          </a:lvl7pPr>
          <a:lvl8pPr marL="400050" indent="-57150" algn="ctr">
            <a:defRPr sz="800"/>
          </a:lvl8pPr>
          <a:lvl9pPr marL="457200" indent="-57150" algn="ctr">
            <a:defRPr sz="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b="1" dirty="0" smtClean="0">
              <a:latin typeface="Arial" panose="020B0604020202090204"/>
              <a:ea typeface="宋体"/>
              <a:cs typeface="+mn-cs"/>
            </a:rPr>
            <a:t>Grapes</a:t>
          </a:r>
          <a:endParaRPr lang="zh-CN" altLang="en-US" b="1" dirty="0">
            <a:latin typeface="Arial" panose="020B0604020202090204"/>
            <a:ea typeface="宋体"/>
            <a:cs typeface="+mn-cs"/>
          </a:endParaRPr>
        </a:p>
      </dsp:txBody>
      <dsp:txXfrm>
        <a:off x="2328936" y="372045"/>
        <a:ext cx="771387" cy="771387"/>
      </dsp:txXfrm>
    </dsp:sp>
    <dsp:sp modelId="{858B13CF-3315-4B89-9584-747BC0070AD2}">
      <dsp:nvSpPr>
        <dsp:cNvPr id="8" name="椭圆 7"/>
        <dsp:cNvSpPr/>
      </dsp:nvSpPr>
      <dsp:spPr bwMode="white">
        <a:xfrm>
          <a:off x="3128882" y="184893"/>
          <a:ext cx="771387" cy="771387"/>
        </a:xfrm>
        <a:prstGeom prst="ellipse">
          <a:avLst/>
        </a:prstGeom>
      </dsp:spPr>
      <dsp:style>
        <a:lnRef idx="2">
          <a:schemeClr val="lt1"/>
        </a:lnRef>
        <a:fillRef idx="1">
          <a:schemeClr val="accent6">
            <a:tint val="55000"/>
            <a:hueOff val="0"/>
            <a:satOff val="12418"/>
            <a:lumOff val="-1660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3970" tIns="13970" rIns="13970" bIns="13970" anchor="ctr"/>
        <a:lstStyle>
          <a:lvl1pPr algn="ctr">
            <a:defRPr sz="1100"/>
          </a:lvl1pPr>
          <a:lvl2pPr marL="57150" indent="-57150" algn="ctr">
            <a:defRPr sz="800"/>
          </a:lvl2pPr>
          <a:lvl3pPr marL="114300" indent="-57150" algn="ctr">
            <a:defRPr sz="800"/>
          </a:lvl3pPr>
          <a:lvl4pPr marL="171450" indent="-57150" algn="ctr">
            <a:defRPr sz="800"/>
          </a:lvl4pPr>
          <a:lvl5pPr marL="228600" indent="-57150" algn="ctr">
            <a:defRPr sz="800"/>
          </a:lvl5pPr>
          <a:lvl6pPr marL="285750" indent="-57150" algn="ctr">
            <a:defRPr sz="800"/>
          </a:lvl6pPr>
          <a:lvl7pPr marL="342900" indent="-57150" algn="ctr">
            <a:defRPr sz="800"/>
          </a:lvl7pPr>
          <a:lvl8pPr marL="400050" indent="-57150" algn="ctr">
            <a:defRPr sz="800"/>
          </a:lvl8pPr>
          <a:lvl9pPr marL="457200" indent="-57150" algn="ctr">
            <a:defRPr sz="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b="1" dirty="0" smtClean="0">
              <a:latin typeface="Arial" panose="020B0604020202090204"/>
              <a:ea typeface="宋体"/>
              <a:cs typeface="+mn-cs"/>
            </a:rPr>
            <a:t>CRA</a:t>
          </a:r>
          <a:endParaRPr lang="zh-CN" altLang="en-US" b="1" dirty="0">
            <a:latin typeface="Arial" panose="020B0604020202090204"/>
            <a:ea typeface="宋体"/>
            <a:cs typeface="+mn-cs"/>
          </a:endParaRPr>
        </a:p>
      </dsp:txBody>
      <dsp:txXfrm>
        <a:off x="3128882" y="184893"/>
        <a:ext cx="771387" cy="771387"/>
      </dsp:txXfrm>
    </dsp:sp>
    <dsp:sp modelId="{FA0F38DF-8515-414A-89C4-7D2E091544DD}">
      <dsp:nvSpPr>
        <dsp:cNvPr id="9" name="形状 8"/>
        <dsp:cNvSpPr/>
      </dsp:nvSpPr>
      <dsp:spPr bwMode="white">
        <a:xfrm>
          <a:off x="2074583" y="0"/>
          <a:ext cx="2399870" cy="1919896"/>
        </a:xfrm>
        <a:prstGeom prst="funnel">
          <a:avLst/>
        </a:prstGeom>
      </dsp:spPr>
      <dsp:style>
        <a:lnRef idx="1">
          <a:schemeClr val="accent6"/>
        </a:lnRef>
        <a:fillRef idx="1">
          <a:schemeClr val="lt1">
            <a:alpha val="55000"/>
          </a:schemeClr>
        </a:fillRef>
        <a:effectRef idx="0">
          <a:scrgbClr r="0" g="0" b="0"/>
        </a:effectRef>
        <a:fontRef idx="minor"/>
      </dsp:style>
      <dsp:txXfrm>
        <a:off x="2074583" y="0"/>
        <a:ext cx="2399870" cy="19198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3291840" cy="3025140"/>
        <a:chOff x="0" y="0"/>
        <a:chExt cx="3291840" cy="3025140"/>
      </a:xfrm>
    </dsp:grpSpPr>
    <dsp:sp modelId="{CFE719B1-FDDF-4968-9D26-52CE098EA344}">
      <dsp:nvSpPr>
        <dsp:cNvPr id="5" name="任意多边形 4"/>
        <dsp:cNvSpPr/>
      </dsp:nvSpPr>
      <dsp:spPr bwMode="white">
        <a:xfrm>
          <a:off x="846703" y="1014301"/>
          <a:ext cx="520687" cy="66208"/>
        </a:xfrm>
        <a:custGeom>
          <a:avLst/>
          <a:gdLst/>
          <a:ahLst/>
          <a:cxnLst/>
          <a:pathLst>
            <a:path w="820" h="104">
              <a:moveTo>
                <a:pt x="109" y="331"/>
              </a:moveTo>
              <a:lnTo>
                <a:pt x="711" y="-227"/>
              </a:lnTo>
            </a:path>
          </a:pathLst>
        </a:cu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846703" y="1014301"/>
        <a:ext cx="520687" cy="66208"/>
      </dsp:txXfrm>
    </dsp:sp>
    <dsp:sp modelId="{DB5F8B40-7FFB-4BF2-AB97-4DD23BBB3CB3}">
      <dsp:nvSpPr>
        <dsp:cNvPr id="8" name="任意多边形 7"/>
        <dsp:cNvSpPr/>
      </dsp:nvSpPr>
      <dsp:spPr bwMode="white">
        <a:xfrm>
          <a:off x="1029183" y="1479466"/>
          <a:ext cx="410127" cy="66208"/>
        </a:xfrm>
        <a:custGeom>
          <a:avLst/>
          <a:gdLst/>
          <a:ahLst/>
          <a:cxnLst/>
          <a:pathLst>
            <a:path w="646" h="104">
              <a:moveTo>
                <a:pt x="0" y="52"/>
              </a:moveTo>
              <a:lnTo>
                <a:pt x="646" y="52"/>
              </a:lnTo>
            </a:path>
          </a:pathLst>
        </a:cu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1029183" y="1479466"/>
        <a:ext cx="410127" cy="66208"/>
      </dsp:txXfrm>
    </dsp:sp>
    <dsp:sp modelId="{863C0671-E2AB-40BD-AF6E-9FA09F369FF0}">
      <dsp:nvSpPr>
        <dsp:cNvPr id="11" name="任意多边形 10"/>
        <dsp:cNvSpPr/>
      </dsp:nvSpPr>
      <dsp:spPr bwMode="white">
        <a:xfrm>
          <a:off x="846703" y="1944632"/>
          <a:ext cx="520687" cy="66208"/>
        </a:xfrm>
        <a:custGeom>
          <a:avLst/>
          <a:gdLst/>
          <a:ahLst/>
          <a:cxnLst/>
          <a:pathLst>
            <a:path w="820" h="104">
              <a:moveTo>
                <a:pt x="109" y="-227"/>
              </a:moveTo>
              <a:lnTo>
                <a:pt x="711" y="331"/>
              </a:lnTo>
            </a:path>
          </a:pathLst>
        </a:cu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846703" y="1944632"/>
        <a:ext cx="520687" cy="66208"/>
      </dsp:txXfrm>
    </dsp:sp>
    <dsp:sp modelId="{CE974068-7363-48BA-8A56-58FC71B522DC}">
      <dsp:nvSpPr>
        <dsp:cNvPr id="4" name="椭圆 3"/>
        <dsp:cNvSpPr/>
      </dsp:nvSpPr>
      <dsp:spPr bwMode="white">
        <a:xfrm>
          <a:off x="0" y="907168"/>
          <a:ext cx="1210804" cy="1210804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0" y="907168"/>
        <a:ext cx="1210804" cy="1210804"/>
      </dsp:txXfrm>
    </dsp:sp>
    <dsp:sp modelId="{B9FD9A9B-F5B2-41C6-AA4C-23B98CB4FBF3}">
      <dsp:nvSpPr>
        <dsp:cNvPr id="6" name="椭圆 5"/>
        <dsp:cNvSpPr/>
      </dsp:nvSpPr>
      <dsp:spPr bwMode="white">
        <a:xfrm>
          <a:off x="1201058" y="260161"/>
          <a:ext cx="726482" cy="726482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6350" tIns="6350" rIns="6350" bIns="635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000" b="1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/>
              <a:ea typeface="宋体"/>
              <a:sym typeface="+mn-ea"/>
            </a:rPr>
            <a:t>Ultraviolet</a:t>
          </a:r>
          <a:endParaRPr kumimoji="0" lang="en-US" altLang="zh-CN" sz="1000" b="1" i="0" u="none" strike="noStrike" kern="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Arial" panose="020B0604020202090204"/>
            <a:ea typeface="宋体"/>
            <a:cs typeface="+mn-cs"/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000" b="1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/>
              <a:ea typeface="宋体"/>
              <a:sym typeface="+mn-ea"/>
            </a:rPr>
            <a:t>VIS,NIR</a:t>
          </a:r>
          <a:endParaRPr lang="en-US" altLang="zh-CN" sz="1000" b="1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Arial" panose="020B0604020202090204"/>
            <a:ea typeface="宋体"/>
            <a:sym typeface="+mn-ea"/>
          </a:endParaRPr>
        </a:p>
      </dsp:txBody>
      <dsp:txXfrm>
        <a:off x="1201058" y="260161"/>
        <a:ext cx="726482" cy="726482"/>
      </dsp:txXfrm>
    </dsp:sp>
    <dsp:sp modelId="{8C52F264-3E24-4EC4-9000-82B4D521C9E0}">
      <dsp:nvSpPr>
        <dsp:cNvPr id="9" name="椭圆 8"/>
        <dsp:cNvSpPr/>
      </dsp:nvSpPr>
      <dsp:spPr bwMode="white">
        <a:xfrm>
          <a:off x="1439310" y="1149329"/>
          <a:ext cx="726482" cy="726482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6350" tIns="6350" rIns="6350" bIns="635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000" b="1" dirty="0" smtClean="0">
              <a:solidFill>
                <a:schemeClr val="tx1"/>
              </a:solidFill>
              <a:latin typeface="Arial" panose="020B0604020202090204"/>
              <a:ea typeface="宋体"/>
              <a:sym typeface="+mn-ea"/>
            </a:rPr>
            <a:t>Thermal Infrared</a:t>
          </a:r>
          <a:endParaRPr lang="en-US" altLang="zh-CN" sz="1000" b="1" dirty="0" smtClean="0">
            <a:solidFill>
              <a:schemeClr val="tx1"/>
            </a:solidFill>
            <a:latin typeface="Arial" panose="020B0604020202090204"/>
            <a:ea typeface="宋体"/>
            <a:sym typeface="+mn-ea"/>
          </a:endParaRPr>
        </a:p>
      </dsp:txBody>
      <dsp:txXfrm>
        <a:off x="1439310" y="1149329"/>
        <a:ext cx="726482" cy="726482"/>
      </dsp:txXfrm>
    </dsp:sp>
    <dsp:sp modelId="{A4594B93-3116-410F-A9B6-83291B1F28AD}">
      <dsp:nvSpPr>
        <dsp:cNvPr id="12" name="椭圆 11"/>
        <dsp:cNvSpPr/>
      </dsp:nvSpPr>
      <dsp:spPr bwMode="white">
        <a:xfrm>
          <a:off x="1201058" y="2038496"/>
          <a:ext cx="726482" cy="726482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6350" tIns="6350" rIns="6350" bIns="635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000" b="1" dirty="0" smtClean="0">
              <a:solidFill>
                <a:schemeClr val="tx1"/>
              </a:solidFill>
              <a:latin typeface="Arial" panose="020B0604020202090204"/>
              <a:ea typeface="宋体"/>
              <a:sym typeface="+mn-ea"/>
            </a:rPr>
            <a:t>Microwave</a:t>
          </a:r>
          <a:endParaRPr lang="en-US" altLang="zh-CN" sz="1000" b="1" dirty="0" smtClean="0">
            <a:solidFill>
              <a:schemeClr val="tx1"/>
            </a:solidFill>
            <a:latin typeface="Arial" panose="020B0604020202090204"/>
            <a:ea typeface="宋体"/>
            <a:sym typeface="+mn-ea"/>
          </a:endParaRPr>
        </a:p>
      </dsp:txBody>
      <dsp:txXfrm>
        <a:off x="1201058" y="2038496"/>
        <a:ext cx="726482" cy="726482"/>
      </dsp:txXfrm>
    </dsp:sp>
    <dsp:sp modelId="{85032AF7-CC0A-43B1-ADBC-12E888570430}">
      <dsp:nvSpPr>
        <dsp:cNvPr id="3" name="椭圆 2" hidden="1"/>
        <dsp:cNvSpPr/>
      </dsp:nvSpPr>
      <dsp:spPr>
        <a:xfrm>
          <a:off x="181621" y="1088789"/>
          <a:ext cx="847563" cy="847563"/>
        </a:xfrm>
        <a:prstGeom prst="ellipse">
          <a:avLst/>
        </a:prstGeom>
      </dsp:spPr>
      <dsp:txXfrm>
        <a:off x="181621" y="1088789"/>
        <a:ext cx="847563" cy="847563"/>
      </dsp:txXfrm>
    </dsp:sp>
    <dsp:sp modelId="{4B22126E-6F7A-4ADB-A489-ACBD46EA330A}">
      <dsp:nvSpPr>
        <dsp:cNvPr id="7" name="矩形 6"/>
        <dsp:cNvSpPr/>
      </dsp:nvSpPr>
      <dsp:spPr bwMode="white">
        <a:xfrm>
          <a:off x="2000189" y="260161"/>
          <a:ext cx="1089724" cy="726482"/>
        </a:xfrm>
        <a:prstGeom prst="rect">
          <a:avLst/>
        </a:prstGeom>
        <a:noFill/>
        <a:ln>
          <a:noFill/>
        </a:ln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lIns="0" tIns="0" rIns="0" bIns="0" anchor="ctr"/>
        <a:lstStyle>
          <a:lvl1pPr algn="l">
            <a:defRPr sz="4700"/>
          </a:lvl1pPr>
          <a:lvl2pPr marL="285750" indent="-285750" algn="l">
            <a:defRPr sz="3700"/>
          </a:lvl2pPr>
          <a:lvl3pPr marL="571500" indent="-285750" algn="l">
            <a:defRPr sz="3700"/>
          </a:lvl3pPr>
          <a:lvl4pPr marL="857250" indent="-285750" algn="l">
            <a:defRPr sz="3700"/>
          </a:lvl4pPr>
          <a:lvl5pPr marL="1143000" indent="-285750" algn="l">
            <a:defRPr sz="3700"/>
          </a:lvl5pPr>
          <a:lvl6pPr marL="1428750" indent="-285750" algn="l">
            <a:defRPr sz="3700"/>
          </a:lvl6pPr>
          <a:lvl7pPr marL="1714500" indent="-285750" algn="l">
            <a:defRPr sz="3700"/>
          </a:lvl7pPr>
          <a:lvl8pPr marL="2000250" indent="-285750" algn="l">
            <a:defRPr sz="3700"/>
          </a:lvl8pPr>
          <a:lvl9pPr marL="2286000" indent="-285750" algn="l">
            <a:defRPr sz="3700"/>
          </a:lvl9pPr>
        </a:lstStyle>
        <a:p>
          <a:endParaRPr>
            <a:solidFill>
              <a:schemeClr val="tx1"/>
            </a:solidFill>
          </a:endParaRPr>
        </a:p>
      </dsp:txBody>
      <dsp:txXfrm>
        <a:off x="2000189" y="260161"/>
        <a:ext cx="1089724" cy="726482"/>
      </dsp:txXfrm>
    </dsp:sp>
    <dsp:sp modelId="{22A9452E-DB9D-4347-9D41-D29067BCCCC1}">
      <dsp:nvSpPr>
        <dsp:cNvPr id="10" name="矩形 9"/>
        <dsp:cNvSpPr/>
      </dsp:nvSpPr>
      <dsp:spPr bwMode="white">
        <a:xfrm>
          <a:off x="2238441" y="1149329"/>
          <a:ext cx="1089724" cy="726482"/>
        </a:xfrm>
        <a:prstGeom prst="rect">
          <a:avLst/>
        </a:prstGeom>
        <a:noFill/>
        <a:ln>
          <a:noFill/>
        </a:ln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lIns="0" tIns="0" rIns="0" bIns="0" anchor="ctr"/>
        <a:lstStyle>
          <a:lvl1pPr algn="l">
            <a:defRPr sz="4700"/>
          </a:lvl1pPr>
          <a:lvl2pPr marL="285750" indent="-285750" algn="l">
            <a:defRPr sz="3700"/>
          </a:lvl2pPr>
          <a:lvl3pPr marL="571500" indent="-285750" algn="l">
            <a:defRPr sz="3700"/>
          </a:lvl3pPr>
          <a:lvl4pPr marL="857250" indent="-285750" algn="l">
            <a:defRPr sz="3700"/>
          </a:lvl4pPr>
          <a:lvl5pPr marL="1143000" indent="-285750" algn="l">
            <a:defRPr sz="3700"/>
          </a:lvl5pPr>
          <a:lvl6pPr marL="1428750" indent="-285750" algn="l">
            <a:defRPr sz="3700"/>
          </a:lvl6pPr>
          <a:lvl7pPr marL="1714500" indent="-285750" algn="l">
            <a:defRPr sz="3700"/>
          </a:lvl7pPr>
          <a:lvl8pPr marL="2000250" indent="-285750" algn="l">
            <a:defRPr sz="3700"/>
          </a:lvl8pPr>
          <a:lvl9pPr marL="2286000" indent="-285750" algn="l">
            <a:defRPr sz="3700"/>
          </a:lvl9pPr>
        </a:lstStyle>
        <a:p>
          <a:endParaRPr>
            <a:solidFill>
              <a:schemeClr val="tx1"/>
            </a:solidFill>
          </a:endParaRPr>
        </a:p>
      </dsp:txBody>
      <dsp:txXfrm>
        <a:off x="2238441" y="1149329"/>
        <a:ext cx="1089724" cy="726482"/>
      </dsp:txXfrm>
    </dsp:sp>
    <dsp:sp modelId="{A27E8F25-3FF6-4BDB-AC60-BAC2D7C34B3C}">
      <dsp:nvSpPr>
        <dsp:cNvPr id="13" name="矩形 12"/>
        <dsp:cNvSpPr/>
      </dsp:nvSpPr>
      <dsp:spPr bwMode="white">
        <a:xfrm>
          <a:off x="2000189" y="2038496"/>
          <a:ext cx="1089724" cy="726482"/>
        </a:xfrm>
        <a:prstGeom prst="rect">
          <a:avLst/>
        </a:prstGeom>
        <a:noFill/>
        <a:ln>
          <a:noFill/>
        </a:ln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lIns="0" tIns="0" rIns="0" bIns="0" anchor="ctr"/>
        <a:lstStyle>
          <a:lvl1pPr algn="l">
            <a:defRPr sz="4700"/>
          </a:lvl1pPr>
          <a:lvl2pPr marL="285750" indent="-285750" algn="l">
            <a:defRPr sz="3700"/>
          </a:lvl2pPr>
          <a:lvl3pPr marL="571500" indent="-285750" algn="l">
            <a:defRPr sz="3700"/>
          </a:lvl3pPr>
          <a:lvl4pPr marL="857250" indent="-285750" algn="l">
            <a:defRPr sz="3700"/>
          </a:lvl4pPr>
          <a:lvl5pPr marL="1143000" indent="-285750" algn="l">
            <a:defRPr sz="3700"/>
          </a:lvl5pPr>
          <a:lvl6pPr marL="1428750" indent="-285750" algn="l">
            <a:defRPr sz="3700"/>
          </a:lvl6pPr>
          <a:lvl7pPr marL="1714500" indent="-285750" algn="l">
            <a:defRPr sz="3700"/>
          </a:lvl7pPr>
          <a:lvl8pPr marL="2000250" indent="-285750" algn="l">
            <a:defRPr sz="3700"/>
          </a:lvl8pPr>
          <a:lvl9pPr marL="2286000" indent="-285750" algn="l">
            <a:defRPr sz="3700"/>
          </a:lvl9pPr>
        </a:lstStyle>
        <a:p>
          <a:endParaRPr>
            <a:solidFill>
              <a:schemeClr val="tx1"/>
            </a:solidFill>
          </a:endParaRPr>
        </a:p>
      </dsp:txBody>
      <dsp:txXfrm>
        <a:off x="2000189" y="2038496"/>
        <a:ext cx="1089724" cy="726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srcNode" val="connSite"/>
              <dgm:param type="dstNode" val="parentNode"/>
              <dgm:param type="dim" val="1D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309" tIns="46154" rIns="92309" bIns="46154" numCol="1" anchor="t" anchorCtr="0" compatLnSpc="1"/>
          <a:lstStyle>
            <a:lvl1pPr defTabSz="92265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309" tIns="46154" rIns="92309" bIns="46154" numCol="1" anchor="t" anchorCtr="0" compatLnSpc="1"/>
          <a:lstStyle>
            <a:lvl1pPr algn="r" defTabSz="92265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309" tIns="46154" rIns="92309" bIns="46154" numCol="1" anchor="b" anchorCtr="0" compatLnSpc="1"/>
          <a:lstStyle>
            <a:lvl1pPr defTabSz="92265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309" tIns="46154" rIns="92309" bIns="46154" numCol="1" anchor="b" anchorCtr="0" compatLnSpc="1"/>
          <a:lstStyle>
            <a:lvl1pPr algn="r" defTabSz="922655">
              <a:defRPr sz="1200"/>
            </a:lvl1pPr>
          </a:lstStyle>
          <a:p>
            <a:pPr>
              <a:defRPr/>
            </a:pPr>
            <a:fld id="{5D828D66-AEB5-4DE2-AE3C-788B6F5E35E5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309" tIns="46154" rIns="92309" bIns="46154" numCol="1" anchor="t" anchorCtr="0" compatLnSpc="1"/>
          <a:lstStyle>
            <a:lvl1pPr defTabSz="92265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309" tIns="46154" rIns="92309" bIns="46154" numCol="1" anchor="t" anchorCtr="0" compatLnSpc="1"/>
          <a:lstStyle>
            <a:lvl1pPr algn="r" defTabSz="92265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6125"/>
            <a:ext cx="6616700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40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309" tIns="46154" rIns="92309" bIns="46154" numCol="1" anchor="t" anchorCtr="0" compatLnSpc="1"/>
          <a:lstStyle/>
          <a:p>
            <a:pPr lvl="0"/>
            <a:r>
              <a:rPr lang="en-US" noProof="0"/>
              <a:t>Click to edit Master text styles</a:t>
            </a:r>
            <a:endParaRPr lang="en-US" noProof="0"/>
          </a:p>
          <a:p>
            <a:pPr lvl="1"/>
            <a:r>
              <a:rPr lang="en-US" noProof="0"/>
              <a:t>Second level</a:t>
            </a:r>
            <a:endParaRPr lang="en-US" noProof="0"/>
          </a:p>
          <a:p>
            <a:pPr lvl="2"/>
            <a:r>
              <a:rPr lang="en-US" noProof="0"/>
              <a:t>Third level</a:t>
            </a:r>
            <a:endParaRPr lang="en-US" noProof="0"/>
          </a:p>
          <a:p>
            <a:pPr lvl="3"/>
            <a:r>
              <a:rPr lang="en-US" noProof="0"/>
              <a:t>Fourth level</a:t>
            </a:r>
            <a:endParaRPr lang="en-US" noProof="0"/>
          </a:p>
          <a:p>
            <a:pPr lvl="4"/>
            <a:r>
              <a:rPr lang="en-US" noProof="0"/>
              <a:t>Fifth level</a:t>
            </a:r>
            <a:endParaRPr lang="en-US" noProof="0"/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309" tIns="46154" rIns="92309" bIns="46154" numCol="1" anchor="b" anchorCtr="0" compatLnSpc="1"/>
          <a:lstStyle>
            <a:lvl1pPr defTabSz="92265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309" tIns="46154" rIns="92309" bIns="46154" numCol="1" anchor="b" anchorCtr="0" compatLnSpc="1"/>
          <a:lstStyle>
            <a:lvl1pPr algn="r" defTabSz="922655">
              <a:defRPr sz="1200"/>
            </a:lvl1pPr>
          </a:lstStyle>
          <a:p>
            <a:pPr>
              <a:defRPr/>
            </a:pPr>
            <a:fld id="{D2E840EC-3661-47EA-B292-7ED791E1B58E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9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9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9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9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9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AD4F94-4851-4065-BA9C-947A644B85B9}" type="slidenum">
              <a:rPr lang="en-US" smtClean="0"/>
            </a:fld>
            <a:endParaRPr 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6125"/>
            <a:ext cx="6616700" cy="3722688"/>
          </a:xfrm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E840EC-3661-47EA-B292-7ED791E1B58E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Meet the objectives of the Global Space-based </a:t>
            </a:r>
            <a:r>
              <a:rPr lang="en-US" altLang="zh-CN" dirty="0" err="1"/>
              <a:t>InterCalibration</a:t>
            </a:r>
            <a:r>
              <a:rPr lang="en-US" altLang="zh-CN" dirty="0"/>
              <a:t> System (GSICS)</a:t>
            </a:r>
            <a:endParaRPr lang="en-US" altLang="zh-CN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200" dirty="0"/>
              <a:t>O-B monitoring provides NRT and continuous records of the difference between the observation and the equivalent simulated values computed from NWP model fields coupled with a RT model.</a:t>
            </a:r>
            <a:endParaRPr lang="en-US" altLang="zh-CN" sz="1200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E840EC-3661-47EA-B292-7ED791E1B58E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latin typeface="+mj-lt"/>
                <a:ea typeface="黑体" pitchFamily="49" charset="-122"/>
              </a:rPr>
              <a:t>MWHS-2 data has been assimilated in ECMWF </a:t>
            </a:r>
            <a:r>
              <a:rPr lang="en-US" altLang="zh-CN" dirty="0" err="1">
                <a:solidFill>
                  <a:schemeClr val="accent1">
                    <a:lumMod val="50000"/>
                  </a:schemeClr>
                </a:solidFill>
                <a:latin typeface="+mj-lt"/>
                <a:ea typeface="黑体" pitchFamily="49" charset="-122"/>
              </a:rPr>
              <a:t>oper</a:t>
            </a: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latin typeface="+mj-lt"/>
                <a:ea typeface="黑体" pitchFamily="49" charset="-122"/>
              </a:rPr>
              <a:t>-system since 2023 Feb 22.</a:t>
            </a:r>
            <a:endParaRPr lang="zh-CN" altLang="en-US" dirty="0">
              <a:solidFill>
                <a:schemeClr val="accent1">
                  <a:lumMod val="50000"/>
                </a:schemeClr>
              </a:solidFill>
              <a:latin typeface="+mj-lt"/>
              <a:ea typeface="黑体" pitchFamily="49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E840EC-3661-47EA-B292-7ED791E1B58E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0654" y="2130426"/>
            <a:ext cx="10041775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9513" y="3886200"/>
            <a:ext cx="822405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0C06C-A120-4CEF-A9AD-F4118C12BC70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66AD1-022E-4E0E-AE7E-C7A6C4DD8D01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EA962-5ACB-4E0A-B99B-F2A901C15787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831DE-8CB6-4B98-B2F1-D4EBA8FF1804}" type="slidenum">
              <a:rPr lang="en-US"/>
            </a:fld>
            <a:endParaRPr lang="en-US"/>
          </a:p>
        </p:txBody>
      </p:sp>
      <p:sp>
        <p:nvSpPr>
          <p:cNvPr id="4" name="Title 1"/>
          <p:cNvSpPr txBox="1"/>
          <p:nvPr userDrawn="1"/>
        </p:nvSpPr>
        <p:spPr>
          <a:xfrm>
            <a:off x="3352800" y="132628"/>
            <a:ext cx="7772400" cy="66747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9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9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9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9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9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9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9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90204" pitchFamily="34" charset="0"/>
              </a:defRPr>
            </a:lvl9pPr>
          </a:lstStyle>
          <a:p>
            <a:r>
              <a:rPr lang="en-US" kern="0" dirty="0"/>
              <a:t>Click to edit Master title style</a:t>
            </a:r>
            <a:endParaRPr lang="en-GB" kern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132628"/>
            <a:ext cx="7772400" cy="667472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8AC38-E0E8-49D7-B2FE-71FD7C42C09E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94469-C24B-4485-9554-864CA5BFE27B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66AD1-022E-4E0E-AE7E-C7A6C4DD8D01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EA962-5ACB-4E0A-B99B-F2A901C15787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831DE-8CB6-4B98-B2F1-D4EBA8FF1804}" type="slidenum">
              <a:rPr lang="en-US"/>
            </a:fld>
            <a:endParaRPr lang="en-US"/>
          </a:p>
        </p:txBody>
      </p:sp>
      <p:sp>
        <p:nvSpPr>
          <p:cNvPr id="4" name="Title 1"/>
          <p:cNvSpPr txBox="1"/>
          <p:nvPr userDrawn="1"/>
        </p:nvSpPr>
        <p:spPr>
          <a:xfrm>
            <a:off x="3352800" y="132628"/>
            <a:ext cx="7772400" cy="66747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9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9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9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9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9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9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9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90204" pitchFamily="34" charset="0"/>
              </a:defRPr>
            </a:lvl9pPr>
          </a:lstStyle>
          <a:p>
            <a:r>
              <a:rPr lang="en-US" kern="0" dirty="0"/>
              <a:t>Click to edit Master title style</a:t>
            </a:r>
            <a:endParaRPr lang="en-GB" kern="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0654" y="2130426"/>
            <a:ext cx="10041775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9513" y="3886200"/>
            <a:ext cx="822405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0C06C-A120-4CEF-A9AD-F4118C12BC70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132628"/>
            <a:ext cx="7772400" cy="667472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8AC38-E0E8-49D7-B2FE-71FD7C42C09E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94469-C24B-4485-9554-864CA5BFE27B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image" Target="../media/image1.png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7" Type="http://schemas.openxmlformats.org/officeDocument/2006/relationships/image" Target="../media/image1.png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914400"/>
            <a:ext cx="10972800" cy="52577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759142" y="6400800"/>
            <a:ext cx="1823258" cy="23275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47E33C82-C2A6-478E-8FB2-E20C8DB41475}" type="slidenum">
              <a:rPr lang="en-US" smtClean="0"/>
            </a:fld>
            <a:endParaRPr lang="en-US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09600" y="1147156"/>
            <a:ext cx="10972800" cy="517744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v"/>
              <a:defRPr/>
            </a:pPr>
            <a:endParaRPr lang="en-GB" sz="320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3347049" y="6408718"/>
            <a:ext cx="5497902" cy="23275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000" b="0" dirty="0"/>
              <a:t>17 – 21 March 2025</a:t>
            </a:r>
            <a:r>
              <a:rPr lang="it-IT" sz="1000" b="0" dirty="0"/>
              <a:t>, GSICS Annual Meeting, </a:t>
            </a:r>
            <a:r>
              <a:rPr lang="en-US" altLang="it-IT" sz="1000" b="0" dirty="0"/>
              <a:t>Changchun</a:t>
            </a:r>
            <a:r>
              <a:rPr lang="it-IT" sz="1000" b="0" dirty="0"/>
              <a:t>, </a:t>
            </a:r>
            <a:r>
              <a:rPr lang="en-US" altLang="it-IT" sz="1000" b="0" dirty="0"/>
              <a:t>China</a:t>
            </a:r>
            <a:endParaRPr lang="en-US" altLang="it-IT" sz="1000" b="0" dirty="0"/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 flipV="1">
            <a:off x="609600" y="6324600"/>
            <a:ext cx="10972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8737600" y="6477001"/>
            <a:ext cx="2844800" cy="2444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algn="r">
              <a:defRPr/>
            </a:pPr>
            <a:endParaRPr lang="en-GB" sz="1400"/>
          </a:p>
        </p:txBody>
      </p:sp>
      <p:sp>
        <p:nvSpPr>
          <p:cNvPr id="10" name="Rectangle 8"/>
          <p:cNvSpPr>
            <a:spLocks noChangeArrowheads="1"/>
          </p:cNvSpPr>
          <p:nvPr userDrawn="1"/>
        </p:nvSpPr>
        <p:spPr bwMode="auto">
          <a:xfrm>
            <a:off x="609600" y="6400801"/>
            <a:ext cx="2748951" cy="23275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>
              <a:defRPr/>
            </a:pPr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GSICS 2025</a:t>
            </a:r>
            <a:endParaRPr lang="en-US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4" descr="http://gsics.atmos.umd.edu/pub/Development/Logos/GSICS180px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3" y="102700"/>
            <a:ext cx="171450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v"/>
        <a:defRPr sz="3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914400"/>
            <a:ext cx="10972800" cy="52577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759142" y="6400800"/>
            <a:ext cx="1823258" cy="23275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47E33C82-C2A6-478E-8FB2-E20C8DB41475}" type="slidenum">
              <a:rPr lang="en-US" smtClean="0"/>
            </a:fld>
            <a:endParaRPr lang="en-US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09600" y="1147156"/>
            <a:ext cx="10972800" cy="517744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v"/>
              <a:defRPr/>
            </a:pPr>
            <a:endParaRPr lang="en-GB" sz="320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3347049" y="6408718"/>
            <a:ext cx="5497902" cy="23275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000" b="0" dirty="0"/>
              <a:t>17 – 21 March 2025</a:t>
            </a:r>
            <a:r>
              <a:rPr lang="it-IT" sz="1000" b="0" dirty="0"/>
              <a:t>, GSICS Annual Meeting, </a:t>
            </a:r>
            <a:r>
              <a:rPr lang="en-US" altLang="it-IT" sz="1000" b="0" dirty="0"/>
              <a:t>Changchun</a:t>
            </a:r>
            <a:r>
              <a:rPr lang="it-IT" sz="1000" b="0" dirty="0"/>
              <a:t>, </a:t>
            </a:r>
            <a:r>
              <a:rPr lang="en-US" altLang="it-IT" sz="1000" b="0" dirty="0"/>
              <a:t>China</a:t>
            </a:r>
            <a:endParaRPr lang="en-US" altLang="it-IT" sz="1000" b="0" dirty="0"/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 flipV="1">
            <a:off x="609600" y="6324600"/>
            <a:ext cx="10972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8737600" y="6477001"/>
            <a:ext cx="2844800" cy="2444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algn="r">
              <a:defRPr/>
            </a:pPr>
            <a:endParaRPr lang="en-GB" sz="1400"/>
          </a:p>
        </p:txBody>
      </p:sp>
      <p:sp>
        <p:nvSpPr>
          <p:cNvPr id="10" name="Rectangle 8"/>
          <p:cNvSpPr>
            <a:spLocks noChangeArrowheads="1"/>
          </p:cNvSpPr>
          <p:nvPr userDrawn="1"/>
        </p:nvSpPr>
        <p:spPr bwMode="auto">
          <a:xfrm>
            <a:off x="609600" y="6400801"/>
            <a:ext cx="2748951" cy="23275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>
              <a:defRPr/>
            </a:pPr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GSICS 2025</a:t>
            </a:r>
            <a:endParaRPr lang="en-US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4" descr="http://gsics.atmos.umd.edu/pub/Development/Logos/GSICS180px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3" y="102700"/>
            <a:ext cx="171450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v"/>
        <a:defRPr sz="3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tags" Target="../tags/tag6.xml"/><Relationship Id="rId2" Type="http://schemas.openxmlformats.org/officeDocument/2006/relationships/image" Target="../media/image23.jpeg"/><Relationship Id="rId1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8.xml"/><Relationship Id="rId4" Type="http://schemas.openxmlformats.org/officeDocument/2006/relationships/image" Target="../media/image27.png"/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8.xml"/><Relationship Id="rId4" Type="http://schemas.openxmlformats.org/officeDocument/2006/relationships/image" Target="../media/image31.jpeg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diagramQuickStyle" Target="../diagrams/quickStyle2.xml"/><Relationship Id="rId8" Type="http://schemas.openxmlformats.org/officeDocument/2006/relationships/diagramLayout" Target="../diagrams/layout2.xml"/><Relationship Id="rId7" Type="http://schemas.openxmlformats.org/officeDocument/2006/relationships/diagramData" Target="../diagrams/data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4" Type="http://schemas.openxmlformats.org/officeDocument/2006/relationships/slideLayout" Target="../slideLayouts/slideLayout2.xml"/><Relationship Id="rId13" Type="http://schemas.openxmlformats.org/officeDocument/2006/relationships/image" Target="../media/image9.png"/><Relationship Id="rId12" Type="http://schemas.openxmlformats.org/officeDocument/2006/relationships/image" Target="../media/image8.png"/><Relationship Id="rId11" Type="http://schemas.microsoft.com/office/2007/relationships/diagramDrawing" Target="../diagrams/drawing2.xml"/><Relationship Id="rId10" Type="http://schemas.openxmlformats.org/officeDocument/2006/relationships/diagramColors" Target="../diagrams/colors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tags" Target="../tags/tag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3" Type="http://schemas.openxmlformats.org/officeDocument/2006/relationships/image" Target="../media/image12.emf"/><Relationship Id="rId2" Type="http://schemas.openxmlformats.org/officeDocument/2006/relationships/oleObject" Target="../embeddings/oleObject1.bin"/><Relationship Id="rId1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8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182370" y="1335405"/>
            <a:ext cx="9570720" cy="1439545"/>
          </a:xfr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eaLnBrk="1" hangingPunct="1"/>
            <a:r>
              <a:rPr lang="en-US" sz="4000" b="1" dirty="0"/>
              <a:t>Monitoring of FY-3 Microwave instruments' performances using radiative transfer models and NWP data</a:t>
            </a:r>
            <a:br>
              <a:rPr lang="en-IE" sz="4000" dirty="0">
                <a:solidFill>
                  <a:srgbClr val="0000FF"/>
                </a:solidFill>
              </a:rPr>
            </a:br>
            <a:endParaRPr lang="en-US" sz="4000" i="1" dirty="0">
              <a:solidFill>
                <a:srgbClr val="0C45E4"/>
              </a:solidFill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2299" y="3690463"/>
            <a:ext cx="9387400" cy="112531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zh-CN" sz="2400" b="1" dirty="0">
              <a:ea typeface="宋体" pitchFamily="2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CN" sz="2400" b="1" dirty="0" err="1">
                <a:latin typeface="Times New Roman Bold" panose="02020603050405020304" charset="0"/>
                <a:ea typeface="宋体" pitchFamily="2" charset="-122"/>
                <a:cs typeface="Times New Roman Bold" panose="02020603050405020304" charset="0"/>
              </a:rPr>
              <a:t>Fangli</a:t>
            </a:r>
            <a:r>
              <a:rPr lang="en-US" altLang="zh-CN" sz="2400" b="1" dirty="0">
                <a:latin typeface="Times New Roman Bold" panose="02020603050405020304" charset="0"/>
                <a:ea typeface="宋体" pitchFamily="2" charset="-122"/>
                <a:cs typeface="Times New Roman Bold" panose="02020603050405020304" charset="0"/>
              </a:rPr>
              <a:t> DOU</a:t>
            </a:r>
            <a:r>
              <a:rPr lang="en-US" altLang="zh-CN" sz="2400" dirty="0">
                <a:ea typeface="宋体" pitchFamily="2" charset="-122"/>
              </a:rPr>
              <a:t>,</a:t>
            </a:r>
            <a:r>
              <a:rPr lang="zh-CN" altLang="en-US" sz="2400" dirty="0">
                <a:ea typeface="宋体" pitchFamily="2" charset="-122"/>
              </a:rPr>
              <a:t> </a:t>
            </a:r>
            <a:r>
              <a:rPr lang="en-US" altLang="zh-CN" sz="2400" dirty="0" err="1">
                <a:ea typeface="宋体" pitchFamily="2" charset="-122"/>
              </a:rPr>
              <a:t>JuYang</a:t>
            </a:r>
            <a:r>
              <a:rPr lang="en-US" altLang="zh-CN" sz="2400" dirty="0">
                <a:ea typeface="宋体" pitchFamily="2" charset="-122"/>
              </a:rPr>
              <a:t> HU, Yang GUO, Shengli WU, Jian SHANG   </a:t>
            </a:r>
            <a:endParaRPr lang="en-US" altLang="zh-CN" sz="2400" dirty="0">
              <a:ea typeface="宋体" pitchFamily="2" charset="-122"/>
            </a:endParaRPr>
          </a:p>
          <a:p>
            <a:pPr eaLnBrk="1" hangingPunct="1">
              <a:lnSpc>
                <a:spcPct val="80000"/>
              </a:lnSpc>
            </a:pPr>
            <a:endParaRPr lang="en-US" altLang="zh-CN" sz="2400" dirty="0">
              <a:ea typeface="宋体" pitchFamily="2" charset="-122"/>
            </a:endParaRPr>
          </a:p>
          <a:p>
            <a:pPr eaLnBrk="1" hangingPunct="1">
              <a:lnSpc>
                <a:spcPct val="80000"/>
              </a:lnSpc>
            </a:pPr>
            <a:endParaRPr lang="en-US" altLang="zh-CN" sz="2400" dirty="0">
              <a:latin typeface="Arial" panose="020B0604020202090204" pitchFamily="34" charset="0"/>
              <a:ea typeface="宋体" pitchFamily="2" charset="-122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513136" y="4207575"/>
            <a:ext cx="9387400" cy="11253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None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None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</a:pPr>
            <a:endParaRPr lang="en-US" altLang="zh-CN" sz="2400" kern="0" dirty="0">
              <a:solidFill>
                <a:schemeClr val="tx1"/>
              </a:solidFill>
              <a:ea typeface="宋体" pitchFamily="2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CN" sz="2400" kern="0" dirty="0">
                <a:solidFill>
                  <a:schemeClr val="tx1"/>
                </a:solidFill>
                <a:ea typeface="宋体" pitchFamily="2" charset="-122"/>
              </a:rPr>
              <a:t>National Satellite Meteorological </a:t>
            </a:r>
            <a:r>
              <a:rPr lang="en-US" altLang="zh-CN" sz="2400" kern="0" dirty="0" err="1">
                <a:solidFill>
                  <a:schemeClr val="tx1"/>
                </a:solidFill>
                <a:ea typeface="宋体" pitchFamily="2" charset="-122"/>
              </a:rPr>
              <a:t>Centor</a:t>
            </a:r>
            <a:r>
              <a:rPr lang="en-US" altLang="zh-CN" sz="2400" kern="0" dirty="0">
                <a:solidFill>
                  <a:schemeClr val="tx1"/>
                </a:solidFill>
                <a:ea typeface="宋体" pitchFamily="2" charset="-122"/>
              </a:rPr>
              <a:t> / CMA</a:t>
            </a:r>
            <a:endParaRPr lang="en-US" altLang="zh-CN" sz="2400" kern="0" dirty="0">
              <a:solidFill>
                <a:schemeClr val="tx1"/>
              </a:solidFill>
              <a:ea typeface="宋体" pitchFamily="2" charset="-122"/>
            </a:endParaRPr>
          </a:p>
          <a:p>
            <a:pPr eaLnBrk="1" hangingPunct="1">
              <a:lnSpc>
                <a:spcPct val="80000"/>
              </a:lnSpc>
            </a:pPr>
            <a:endParaRPr lang="en-US" altLang="zh-CN" sz="2400" kern="0" dirty="0">
              <a:solidFill>
                <a:schemeClr val="tx1"/>
              </a:solidFill>
              <a:latin typeface="Arial" panose="020B0604020202090204" pitchFamily="34" charset="0"/>
              <a:ea typeface="宋体" pitchFamily="2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>
              <a:defRPr/>
            </a:pPr>
            <a:fld id="{DA28AC38-E0E8-49D7-B2FE-71FD7C42C09E}" type="slidenum">
              <a:rPr lang="en-US"/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/>
        </p:nvSpPr>
        <p:spPr>
          <a:xfrm>
            <a:off x="3479800" y="259628"/>
            <a:ext cx="7772400" cy="66747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9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9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9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9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9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9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9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90204" pitchFamily="34" charset="0"/>
              </a:defRPr>
            </a:lvl9pPr>
          </a:lstStyle>
          <a:p>
            <a:r>
              <a:rPr lang="en-US" altLang="zh-CN" sz="4000" dirty="0"/>
              <a:t>O-B</a:t>
            </a:r>
            <a:r>
              <a:rPr lang="en-GB" altLang="zh-CN" sz="4000" dirty="0"/>
              <a:t> </a:t>
            </a:r>
            <a:r>
              <a:rPr lang="en-US" altLang="zh-CN" dirty="0"/>
              <a:t>M</a:t>
            </a:r>
            <a:r>
              <a:rPr lang="en-GB" altLang="zh-CN" sz="4000" dirty="0" err="1"/>
              <a:t>onitoring</a:t>
            </a:r>
            <a:r>
              <a:rPr lang="en-GB" altLang="zh-CN" sz="4000" dirty="0"/>
              <a:t> of </a:t>
            </a:r>
            <a:r>
              <a:rPr lang="en-US" altLang="zh-CN" sz="4000" dirty="0"/>
              <a:t>MW Imager</a:t>
            </a:r>
            <a:endParaRPr lang="en-US" altLang="zh-CN" sz="4000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932815" y="1319530"/>
          <a:ext cx="10059035" cy="486029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768985"/>
                <a:gridCol w="1186815"/>
                <a:gridCol w="1172210"/>
                <a:gridCol w="1026160"/>
                <a:gridCol w="1226185"/>
                <a:gridCol w="1325880"/>
                <a:gridCol w="834390"/>
                <a:gridCol w="1400810"/>
                <a:gridCol w="1117600"/>
              </a:tblGrid>
              <a:tr h="337820">
                <a:tc gridSpan="3">
                  <a:txBody>
                    <a:bodyPr/>
                    <a:p>
                      <a:pPr algn="ctr" fontAlgn="ctr"/>
                      <a:r>
                        <a:rPr lang="it-IT" altLang="zh-CN" sz="1200" u="none" strike="noStrike" dirty="0">
                          <a:effectLst/>
                        </a:rPr>
                        <a:t>Quality Control </a:t>
                      </a:r>
                      <a:r>
                        <a:rPr lang="en-US" altLang="zh-CN" sz="1200" u="none" strike="noStrike" dirty="0">
                          <a:effectLst/>
                        </a:rPr>
                        <a:t>for </a:t>
                      </a:r>
                      <a:r>
                        <a:rPr lang="it-IT" altLang="zh-CN" sz="1200" u="none" strike="noStrike" dirty="0">
                          <a:effectLst/>
                        </a:rPr>
                        <a:t>Window Channel </a:t>
                      </a:r>
                      <a:endParaRPr lang="it-IT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 hMerge="1">
                  <a:tcPr/>
                </a:tc>
                <a:tc hMerge="1">
                  <a:tcPr/>
                </a:tc>
                <a:tc gridSpan="3">
                  <a:txBody>
                    <a:bodyPr/>
                    <a:p>
                      <a:pPr algn="ctr" fontAlgn="ctr"/>
                      <a:r>
                        <a:rPr lang="it-IT" altLang="zh-CN" sz="1200" u="none" strike="noStrike" dirty="0">
                          <a:effectLst/>
                        </a:rPr>
                        <a:t>Quality Control </a:t>
                      </a:r>
                      <a:r>
                        <a:rPr lang="en-US" altLang="zh-CN" sz="1200" u="none" strike="noStrike" dirty="0">
                          <a:effectLst/>
                        </a:rPr>
                        <a:t>for </a:t>
                      </a:r>
                      <a:r>
                        <a:rPr lang="it-IT" altLang="zh-CN" sz="1200" u="none" strike="noStrike" dirty="0">
                          <a:effectLst/>
                        </a:rPr>
                        <a:t>Temperature Channel </a:t>
                      </a:r>
                      <a:endParaRPr lang="it-IT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 hMerge="1">
                  <a:tcPr/>
                </a:tc>
                <a:tc hMerge="1">
                  <a:tcPr/>
                </a:tc>
                <a:tc gridSpan="3">
                  <a:txBody>
                    <a:bodyPr/>
                    <a:p>
                      <a:pPr algn="ctr" fontAlgn="ctr"/>
                      <a:r>
                        <a:rPr lang="it-IT" altLang="zh-CN" sz="1200" u="none" strike="noStrike" dirty="0">
                          <a:effectLst/>
                        </a:rPr>
                        <a:t>Quality Control </a:t>
                      </a:r>
                      <a:r>
                        <a:rPr lang="en-US" altLang="zh-CN" sz="1200" u="none" strike="noStrike" dirty="0">
                          <a:effectLst/>
                        </a:rPr>
                        <a:t>for </a:t>
                      </a:r>
                      <a:r>
                        <a:rPr lang="it-IT" altLang="zh-CN" sz="1200" u="none" strike="noStrike" dirty="0">
                          <a:effectLst/>
                        </a:rPr>
                        <a:t>Moisture Channel </a:t>
                      </a:r>
                      <a:endParaRPr lang="it-IT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 hMerge="1">
                  <a:tcPr/>
                </a:tc>
                <a:tc hMerge="1">
                  <a:tcPr/>
                </a:tc>
              </a:tr>
              <a:tr h="375285">
                <a:tc>
                  <a:txBody>
                    <a:bodyPr/>
                    <a:p>
                      <a:pPr algn="l" fontAlgn="ctr"/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algn="l" fontAlgn="ctr"/>
                      <a:r>
                        <a:rPr lang="en-US" altLang="zh-CN" sz="1200" u="none" strike="noStrike" dirty="0">
                          <a:effectLst/>
                        </a:rPr>
                        <a:t>Constraint Strategy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algn="l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+mn-ea"/>
                        </a:rPr>
                        <a:t>Algorithm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algn="l" fontAlgn="ctr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algn="l" fontAlgn="ctr"/>
                      <a:r>
                        <a:rPr lang="en-US" altLang="zh-CN" sz="1200" u="none" strike="noStrike" dirty="0">
                          <a:effectLst/>
                        </a:rPr>
                        <a:t>Constraint Strategy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algn="l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+mn-ea"/>
                        </a:rPr>
                        <a:t>Algorithm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algn="l" fontAlgn="ctr"/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algn="l" fontAlgn="ctr"/>
                      <a:r>
                        <a:rPr lang="en-US" altLang="zh-CN" sz="1200" u="none" strike="noStrike" dirty="0">
                          <a:effectLst/>
                        </a:rPr>
                        <a:t>Constraint Strategy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algn="l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+mn-ea"/>
                        </a:rPr>
                        <a:t>Algorithm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+mn-ea"/>
                      </a:endParaRPr>
                    </a:p>
                  </a:txBody>
                  <a:tcPr marL="9525" marR="9525" marT="9525" marB="0" anchor="ctr"/>
                </a:tc>
              </a:tr>
              <a:tr h="558165">
                <a:tc>
                  <a:txBody>
                    <a:bodyPr/>
                    <a:p>
                      <a:pPr algn="l" fontAlgn="ctr"/>
                      <a:r>
                        <a:rPr lang="en-US" altLang="zh-CN" sz="1200" u="none" strike="noStrike" dirty="0">
                          <a:effectLst/>
                        </a:rPr>
                        <a:t>Data Quality Control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algn="l" rtl="0" fontAlgn="ctr"/>
                      <a:r>
                        <a:rPr lang="en-US" altLang="zh-CN" sz="1200" u="none" strike="noStrike" dirty="0">
                          <a:effectLst/>
                        </a:rPr>
                        <a:t>1. Abnormal Value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algn="l" rtl="0" fontAlgn="ctr"/>
                      <a:r>
                        <a:rPr lang="en-GB" sz="1200" u="none" strike="noStrike" dirty="0">
                          <a:effectLst/>
                        </a:rPr>
                        <a:t>70K＜T</a:t>
                      </a:r>
                      <a:r>
                        <a:rPr lang="en-GB" sz="1200" u="none" strike="noStrike" baseline="-25000" dirty="0">
                          <a:effectLst/>
                        </a:rPr>
                        <a:t>b</a:t>
                      </a:r>
                      <a:r>
                        <a:rPr lang="en-GB" sz="1200" u="none" strike="noStrike" dirty="0">
                          <a:effectLst/>
                        </a:rPr>
                        <a:t>＜320K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algn="l" fontAlgn="ctr"/>
                      <a:r>
                        <a:rPr lang="en-US" altLang="zh-CN" sz="1200" u="none" strike="noStrike" dirty="0">
                          <a:effectLst/>
                        </a:rPr>
                        <a:t>Data Quality Control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algn="l" rtl="0" fontAlgn="ctr"/>
                      <a:r>
                        <a:rPr lang="en-US" altLang="zh-CN" sz="1200" u="none" strike="noStrike" dirty="0">
                          <a:effectLst/>
                        </a:rPr>
                        <a:t>1. Abnormal Value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algn="l" rtl="0" fontAlgn="ctr"/>
                      <a:r>
                        <a:rPr lang="en-GB" sz="1200" u="none" strike="noStrike" dirty="0">
                          <a:effectLst/>
                        </a:rPr>
                        <a:t>120K＜T</a:t>
                      </a:r>
                      <a:r>
                        <a:rPr lang="en-GB" sz="1200" u="none" strike="noStrike" baseline="-25000" dirty="0">
                          <a:effectLst/>
                        </a:rPr>
                        <a:t>b</a:t>
                      </a:r>
                      <a:r>
                        <a:rPr lang="en-GB" sz="1200" u="none" strike="noStrike" dirty="0">
                          <a:effectLst/>
                        </a:rPr>
                        <a:t>＜350K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algn="l" fontAlgn="ctr"/>
                      <a:r>
                        <a:rPr lang="en-US" altLang="zh-CN" sz="1200" u="none" strike="noStrike" dirty="0">
                          <a:effectLst/>
                        </a:rPr>
                        <a:t>Data Quality Control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algn="l" rtl="0" fontAlgn="ctr"/>
                      <a:r>
                        <a:rPr lang="en-US" altLang="zh-CN" sz="1200" u="none" strike="noStrike" dirty="0">
                          <a:effectLst/>
                        </a:rPr>
                        <a:t>1. Abnormal Value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algn="l" rtl="0" fontAlgn="ctr"/>
                      <a:r>
                        <a:rPr lang="en-GB" sz="1200" u="none" strike="noStrike" dirty="0">
                          <a:effectLst/>
                        </a:rPr>
                        <a:t>150K＜T</a:t>
                      </a:r>
                      <a:r>
                        <a:rPr lang="en-GB" sz="1200" u="none" strike="noStrike" baseline="-25000" dirty="0">
                          <a:effectLst/>
                        </a:rPr>
                        <a:t>b</a:t>
                      </a:r>
                      <a:r>
                        <a:rPr lang="en-GB" sz="1200" u="none" strike="noStrike" dirty="0">
                          <a:effectLst/>
                        </a:rPr>
                        <a:t>＜350K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337185">
                <a:tc>
                  <a:txBody>
                    <a:bodyPr/>
                    <a:p>
                      <a:pPr algn="l" fontAlgn="ctr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algn="l" rtl="0" fontAlgn="ctr"/>
                      <a:r>
                        <a:rPr lang="en-US" altLang="zh-CN" sz="1200" u="none" strike="noStrike" dirty="0">
                          <a:effectLst/>
                        </a:rPr>
                        <a:t>2. Data Integrity 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algn="l" rtl="0" fontAlgn="ctr"/>
                      <a:r>
                        <a:rPr lang="en-GB" sz="1200" u="none" strike="noStrike" dirty="0">
                          <a:effectLst/>
                        </a:rPr>
                        <a:t>QA_Ch_Flag≠0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algn="l" fontAlgn="ctr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algn="l" rtl="0" fontAlgn="ctr"/>
                      <a:r>
                        <a:rPr lang="en-US" altLang="zh-CN" sz="1200" u="none" strike="noStrike" dirty="0">
                          <a:effectLst/>
                        </a:rPr>
                        <a:t>2. Data Integrity 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algn="l" rtl="0" fontAlgn="ctr"/>
                      <a:r>
                        <a:rPr lang="en-GB" sz="1200" u="none" strike="noStrike">
                          <a:effectLst/>
                        </a:rPr>
                        <a:t>QA_Ch_Flag≠0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algn="l" fontAlgn="ctr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algn="l" rtl="0" fontAlgn="ctr"/>
                      <a:r>
                        <a:rPr lang="en-US" altLang="zh-CN" sz="1200" u="none" strike="noStrike" dirty="0">
                          <a:effectLst/>
                        </a:rPr>
                        <a:t>2. Data Integrity 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algn="l" rtl="0" fontAlgn="ctr"/>
                      <a:r>
                        <a:rPr lang="en-GB" sz="1200" u="none" strike="noStrike" dirty="0">
                          <a:effectLst/>
                        </a:rPr>
                        <a:t>QA_Ch_Flag≠0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375285">
                <a:tc>
                  <a:txBody>
                    <a:bodyPr/>
                    <a:p>
                      <a:pPr algn="l" fontAlgn="ctr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algn="l" rtl="0" fontAlgn="ctr"/>
                      <a:r>
                        <a:rPr lang="en-US" altLang="zh-CN" sz="1200" u="none" strike="noStrike" dirty="0">
                          <a:effectLst/>
                        </a:rPr>
                        <a:t>3. Calibration Quality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algn="l" rtl="0" fontAlgn="ctr"/>
                      <a:r>
                        <a:rPr lang="en-GB" sz="1200" u="none" strike="noStrike">
                          <a:effectLst/>
                        </a:rPr>
                        <a:t>QA_Scan_Flag≠0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algn="l" fontAlgn="ctr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algn="l" rtl="0" fontAlgn="ctr"/>
                      <a:r>
                        <a:rPr lang="en-US" altLang="zh-CN" sz="1200" u="none" strike="noStrike" dirty="0">
                          <a:effectLst/>
                        </a:rPr>
                        <a:t>3. Calibration Quality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algn="l" rtl="0" fontAlgn="ctr"/>
                      <a:r>
                        <a:rPr lang="en-GB" sz="1200" u="none" strike="noStrike">
                          <a:effectLst/>
                        </a:rPr>
                        <a:t>QA_Scan_Flag≠0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algn="l" fontAlgn="ctr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algn="l" rtl="0" fontAlgn="ctr"/>
                      <a:r>
                        <a:rPr lang="en-US" altLang="zh-CN" sz="1200" u="none" strike="noStrike" dirty="0">
                          <a:effectLst/>
                        </a:rPr>
                        <a:t>3. Calibration Quality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algn="l" rtl="0" fontAlgn="ctr"/>
                      <a:r>
                        <a:rPr lang="en-GB" sz="1200" u="none" strike="noStrike" dirty="0">
                          <a:effectLst/>
                        </a:rPr>
                        <a:t>QA_Scan_Flag≠0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337185">
                <a:tc>
                  <a:txBody>
                    <a:bodyPr/>
                    <a:p>
                      <a:pPr algn="l" fontAlgn="ctr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algn="l" rtl="0" fontAlgn="ctr"/>
                      <a:r>
                        <a:rPr lang="en-US" altLang="zh-CN" sz="1200" u="none" strike="noStrike" dirty="0">
                          <a:effectLst/>
                        </a:rPr>
                        <a:t>4. RFI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algn="l" rtl="0" fontAlgn="ctr"/>
                      <a:r>
                        <a:rPr lang="en-GB" sz="1200" u="none" strike="noStrike">
                          <a:effectLst/>
                        </a:rPr>
                        <a:t>RFI_Flag≠0 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algn="l" fontAlgn="ctr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algn="l" rtl="0" fontAlgn="ctr"/>
                      <a:r>
                        <a:rPr lang="en-US" altLang="zh-CN" sz="1200" u="none" strike="noStrike" dirty="0">
                          <a:effectLst/>
                        </a:rPr>
                        <a:t>4. RFI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algn="l" rtl="0" fontAlgn="ctr"/>
                      <a:r>
                        <a:rPr lang="en-GB" sz="1200" u="none" strike="noStrike">
                          <a:effectLst/>
                        </a:rPr>
                        <a:t>RFI_Flag≠0 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algn="l" fontAlgn="ctr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algn="l" rtl="0" fontAlgn="ctr"/>
                      <a:r>
                        <a:rPr lang="en-US" altLang="zh-CN" sz="1200" u="none" strike="noStrike" dirty="0">
                          <a:effectLst/>
                        </a:rPr>
                        <a:t>4. RFI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algn="l" rtl="0" fontAlgn="ctr"/>
                      <a:r>
                        <a:rPr lang="en-GB" sz="1200" u="none" strike="noStrike" dirty="0">
                          <a:effectLst/>
                        </a:rPr>
                        <a:t>RFI_Flag≠0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338455">
                <a:tc>
                  <a:txBody>
                    <a:bodyPr/>
                    <a:p>
                      <a:pPr algn="l" fontAlgn="ctr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algn="l" rtl="0" fontAlgn="ctr"/>
                      <a:r>
                        <a:rPr lang="en-US" altLang="zh-CN" sz="1200" u="none" strike="noStrike" dirty="0">
                          <a:effectLst/>
                        </a:rPr>
                        <a:t>5. Outlier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algn="l" rtl="0" fontAlgn="ctr"/>
                      <a:r>
                        <a:rPr lang="en-GB" sz="1200" u="none" strike="noStrike" dirty="0">
                          <a:effectLst/>
                        </a:rPr>
                        <a:t>OMB&gt;3</a:t>
                      </a:r>
                      <a:r>
                        <a:rPr lang="el-GR" sz="1200" u="none" strike="noStrike" dirty="0">
                          <a:effectLst/>
                        </a:rPr>
                        <a:t>σ_0</a:t>
                      </a:r>
                      <a:endParaRPr lang="el-G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algn="l" fontAlgn="ctr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algn="l" rtl="0" fontAlgn="ctr"/>
                      <a:r>
                        <a:rPr lang="en-US" altLang="zh-CN" sz="1200" u="none" strike="noStrike" dirty="0">
                          <a:effectLst/>
                        </a:rPr>
                        <a:t>5. Outlier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algn="l" rtl="0" fontAlgn="ctr"/>
                      <a:r>
                        <a:rPr lang="en-GB" sz="1200" u="none" strike="noStrike" dirty="0">
                          <a:effectLst/>
                        </a:rPr>
                        <a:t>OMB&gt;3</a:t>
                      </a:r>
                      <a:r>
                        <a:rPr lang="el-GR" sz="1200" u="none" strike="noStrike" dirty="0">
                          <a:effectLst/>
                        </a:rPr>
                        <a:t>σ_0</a:t>
                      </a:r>
                      <a:endParaRPr lang="el-G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algn="l" fontAlgn="ctr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algn="l" rtl="0" fontAlgn="ctr"/>
                      <a:r>
                        <a:rPr lang="en-US" altLang="zh-CN" sz="1200" u="none" strike="noStrike" dirty="0">
                          <a:effectLst/>
                        </a:rPr>
                        <a:t>5. Outlier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algn="l" rtl="0" fontAlgn="ctr"/>
                      <a:r>
                        <a:rPr lang="en-GB" sz="1200" u="none" strike="noStrike" dirty="0">
                          <a:effectLst/>
                        </a:rPr>
                        <a:t>OMB&gt;3</a:t>
                      </a:r>
                      <a:r>
                        <a:rPr lang="el-GR" sz="1200" u="none" strike="noStrike" dirty="0">
                          <a:effectLst/>
                        </a:rPr>
                        <a:t>σ_0。</a:t>
                      </a:r>
                      <a:endParaRPr lang="el-G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375285">
                <a:tc>
                  <a:txBody>
                    <a:bodyPr/>
                    <a:p>
                      <a:pPr algn="l" fontAlgn="ctr"/>
                      <a:r>
                        <a:rPr lang="en-US" altLang="zh-CN" sz="1200" u="none" strike="noStrike" dirty="0">
                          <a:effectLst/>
                        </a:rPr>
                        <a:t>Landmark Detection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algn="l" rtl="0" fontAlgn="ctr"/>
                      <a:r>
                        <a:rPr lang="en-US" altLang="zh-CN" sz="1200" u="none" strike="noStrike" dirty="0">
                          <a:effectLst/>
                        </a:rPr>
                        <a:t>1. land-sea mask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algn="l" rtl="0" fontAlgn="ctr"/>
                      <a:r>
                        <a:rPr lang="en-GB" sz="1200" u="none" strike="noStrike">
                          <a:effectLst/>
                        </a:rPr>
                        <a:t>landseamask=3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algn="l" fontAlgn="ctr"/>
                      <a:r>
                        <a:rPr lang="en-US" altLang="zh-CN" sz="1200" u="none" strike="noStrike" dirty="0">
                          <a:effectLst/>
                        </a:rPr>
                        <a:t>Landmark Detection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algn="l" rtl="0" fontAlgn="ctr"/>
                      <a:r>
                        <a:rPr lang="en-US" altLang="zh-CN" sz="1200" u="none" strike="noStrike" dirty="0">
                          <a:effectLst/>
                        </a:rPr>
                        <a:t>1. land-sea mask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algn="l" rtl="0" fontAlgn="ctr"/>
                      <a:r>
                        <a:rPr lang="en-GB" sz="1200" u="none" strike="noStrike">
                          <a:effectLst/>
                        </a:rPr>
                        <a:t>landseamask=3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algn="l" fontAlgn="ctr"/>
                      <a:r>
                        <a:rPr lang="en-US" altLang="zh-CN" sz="1200" u="none" strike="noStrike" dirty="0">
                          <a:effectLst/>
                        </a:rPr>
                        <a:t>Landmark Detection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algn="l" rtl="0" fontAlgn="ctr"/>
                      <a:r>
                        <a:rPr lang="en-US" altLang="zh-CN" sz="1200" u="none" strike="noStrike" dirty="0">
                          <a:effectLst/>
                        </a:rPr>
                        <a:t>1. land-sea mask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algn="l" rtl="0" fontAlgn="ctr"/>
                      <a:r>
                        <a:rPr lang="en-GB" sz="1200" u="none" strike="noStrike" dirty="0" err="1">
                          <a:effectLst/>
                        </a:rPr>
                        <a:t>landseamask</a:t>
                      </a:r>
                      <a:r>
                        <a:rPr lang="en-GB" sz="1200" u="none" strike="noStrike" dirty="0">
                          <a:effectLst/>
                        </a:rPr>
                        <a:t>=3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338455">
                <a:tc>
                  <a:txBody>
                    <a:bodyPr/>
                    <a:p>
                      <a:pPr algn="l" fontAlgn="ctr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algn="l" rtl="0" fontAlgn="ctr"/>
                      <a:r>
                        <a:rPr lang="en-US" altLang="zh-CN" sz="1200" u="none" strike="noStrike" dirty="0">
                          <a:effectLst/>
                        </a:rPr>
                        <a:t>2. Sea ice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algn="l" rtl="0" fontAlgn="ctr"/>
                      <a:r>
                        <a:rPr lang="en-GB" sz="1200" u="none" strike="noStrike">
                          <a:effectLst/>
                        </a:rPr>
                        <a:t>50S～50N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algn="l" fontAlgn="ctr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algn="l" rtl="0" fontAlgn="ctr"/>
                      <a:r>
                        <a:rPr lang="en-US" altLang="zh-CN" sz="1200" u="none" strike="noStrike" dirty="0">
                          <a:effectLst/>
                        </a:rPr>
                        <a:t>2. Sea ice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algn="l" rtl="0" fontAlgn="ctr"/>
                      <a:r>
                        <a:rPr lang="en-GB" sz="1200" u="none" strike="noStrike">
                          <a:effectLst/>
                        </a:rPr>
                        <a:t>50S～50N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algn="l" fontAlgn="ctr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algn="l" rtl="0" fontAlgn="ctr"/>
                      <a:r>
                        <a:rPr lang="en-US" altLang="zh-CN" sz="1200" u="none" strike="noStrike" dirty="0">
                          <a:effectLst/>
                        </a:rPr>
                        <a:t>2. Sea ice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algn="l" rtl="0" fontAlgn="ctr"/>
                      <a:r>
                        <a:rPr lang="en-GB" sz="1200" u="none" strike="noStrike" dirty="0">
                          <a:effectLst/>
                        </a:rPr>
                        <a:t>50S～50N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558165">
                <a:tc>
                  <a:txBody>
                    <a:bodyPr/>
                    <a:p>
                      <a:pPr algn="l" fontAlgn="ctr"/>
                      <a:r>
                        <a:rPr lang="en-US" altLang="zh-CN" sz="1200" u="none" strike="noStrike" dirty="0">
                          <a:effectLst/>
                        </a:rPr>
                        <a:t>Impactful Weather Detection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algn="l" rtl="0" fontAlgn="ctr"/>
                      <a:r>
                        <a:rPr lang="en-US" altLang="zh-CN" sz="1200" u="none" strike="noStrike" dirty="0">
                          <a:effectLst/>
                        </a:rPr>
                        <a:t>1. Strong Wind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algn="l" rtl="0" fontAlgn="ctr"/>
                      <a:r>
                        <a:rPr lang="en-GB" sz="1200" u="none" strike="noStrike">
                          <a:effectLst/>
                        </a:rPr>
                        <a:t>SWS&gt;8m/s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algn="l" fontAlgn="ctr"/>
                      <a:r>
                        <a:rPr lang="en-US" altLang="zh-CN" sz="1200" u="none" strike="noStrike" dirty="0">
                          <a:effectLst/>
                        </a:rPr>
                        <a:t>Impactful Weather Detection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algn="l" rtl="0" fontAlgn="ctr"/>
                      <a:r>
                        <a:rPr lang="en-US" altLang="zh-CN" sz="1200" u="none" strike="noStrike" dirty="0">
                          <a:effectLst/>
                        </a:rPr>
                        <a:t>1. Strong Wind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algn="l" rtl="0" fontAlgn="ctr"/>
                      <a:r>
                        <a:rPr lang="en-GB" sz="1200" u="none" strike="noStrike">
                          <a:effectLst/>
                        </a:rPr>
                        <a:t>SWS&gt;8m/s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algn="l" fontAlgn="ctr"/>
                      <a:r>
                        <a:rPr lang="en-US" altLang="zh-CN" sz="1200" u="none" strike="noStrike" dirty="0">
                          <a:effectLst/>
                        </a:rPr>
                        <a:t>Impactful Weather Detection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algn="l" rtl="0" fontAlgn="ctr"/>
                      <a:r>
                        <a:rPr lang="en-US" altLang="zh-CN" sz="1200" u="none" strike="noStrike" dirty="0">
                          <a:effectLst/>
                        </a:rPr>
                        <a:t>1. Strong Wind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algn="l" rtl="0" fontAlgn="ctr"/>
                      <a:r>
                        <a:rPr lang="en-GB" sz="1200" u="none" strike="noStrike" dirty="0">
                          <a:effectLst/>
                        </a:rPr>
                        <a:t>SWS&gt;8m/s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388620">
                <a:tc>
                  <a:txBody>
                    <a:bodyPr/>
                    <a:p>
                      <a:pPr algn="l" fontAlgn="ctr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algn="l" rtl="0" fontAlgn="ctr"/>
                      <a:r>
                        <a:rPr lang="en-US" altLang="zh-CN" sz="1200" u="none" strike="noStrike" dirty="0">
                          <a:effectLst/>
                        </a:rPr>
                        <a:t>2. Cloud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algn="l" rtl="0" fontAlgn="ctr"/>
                      <a:r>
                        <a:rPr lang="en-GB" sz="1200" u="none" strike="noStrike" dirty="0">
                          <a:effectLst/>
                        </a:rPr>
                        <a:t>CLW(mm)&lt;0.2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algn="l" fontAlgn="ctr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algn="l" rtl="0" fontAlgn="ctr"/>
                      <a:r>
                        <a:rPr lang="en-US" altLang="zh-CN" sz="1200" u="none" strike="noStrike" dirty="0">
                          <a:effectLst/>
                        </a:rPr>
                        <a:t>2. Cloud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algn="l" rtl="0" fontAlgn="ctr"/>
                      <a:r>
                        <a:rPr lang="en-GB" sz="1200" u="none" strike="noStrike" dirty="0">
                          <a:effectLst/>
                        </a:rPr>
                        <a:t>CLW(mm)&lt;0.2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algn="l" fontAlgn="ctr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algn="l" rtl="0" fontAlgn="ctr"/>
                      <a:r>
                        <a:rPr lang="en-US" altLang="zh-CN" sz="1200" u="none" strike="noStrike" dirty="0">
                          <a:effectLst/>
                        </a:rPr>
                        <a:t>2. Cloud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algn="l" rtl="0" fontAlgn="ctr"/>
                      <a:r>
                        <a:rPr lang="en-GB" sz="1200" u="none" strike="noStrike" dirty="0">
                          <a:effectLst/>
                        </a:rPr>
                        <a:t>CLW(mm)&lt;0.2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540385">
                <a:tc>
                  <a:txBody>
                    <a:bodyPr/>
                    <a:p>
                      <a:pPr algn="l" fontAlgn="ctr"/>
                      <a:r>
                        <a:rPr lang="en-US" altLang="zh-CN" sz="1200" u="none" strike="noStrike" dirty="0">
                          <a:effectLst/>
                        </a:rPr>
                        <a:t>Homogeneity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algn="l" rtl="0" fontAlgn="ctr"/>
                      <a:r>
                        <a:rPr lang="en-GB" sz="1200" u="none" strike="noStrike" dirty="0">
                          <a:effectLst/>
                        </a:rPr>
                        <a:t>1. 60km X 60km buffer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algn="l" rtl="0" fontAlgn="ctr"/>
                      <a:r>
                        <a:rPr lang="en-US" altLang="zh-CN" sz="1200" dirty="0" err="1">
                          <a:effectLst/>
                        </a:rPr>
                        <a:t>obs_std</a:t>
                      </a:r>
                      <a:r>
                        <a:rPr lang="en-US" altLang="zh-CN" sz="1200" dirty="0">
                          <a:effectLst/>
                        </a:rPr>
                        <a:t> &lt;</a:t>
                      </a:r>
                      <a:r>
                        <a:rPr lang="en-US" altLang="zh-CN" sz="1200" dirty="0" err="1">
                          <a:effectLst/>
                        </a:rPr>
                        <a:t>obs_std</a:t>
                      </a:r>
                      <a:r>
                        <a:rPr lang="en-US" altLang="zh-CN" sz="1200" dirty="0">
                          <a:effectLst/>
                        </a:rPr>
                        <a:t>(60000)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algn="l" fontAlgn="ctr"/>
                      <a:r>
                        <a:rPr lang="en-US" altLang="zh-CN" sz="1200" u="none" strike="noStrike" dirty="0">
                          <a:effectLst/>
                        </a:rPr>
                        <a:t>Homogeneity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algn="l" rtl="0" fontAlgn="ctr"/>
                      <a:r>
                        <a:rPr lang="en-GB" sz="1200" u="none" strike="noStrike" dirty="0">
                          <a:effectLst/>
                        </a:rPr>
                        <a:t>1. 60km X 60km buffer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algn="l" rtl="0" fontAlgn="ctr"/>
                      <a:r>
                        <a:rPr lang="en-US" altLang="zh-CN" sz="1200" dirty="0" err="1">
                          <a:effectLst/>
                        </a:rPr>
                        <a:t>obs_std</a:t>
                      </a:r>
                      <a:r>
                        <a:rPr lang="en-US" altLang="zh-CN" sz="1200" dirty="0">
                          <a:effectLst/>
                        </a:rPr>
                        <a:t> &lt;</a:t>
                      </a:r>
                      <a:r>
                        <a:rPr lang="en-US" altLang="zh-CN" sz="1200" dirty="0" err="1">
                          <a:effectLst/>
                        </a:rPr>
                        <a:t>obs_std</a:t>
                      </a:r>
                      <a:r>
                        <a:rPr lang="en-US" altLang="zh-CN" sz="1200" dirty="0">
                          <a:effectLst/>
                        </a:rPr>
                        <a:t>(60000)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algn="l" fontAlgn="ctr"/>
                      <a:r>
                        <a:rPr lang="en-US" altLang="zh-CN" sz="1200" u="none" strike="noStrike" dirty="0">
                          <a:effectLst/>
                        </a:rPr>
                        <a:t>Homogeneity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algn="l" rtl="0" fontAlgn="ctr"/>
                      <a:r>
                        <a:rPr lang="en-GB" sz="1200" u="none" strike="noStrike" dirty="0">
                          <a:effectLst/>
                        </a:rPr>
                        <a:t>1. 60km X 60km buffer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algn="l" rtl="0" fontAlgn="ctr"/>
                      <a:r>
                        <a:rPr lang="en-US" altLang="zh-CN" sz="1200" dirty="0" err="1">
                          <a:effectLst/>
                        </a:rPr>
                        <a:t>obs_std</a:t>
                      </a:r>
                      <a:r>
                        <a:rPr lang="en-US" altLang="zh-CN" sz="1200" dirty="0">
                          <a:effectLst/>
                        </a:rPr>
                        <a:t> &lt;</a:t>
                      </a:r>
                      <a:r>
                        <a:rPr lang="en-US" altLang="zh-CN" sz="1200" dirty="0" err="1">
                          <a:effectLst/>
                        </a:rPr>
                        <a:t>obs_std</a:t>
                      </a:r>
                      <a:r>
                        <a:rPr lang="en-US" altLang="zh-CN" sz="1200" dirty="0">
                          <a:effectLst/>
                        </a:rPr>
                        <a:t>(60000)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3776980" y="95515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kumimoji="1" lang="it-IT" altLang="zh-CN" b="1" dirty="0">
                <a:solidFill>
                  <a:srgbClr val="5B9BD5">
                    <a:lumMod val="50000"/>
                  </a:srgbClr>
                </a:solidFill>
                <a:latin typeface="微软雅黑" pitchFamily="34" charset="-122"/>
                <a:ea typeface="微软雅黑" pitchFamily="34" charset="-122"/>
              </a:rPr>
              <a:t>Quality Control </a:t>
            </a:r>
            <a:r>
              <a:rPr kumimoji="1" lang="en-US" altLang="zh-CN" b="1" dirty="0">
                <a:solidFill>
                  <a:srgbClr val="5B9BD5">
                    <a:lumMod val="50000"/>
                  </a:srgbClr>
                </a:solidFill>
                <a:latin typeface="微软雅黑" pitchFamily="34" charset="-122"/>
                <a:ea typeface="微软雅黑" pitchFamily="34" charset="-122"/>
              </a:rPr>
              <a:t>Scheme for </a:t>
            </a:r>
            <a:r>
              <a:rPr kumimoji="1" lang="en-US" altLang="zh-CN" sz="1800" b="1" dirty="0">
                <a:solidFill>
                  <a:srgbClr val="5B9BD5">
                    <a:lumMod val="50000"/>
                  </a:srgbClr>
                </a:solidFill>
                <a:latin typeface="微软雅黑" pitchFamily="34" charset="-122"/>
                <a:ea typeface="微软雅黑" pitchFamily="34" charset="-122"/>
              </a:rPr>
              <a:t>s</a:t>
            </a:r>
            <a:r>
              <a:rPr kumimoji="1" lang="en-US" altLang="zh-CN" b="1" dirty="0">
                <a:solidFill>
                  <a:srgbClr val="5B9BD5">
                    <a:lumMod val="50000"/>
                  </a:srgbClr>
                </a:solidFill>
                <a:latin typeface="微软雅黑" pitchFamily="34" charset="-122"/>
                <a:ea typeface="微软雅黑" pitchFamily="34" charset="-122"/>
              </a:rPr>
              <a:t>table</a:t>
            </a:r>
            <a:r>
              <a:rPr kumimoji="1" lang="en-US" altLang="zh-CN" sz="1800" b="1" dirty="0">
                <a:solidFill>
                  <a:srgbClr val="5B9BD5">
                    <a:lumMod val="50000"/>
                  </a:srgbClr>
                </a:solidFill>
                <a:latin typeface="微软雅黑" pitchFamily="34" charset="-122"/>
                <a:ea typeface="微软雅黑" pitchFamily="34" charset="-122"/>
              </a:rPr>
              <a:t> target</a:t>
            </a:r>
            <a:r>
              <a:rPr lang="it-IT" altLang="zh-CN" sz="1800" u="none" strike="noStrike" dirty="0">
                <a:effectLst/>
              </a:rPr>
              <a:t> </a:t>
            </a:r>
            <a:endParaRPr lang="zh-CN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</a:fld>
            <a:endParaRPr lang="en-US"/>
          </a:p>
        </p:txBody>
      </p:sp>
      <p:sp>
        <p:nvSpPr>
          <p:cNvPr id="6" name="内容占位符 6"/>
          <p:cNvSpPr txBox="1"/>
          <p:nvPr/>
        </p:nvSpPr>
        <p:spPr bwMode="auto">
          <a:xfrm>
            <a:off x="263525" y="2059940"/>
            <a:ext cx="5870575" cy="13633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</a:ln>
        </p:spPr>
        <p:txBody>
          <a:bodyPr vert="horz" wrap="square" lIns="91426" tIns="45712" rIns="91426" bIns="45712" numCol="1" anchor="t" anchorCtr="0" compatLnSpc="1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0" algn="l">
              <a:buSzTx/>
              <a:buFont typeface="Arial" panose="020B0604020202090204" pitchFamily="34" charset="0"/>
              <a:buChar char="•"/>
            </a:pPr>
            <a:r>
              <a:rPr lang="en-US" altLang="zh-CN" sz="1800" b="1" kern="0" dirty="0">
                <a:ea typeface="微软雅黑" pitchFamily="34" charset="-122"/>
                <a:sym typeface="+mn-ea"/>
              </a:rPr>
              <a:t>RTM:</a:t>
            </a:r>
            <a:r>
              <a:rPr lang="en-US" altLang="zh-CN" sz="1800" b="1" kern="0" dirty="0">
                <a:ea typeface="微软雅黑" pitchFamily="34" charset="-122"/>
                <a:sym typeface="+mn-ea"/>
              </a:rPr>
              <a:t> </a:t>
            </a:r>
            <a:r>
              <a:rPr lang="en-US" altLang="zh-CN" sz="1800" kern="0" dirty="0">
                <a:ea typeface="微软雅黑" pitchFamily="34" charset="-122"/>
                <a:sym typeface="+mn-ea"/>
              </a:rPr>
              <a:t>GM</a:t>
            </a:r>
            <a:r>
              <a:rPr lang="en-US" altLang="zh-CN" sz="1800" kern="0" dirty="0">
                <a:ea typeface="微软雅黑" pitchFamily="34" charset="-122"/>
                <a:sym typeface="+mn-ea"/>
              </a:rPr>
              <a:t>F、RTTOV-SCATT</a:t>
            </a:r>
            <a:r>
              <a:rPr lang="en-US" altLang="zh-CN" sz="1800" b="1" kern="0" dirty="0">
                <a:ea typeface="微软雅黑" pitchFamily="34" charset="-122"/>
                <a:sym typeface="+mn-ea"/>
              </a:rPr>
              <a:t>                 </a:t>
            </a:r>
            <a:endParaRPr lang="en-US" altLang="zh-CN" sz="1800" b="1" kern="0" dirty="0">
              <a:ea typeface="微软雅黑" pitchFamily="34" charset="-122"/>
              <a:sym typeface="+mn-ea"/>
            </a:endParaRPr>
          </a:p>
          <a:p>
            <a:pPr lvl="0" algn="l">
              <a:buSzTx/>
              <a:buFont typeface="Arial" panose="020B0604020202090204" pitchFamily="34" charset="0"/>
              <a:buChar char="•"/>
            </a:pPr>
            <a:r>
              <a:rPr lang="en-US" altLang="zh-CN" sz="1800" b="1" kern="0" dirty="0">
                <a:ea typeface="微软雅黑" pitchFamily="34" charset="-122"/>
                <a:sym typeface="+mn-ea"/>
              </a:rPr>
              <a:t>NWP data: </a:t>
            </a:r>
            <a:r>
              <a:rPr lang="en-US" altLang="zh-CN" sz="1800" kern="0" dirty="0">
                <a:ea typeface="微软雅黑" pitchFamily="34" charset="-122"/>
                <a:sym typeface="+mn-ea"/>
              </a:rPr>
              <a:t>ECMWF-HRES</a:t>
            </a:r>
            <a:r>
              <a:rPr lang="en-US" altLang="zh-CN" sz="1800" kern="0" dirty="0">
                <a:ea typeface="微软雅黑" pitchFamily="34" charset="-122"/>
                <a:sym typeface="+mn-ea"/>
              </a:rPr>
              <a:t>、</a:t>
            </a:r>
            <a:r>
              <a:rPr lang="en-US" altLang="zh-CN" sz="1800" kern="0" dirty="0">
                <a:ea typeface="微软雅黑" pitchFamily="34" charset="-122"/>
                <a:sym typeface="+mn-ea"/>
              </a:rPr>
              <a:t>GPROF</a:t>
            </a:r>
            <a:endParaRPr lang="en-US" altLang="zh-CN" sz="1800" kern="0" dirty="0">
              <a:ea typeface="微软雅黑" pitchFamily="34" charset="-122"/>
              <a:sym typeface="+mn-ea"/>
            </a:endParaRPr>
          </a:p>
          <a:p>
            <a:pPr lvl="0" algn="l">
              <a:buSzTx/>
              <a:buFont typeface="Arial" panose="020B0604020202090204" pitchFamily="34" charset="0"/>
              <a:buChar char="•"/>
            </a:pPr>
            <a:r>
              <a:rPr lang="en-US" altLang="zh-CN" sz="1800" b="1" kern="0" dirty="0">
                <a:ea typeface="微软雅黑" pitchFamily="34" charset="-122"/>
                <a:sym typeface="+mn-ea"/>
              </a:rPr>
              <a:t>Data filter: </a:t>
            </a:r>
            <a:r>
              <a:rPr lang="en-US" altLang="zh-CN" sz="1800" kern="0" dirty="0">
                <a:ea typeface="微软雅黑" pitchFamily="34" charset="-122"/>
                <a:sym typeface="+mn-ea"/>
              </a:rPr>
              <a:t>open ocean; tropical(45°S-45°N), no sea-ice</a:t>
            </a:r>
            <a:endParaRPr lang="en-US" altLang="zh-CN" sz="1800" b="1" kern="0" dirty="0">
              <a:ea typeface="微软雅黑" pitchFamily="34" charset="-122"/>
              <a:sym typeface="+mn-ea"/>
            </a:endParaRPr>
          </a:p>
          <a:p>
            <a:pPr lvl="0" algn="l">
              <a:buSzTx/>
              <a:buFont typeface="Arial" panose="020B0604020202090204" pitchFamily="34" charset="0"/>
              <a:buChar char="•"/>
            </a:pPr>
            <a:r>
              <a:rPr lang="en-US" altLang="zh-CN" sz="1800" b="1" kern="0" dirty="0">
                <a:ea typeface="微软雅黑" pitchFamily="34" charset="-122"/>
                <a:sym typeface="+mn-ea"/>
              </a:rPr>
              <a:t>Analysis method:  </a:t>
            </a:r>
            <a:r>
              <a:rPr lang="en-US" altLang="zh-CN" sz="1800" b="1" kern="0" dirty="0">
                <a:ea typeface="微软雅黑" pitchFamily="34" charset="-122"/>
                <a:sym typeface="+mn-ea"/>
              </a:rPr>
              <a:t> </a:t>
            </a:r>
            <a:r>
              <a:rPr lang="en-US" altLang="zh-CN" sz="1800" kern="0" dirty="0">
                <a:ea typeface="微软雅黑" pitchFamily="34" charset="-122"/>
                <a:sym typeface="+mn-ea"/>
              </a:rPr>
              <a:t>NOC</a:t>
            </a:r>
            <a:r>
              <a:rPr lang="en-US" altLang="zh-CN" sz="1800" kern="0" dirty="0">
                <a:ea typeface="微软雅黑" pitchFamily="34" charset="-122"/>
                <a:sym typeface="+mn-ea"/>
              </a:rPr>
              <a:t> for </a:t>
            </a:r>
            <a:r>
              <a:rPr lang="en-US" altLang="zh-CN" sz="1800" kern="0" dirty="0">
                <a:ea typeface="微软雅黑" pitchFamily="34" charset="-122"/>
                <a:sym typeface="+mn-ea"/>
              </a:rPr>
              <a:t>WindRad</a:t>
            </a:r>
            <a:endParaRPr lang="en-US" altLang="zh-CN" sz="1800" kern="0" dirty="0">
              <a:ea typeface="微软雅黑" pitchFamily="34" charset="-122"/>
              <a:sym typeface="+mn-ea"/>
            </a:endParaRPr>
          </a:p>
        </p:txBody>
      </p:sp>
      <p:pic>
        <p:nvPicPr>
          <p:cNvPr id="17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5325" y="3615690"/>
            <a:ext cx="4702175" cy="235077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1788694" y="4956545"/>
            <a:ext cx="2349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 dirty="0">
                <a:solidFill>
                  <a:srgbClr val="00B0F0"/>
                </a:solidFill>
              </a:rPr>
              <a:t>Calibration </a:t>
            </a:r>
            <a:endParaRPr lang="en-US" altLang="zh-CN" sz="1400" dirty="0">
              <a:solidFill>
                <a:srgbClr val="00B0F0"/>
              </a:solidFill>
            </a:endParaRPr>
          </a:p>
          <a:p>
            <a:r>
              <a:rPr lang="en-US" altLang="zh-CN" sz="1400" dirty="0">
                <a:solidFill>
                  <a:srgbClr val="00B0F0"/>
                </a:solidFill>
              </a:rPr>
              <a:t>Adjustment</a:t>
            </a:r>
            <a:endParaRPr lang="zh-CN" altLang="en-US" sz="1400" dirty="0">
              <a:solidFill>
                <a:srgbClr val="00B0F0"/>
              </a:solidFill>
            </a:endParaRPr>
          </a:p>
        </p:txBody>
      </p:sp>
      <p:cxnSp>
        <p:nvCxnSpPr>
          <p:cNvPr id="21" name="直接箭头连接符 20"/>
          <p:cNvCxnSpPr/>
          <p:nvPr/>
        </p:nvCxnSpPr>
        <p:spPr>
          <a:xfrm flipV="1">
            <a:off x="2815258" y="4587949"/>
            <a:ext cx="114012" cy="5263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8965" y="1844675"/>
            <a:ext cx="4806950" cy="41662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sz="4000" dirty="0"/>
              <a:t>O-B</a:t>
            </a:r>
            <a:r>
              <a:rPr lang="en-GB" altLang="zh-CN" sz="4000" dirty="0"/>
              <a:t> </a:t>
            </a:r>
            <a:r>
              <a:rPr lang="en-US" altLang="zh-CN" dirty="0"/>
              <a:t>M</a:t>
            </a:r>
            <a:r>
              <a:rPr lang="en-GB" altLang="zh-CN" sz="4000" dirty="0" err="1"/>
              <a:t>onitoring</a:t>
            </a:r>
            <a:r>
              <a:rPr lang="en-GB" altLang="zh-CN" sz="4000" dirty="0"/>
              <a:t> of </a:t>
            </a:r>
            <a:r>
              <a:rPr lang="en-US" altLang="zh-CN" sz="4000" dirty="0"/>
              <a:t>Active</a:t>
            </a:r>
            <a:r>
              <a:rPr lang="en-US" altLang="zh-CN" sz="4000" dirty="0"/>
              <a:t> Radar</a:t>
            </a:r>
            <a:endParaRPr lang="en-US" altLang="zh-CN" sz="4000" dirty="0"/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839470" y="998855"/>
            <a:ext cx="10571480" cy="9220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p>
            <a:pPr marL="285750" lvl="0" indent="-285750" algn="l">
              <a:buClrTx/>
              <a:buSzTx/>
              <a:buFont typeface="Wingdings" panose="05000000000000000000" charset="0"/>
              <a:buChar char=""/>
            </a:pPr>
            <a:r>
              <a:rPr lang="en-US" altLang="zh-CN" sz="1800" dirty="0">
                <a:solidFill>
                  <a:schemeClr val="tx1"/>
                </a:solidFill>
                <a:latin typeface="微软雅黑" charset="0"/>
                <a:ea typeface="微软雅黑" charset="0"/>
                <a:sym typeface="+mn-ea"/>
              </a:rPr>
              <a:t>Applied to radar instrument such as FY-3E WindRad FY-3G </a:t>
            </a:r>
            <a:r>
              <a:rPr lang="en-US" altLang="zh-CN" sz="1800" dirty="0">
                <a:solidFill>
                  <a:schemeClr val="tx1"/>
                </a:solidFill>
                <a:latin typeface="微软雅黑" charset="0"/>
                <a:ea typeface="微软雅黑" charset="0"/>
                <a:sym typeface="+mn-ea"/>
              </a:rPr>
              <a:t>PMR, monitoring problem exploration (scanning position deviation, etc.), problem localization, L1 absolute quality evaluation, and long-term stability monitoring</a:t>
            </a:r>
            <a:endParaRPr lang="en-US" altLang="zh-CN" sz="1800" dirty="0">
              <a:solidFill>
                <a:schemeClr val="tx1"/>
              </a:solidFill>
              <a:latin typeface="微软雅黑" charset="0"/>
              <a:ea typeface="微软雅黑" charset="0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30860" y="5673725"/>
            <a:ext cx="5266055" cy="3371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  <a:ea typeface="黑体" pitchFamily="49" charset="-122"/>
              </a:defRPr>
            </a:lvl1pPr>
          </a:lstStyle>
          <a:p>
            <a:pPr lvl="0" algn="ctr">
              <a:buClrTx/>
              <a:buSzTx/>
              <a:buFontTx/>
            </a:pPr>
            <a:r>
              <a:rPr lang="en-US" altLang="zh-CN" sz="1600" dirty="0">
                <a:solidFill>
                  <a:schemeClr val="tx1"/>
                </a:solidFill>
                <a:sym typeface="+mn-ea"/>
              </a:rPr>
              <a:t>Stability monitoring based on O-B for </a:t>
            </a:r>
            <a:r>
              <a:rPr lang="zh-CN" altLang="en-US" sz="1600" dirty="0">
                <a:solidFill>
                  <a:schemeClr val="tx1"/>
                </a:solidFill>
                <a:sym typeface="+mn-ea"/>
              </a:rPr>
              <a:t>FY-3</a:t>
            </a:r>
            <a:r>
              <a:rPr lang="en-US" altLang="zh-CN" sz="1600" dirty="0">
                <a:solidFill>
                  <a:schemeClr val="tx1"/>
                </a:solidFill>
                <a:sym typeface="+mn-ea"/>
              </a:rPr>
              <a:t>E</a:t>
            </a:r>
            <a:r>
              <a:rPr lang="zh-CN" altLang="en-US" sz="1600" dirty="0">
                <a:solidFill>
                  <a:schemeClr val="tx1"/>
                </a:solidFill>
                <a:sym typeface="+mn-ea"/>
              </a:rPr>
              <a:t>/</a:t>
            </a:r>
            <a:r>
              <a:rPr lang="en-US" altLang="zh-CN" sz="1600" dirty="0">
                <a:solidFill>
                  <a:schemeClr val="tx1"/>
                </a:solidFill>
                <a:sym typeface="+mn-ea"/>
              </a:rPr>
              <a:t>WindRad</a:t>
            </a:r>
            <a:endParaRPr lang="en-US" altLang="zh-CN" sz="160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30" name="内容占位符 6"/>
          <p:cNvSpPr txBox="1"/>
          <p:nvPr/>
        </p:nvSpPr>
        <p:spPr bwMode="auto">
          <a:xfrm>
            <a:off x="7891145" y="5903595"/>
            <a:ext cx="3142615" cy="335915"/>
          </a:xfrm>
          <a:prstGeom prst="rect">
            <a:avLst/>
          </a:prstGeom>
          <a:solidFill>
            <a:schemeClr val="bg1"/>
          </a:solidFill>
        </p:spPr>
        <p:txBody>
          <a:bodyPr wrap="square" lIns="91426" tIns="45712" rIns="91426" bIns="45712" rtlCol="0">
            <a:spAutoFit/>
          </a:bodyPr>
          <a:lstStyle>
            <a:defPPr>
              <a:defRPr lang="zh-CN"/>
            </a:defPPr>
            <a:lvl1pPr>
              <a:defRPr sz="1600" b="1">
                <a:ea typeface="黑体" pitchFamily="49" charset="-122"/>
              </a:defRPr>
            </a:lvl1pPr>
            <a:lvl2pPr marL="742950" indent="-285750" rtl="0" eaLnBrk="0" hangingPunct="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8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rtl="0" eaLnBrk="0" hangingPunct="0">
              <a:spcBef>
                <a:spcPct val="20000"/>
              </a:spcBef>
              <a:buChar char="•"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rtl="0" eaLnBrk="0" hangingPunct="0">
              <a:spcBef>
                <a:spcPct val="20000"/>
              </a:spcBef>
              <a:buChar char="–"/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rtl="0" eaLnBrk="0" hangingPunct="0">
              <a:spcBef>
                <a:spcPct val="20000"/>
              </a:spcBef>
              <a:buChar char="»"/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rtl="0">
              <a:spcBef>
                <a:spcPct val="20000"/>
              </a:spcBef>
              <a:buChar char="»"/>
              <a:defRPr sz="2000">
                <a:latin typeface="+mn-lt"/>
              </a:defRPr>
            </a:lvl6pPr>
            <a:lvl7pPr marL="2971800" indent="-228600" rtl="0">
              <a:spcBef>
                <a:spcPct val="20000"/>
              </a:spcBef>
              <a:buChar char="»"/>
              <a:defRPr sz="2000">
                <a:latin typeface="+mn-lt"/>
              </a:defRPr>
            </a:lvl7pPr>
            <a:lvl8pPr marL="3429000" indent="-228600" rtl="0">
              <a:spcBef>
                <a:spcPct val="20000"/>
              </a:spcBef>
              <a:buChar char="»"/>
              <a:defRPr sz="2000">
                <a:latin typeface="+mn-lt"/>
              </a:defRPr>
            </a:lvl8pPr>
            <a:lvl9pPr marL="3886200" indent="-228600" rtl="0">
              <a:spcBef>
                <a:spcPct val="20000"/>
              </a:spcBef>
              <a:buChar char="»"/>
              <a:defRPr sz="2000">
                <a:latin typeface="+mn-lt"/>
              </a:defRPr>
            </a:lvl9pPr>
          </a:lstStyle>
          <a:p>
            <a:r>
              <a:rPr lang="en-US" altLang="zh-CN" b="0" dirty="0"/>
              <a:t>O-B departure analysis for PMR</a:t>
            </a:r>
            <a:endParaRPr lang="en-US" altLang="zh-CN" b="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</a:fld>
            <a:endParaRPr 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05" y="2096770"/>
            <a:ext cx="3813175" cy="193865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808345" y="4935220"/>
            <a:ext cx="561467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  <a:ea typeface="黑体" pitchFamily="49" charset="-122"/>
              </a:defRPr>
            </a:lvl1pPr>
          </a:lstStyle>
          <a:p>
            <a:pPr lvl="0" algn="ctr">
              <a:buClrTx/>
              <a:buSzTx/>
              <a:buFontTx/>
            </a:pPr>
            <a:r>
              <a:rPr lang="en-US" altLang="zh-CN" sz="1600" dirty="0">
                <a:solidFill>
                  <a:schemeClr val="tx1"/>
                </a:solidFill>
                <a:sym typeface="+mn-ea"/>
              </a:rPr>
              <a:t>Distribution of O-B daily statistical values of WindRad with scanning position after </a:t>
            </a:r>
            <a:r>
              <a:rPr lang="en-US" altLang="zh-CN" sz="1600" dirty="0">
                <a:solidFill>
                  <a:schemeClr val="tx1"/>
                </a:solidFill>
                <a:sym typeface="+mn-ea"/>
              </a:rPr>
              <a:t>the pre-processing problem correction</a:t>
            </a:r>
            <a:endParaRPr lang="en-US" altLang="zh-CN" sz="1600" dirty="0">
              <a:solidFill>
                <a:schemeClr val="tx1"/>
              </a:solidFill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855" y="3123565"/>
            <a:ext cx="3346450" cy="167259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825" y="3122930"/>
            <a:ext cx="3345815" cy="1672590"/>
          </a:xfrm>
          <a:prstGeom prst="rect">
            <a:avLst/>
          </a:prstGeom>
        </p:spPr>
      </p:pic>
      <p:sp>
        <p:nvSpPr>
          <p:cNvPr id="13" name="箭头: 右 12"/>
          <p:cNvSpPr/>
          <p:nvPr/>
        </p:nvSpPr>
        <p:spPr>
          <a:xfrm>
            <a:off x="8258175" y="3864279"/>
            <a:ext cx="288950" cy="5165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25" y="3783330"/>
            <a:ext cx="3841750" cy="195262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839470" y="1075690"/>
            <a:ext cx="11125835" cy="9220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p>
            <a:pPr marL="285750" lvl="0" indent="-285750" algn="l">
              <a:buClrTx/>
              <a:buSzTx/>
              <a:buFont typeface="Wingdings" panose="05000000000000000000" charset="0"/>
              <a:buChar char=""/>
            </a:pPr>
            <a:r>
              <a:rPr lang="en-US" altLang="zh-CN" sz="1800" dirty="0">
                <a:latin typeface="微软雅黑" charset="0"/>
                <a:ea typeface="微软雅黑" charset="0"/>
                <a:sym typeface="+mn-ea"/>
              </a:rPr>
              <a:t> </a:t>
            </a:r>
            <a:r>
              <a:rPr lang="en-US" altLang="zh-CN" sz="1800" dirty="0">
                <a:latin typeface="微软雅黑" charset="0"/>
                <a:ea typeface="微软雅黑" charset="0"/>
                <a:sym typeface="+mn-ea"/>
              </a:rPr>
              <a:t>Traditional 2-</a:t>
            </a:r>
            <a:r>
              <a:rPr lang="en-US" altLang="zh-CN" sz="1800" dirty="0">
                <a:latin typeface="微软雅黑" charset="0"/>
                <a:ea typeface="微软雅黑" charset="0"/>
                <a:sym typeface="+mn-ea"/>
              </a:rPr>
              <a:t>D O-B method for WindRad cannot characterize instrument specific problems</a:t>
            </a:r>
            <a:endParaRPr lang="en-US" altLang="zh-CN" sz="1800" dirty="0">
              <a:latin typeface="微软雅黑" charset="0"/>
              <a:ea typeface="微软雅黑" charset="0"/>
              <a:sym typeface="+mn-ea"/>
            </a:endParaRPr>
          </a:p>
          <a:p>
            <a:pPr marL="285750" lvl="0" indent="-285750" algn="l">
              <a:buClrTx/>
              <a:buSzTx/>
              <a:buFont typeface="Wingdings" panose="05000000000000000000" charset="0"/>
              <a:buChar char=""/>
            </a:pPr>
            <a:r>
              <a:rPr lang="en-US" altLang="zh-CN" sz="1800" dirty="0">
                <a:latin typeface="微软雅黑" charset="0"/>
                <a:ea typeface="微软雅黑" charset="0"/>
                <a:sym typeface="+mn-ea"/>
              </a:rPr>
              <a:t> The 3-D</a:t>
            </a:r>
            <a:r>
              <a:rPr lang="en-US" altLang="zh-CN" sz="1800" dirty="0">
                <a:latin typeface="微软雅黑" charset="0"/>
                <a:ea typeface="微软雅黑" charset="0"/>
                <a:sym typeface="+mn-ea"/>
              </a:rPr>
              <a:t> O-B </a:t>
            </a:r>
            <a:r>
              <a:rPr lang="en-US" altLang="zh-CN" sz="1800" dirty="0">
                <a:latin typeface="微软雅黑" charset="0"/>
                <a:ea typeface="微软雅黑" charset="0"/>
                <a:sym typeface="+mn-ea"/>
              </a:rPr>
              <a:t>method including the incident angle dimension can analyze the WindRad scanning position deviation related to </a:t>
            </a:r>
            <a:r>
              <a:rPr lang="en-US" altLang="zh-CN" sz="1800" dirty="0">
                <a:latin typeface="微软雅黑" charset="0"/>
                <a:ea typeface="微软雅黑" charset="0"/>
                <a:sym typeface="+mn-ea"/>
              </a:rPr>
              <a:t>the scanning angle, which was related to a pre-processing problem</a:t>
            </a:r>
            <a:endParaRPr lang="en-US" altLang="zh-CN" sz="1800" dirty="0">
              <a:latin typeface="微软雅黑" charset="0"/>
              <a:ea typeface="微软雅黑" charset="0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39470" y="5701665"/>
            <a:ext cx="609600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  <a:ea typeface="黑体" pitchFamily="49" charset="-122"/>
              </a:defRPr>
            </a:lvl1pPr>
          </a:lstStyle>
          <a:p>
            <a:pPr lvl="0" algn="l">
              <a:buClrTx/>
              <a:buSzTx/>
              <a:buFontTx/>
            </a:pPr>
            <a:r>
              <a:rPr lang="en-US" altLang="zh-CN" sz="1600" dirty="0">
                <a:latin typeface="微软雅黑" charset="0"/>
                <a:ea typeface="微软雅黑" charset="0"/>
                <a:sym typeface="+mn-ea"/>
              </a:rPr>
              <a:t>The WindRad scanning position deviation</a:t>
            </a:r>
            <a:endParaRPr lang="zh-CN" altLang="en-US" sz="160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sz="4000" dirty="0"/>
              <a:t>O-B</a:t>
            </a:r>
            <a:r>
              <a:rPr lang="en-GB" altLang="zh-CN" sz="4000" dirty="0"/>
              <a:t> </a:t>
            </a:r>
            <a:r>
              <a:rPr lang="en-US" altLang="zh-CN" dirty="0"/>
              <a:t>M</a:t>
            </a:r>
            <a:r>
              <a:rPr lang="en-GB" altLang="zh-CN" sz="4000" dirty="0" err="1"/>
              <a:t>onitoring</a:t>
            </a:r>
            <a:r>
              <a:rPr lang="en-GB" altLang="zh-CN" sz="4000" dirty="0"/>
              <a:t> of </a:t>
            </a:r>
            <a:r>
              <a:rPr lang="en-US" altLang="zh-CN" sz="4000" dirty="0"/>
              <a:t>Active</a:t>
            </a:r>
            <a:r>
              <a:rPr lang="en-US" altLang="zh-CN" sz="4000" dirty="0"/>
              <a:t> Radar</a:t>
            </a:r>
            <a:endParaRPr lang="en-US" altLang="zh-CN" sz="4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</a:fld>
            <a:endParaRPr lang="en-US"/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09"/>
          <a:stretch>
            <a:fillRect/>
          </a:stretch>
        </p:blipFill>
        <p:spPr>
          <a:xfrm>
            <a:off x="5735844" y="2997415"/>
            <a:ext cx="2065999" cy="2198007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18" y="2997408"/>
            <a:ext cx="2430222" cy="2227703"/>
          </a:xfrm>
          <a:prstGeom prst="rect">
            <a:avLst/>
          </a:prstGeom>
        </p:spPr>
      </p:pic>
      <p:sp>
        <p:nvSpPr>
          <p:cNvPr id="38" name="文本框 37"/>
          <p:cNvSpPr txBox="1"/>
          <p:nvPr/>
        </p:nvSpPr>
        <p:spPr>
          <a:xfrm>
            <a:off x="1529715" y="5250180"/>
            <a:ext cx="556260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  <a:ea typeface="黑体" pitchFamily="49" charset="-122"/>
              </a:defRPr>
            </a:lvl1pPr>
          </a:lstStyle>
          <a:p>
            <a:pPr lvl="0" algn="l">
              <a:buClrTx/>
              <a:buSzTx/>
              <a:buFontTx/>
            </a:pPr>
            <a:r>
              <a:rPr lang="en-US" altLang="zh-CN" sz="1600" dirty="0">
                <a:solidFill>
                  <a:schemeClr val="tx1"/>
                </a:solidFill>
                <a:sym typeface="+mn-ea"/>
              </a:rPr>
              <a:t>The single-layer radar echo distribution for a TC case</a:t>
            </a:r>
            <a:endParaRPr lang="en-US" altLang="zh-CN" sz="1600" dirty="0">
              <a:solidFill>
                <a:schemeClr val="tx1"/>
              </a:solidFill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5340" y="2992755"/>
            <a:ext cx="2462530" cy="225806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rcRect l="6507" t="73102" r="50091"/>
          <a:stretch>
            <a:fillRect/>
          </a:stretch>
        </p:blipFill>
        <p:spPr>
          <a:xfrm>
            <a:off x="8047990" y="3228975"/>
            <a:ext cx="3305175" cy="211645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8185785" y="5300345"/>
            <a:ext cx="346202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  <a:ea typeface="黑体" pitchFamily="49" charset="-122"/>
              </a:defRPr>
            </a:lvl1pPr>
          </a:lstStyle>
          <a:p>
            <a:pPr lvl="0" algn="l">
              <a:buClrTx/>
              <a:buSzTx/>
              <a:buFontTx/>
            </a:pPr>
            <a:r>
              <a:rPr lang="en-US" altLang="zh-CN" sz="1600" dirty="0">
                <a:solidFill>
                  <a:schemeClr val="tx1"/>
                </a:solidFill>
                <a:sym typeface="+mn-ea"/>
              </a:rPr>
              <a:t>The PDF distribution for the observing and simulating </a:t>
            </a:r>
            <a:r>
              <a:rPr lang="en-US" altLang="zh-CN" sz="1600" dirty="0">
                <a:solidFill>
                  <a:schemeClr val="tx1"/>
                </a:solidFill>
                <a:sym typeface="+mn-ea"/>
              </a:rPr>
              <a:t>single-layer </a:t>
            </a:r>
            <a:r>
              <a:rPr lang="en-US" altLang="zh-CN" sz="1600" dirty="0">
                <a:solidFill>
                  <a:schemeClr val="tx1"/>
                </a:solidFill>
                <a:sym typeface="+mn-ea"/>
              </a:rPr>
              <a:t>radar echoes</a:t>
            </a:r>
            <a:endParaRPr lang="en-US" altLang="zh-CN" sz="160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sz="4000" dirty="0"/>
              <a:t>O-B</a:t>
            </a:r>
            <a:r>
              <a:rPr lang="en-GB" altLang="zh-CN" sz="4000" dirty="0"/>
              <a:t> </a:t>
            </a:r>
            <a:r>
              <a:rPr lang="en-US" altLang="zh-CN" dirty="0"/>
              <a:t>M</a:t>
            </a:r>
            <a:r>
              <a:rPr lang="en-GB" altLang="zh-CN" sz="4000" dirty="0" err="1"/>
              <a:t>onitoring</a:t>
            </a:r>
            <a:r>
              <a:rPr lang="en-GB" altLang="zh-CN" sz="4000" dirty="0"/>
              <a:t> of </a:t>
            </a:r>
            <a:r>
              <a:rPr lang="en-US" altLang="zh-CN" sz="4000" dirty="0"/>
              <a:t>Active</a:t>
            </a:r>
            <a:r>
              <a:rPr lang="en-US" altLang="zh-CN" sz="4000" dirty="0"/>
              <a:t> Radar</a:t>
            </a:r>
            <a:endParaRPr lang="en-US" altLang="zh-CN" sz="4000" dirty="0"/>
          </a:p>
        </p:txBody>
      </p:sp>
      <p:sp>
        <p:nvSpPr>
          <p:cNvPr id="2" name="文本框 1"/>
          <p:cNvSpPr txBox="1"/>
          <p:nvPr/>
        </p:nvSpPr>
        <p:spPr>
          <a:xfrm>
            <a:off x="582295" y="922020"/>
            <a:ext cx="10542905" cy="147637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p>
            <a:pPr marL="285750" lvl="0" indent="-285750" algn="l">
              <a:buClrTx/>
              <a:buSzTx/>
              <a:buFont typeface="Wingdings" panose="05000000000000000000" charset="0"/>
              <a:buChar char=""/>
            </a:pPr>
            <a:r>
              <a:rPr lang="en-US" altLang="zh-CN" sz="1800" dirty="0">
                <a:latin typeface="微软雅黑" charset="0"/>
                <a:ea typeface="微软雅黑" charset="0"/>
                <a:sym typeface="+mn-ea"/>
              </a:rPr>
              <a:t>Simulating precipitation radar echoes using RTMs and </a:t>
            </a:r>
            <a:r>
              <a:rPr lang="en-US" altLang="zh-CN" sz="1800" dirty="0">
                <a:latin typeface="微软雅黑" charset="0"/>
                <a:ea typeface="微软雅黑" charset="0"/>
                <a:sym typeface="+mn-ea"/>
              </a:rPr>
              <a:t>NWP data may result in mis-location problem and inaccurate magnitude</a:t>
            </a:r>
            <a:endParaRPr lang="en-US" altLang="zh-CN" sz="1800" dirty="0">
              <a:latin typeface="微软雅黑" charset="0"/>
              <a:ea typeface="微软雅黑" charset="0"/>
              <a:sym typeface="+mn-ea"/>
            </a:endParaRPr>
          </a:p>
          <a:p>
            <a:pPr marL="285750" lvl="0" indent="-285750" algn="l">
              <a:buClrTx/>
              <a:buSzTx/>
              <a:buFont typeface="Wingdings" panose="05000000000000000000" charset="0"/>
              <a:buChar char=""/>
            </a:pPr>
            <a:r>
              <a:rPr lang="en-US" altLang="zh-CN" sz="1800" dirty="0">
                <a:latin typeface="微软雅黑" charset="0"/>
                <a:ea typeface="微软雅黑" charset="0"/>
                <a:sym typeface="+mn-ea"/>
              </a:rPr>
              <a:t>Towards improving the accuracy of PMR radar echo simulation, t</a:t>
            </a:r>
            <a:r>
              <a:rPr lang="en-US" altLang="zh-CN" sz="1800" dirty="0">
                <a:latin typeface="微软雅黑" charset="0"/>
                <a:ea typeface="微软雅黑" charset="0"/>
                <a:sym typeface="+mn-ea"/>
              </a:rPr>
              <a:t>he </a:t>
            </a:r>
            <a:r>
              <a:rPr lang="en-US" altLang="zh-CN" sz="1800" dirty="0">
                <a:latin typeface="微软雅黑" charset="0"/>
                <a:ea typeface="微软雅黑" charset="0"/>
                <a:sym typeface="+mn-ea"/>
              </a:rPr>
              <a:t>multi</a:t>
            </a:r>
            <a:r>
              <a:rPr lang="en-US" altLang="zh-CN" sz="1800" dirty="0">
                <a:latin typeface="微软雅黑" charset="0"/>
                <a:ea typeface="微软雅黑" charset="0"/>
                <a:sym typeface="+mn-ea"/>
              </a:rPr>
              <a:t>-</a:t>
            </a:r>
            <a:r>
              <a:rPr lang="en-US" altLang="zh-CN" sz="1800" dirty="0">
                <a:latin typeface="微软雅黑" charset="0"/>
                <a:ea typeface="微软雅黑" charset="0"/>
                <a:sym typeface="+mn-ea"/>
              </a:rPr>
              <a:t>satellite Goddard profile product</a:t>
            </a:r>
            <a:r>
              <a:rPr lang="en-US" altLang="zh-CN" sz="1800" dirty="0">
                <a:latin typeface="微软雅黑" charset="0"/>
                <a:ea typeface="微软雅黑" charset="0"/>
                <a:sym typeface="+mn-ea"/>
              </a:rPr>
              <a:t>s are used as the input instead, and</a:t>
            </a:r>
            <a:r>
              <a:rPr lang="en-US" altLang="zh-CN" sz="1800" dirty="0">
                <a:latin typeface="微软雅黑" charset="0"/>
                <a:ea typeface="微软雅黑" charset="0"/>
                <a:sym typeface="+mn-ea"/>
              </a:rPr>
              <a:t> the solid</a:t>
            </a:r>
            <a:r>
              <a:rPr lang="en-US" altLang="zh-CN" sz="1800" dirty="0">
                <a:latin typeface="微软雅黑" charset="0"/>
                <a:ea typeface="微软雅黑" charset="0"/>
                <a:sym typeface="+mn-ea"/>
              </a:rPr>
              <a:t> hydrometer</a:t>
            </a:r>
            <a:r>
              <a:rPr lang="en-US" altLang="zh-CN" sz="1800" dirty="0">
                <a:latin typeface="微软雅黑" charset="0"/>
                <a:ea typeface="微软雅黑" charset="0"/>
                <a:sym typeface="+mn-ea"/>
              </a:rPr>
              <a:t> scattering scheme</a:t>
            </a:r>
            <a:r>
              <a:rPr lang="en-US" altLang="zh-CN" sz="1800" dirty="0">
                <a:latin typeface="微软雅黑" charset="0"/>
                <a:ea typeface="微软雅黑" charset="0"/>
                <a:sym typeface="+mn-ea"/>
              </a:rPr>
              <a:t> is optimized. </a:t>
            </a:r>
            <a:endParaRPr lang="en-US" altLang="zh-CN" sz="1800" dirty="0">
              <a:latin typeface="微软雅黑" charset="0"/>
              <a:ea typeface="微软雅黑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48385" y="3260090"/>
            <a:ext cx="89535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l">
              <a:buClrTx/>
              <a:buSzTx/>
              <a:buFontTx/>
            </a:pPr>
            <a:r>
              <a:rPr lang="en-US" altLang="zh-CN" sz="1600" dirty="0">
                <a:sym typeface="+mn-ea"/>
              </a:rPr>
              <a:t>Obs</a:t>
            </a:r>
            <a:endParaRPr lang="en-US" altLang="zh-CN" sz="1600" dirty="0"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562350" y="3260090"/>
            <a:ext cx="286766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l">
              <a:buClrTx/>
              <a:buSzTx/>
              <a:buFontTx/>
            </a:pPr>
            <a:r>
              <a:rPr lang="en-US" altLang="zh-CN" sz="1600" dirty="0">
                <a:sym typeface="+mn-ea"/>
              </a:rPr>
              <a:t>L</a:t>
            </a:r>
            <a:r>
              <a:rPr lang="en-US" altLang="zh-CN" sz="1600" dirty="0">
                <a:sym typeface="+mn-ea"/>
              </a:rPr>
              <a:t>arge plate </a:t>
            </a:r>
            <a:endParaRPr lang="en-US" altLang="zh-CN" sz="1600" dirty="0"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en-US" altLang="zh-CN" sz="1600" dirty="0">
                <a:sym typeface="+mn-ea"/>
              </a:rPr>
              <a:t>aggregate</a:t>
            </a:r>
            <a:r>
              <a:rPr lang="en-US" altLang="zh-CN" sz="1600" dirty="0">
                <a:sym typeface="+mn-ea"/>
              </a:rPr>
              <a:t>(defa</a:t>
            </a:r>
            <a:r>
              <a:rPr lang="en-US" altLang="zh-CN" sz="1600" dirty="0">
                <a:sym typeface="+mn-ea"/>
              </a:rPr>
              <a:t>ult)</a:t>
            </a:r>
            <a:endParaRPr lang="en-US" altLang="zh-CN" sz="1600" dirty="0">
              <a:sym typeface="+mn-ea"/>
            </a:endParaRPr>
          </a:p>
          <a:p>
            <a:pPr lvl="0" algn="l">
              <a:buClrTx/>
              <a:buSzTx/>
              <a:buFontTx/>
            </a:pPr>
            <a:endParaRPr lang="en-US" altLang="zh-CN" sz="1600" dirty="0"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912485" y="3228975"/>
            <a:ext cx="286766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l">
              <a:buClrTx/>
              <a:buSzTx/>
              <a:buFontTx/>
            </a:pPr>
            <a:r>
              <a:rPr lang="en-US" altLang="zh-CN" sz="1600" dirty="0">
                <a:sym typeface="+mn-ea"/>
              </a:rPr>
              <a:t>Evans </a:t>
            </a:r>
            <a:r>
              <a:rPr lang="en-US" altLang="zh-CN" sz="1600" dirty="0">
                <a:sym typeface="+mn-ea"/>
              </a:rPr>
              <a:t>Snow </a:t>
            </a:r>
            <a:endParaRPr lang="en-US" altLang="zh-CN" sz="1600" dirty="0"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en-US" altLang="zh-CN" sz="1600" dirty="0">
                <a:sym typeface="+mn-ea"/>
              </a:rPr>
              <a:t>aggregate</a:t>
            </a:r>
            <a:endParaRPr lang="en-US" altLang="zh-CN" sz="1600" dirty="0">
              <a:sym typeface="+mn-ea"/>
            </a:endParaRPr>
          </a:p>
          <a:p>
            <a:pPr lvl="0" algn="l">
              <a:buClrTx/>
              <a:buSzTx/>
              <a:buFontTx/>
            </a:pPr>
            <a:endParaRPr lang="en-US" altLang="zh-CN" sz="1600" dirty="0">
              <a:sym typeface="+mn-e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 sz="4000" dirty="0"/>
              <a:t>Conclusion and Prospect</a:t>
            </a:r>
            <a:br>
              <a:rPr lang="en-GB" altLang="zh-CN" sz="4000" dirty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375758"/>
            <a:ext cx="10972800" cy="5257799"/>
          </a:xfrm>
        </p:spPr>
        <p:txBody>
          <a:bodyPr/>
          <a:lstStyle/>
          <a:p>
            <a:r>
              <a:rPr lang="en-US" altLang="zh-CN" sz="2400"/>
              <a:t>Continuous records of the O-B departure could help understand the nature of the biases seen in observations, evaluate the instrument and L1 data stability, and explore the instrument problems. </a:t>
            </a:r>
            <a:endParaRPr lang="en-US" altLang="zh-CN" sz="2400"/>
          </a:p>
          <a:p>
            <a:r>
              <a:rPr lang="en-US" altLang="zh-CN" sz="2400"/>
              <a:t>Some approaches </a:t>
            </a:r>
            <a:r>
              <a:rPr lang="en-US" altLang="zh-CN" sz="2400">
                <a:sym typeface="+mn-ea"/>
              </a:rPr>
              <a:t>have been attempted that </a:t>
            </a:r>
            <a:r>
              <a:rPr lang="en-US" altLang="zh-CN" sz="2400"/>
              <a:t>combine SNO with simulated radiance,  to mitigate the uncertainty in the data quality assessment and error estimation. </a:t>
            </a:r>
            <a:endParaRPr lang="en-US" altLang="zh-CN" sz="2400"/>
          </a:p>
          <a:p>
            <a:r>
              <a:rPr lang="en-US" altLang="zh-CN" sz="2400"/>
              <a:t>The O-B method has been extended to the active radar L1 data monitoring. Although progress has been made in precipitation radar simulation. </a:t>
            </a:r>
            <a:r>
              <a:rPr lang="en-US" altLang="zh-CN" sz="2400">
                <a:sym typeface="+mn-ea"/>
              </a:rPr>
              <a:t> this method remains more reliable in clear sky regions,</a:t>
            </a:r>
            <a:endParaRPr lang="en-US" altLang="zh-CN" sz="2400"/>
          </a:p>
          <a:p>
            <a:r>
              <a:rPr lang="en-US" altLang="zh-CN" sz="2400"/>
              <a:t>It is planned to continue this work within NSMC, incorporating longer time series and big data analysis to understand better theunderstand bias characteristics of each instrument.</a:t>
            </a:r>
            <a:endParaRPr lang="en-US" altLang="zh-CN" sz="240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7705" y="486958"/>
            <a:ext cx="7772400" cy="667472"/>
          </a:xfrm>
        </p:spPr>
        <p:txBody>
          <a:bodyPr/>
          <a:lstStyle/>
          <a:p>
            <a:r>
              <a:rPr lang="en-GB" dirty="0"/>
              <a:t>Overview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53210"/>
            <a:ext cx="10972800" cy="4823460"/>
          </a:xfrm>
        </p:spPr>
        <p:txBody>
          <a:bodyPr>
            <a:normAutofit lnSpcReduction="10000"/>
          </a:bodyPr>
          <a:lstStyle/>
          <a:p>
            <a:pPr lvl="0">
              <a:buClr>
                <a:srgbClr val="0070C0"/>
              </a:buClr>
            </a:pPr>
            <a:r>
              <a:rPr lang="en-US" altLang="en-GB" sz="3600" dirty="0"/>
              <a:t>Background and </a:t>
            </a:r>
            <a:r>
              <a:rPr lang="en-GB" sz="3600" dirty="0"/>
              <a:t>Motivation</a:t>
            </a:r>
            <a:r>
              <a:rPr lang="en-US" altLang="en-GB" sz="3600" dirty="0"/>
              <a:t> </a:t>
            </a:r>
            <a:endParaRPr lang="en-GB" sz="3600" dirty="0"/>
          </a:p>
          <a:p>
            <a:pPr lvl="0" latinLnBrk="0">
              <a:spcBef>
                <a:spcPts val="1800"/>
              </a:spcBef>
              <a:buClr>
                <a:srgbClr val="0070C0"/>
              </a:buClr>
            </a:pPr>
            <a:r>
              <a:rPr lang="en-US" altLang="zh-CN" sz="3600" dirty="0">
                <a:sym typeface="+mn-ea"/>
              </a:rPr>
              <a:t>O-B</a:t>
            </a:r>
            <a:r>
              <a:rPr lang="en-GB" altLang="zh-CN" sz="3600" dirty="0">
                <a:sym typeface="+mn-ea"/>
              </a:rPr>
              <a:t> </a:t>
            </a:r>
            <a:r>
              <a:rPr lang="en-US" altLang="zh-CN" sz="3600" dirty="0">
                <a:sym typeface="+mn-ea"/>
              </a:rPr>
              <a:t>M</a:t>
            </a:r>
            <a:r>
              <a:rPr lang="en-GB" altLang="zh-CN" sz="3600" dirty="0" err="1">
                <a:sym typeface="+mn-ea"/>
              </a:rPr>
              <a:t>onitoring</a:t>
            </a:r>
            <a:r>
              <a:rPr lang="en-GB" sz="3600" dirty="0"/>
              <a:t> of FY-3 </a:t>
            </a:r>
            <a:r>
              <a:rPr lang="en-US" altLang="en-GB" sz="3600" dirty="0"/>
              <a:t>MW </a:t>
            </a:r>
            <a:r>
              <a:rPr lang="en-GB" sz="3600" dirty="0"/>
              <a:t>Instruments</a:t>
            </a:r>
            <a:endParaRPr lang="en-GB" sz="3600" dirty="0"/>
          </a:p>
          <a:p>
            <a:pPr>
              <a:buClr>
                <a:srgbClr val="0070C0"/>
              </a:buClr>
            </a:pP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Microwave Sounders</a:t>
            </a:r>
            <a:endParaRPr lang="en-US" altLang="zh-C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0070C0"/>
              </a:buClr>
            </a:pPr>
            <a:r>
              <a:rPr lang="en-US" altLang="zh-CN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Microwave Imagers</a:t>
            </a:r>
            <a:endParaRPr lang="en-US" altLang="zh-CN" sz="2600" dirty="0" err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0070C0"/>
              </a:buClr>
            </a:pPr>
            <a:r>
              <a:rPr lang="en-US" altLang="en-GB" sz="2600" dirty="0"/>
              <a:t>Active Radars</a:t>
            </a:r>
            <a:endParaRPr lang="en-GB" sz="2600" dirty="0"/>
          </a:p>
          <a:p>
            <a:pPr lvl="0" latinLnBrk="0">
              <a:spcBef>
                <a:spcPts val="1800"/>
              </a:spcBef>
              <a:buClr>
                <a:srgbClr val="0070C0"/>
              </a:buClr>
            </a:pPr>
            <a:r>
              <a:rPr lang="en-GB" sz="3600" dirty="0"/>
              <a:t>Conclusion and Prospect</a:t>
            </a:r>
            <a:endParaRPr lang="en-GB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>
              <a:defRPr/>
            </a:pPr>
            <a:fld id="{DA28AC38-E0E8-49D7-B2FE-71FD7C42C09E}" type="slidenum">
              <a:rPr lang="en-US"/>
            </a:fld>
            <a:endParaRPr lang="en-US"/>
          </a:p>
        </p:txBody>
      </p:sp>
      <p:sp>
        <p:nvSpPr>
          <p:cNvPr id="5" name="标题 1"/>
          <p:cNvSpPr>
            <a:spLocks noGrp="1"/>
          </p:cNvSpPr>
          <p:nvPr/>
        </p:nvSpPr>
        <p:spPr>
          <a:xfrm>
            <a:off x="1986915" y="228513"/>
            <a:ext cx="7772400" cy="66747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9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9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9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9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9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9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9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90204" pitchFamily="34" charset="0"/>
              </a:defRPr>
            </a:lvl9pPr>
          </a:lstStyle>
          <a:p>
            <a:r>
              <a:rPr lang="en-US" altLang="zh-CN" dirty="0"/>
              <a:t>Background and Motivation</a:t>
            </a:r>
            <a:endParaRPr lang="zh-CN" altLang="en-US" dirty="0"/>
          </a:p>
        </p:txBody>
      </p:sp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323215" y="993775"/>
            <a:ext cx="11603355" cy="3683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lvl="0" indent="-285750" algn="l">
              <a:buClrTx/>
              <a:buSzTx/>
              <a:buFont typeface="Wingdings" panose="05000000000000000000" charset="0"/>
              <a:buChar char=""/>
            </a:pPr>
            <a:r>
              <a:rPr lang="en-US" altLang="zh-CN" sz="1800" b="1" dirty="0">
                <a:solidFill>
                  <a:schemeClr val="tx1"/>
                </a:solidFill>
                <a:latin typeface="微软雅黑" charset="0"/>
                <a:ea typeface="微软雅黑" charset="0"/>
                <a:sym typeface="+mn-ea"/>
              </a:rPr>
              <a:t>Fengyun Satellite Instrument Performances and L1 Data Quality Monitoring System</a:t>
            </a:r>
            <a:endParaRPr lang="en-US" altLang="zh-CN" sz="1800" b="1" dirty="0">
              <a:solidFill>
                <a:schemeClr val="tx1"/>
              </a:solidFill>
              <a:latin typeface="微软雅黑" charset="0"/>
              <a:ea typeface="微软雅黑" charset="0"/>
              <a:sym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307080" y="5931520"/>
            <a:ext cx="5617210" cy="337185"/>
          </a:xfrm>
          <a:prstGeom prst="rect">
            <a:avLst/>
          </a:prstGeom>
        </p:spPr>
        <p:txBody>
          <a:bodyPr wrap="square">
            <a:spAutoFit/>
          </a:bodyPr>
          <a:p>
            <a:pPr marL="285750" indent="-285750" algn="ctr">
              <a:buFont typeface="Arial" panose="020B0604020202090204" pitchFamily="34" charset="0"/>
              <a:buChar char="•"/>
            </a:pPr>
            <a:r>
              <a:rPr lang="zh-CN" altLang="en-US" sz="1600" dirty="0"/>
              <a:t>（https://gsics.nsmc.org.cn/portal/cn/fycv/ipm.html）</a:t>
            </a:r>
            <a:endParaRPr lang="zh-CN" altLang="en-US" sz="1600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625" y="1769745"/>
            <a:ext cx="3436620" cy="197675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3888190" y="4294705"/>
            <a:ext cx="4269099" cy="40011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>
            <a:defPPr>
              <a:defRPr lang="zh-CN"/>
            </a:defPPr>
            <a:lvl1pPr algn="ctr" rtl="0" eaLnBrk="0" hangingPunct="0">
              <a:defRPr sz="1400" b="1">
                <a:solidFill>
                  <a:srgbClr val="28A9D6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000" dirty="0">
                <a:solidFill>
                  <a:srgbClr val="0070C0"/>
                </a:solidFill>
              </a:rPr>
              <a:t>Monitoring of Telemetry Parameters</a:t>
            </a:r>
            <a:endParaRPr lang="en-US" altLang="zh-CN" sz="2000" dirty="0">
              <a:solidFill>
                <a:srgbClr val="0070C0"/>
              </a:solidFill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730" y="4960290"/>
            <a:ext cx="2358730" cy="65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258" y="4933610"/>
            <a:ext cx="2480367" cy="685939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文本框 21"/>
          <p:cNvSpPr txBox="1"/>
          <p:nvPr/>
        </p:nvSpPr>
        <p:spPr>
          <a:xfrm>
            <a:off x="2862133" y="5687950"/>
            <a:ext cx="779869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1600" dirty="0"/>
              <a:t>(The Instrument temperature and</a:t>
            </a:r>
            <a:r>
              <a:rPr lang="zh-CN" altLang="en-US" sz="1600" dirty="0"/>
              <a:t> </a:t>
            </a:r>
            <a:r>
              <a:rPr lang="en-US" altLang="zh-CN" sz="1600" dirty="0"/>
              <a:t>Blackbody</a:t>
            </a:r>
            <a:r>
              <a:rPr lang="zh-CN" altLang="en-US" sz="1600" dirty="0"/>
              <a:t> </a:t>
            </a:r>
            <a:r>
              <a:rPr lang="en-US" altLang="zh-CN" sz="1600" dirty="0"/>
              <a:t>temperature for MWHS-2 )</a:t>
            </a:r>
            <a:endParaRPr lang="zh-CN" altLang="en-US" sz="1600" dirty="0"/>
          </a:p>
        </p:txBody>
      </p:sp>
      <p:sp>
        <p:nvSpPr>
          <p:cNvPr id="23" name="箭头: 下 12"/>
          <p:cNvSpPr/>
          <p:nvPr/>
        </p:nvSpPr>
        <p:spPr>
          <a:xfrm>
            <a:off x="5379357" y="3781579"/>
            <a:ext cx="1028700" cy="504642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箭头: 下 13"/>
          <p:cNvSpPr/>
          <p:nvPr/>
        </p:nvSpPr>
        <p:spPr>
          <a:xfrm rot="5400000">
            <a:off x="3235348" y="2672581"/>
            <a:ext cx="1028700" cy="504642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箭头: 下 14"/>
          <p:cNvSpPr/>
          <p:nvPr/>
        </p:nvSpPr>
        <p:spPr>
          <a:xfrm rot="16200000">
            <a:off x="7395480" y="2675066"/>
            <a:ext cx="1028700" cy="504642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251967" y="2456391"/>
            <a:ext cx="3055351" cy="40011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>
            <a:defPPr>
              <a:defRPr lang="zh-CN"/>
            </a:defPPr>
            <a:lvl1pPr algn="ctr" rtl="0" eaLnBrk="0" hangingPunct="0">
              <a:defRPr sz="1400" b="1">
                <a:solidFill>
                  <a:srgbClr val="28A9D6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000" dirty="0">
                <a:solidFill>
                  <a:srgbClr val="0070C0"/>
                </a:solidFill>
              </a:rPr>
              <a:t>Monitoring based on SNO</a:t>
            </a:r>
            <a:endParaRPr lang="en-US" altLang="zh-CN" sz="2000" dirty="0">
              <a:solidFill>
                <a:srgbClr val="0070C0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629650" y="2332355"/>
            <a:ext cx="2680335" cy="70675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>
            <a:defPPr>
              <a:defRPr lang="zh-CN"/>
            </a:defPPr>
            <a:lvl1pPr algn="ctr" rtl="0" eaLnBrk="0" hangingPunct="0">
              <a:defRPr sz="1400" b="1">
                <a:solidFill>
                  <a:srgbClr val="28A9D6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000" dirty="0">
                <a:solidFill>
                  <a:srgbClr val="0070C0"/>
                </a:solidFill>
              </a:rPr>
              <a:t>Monitoring based on NWP and RT models</a:t>
            </a:r>
            <a:endParaRPr lang="en-US" altLang="zh-CN" sz="2000" dirty="0">
              <a:solidFill>
                <a:srgbClr val="0070C0"/>
              </a:solidFill>
            </a:endParaRPr>
          </a:p>
        </p:txBody>
      </p:sp>
      <p:pic>
        <p:nvPicPr>
          <p:cNvPr id="28" name="Picture 6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022" y="2924902"/>
            <a:ext cx="2699041" cy="2339402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533" y="3107805"/>
            <a:ext cx="3056620" cy="165566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>
              <a:defRPr/>
            </a:pPr>
            <a:fld id="{DA28AC38-E0E8-49D7-B2FE-71FD7C42C09E}" type="slidenum">
              <a:rPr lang="en-US"/>
            </a:fld>
            <a:endParaRPr lang="en-US"/>
          </a:p>
        </p:txBody>
      </p:sp>
      <p:sp>
        <p:nvSpPr>
          <p:cNvPr id="5" name="标题 1"/>
          <p:cNvSpPr>
            <a:spLocks noGrp="1"/>
          </p:cNvSpPr>
          <p:nvPr/>
        </p:nvSpPr>
        <p:spPr>
          <a:xfrm>
            <a:off x="1986915" y="178348"/>
            <a:ext cx="7772400" cy="66747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9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9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9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9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9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9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9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90204" pitchFamily="34" charset="0"/>
              </a:defRPr>
            </a:lvl9pPr>
          </a:lstStyle>
          <a:p>
            <a:r>
              <a:rPr lang="en-US" altLang="zh-CN" dirty="0"/>
              <a:t>Background and Motivation</a:t>
            </a:r>
            <a:endParaRPr lang="zh-CN" altLang="en-US" dirty="0"/>
          </a:p>
        </p:txBody>
      </p:sp>
      <p:sp>
        <p:nvSpPr>
          <p:cNvPr id="30" name="内容占位符 6"/>
          <p:cNvSpPr txBox="1"/>
          <p:nvPr/>
        </p:nvSpPr>
        <p:spPr bwMode="auto">
          <a:xfrm>
            <a:off x="7891145" y="5903595"/>
            <a:ext cx="3142615" cy="335915"/>
          </a:xfrm>
          <a:prstGeom prst="rect">
            <a:avLst/>
          </a:prstGeom>
          <a:solidFill>
            <a:schemeClr val="bg1"/>
          </a:solidFill>
        </p:spPr>
        <p:txBody>
          <a:bodyPr wrap="square" lIns="91426" tIns="45712" rIns="91426" bIns="45712" rtlCol="0">
            <a:spAutoFit/>
          </a:bodyPr>
          <a:lstStyle>
            <a:defPPr>
              <a:defRPr lang="zh-CN"/>
            </a:defPPr>
            <a:lvl1pPr>
              <a:defRPr sz="1600" b="1">
                <a:ea typeface="黑体" pitchFamily="49" charset="-122"/>
              </a:defRPr>
            </a:lvl1pPr>
            <a:lvl2pPr marL="742950" indent="-285750" rtl="0" eaLnBrk="0" hangingPunct="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8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rtl="0" eaLnBrk="0" hangingPunct="0">
              <a:spcBef>
                <a:spcPct val="20000"/>
              </a:spcBef>
              <a:buChar char="•"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rtl="0" eaLnBrk="0" hangingPunct="0">
              <a:spcBef>
                <a:spcPct val="20000"/>
              </a:spcBef>
              <a:buChar char="–"/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rtl="0" eaLnBrk="0" hangingPunct="0">
              <a:spcBef>
                <a:spcPct val="20000"/>
              </a:spcBef>
              <a:buChar char="»"/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rtl="0">
              <a:spcBef>
                <a:spcPct val="20000"/>
              </a:spcBef>
              <a:buChar char="»"/>
              <a:defRPr sz="2000">
                <a:latin typeface="+mn-lt"/>
              </a:defRPr>
            </a:lvl6pPr>
            <a:lvl7pPr marL="2971800" indent="-228600" rtl="0">
              <a:spcBef>
                <a:spcPct val="20000"/>
              </a:spcBef>
              <a:buChar char="»"/>
              <a:defRPr sz="2000">
                <a:latin typeface="+mn-lt"/>
              </a:defRPr>
            </a:lvl7pPr>
            <a:lvl8pPr marL="3429000" indent="-228600" rtl="0">
              <a:spcBef>
                <a:spcPct val="20000"/>
              </a:spcBef>
              <a:buChar char="»"/>
              <a:defRPr sz="2000">
                <a:latin typeface="+mn-lt"/>
              </a:defRPr>
            </a:lvl8pPr>
            <a:lvl9pPr marL="3886200" indent="-228600" rtl="0">
              <a:spcBef>
                <a:spcPct val="20000"/>
              </a:spcBef>
              <a:buChar char="»"/>
              <a:defRPr sz="2000">
                <a:latin typeface="+mn-lt"/>
              </a:defRPr>
            </a:lvl9pPr>
          </a:lstStyle>
          <a:p>
            <a:r>
              <a:rPr lang="en-US" altLang="zh-CN" b="0" dirty="0"/>
              <a:t>O-B </a:t>
            </a:r>
            <a:r>
              <a:rPr lang="en-US" altLang="zh-CN" b="0" dirty="0"/>
              <a:t>global bias analysis</a:t>
            </a:r>
            <a:endParaRPr lang="en-US" altLang="zh-CN" b="0" dirty="0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5" t="49928" r="9986"/>
          <a:stretch>
            <a:fillRect/>
          </a:stretch>
        </p:blipFill>
        <p:spPr>
          <a:xfrm>
            <a:off x="6605270" y="2461260"/>
            <a:ext cx="4088130" cy="1778635"/>
          </a:xfrm>
          <a:prstGeom prst="rect">
            <a:avLst/>
          </a:prstGeom>
        </p:spPr>
      </p:pic>
      <p:graphicFrame>
        <p:nvGraphicFramePr>
          <p:cNvPr id="6" name="内容占位符 4"/>
          <p:cNvGraphicFramePr/>
          <p:nvPr/>
        </p:nvGraphicFramePr>
        <p:xfrm>
          <a:off x="-1465041" y="3641719"/>
          <a:ext cx="6355558" cy="2742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图示 12"/>
          <p:cNvGraphicFramePr/>
          <p:nvPr/>
        </p:nvGraphicFramePr>
        <p:xfrm>
          <a:off x="3431540" y="3171825"/>
          <a:ext cx="3291840" cy="3025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4" name="文本框 13"/>
          <p:cNvSpPr txBox="1"/>
          <p:nvPr/>
        </p:nvSpPr>
        <p:spPr>
          <a:xfrm>
            <a:off x="3515360" y="4318000"/>
            <a:ext cx="1474470" cy="671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1000" b="1" dirty="0" smtClean="0">
                <a:solidFill>
                  <a:schemeClr val="tx1"/>
                </a:solidFill>
                <a:latin typeface="Arial" panose="020B0604020202090204"/>
                <a:ea typeface="宋体"/>
                <a:sym typeface="+mn-ea"/>
              </a:rPr>
              <a:t>ARMS,RTTOV,</a:t>
            </a:r>
            <a:endParaRPr lang="en-US" altLang="zh-CN" sz="1000" b="1" dirty="0" smtClean="0">
              <a:solidFill>
                <a:schemeClr val="tx1"/>
              </a:solidFill>
              <a:latin typeface="Arial" panose="020B0604020202090204"/>
              <a:ea typeface="宋体"/>
              <a:sym typeface="+mn-ea"/>
            </a:endParaRPr>
          </a:p>
          <a:p>
            <a:pPr lvl="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1000" b="1" dirty="0" smtClean="0">
                <a:solidFill>
                  <a:schemeClr val="tx1"/>
                </a:solidFill>
                <a:latin typeface="Arial" panose="020B0604020202090204"/>
                <a:ea typeface="宋体"/>
                <a:sym typeface="+mn-ea"/>
              </a:rPr>
              <a:t>CRTM,</a:t>
            </a:r>
            <a:endParaRPr lang="en-US" altLang="zh-CN" sz="1000" b="1" dirty="0" smtClean="0">
              <a:solidFill>
                <a:schemeClr val="tx1"/>
              </a:solidFill>
              <a:latin typeface="Arial" panose="020B0604020202090204"/>
              <a:ea typeface="宋体"/>
              <a:cs typeface="+mn-cs"/>
            </a:endParaRPr>
          </a:p>
          <a:p>
            <a:pPr lvl="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1000" b="1" dirty="0" smtClean="0">
                <a:solidFill>
                  <a:schemeClr val="tx1"/>
                </a:solidFill>
                <a:latin typeface="Arial" panose="020B0604020202090204"/>
                <a:ea typeface="宋体"/>
                <a:sym typeface="+mn-ea"/>
              </a:rPr>
              <a:t>LBLRTM,。。。</a:t>
            </a:r>
            <a:endParaRPr lang="en-US" altLang="zh-CN" sz="1000" b="1" dirty="0" smtClean="0">
              <a:solidFill>
                <a:schemeClr val="tx1"/>
              </a:solidFill>
              <a:latin typeface="Arial" panose="020B0604020202090204"/>
              <a:ea typeface="宋体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71805" y="1064260"/>
            <a:ext cx="10870565" cy="175323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lvl="0" indent="-285750" algn="l">
              <a:buClrTx/>
              <a:buSzTx/>
              <a:buFont typeface="Wingdings" panose="05000000000000000000" charset="0"/>
              <a:buChar char=""/>
            </a:pPr>
            <a:r>
              <a:rPr lang="en-US" altLang="zh-CN" sz="1800" b="1" dirty="0">
                <a:solidFill>
                  <a:schemeClr val="accent6"/>
                </a:solidFill>
                <a:latin typeface="微软雅黑" charset="0"/>
                <a:ea typeface="微软雅黑" charset="0"/>
                <a:sym typeface="+mn-ea"/>
              </a:rPr>
              <a:t>In support of GSICS project</a:t>
            </a:r>
            <a:r>
              <a:rPr lang="en-US" altLang="zh-CN" sz="1800" b="1" dirty="0">
                <a:latin typeface="微软雅黑" charset="0"/>
                <a:ea typeface="微软雅黑" charset="0"/>
                <a:sym typeface="+mn-ea"/>
              </a:rPr>
              <a:t> </a:t>
            </a:r>
            <a:r>
              <a:rPr lang="en-US" altLang="zh-CN" sz="1800" dirty="0">
                <a:latin typeface="微软雅黑" charset="0"/>
                <a:ea typeface="微软雅黑" charset="0"/>
                <a:sym typeface="+mn-ea"/>
              </a:rPr>
              <a:t>:</a:t>
            </a:r>
            <a:r>
              <a:rPr lang="en-US" altLang="zh-CN" sz="1800" dirty="0">
                <a:latin typeface="微软雅黑" charset="0"/>
                <a:ea typeface="微软雅黑" charset="0"/>
                <a:sym typeface="+mn-ea"/>
              </a:rPr>
              <a:t>Th</a:t>
            </a:r>
            <a:r>
              <a:rPr lang="en-US" altLang="zh-CN" sz="1800" dirty="0">
                <a:latin typeface="微软雅黑" charset="0"/>
                <a:ea typeface="微软雅黑" charset="0"/>
                <a:sym typeface="+mn-ea"/>
              </a:rPr>
              <a:t>e FY-3E/F/G microwave instruments are monitored routinely based on SNO and </a:t>
            </a:r>
            <a:r>
              <a:rPr lang="en-US" altLang="zh-CN" sz="1800" dirty="0">
                <a:latin typeface="微软雅黑" charset="0"/>
                <a:ea typeface="微软雅黑" charset="0"/>
                <a:sym typeface="+mn-ea"/>
              </a:rPr>
              <a:t>O-B</a:t>
            </a:r>
            <a:r>
              <a:rPr lang="en-US" altLang="zh-CN" sz="1800" dirty="0">
                <a:latin typeface="微软雅黑" charset="0"/>
                <a:ea typeface="微软雅黑" charset="0"/>
                <a:sym typeface="+mn-ea"/>
              </a:rPr>
              <a:t> (observation and background simulation).  </a:t>
            </a:r>
            <a:endParaRPr lang="en-US" altLang="zh-CN" sz="1800" dirty="0">
              <a:latin typeface="微软雅黑" charset="0"/>
              <a:ea typeface="微软雅黑" charset="0"/>
              <a:sym typeface="+mn-ea"/>
            </a:endParaRPr>
          </a:p>
          <a:p>
            <a:pPr marL="285750" lvl="0" indent="-285750" algn="l">
              <a:buClrTx/>
              <a:buSzTx/>
              <a:buFont typeface="Wingdings" panose="05000000000000000000" charset="0"/>
              <a:buChar char=""/>
            </a:pPr>
            <a:r>
              <a:rPr lang="en-US" altLang="zh-CN" sz="1800" dirty="0">
                <a:latin typeface="微软雅黑" charset="0"/>
                <a:ea typeface="微软雅黑" charset="0"/>
                <a:sym typeface="+mn-ea"/>
              </a:rPr>
              <a:t>O-B could p</a:t>
            </a:r>
            <a:r>
              <a:rPr lang="en-US" altLang="zh-CN" sz="1800" dirty="0">
                <a:latin typeface="微软雅黑" charset="0"/>
                <a:ea typeface="微软雅黑" charset="0"/>
                <a:sym typeface="+mn-ea"/>
              </a:rPr>
              <a:t>rovide an adequate sampling of the instrument biases for a full range of atmospheric conditions compared to SNO</a:t>
            </a:r>
            <a:r>
              <a:rPr lang="en-US" altLang="zh-CN" sz="1800" dirty="0">
                <a:latin typeface="微软雅黑" charset="0"/>
                <a:ea typeface="微软雅黑" charset="0"/>
                <a:sym typeface="+mn-ea"/>
              </a:rPr>
              <a:t>, suport u</a:t>
            </a:r>
            <a:r>
              <a:rPr lang="en-US" altLang="zh-CN" sz="1800" dirty="0">
                <a:latin typeface="微软雅黑" charset="0"/>
                <a:ea typeface="微软雅黑" charset="0"/>
                <a:sym typeface="+mn-ea"/>
              </a:rPr>
              <a:t>nderstanding the nature of the biases seen in observation</a:t>
            </a:r>
            <a:endParaRPr lang="en-US" altLang="zh-CN" sz="1800" dirty="0">
              <a:latin typeface="微软雅黑" charset="0"/>
              <a:ea typeface="微软雅黑" charset="0"/>
              <a:sym typeface="+mn-ea"/>
            </a:endParaRPr>
          </a:p>
          <a:p>
            <a:pPr lvl="0" algn="l">
              <a:buClrTx/>
              <a:buSzTx/>
              <a:buFontTx/>
            </a:pPr>
            <a:endParaRPr lang="en-US" altLang="zh-CN" sz="1800" dirty="0">
              <a:latin typeface="微软雅黑" charset="0"/>
              <a:ea typeface="微软雅黑" charset="0"/>
              <a:sym typeface="+mn-ea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12"/>
          <a:srcRect l="4013" t="12145" r="6021"/>
          <a:stretch>
            <a:fillRect/>
          </a:stretch>
        </p:blipFill>
        <p:spPr>
          <a:xfrm>
            <a:off x="6164580" y="4544060"/>
            <a:ext cx="2607310" cy="137985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13"/>
          <a:srcRect l="2514" t="10826" r="5366"/>
          <a:stretch>
            <a:fillRect/>
          </a:stretch>
        </p:blipFill>
        <p:spPr>
          <a:xfrm>
            <a:off x="8735060" y="4519295"/>
            <a:ext cx="2490470" cy="1365885"/>
          </a:xfrm>
          <a:prstGeom prst="rect">
            <a:avLst/>
          </a:prstGeom>
        </p:spPr>
      </p:pic>
      <p:sp>
        <p:nvSpPr>
          <p:cNvPr id="8" name="内容占位符 6"/>
          <p:cNvSpPr txBox="1"/>
          <p:nvPr/>
        </p:nvSpPr>
        <p:spPr bwMode="auto">
          <a:xfrm>
            <a:off x="6751320" y="3943350"/>
            <a:ext cx="4269740" cy="33591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26" tIns="45712" rIns="91426" bIns="45712" numCol="0" rtlCol="0" anchor="t" anchorCtr="0" compatLnSpc="0">
            <a:spAutoFit/>
          </a:bodyPr>
          <a:lstStyle>
            <a:defPPr>
              <a:defRPr lang="zh-CN"/>
            </a:defPPr>
            <a:lvl1pPr>
              <a:defRPr sz="1600" b="1">
                <a:ea typeface="黑体" pitchFamily="49" charset="-122"/>
              </a:defRPr>
            </a:lvl1pPr>
            <a:lvl2pPr marL="742950" indent="-285750" rtl="0" eaLnBrk="0" hangingPunct="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8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rtl="0" eaLnBrk="0" hangingPunct="0">
              <a:spcBef>
                <a:spcPct val="20000"/>
              </a:spcBef>
              <a:buChar char="•"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rtl="0" eaLnBrk="0" hangingPunct="0">
              <a:spcBef>
                <a:spcPct val="20000"/>
              </a:spcBef>
              <a:buChar char="–"/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rtl="0" eaLnBrk="0" hangingPunct="0">
              <a:spcBef>
                <a:spcPct val="20000"/>
              </a:spcBef>
              <a:buChar char="»"/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rtl="0">
              <a:spcBef>
                <a:spcPct val="20000"/>
              </a:spcBef>
              <a:buChar char="»"/>
              <a:defRPr sz="2000">
                <a:latin typeface="+mn-lt"/>
              </a:defRPr>
            </a:lvl6pPr>
            <a:lvl7pPr marL="2971800" indent="-228600" rtl="0">
              <a:spcBef>
                <a:spcPct val="20000"/>
              </a:spcBef>
              <a:buChar char="»"/>
              <a:defRPr sz="2000">
                <a:latin typeface="+mn-lt"/>
              </a:defRPr>
            </a:lvl7pPr>
            <a:lvl8pPr marL="3429000" indent="-228600" rtl="0">
              <a:spcBef>
                <a:spcPct val="20000"/>
              </a:spcBef>
              <a:buChar char="»"/>
              <a:defRPr sz="2000">
                <a:latin typeface="+mn-lt"/>
              </a:defRPr>
            </a:lvl8pPr>
            <a:lvl9pPr marL="3886200" indent="-228600" rtl="0">
              <a:spcBef>
                <a:spcPct val="20000"/>
              </a:spcBef>
              <a:buChar char="»"/>
              <a:defRPr sz="2000">
                <a:latin typeface="+mn-lt"/>
              </a:defRPr>
            </a:lvl9pPr>
          </a:lstStyle>
          <a:p>
            <a:pPr lvl="0" algn="l">
              <a:buClrTx/>
              <a:buSzTx/>
              <a:buFontTx/>
            </a:pPr>
            <a:r>
              <a:rPr lang="en-US" altLang="zh-CN" b="0" dirty="0">
                <a:sym typeface="+mn-ea"/>
              </a:rPr>
              <a:t>Stability of L1 data quality</a:t>
            </a:r>
            <a:r>
              <a:rPr lang="en-US" altLang="zh-CN" b="0" dirty="0">
                <a:sym typeface="+mn-ea"/>
              </a:rPr>
              <a:t> </a:t>
            </a:r>
            <a:r>
              <a:rPr lang="en-US" altLang="zh-CN" b="0" dirty="0">
                <a:sym typeface="+mn-ea"/>
              </a:rPr>
              <a:t>based on</a:t>
            </a:r>
            <a:r>
              <a:rPr lang="en-US" altLang="zh-CN" b="0" dirty="0">
                <a:sym typeface="+mn-ea"/>
              </a:rPr>
              <a:t> O-B</a:t>
            </a:r>
            <a:endParaRPr lang="en-US" altLang="zh-CN" b="0" dirty="0"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346190" y="5405120"/>
            <a:ext cx="967105" cy="335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lvl="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1000" b="1" dirty="0" smtClean="0">
                <a:latin typeface="Arial" panose="020B0604020202090204"/>
                <a:ea typeface="宋体"/>
                <a:sym typeface="+mn-ea"/>
              </a:rPr>
              <a:t>Abnormal</a:t>
            </a:r>
            <a:endParaRPr lang="en-US" altLang="zh-CN" sz="1000" b="1" dirty="0" smtClean="0">
              <a:latin typeface="Arial" panose="020B0604020202090204"/>
              <a:ea typeface="宋体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927465" y="5405120"/>
            <a:ext cx="967105" cy="335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lvl="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1000" b="1" dirty="0" smtClean="0">
                <a:latin typeface="Arial" panose="020B0604020202090204"/>
                <a:ea typeface="宋体"/>
                <a:sym typeface="+mn-ea"/>
              </a:rPr>
              <a:t>Normal</a:t>
            </a:r>
            <a:endParaRPr lang="en-US" altLang="zh-CN" sz="1000" b="1" dirty="0" smtClean="0">
              <a:latin typeface="Arial" panose="020B0604020202090204"/>
              <a:ea typeface="宋体"/>
              <a:sym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</a:fld>
            <a:endParaRPr lang="en-US"/>
          </a:p>
        </p:txBody>
      </p:sp>
      <p:sp>
        <p:nvSpPr>
          <p:cNvPr id="6" name="标题 1"/>
          <p:cNvSpPr>
            <a:spLocks noGrp="1"/>
          </p:cNvSpPr>
          <p:nvPr/>
        </p:nvSpPr>
        <p:spPr>
          <a:xfrm>
            <a:off x="1986915" y="178348"/>
            <a:ext cx="7772400" cy="66747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9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9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9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9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9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9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9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90204" pitchFamily="34" charset="0"/>
              </a:defRPr>
            </a:lvl9pPr>
          </a:lstStyle>
          <a:p>
            <a:r>
              <a:rPr lang="en-US" altLang="zh-CN" dirty="0"/>
              <a:t>Background and Motivation</a:t>
            </a:r>
            <a:endParaRPr lang="zh-CN" altLang="en-US" dirty="0"/>
          </a:p>
        </p:txBody>
      </p:sp>
      <p:grpSp>
        <p:nvGrpSpPr>
          <p:cNvPr id="38" name="组合 37"/>
          <p:cNvGrpSpPr/>
          <p:nvPr/>
        </p:nvGrpSpPr>
        <p:grpSpPr>
          <a:xfrm>
            <a:off x="1670685" y="1449705"/>
            <a:ext cx="9044305" cy="4663448"/>
            <a:chOff x="2631" y="554"/>
            <a:chExt cx="15986" cy="8071"/>
          </a:xfrm>
        </p:grpSpPr>
        <p:grpSp>
          <p:nvGrpSpPr>
            <p:cNvPr id="40" name="组合 39"/>
            <p:cNvGrpSpPr/>
            <p:nvPr/>
          </p:nvGrpSpPr>
          <p:grpSpPr>
            <a:xfrm>
              <a:off x="2631" y="554"/>
              <a:ext cx="15986" cy="8071"/>
              <a:chOff x="1664827" y="437661"/>
              <a:chExt cx="10151067" cy="5125028"/>
            </a:xfrm>
          </p:grpSpPr>
          <p:sp>
            <p:nvSpPr>
              <p:cNvPr id="41" name="矩形 40"/>
              <p:cNvSpPr/>
              <p:nvPr/>
            </p:nvSpPr>
            <p:spPr>
              <a:xfrm>
                <a:off x="3937492" y="2406161"/>
                <a:ext cx="4482465" cy="557530"/>
              </a:xfrm>
              <a:prstGeom prst="rect">
                <a:avLst/>
              </a:prstGeom>
              <a:solidFill>
                <a:srgbClr val="C9F0F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46" name="矩形 45"/>
              <p:cNvSpPr/>
              <p:nvPr/>
            </p:nvSpPr>
            <p:spPr>
              <a:xfrm>
                <a:off x="1842626" y="2356631"/>
                <a:ext cx="1443349" cy="62611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48" name="矩形 47"/>
              <p:cNvSpPr/>
              <p:nvPr/>
            </p:nvSpPr>
            <p:spPr>
              <a:xfrm>
                <a:off x="2068250" y="3696711"/>
                <a:ext cx="1958416" cy="821317"/>
              </a:xfrm>
              <a:prstGeom prst="rect">
                <a:avLst/>
              </a:prstGeom>
              <a:solidFill>
                <a:srgbClr val="FEF7D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/>
              </a:p>
            </p:txBody>
          </p:sp>
          <p:sp>
            <p:nvSpPr>
              <p:cNvPr id="49" name="矩形 48"/>
              <p:cNvSpPr/>
              <p:nvPr/>
            </p:nvSpPr>
            <p:spPr>
              <a:xfrm>
                <a:off x="5398627" y="5133429"/>
                <a:ext cx="2527935" cy="429260"/>
              </a:xfrm>
              <a:prstGeom prst="rect">
                <a:avLst/>
              </a:prstGeom>
              <a:solidFill>
                <a:srgbClr val="F8CC9A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>
                  <a:latin typeface="微软雅黑" charset="0"/>
                  <a:ea typeface="微软雅黑" charset="0"/>
                </a:endParaRPr>
              </a:p>
            </p:txBody>
          </p:sp>
          <p:sp>
            <p:nvSpPr>
              <p:cNvPr id="57" name="文本框 56"/>
              <p:cNvSpPr txBox="1"/>
              <p:nvPr/>
            </p:nvSpPr>
            <p:spPr>
              <a:xfrm>
                <a:off x="5496389" y="5164564"/>
                <a:ext cx="2318024" cy="3705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b="1" dirty="0">
                    <a:latin typeface="微软雅黑" charset="0"/>
                    <a:ea typeface="微软雅黑" charset="0"/>
                  </a:rPr>
                  <a:t>O-B Analysis</a:t>
                </a:r>
                <a:endParaRPr lang="en-US" altLang="zh-CN" sz="1600" b="1" dirty="0">
                  <a:latin typeface="微软雅黑" charset="0"/>
                  <a:ea typeface="微软雅黑" charset="0"/>
                </a:endParaRPr>
              </a:p>
            </p:txBody>
          </p:sp>
          <p:sp>
            <p:nvSpPr>
              <p:cNvPr id="58" name="文本框 57"/>
              <p:cNvSpPr txBox="1"/>
              <p:nvPr/>
            </p:nvSpPr>
            <p:spPr>
              <a:xfrm>
                <a:off x="4004673" y="2510689"/>
                <a:ext cx="4379739" cy="3705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buClrTx/>
                  <a:buSzTx/>
                  <a:buFontTx/>
                </a:pPr>
                <a:r>
                  <a:rPr lang="en-US" altLang="zh-CN" sz="1600" dirty="0">
                    <a:latin typeface="微软雅黑" charset="0"/>
                    <a:ea typeface="微软雅黑" charset="0"/>
                    <a:sym typeface="+mn-ea"/>
                  </a:rPr>
                  <a:t>Radiances Simulator based on RTMs</a:t>
                </a:r>
                <a:endParaRPr lang="en-US" altLang="zh-CN" sz="1600" dirty="0">
                  <a:latin typeface="微软雅黑" charset="0"/>
                  <a:ea typeface="微软雅黑" charset="0"/>
                  <a:sym typeface="+mn-ea"/>
                </a:endParaRPr>
              </a:p>
            </p:txBody>
          </p:sp>
          <p:sp>
            <p:nvSpPr>
              <p:cNvPr id="59" name="文本框 58"/>
              <p:cNvSpPr txBox="1"/>
              <p:nvPr/>
            </p:nvSpPr>
            <p:spPr>
              <a:xfrm>
                <a:off x="1701936" y="464479"/>
                <a:ext cx="4033237" cy="3705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buClrTx/>
                  <a:buSzTx/>
                  <a:buFontTx/>
                </a:pPr>
                <a:r>
                  <a:rPr lang="en-US" altLang="zh-CN" sz="1600" dirty="0">
                    <a:latin typeface="微软雅黑" charset="0"/>
                    <a:ea typeface="微软雅黑" charset="0"/>
                    <a:sym typeface="+mn-ea"/>
                  </a:rPr>
                  <a:t>    </a:t>
                </a:r>
                <a:r>
                  <a:rPr lang="en-US" altLang="zh-CN" sz="1600" dirty="0">
                    <a:latin typeface="微软雅黑" charset="0"/>
                    <a:ea typeface="微软雅黑" charset="0"/>
                    <a:sym typeface="+mn-ea"/>
                  </a:rPr>
                  <a:t>Multi-sources NWP Data Insput</a:t>
                </a:r>
                <a:endParaRPr lang="en-US" altLang="zh-CN" sz="1600" dirty="0">
                  <a:latin typeface="微软雅黑" charset="0"/>
                  <a:ea typeface="微软雅黑" charset="0"/>
                  <a:sym typeface="+mn-ea"/>
                </a:endParaRPr>
              </a:p>
            </p:txBody>
          </p:sp>
          <p:sp>
            <p:nvSpPr>
              <p:cNvPr id="60" name="矩形 59"/>
              <p:cNvSpPr/>
              <p:nvPr/>
            </p:nvSpPr>
            <p:spPr>
              <a:xfrm>
                <a:off x="4437237" y="3715531"/>
                <a:ext cx="1876425" cy="821055"/>
              </a:xfrm>
              <a:prstGeom prst="rect">
                <a:avLst/>
              </a:prstGeom>
              <a:solidFill>
                <a:srgbClr val="FEF7D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/>
              </a:p>
            </p:txBody>
          </p:sp>
          <p:sp>
            <p:nvSpPr>
              <p:cNvPr id="63" name="矩形 62"/>
              <p:cNvSpPr/>
              <p:nvPr/>
            </p:nvSpPr>
            <p:spPr>
              <a:xfrm>
                <a:off x="7026132" y="3718706"/>
                <a:ext cx="1637665" cy="810260"/>
              </a:xfrm>
              <a:prstGeom prst="rect">
                <a:avLst/>
              </a:prstGeom>
              <a:solidFill>
                <a:srgbClr val="FEF7D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/>
              </a:p>
            </p:txBody>
          </p:sp>
          <p:sp>
            <p:nvSpPr>
              <p:cNvPr id="64" name="矩形 63"/>
              <p:cNvSpPr/>
              <p:nvPr/>
            </p:nvSpPr>
            <p:spPr>
              <a:xfrm>
                <a:off x="9468977" y="3696481"/>
                <a:ext cx="2088515" cy="810260"/>
              </a:xfrm>
              <a:prstGeom prst="rect">
                <a:avLst/>
              </a:prstGeom>
              <a:solidFill>
                <a:srgbClr val="FEF7D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/>
              </a:p>
            </p:txBody>
          </p:sp>
          <p:sp>
            <p:nvSpPr>
              <p:cNvPr id="65" name="文本框 64"/>
              <p:cNvSpPr txBox="1"/>
              <p:nvPr/>
            </p:nvSpPr>
            <p:spPr>
              <a:xfrm>
                <a:off x="1791306" y="2346284"/>
                <a:ext cx="1494544" cy="66644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0">
                <a:srgbClr val="FFFFFF"/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pPr lvl="0" algn="l">
                  <a:buClrTx/>
                  <a:buSzTx/>
                  <a:buFontTx/>
                </a:pPr>
                <a:r>
                  <a:rPr lang="en-US" altLang="zh-CN" sz="1600" dirty="0">
                    <a:sym typeface="+mn-ea"/>
                  </a:rPr>
                  <a:t>Observation Geometrics</a:t>
                </a:r>
                <a:endParaRPr lang="en-US" altLang="zh-CN" sz="1600" dirty="0">
                  <a:sym typeface="+mn-ea"/>
                </a:endParaRPr>
              </a:p>
            </p:txBody>
          </p:sp>
          <p:sp>
            <p:nvSpPr>
              <p:cNvPr id="66" name="矩形 65"/>
              <p:cNvSpPr/>
              <p:nvPr/>
            </p:nvSpPr>
            <p:spPr>
              <a:xfrm>
                <a:off x="9025747" y="2182006"/>
                <a:ext cx="1024255" cy="561975"/>
              </a:xfrm>
              <a:prstGeom prst="rect">
                <a:avLst/>
              </a:prstGeom>
              <a:solidFill>
                <a:srgbClr val="FAEBD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/>
              </a:p>
            </p:txBody>
          </p:sp>
          <p:sp>
            <p:nvSpPr>
              <p:cNvPr id="67" name="文本框 66"/>
              <p:cNvSpPr txBox="1"/>
              <p:nvPr/>
            </p:nvSpPr>
            <p:spPr>
              <a:xfrm>
                <a:off x="9153617" y="2288083"/>
                <a:ext cx="1876084" cy="3705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/>
                  <a:t>RTTOV</a:t>
                </a:r>
                <a:endParaRPr lang="en-US" altLang="zh-CN" sz="1600" dirty="0"/>
              </a:p>
            </p:txBody>
          </p:sp>
          <p:sp>
            <p:nvSpPr>
              <p:cNvPr id="68" name="箭头: 下 36"/>
              <p:cNvSpPr/>
              <p:nvPr/>
            </p:nvSpPr>
            <p:spPr>
              <a:xfrm>
                <a:off x="6305538" y="1780007"/>
                <a:ext cx="489903" cy="528796"/>
              </a:xfrm>
              <a:prstGeom prst="downArrow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69" name="矩形 68"/>
              <p:cNvSpPr/>
              <p:nvPr/>
            </p:nvSpPr>
            <p:spPr>
              <a:xfrm>
                <a:off x="1664827" y="437661"/>
                <a:ext cx="10151067" cy="1288380"/>
              </a:xfrm>
              <a:prstGeom prst="rect">
                <a:avLst/>
              </a:prstGeom>
              <a:noFill/>
              <a:ln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cxnSp>
            <p:nvCxnSpPr>
              <p:cNvPr id="70" name="连接符: 肘形 41"/>
              <p:cNvCxnSpPr>
                <a:stCxn id="48" idx="2"/>
                <a:endCxn id="49" idx="0"/>
              </p:cNvCxnSpPr>
              <p:nvPr/>
            </p:nvCxnSpPr>
            <p:spPr>
              <a:xfrm rot="5400000" flipV="1">
                <a:off x="4547502" y="3017971"/>
                <a:ext cx="615505" cy="3615556"/>
              </a:xfrm>
              <a:prstGeom prst="bentConnector3">
                <a:avLst>
                  <a:gd name="adj1" fmla="val 49943"/>
                </a:avLst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连接符: 肘形 42"/>
              <p:cNvCxnSpPr>
                <a:stCxn id="60" idx="2"/>
                <a:endCxn id="49" idx="0"/>
              </p:cNvCxnSpPr>
              <p:nvPr/>
            </p:nvCxnSpPr>
            <p:spPr>
              <a:xfrm rot="5400000" flipV="1">
                <a:off x="5721127" y="4191597"/>
                <a:ext cx="596663" cy="1287146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连接符: 肘形 43"/>
              <p:cNvCxnSpPr>
                <a:stCxn id="63" idx="2"/>
                <a:endCxn id="49" idx="0"/>
              </p:cNvCxnSpPr>
              <p:nvPr/>
            </p:nvCxnSpPr>
            <p:spPr>
              <a:xfrm rot="5400000">
                <a:off x="6951695" y="4240499"/>
                <a:ext cx="604339" cy="1181666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连接符: 肘形 44"/>
              <p:cNvCxnSpPr>
                <a:stCxn id="64" idx="2"/>
                <a:endCxn id="49" idx="0"/>
              </p:cNvCxnSpPr>
              <p:nvPr/>
            </p:nvCxnSpPr>
            <p:spPr>
              <a:xfrm rot="5400000">
                <a:off x="8274715" y="2895149"/>
                <a:ext cx="626670" cy="3850036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箭头: 下 46"/>
              <p:cNvSpPr/>
              <p:nvPr/>
            </p:nvSpPr>
            <p:spPr>
              <a:xfrm>
                <a:off x="6325860" y="3152988"/>
                <a:ext cx="489903" cy="528796"/>
              </a:xfrm>
              <a:prstGeom prst="downArrow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75" name="矩形: 圆角 2"/>
              <p:cNvSpPr/>
              <p:nvPr/>
            </p:nvSpPr>
            <p:spPr>
              <a:xfrm>
                <a:off x="1906842" y="1016383"/>
                <a:ext cx="1752601" cy="369332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/>
              </a:p>
            </p:txBody>
          </p:sp>
          <p:sp>
            <p:nvSpPr>
              <p:cNvPr id="76" name="文本框 75"/>
              <p:cNvSpPr txBox="1"/>
              <p:nvPr/>
            </p:nvSpPr>
            <p:spPr>
              <a:xfrm>
                <a:off x="1880335" y="1034889"/>
                <a:ext cx="1752601" cy="64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b="1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CMA-GRAPES</a:t>
                </a:r>
                <a:endParaRPr lang="en-US" altLang="zh-CN" sz="1600" b="1" dirty="0">
                  <a:solidFill>
                    <a:schemeClr val="accent1">
                      <a:lumMod val="20000"/>
                      <a:lumOff val="80000"/>
                    </a:schemeClr>
                  </a:solidFill>
                </a:endParaRPr>
              </a:p>
            </p:txBody>
          </p:sp>
          <p:sp>
            <p:nvSpPr>
              <p:cNvPr id="77" name="矩形: 圆角 25"/>
              <p:cNvSpPr/>
              <p:nvPr/>
            </p:nvSpPr>
            <p:spPr>
              <a:xfrm>
                <a:off x="3937241" y="1020505"/>
                <a:ext cx="1752601" cy="369332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/>
              </a:p>
            </p:txBody>
          </p:sp>
          <p:sp>
            <p:nvSpPr>
              <p:cNvPr id="78" name="文本框 77"/>
              <p:cNvSpPr txBox="1"/>
              <p:nvPr/>
            </p:nvSpPr>
            <p:spPr>
              <a:xfrm>
                <a:off x="3914197" y="1035894"/>
                <a:ext cx="1752601" cy="3705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b="1" dirty="0">
                    <a:solidFill>
                      <a:schemeClr val="accent5">
                        <a:lumMod val="50000"/>
                      </a:schemeClr>
                    </a:solidFill>
                  </a:rPr>
                  <a:t>CMA-CRA</a:t>
                </a:r>
                <a:endParaRPr lang="en-US" altLang="zh-CN" sz="1600" b="1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" name="矩形: 圆角 50"/>
              <p:cNvSpPr/>
              <p:nvPr/>
            </p:nvSpPr>
            <p:spPr>
              <a:xfrm>
                <a:off x="5931858" y="1013113"/>
                <a:ext cx="1752601" cy="369332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/>
              </a:p>
            </p:txBody>
          </p:sp>
          <p:sp>
            <p:nvSpPr>
              <p:cNvPr id="80" name="文本框 79"/>
              <p:cNvSpPr txBox="1"/>
              <p:nvPr/>
            </p:nvSpPr>
            <p:spPr>
              <a:xfrm>
                <a:off x="5931857" y="1019043"/>
                <a:ext cx="1752601" cy="3705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b="1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ECMWF-ERA5</a:t>
                </a:r>
                <a:endParaRPr lang="en-US" altLang="zh-CN" sz="1600" b="1" dirty="0">
                  <a:solidFill>
                    <a:schemeClr val="accent1">
                      <a:lumMod val="20000"/>
                      <a:lumOff val="80000"/>
                    </a:schemeClr>
                  </a:solidFill>
                </a:endParaRPr>
              </a:p>
            </p:txBody>
          </p:sp>
          <p:sp>
            <p:nvSpPr>
              <p:cNvPr id="81" name="矩形: 圆角 52"/>
              <p:cNvSpPr/>
              <p:nvPr/>
            </p:nvSpPr>
            <p:spPr>
              <a:xfrm>
                <a:off x="7976024" y="999176"/>
                <a:ext cx="1752601" cy="369332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/>
              </a:p>
            </p:txBody>
          </p:sp>
          <p:sp>
            <p:nvSpPr>
              <p:cNvPr id="82" name="文本框 81"/>
              <p:cNvSpPr txBox="1"/>
              <p:nvPr/>
            </p:nvSpPr>
            <p:spPr>
              <a:xfrm>
                <a:off x="7926474" y="999176"/>
                <a:ext cx="1752601" cy="64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b="1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ECMWF-HRES</a:t>
                </a:r>
                <a:endParaRPr lang="en-US" altLang="zh-CN" sz="1600" b="1" dirty="0">
                  <a:solidFill>
                    <a:schemeClr val="accent1">
                      <a:lumMod val="20000"/>
                      <a:lumOff val="80000"/>
                    </a:schemeClr>
                  </a:solidFill>
                </a:endParaRPr>
              </a:p>
            </p:txBody>
          </p:sp>
          <p:sp>
            <p:nvSpPr>
              <p:cNvPr id="83" name="矩形: 圆角 54"/>
              <p:cNvSpPr/>
              <p:nvPr/>
            </p:nvSpPr>
            <p:spPr>
              <a:xfrm>
                <a:off x="9921090" y="983787"/>
                <a:ext cx="1752601" cy="369332"/>
              </a:xfrm>
              <a:prstGeom prst="roundRect">
                <a:avLst/>
              </a:prstGeom>
              <a:noFill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/>
              </a:p>
            </p:txBody>
          </p:sp>
          <p:sp>
            <p:nvSpPr>
              <p:cNvPr id="84" name="文本框 83"/>
              <p:cNvSpPr txBox="1"/>
              <p:nvPr/>
            </p:nvSpPr>
            <p:spPr>
              <a:xfrm>
                <a:off x="9894281" y="999176"/>
                <a:ext cx="1752601" cy="3705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b="1" dirty="0">
                    <a:solidFill>
                      <a:schemeClr val="accent5">
                        <a:lumMod val="50000"/>
                      </a:schemeClr>
                    </a:solidFill>
                  </a:rPr>
                  <a:t>NCEP-GFS</a:t>
                </a:r>
                <a:endParaRPr lang="en-US" altLang="zh-CN" sz="1600" b="1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" name="矩形 84"/>
              <p:cNvSpPr/>
              <p:nvPr/>
            </p:nvSpPr>
            <p:spPr>
              <a:xfrm>
                <a:off x="10329030" y="2187665"/>
                <a:ext cx="906855" cy="561967"/>
              </a:xfrm>
              <a:prstGeom prst="rect">
                <a:avLst/>
              </a:prstGeom>
              <a:solidFill>
                <a:srgbClr val="FAEBD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/>
              </a:p>
            </p:txBody>
          </p:sp>
          <p:sp>
            <p:nvSpPr>
              <p:cNvPr id="86" name="文本框 85"/>
              <p:cNvSpPr txBox="1"/>
              <p:nvPr/>
            </p:nvSpPr>
            <p:spPr>
              <a:xfrm>
                <a:off x="10396432" y="2271055"/>
                <a:ext cx="1241359" cy="3705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/>
                  <a:t>ARMS</a:t>
                </a:r>
                <a:endParaRPr lang="en-US" altLang="zh-CN" sz="1600" dirty="0"/>
              </a:p>
            </p:txBody>
          </p:sp>
        </p:grpSp>
        <p:sp>
          <p:nvSpPr>
            <p:cNvPr id="87" name="文本框 86"/>
            <p:cNvSpPr txBox="1"/>
            <p:nvPr/>
          </p:nvSpPr>
          <p:spPr>
            <a:xfrm>
              <a:off x="3138" y="5231"/>
              <a:ext cx="3409" cy="1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</a:lstStyle>
            <a:p>
              <a:pPr algn="ctr"/>
              <a:endParaRPr lang="en-US" altLang="zh-CN" sz="1600" dirty="0"/>
            </a:p>
            <a:p>
              <a:pPr algn="ctr"/>
              <a:r>
                <a:rPr lang="en-US" altLang="zh-CN" sz="1600" dirty="0"/>
                <a:t>Microwave Sounder</a:t>
              </a:r>
              <a:endParaRPr lang="en-US" altLang="zh-CN" sz="1600" dirty="0"/>
            </a:p>
            <a:p>
              <a:pPr algn="ctr"/>
              <a:r>
                <a:rPr lang="en-US" altLang="zh-CN" sz="1600" dirty="0"/>
                <a:t>Simulation</a:t>
              </a:r>
              <a:endParaRPr lang="en-US" altLang="zh-CN" sz="1600" dirty="0"/>
            </a:p>
          </p:txBody>
        </p:sp>
        <p:sp>
          <p:nvSpPr>
            <p:cNvPr id="88" name="矩形 87"/>
            <p:cNvSpPr/>
            <p:nvPr/>
          </p:nvSpPr>
          <p:spPr>
            <a:xfrm>
              <a:off x="15047" y="4321"/>
              <a:ext cx="2656" cy="924"/>
            </a:xfrm>
            <a:prstGeom prst="rect">
              <a:avLst/>
            </a:prstGeom>
            <a:solidFill>
              <a:srgbClr val="FAEBDD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00" dirty="0"/>
            </a:p>
          </p:txBody>
        </p:sp>
        <p:sp>
          <p:nvSpPr>
            <p:cNvPr id="89" name="文本框 88"/>
            <p:cNvSpPr txBox="1"/>
            <p:nvPr/>
          </p:nvSpPr>
          <p:spPr>
            <a:xfrm>
              <a:off x="15137" y="4500"/>
              <a:ext cx="2840" cy="5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600" dirty="0"/>
                <a:t>GNOS-ROPP</a:t>
              </a:r>
              <a:endParaRPr lang="en-US" altLang="zh-CN" sz="1600" dirty="0"/>
            </a:p>
          </p:txBody>
        </p:sp>
        <p:sp>
          <p:nvSpPr>
            <p:cNvPr id="90" name="箭头: 下 35"/>
            <p:cNvSpPr/>
            <p:nvPr/>
          </p:nvSpPr>
          <p:spPr>
            <a:xfrm rot="16200000">
              <a:off x="5412" y="3639"/>
              <a:ext cx="772" cy="833"/>
            </a:xfrm>
            <a:prstGeom prst="downArrow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00"/>
            </a:p>
          </p:txBody>
        </p:sp>
        <p:sp>
          <p:nvSpPr>
            <p:cNvPr id="91" name="箭头: 下 37"/>
            <p:cNvSpPr/>
            <p:nvPr/>
          </p:nvSpPr>
          <p:spPr>
            <a:xfrm rot="5400000">
              <a:off x="13317" y="3641"/>
              <a:ext cx="772" cy="833"/>
            </a:xfrm>
            <a:prstGeom prst="downArrow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00"/>
            </a:p>
          </p:txBody>
        </p:sp>
        <p:sp>
          <p:nvSpPr>
            <p:cNvPr id="92" name="文本框 91"/>
            <p:cNvSpPr txBox="1"/>
            <p:nvPr/>
          </p:nvSpPr>
          <p:spPr>
            <a:xfrm>
              <a:off x="14524" y="2802"/>
              <a:ext cx="3453" cy="5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lvl="0" algn="l">
                <a:buClrTx/>
                <a:buSzTx/>
                <a:buFontTx/>
              </a:pPr>
              <a:r>
                <a:rPr lang="en-US" altLang="zh-CN" sz="1600" dirty="0">
                  <a:sym typeface="+mn-ea"/>
                </a:rPr>
                <a:t>Coupled with SRF</a:t>
              </a:r>
              <a:endParaRPr lang="en-US" altLang="zh-CN" sz="1600" dirty="0">
                <a:sym typeface="+mn-ea"/>
              </a:endParaRPr>
            </a:p>
          </p:txBody>
        </p:sp>
        <p:sp>
          <p:nvSpPr>
            <p:cNvPr id="93" name="文本框 92"/>
            <p:cNvSpPr txBox="1"/>
            <p:nvPr/>
          </p:nvSpPr>
          <p:spPr>
            <a:xfrm>
              <a:off x="6785" y="5457"/>
              <a:ext cx="3409" cy="1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</a:lstStyle>
            <a:p>
              <a:pPr algn="ctr"/>
              <a:endParaRPr lang="en-US" altLang="zh-CN" sz="1600" dirty="0"/>
            </a:p>
            <a:p>
              <a:pPr algn="ctr"/>
              <a:r>
                <a:rPr lang="en-US" altLang="zh-CN" sz="1600" dirty="0"/>
                <a:t>Microwave Imager</a:t>
              </a:r>
              <a:endParaRPr lang="en-US" altLang="zh-CN" sz="1600" dirty="0"/>
            </a:p>
            <a:p>
              <a:pPr algn="ctr"/>
              <a:r>
                <a:rPr lang="en-US" altLang="zh-CN" sz="1600" dirty="0"/>
                <a:t>Simulation</a:t>
              </a:r>
              <a:endParaRPr lang="en-US" altLang="zh-CN" sz="1600" dirty="0"/>
            </a:p>
          </p:txBody>
        </p:sp>
        <p:sp>
          <p:nvSpPr>
            <p:cNvPr id="94" name="文本框 93"/>
            <p:cNvSpPr txBox="1"/>
            <p:nvPr/>
          </p:nvSpPr>
          <p:spPr>
            <a:xfrm>
              <a:off x="10611" y="5438"/>
              <a:ext cx="3409" cy="1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</a:lstStyle>
            <a:p>
              <a:pPr algn="ctr"/>
              <a:endParaRPr lang="en-US" altLang="zh-CN" sz="1600" dirty="0"/>
            </a:p>
            <a:p>
              <a:pPr algn="ctr"/>
              <a:r>
                <a:rPr lang="en-US" altLang="zh-CN" sz="1600" dirty="0"/>
                <a:t>Active Radar</a:t>
              </a:r>
              <a:endParaRPr lang="en-US" altLang="zh-CN" sz="1600" dirty="0"/>
            </a:p>
            <a:p>
              <a:pPr algn="ctr"/>
              <a:r>
                <a:rPr lang="en-US" altLang="zh-CN" sz="1600" dirty="0"/>
                <a:t>Simulation</a:t>
              </a:r>
              <a:endParaRPr lang="en-US" altLang="zh-CN" sz="1600" dirty="0"/>
            </a:p>
          </p:txBody>
        </p:sp>
        <p:sp>
          <p:nvSpPr>
            <p:cNvPr id="95" name="文本框 94"/>
            <p:cNvSpPr txBox="1"/>
            <p:nvPr/>
          </p:nvSpPr>
          <p:spPr>
            <a:xfrm>
              <a:off x="14891" y="5437"/>
              <a:ext cx="3409" cy="1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</a:lstStyle>
            <a:p>
              <a:pPr algn="ctr"/>
              <a:endParaRPr lang="en-US" altLang="zh-CN" sz="1600" dirty="0"/>
            </a:p>
            <a:p>
              <a:pPr algn="ctr"/>
              <a:r>
                <a:rPr lang="en-US" altLang="zh-CN" sz="1600" dirty="0"/>
                <a:t>GNSS Occultation Simulation</a:t>
              </a:r>
              <a:endParaRPr lang="en-US" altLang="zh-CN" sz="1600" dirty="0"/>
            </a:p>
          </p:txBody>
        </p:sp>
      </p:grpSp>
      <p:sp>
        <p:nvSpPr>
          <p:cNvPr id="97" name="文本框 96"/>
          <p:cNvSpPr txBox="1"/>
          <p:nvPr>
            <p:custDataLst>
              <p:tags r:id="rId1"/>
            </p:custDataLst>
          </p:nvPr>
        </p:nvSpPr>
        <p:spPr>
          <a:xfrm>
            <a:off x="323215" y="948055"/>
            <a:ext cx="11603355" cy="3683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p>
            <a:pPr marL="285750" lvl="0" indent="-285750" algn="l">
              <a:buClrTx/>
              <a:buSzTx/>
              <a:buFont typeface="Wingdings" panose="05000000000000000000" charset="0"/>
              <a:buChar char=""/>
            </a:pPr>
            <a:r>
              <a:rPr lang="en-US" altLang="zh-CN" sz="1800" b="1" dirty="0">
                <a:solidFill>
                  <a:schemeClr val="tx1"/>
                </a:solidFill>
                <a:latin typeface="微软雅黑" charset="0"/>
                <a:ea typeface="微软雅黑" charset="0"/>
                <a:sym typeface="+mn-ea"/>
              </a:rPr>
              <a:t>Data and Method</a:t>
            </a:r>
            <a:endParaRPr lang="en-US" altLang="zh-CN" sz="1800" b="1" dirty="0">
              <a:solidFill>
                <a:schemeClr val="tx1"/>
              </a:solidFill>
              <a:latin typeface="微软雅黑" charset="0"/>
              <a:ea typeface="微软雅黑" charset="0"/>
              <a:sym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/>
              <a:t>O-B</a:t>
            </a:r>
            <a:r>
              <a:rPr lang="en-GB" altLang="zh-CN" sz="4000" dirty="0"/>
              <a:t> </a:t>
            </a:r>
            <a:r>
              <a:rPr lang="en-US" altLang="zh-CN" dirty="0"/>
              <a:t>M</a:t>
            </a:r>
            <a:r>
              <a:rPr lang="en-GB" altLang="zh-CN" sz="4000" dirty="0" err="1"/>
              <a:t>onitoring</a:t>
            </a:r>
            <a:r>
              <a:rPr lang="en-GB" altLang="zh-CN" sz="4000" dirty="0"/>
              <a:t> of </a:t>
            </a:r>
            <a:r>
              <a:rPr lang="en-US" altLang="zh-CN" sz="4000" dirty="0"/>
              <a:t>MW </a:t>
            </a:r>
            <a:r>
              <a:rPr lang="en-US" altLang="zh-CN" sz="4000" dirty="0"/>
              <a:t>Sounder</a:t>
            </a:r>
            <a:endParaRPr lang="en-US" altLang="zh-CN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</a:fld>
            <a:endParaRPr lang="en-US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1"/>
          <a:srcRect l="4013" t="12145" r="6021"/>
          <a:stretch>
            <a:fillRect/>
          </a:stretch>
        </p:blipFill>
        <p:spPr>
          <a:xfrm>
            <a:off x="407423" y="3754839"/>
            <a:ext cx="3516156" cy="1859877"/>
          </a:xfrm>
          <a:prstGeom prst="rect">
            <a:avLst/>
          </a:prstGeom>
        </p:spPr>
      </p:pic>
      <p:sp>
        <p:nvSpPr>
          <p:cNvPr id="26" name="文本框 25"/>
          <p:cNvSpPr txBox="1"/>
          <p:nvPr>
            <p:custDataLst>
              <p:tags r:id="rId2"/>
            </p:custDataLst>
          </p:nvPr>
        </p:nvSpPr>
        <p:spPr>
          <a:xfrm>
            <a:off x="839470" y="998855"/>
            <a:ext cx="10571480" cy="64516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lvl="0" indent="-285750" algn="l">
              <a:buClrTx/>
              <a:buSzTx/>
              <a:buFont typeface="Wingdings" panose="05000000000000000000" charset="0"/>
              <a:buChar char=""/>
            </a:pPr>
            <a:r>
              <a:rPr lang="en-US" altLang="zh-CN" sz="1800" dirty="0">
                <a:solidFill>
                  <a:schemeClr val="tx1"/>
                </a:solidFill>
                <a:latin typeface="微软雅黑" charset="0"/>
                <a:ea typeface="微软雅黑" charset="0"/>
                <a:sym typeface="+mn-ea"/>
              </a:rPr>
              <a:t>Applied to </a:t>
            </a:r>
            <a:r>
              <a:rPr lang="en-US" altLang="zh-CN" sz="1800" dirty="0">
                <a:solidFill>
                  <a:schemeClr val="tx1"/>
                </a:solidFill>
                <a:latin typeface="微软雅黑" charset="0"/>
                <a:ea typeface="微软雅黑" charset="0"/>
                <a:sym typeface="+mn-ea"/>
              </a:rPr>
              <a:t>instrument </a:t>
            </a:r>
            <a:r>
              <a:rPr lang="en-US" altLang="zh-CN" sz="1800" dirty="0">
                <a:solidFill>
                  <a:schemeClr val="tx1"/>
                </a:solidFill>
                <a:latin typeface="微软雅黑" charset="0"/>
                <a:ea typeface="微软雅黑" charset="0"/>
                <a:sym typeface="+mn-ea"/>
              </a:rPr>
              <a:t>problem exploration (sea</a:t>
            </a:r>
            <a:r>
              <a:rPr lang="en-US" altLang="zh-CN" sz="1800" dirty="0">
                <a:solidFill>
                  <a:schemeClr val="tx1"/>
                </a:solidFill>
                <a:latin typeface="微软雅黑" charset="0"/>
                <a:ea typeface="微软雅黑" charset="0"/>
                <a:sym typeface="+mn-ea"/>
              </a:rPr>
              <a:t>-</a:t>
            </a:r>
            <a:r>
              <a:rPr lang="en-US" altLang="zh-CN" sz="1800" dirty="0">
                <a:solidFill>
                  <a:schemeClr val="tx1"/>
                </a:solidFill>
                <a:latin typeface="微软雅黑" charset="0"/>
                <a:ea typeface="微软雅黑" charset="0"/>
                <a:sym typeface="+mn-ea"/>
              </a:rPr>
              <a:t>land deviation, scanning position deviation, etc.), problem localization, L1 absolute quality evaluation, and long-term stability monitoring</a:t>
            </a:r>
            <a:endParaRPr lang="en-US" altLang="zh-CN" sz="1800" dirty="0">
              <a:solidFill>
                <a:schemeClr val="tx1"/>
              </a:solidFill>
              <a:latin typeface="微软雅黑" charset="0"/>
              <a:ea typeface="微软雅黑" charset="0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39470" y="5662295"/>
            <a:ext cx="5584825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  <a:ea typeface="黑体" pitchFamily="49" charset="-122"/>
              </a:defRPr>
            </a:lvl1pPr>
          </a:lstStyle>
          <a:p>
            <a:pPr algn="ctr"/>
            <a:r>
              <a:rPr lang="en-US" altLang="zh-CN" sz="1600" dirty="0">
                <a:solidFill>
                  <a:schemeClr val="tx1"/>
                </a:solidFill>
              </a:rPr>
              <a:t>O-B distribution of FY-3F MWTS before and after the antenna correction factor update</a:t>
            </a:r>
            <a:endParaRPr lang="en-US" altLang="zh-CN" sz="1600" dirty="0">
              <a:solidFill>
                <a:schemeClr val="tx1"/>
              </a:solidFill>
            </a:endParaRPr>
          </a:p>
        </p:txBody>
      </p:sp>
      <p:sp>
        <p:nvSpPr>
          <p:cNvPr id="8" name="内容占位符 6"/>
          <p:cNvSpPr txBox="1"/>
          <p:nvPr/>
        </p:nvSpPr>
        <p:spPr bwMode="auto">
          <a:xfrm>
            <a:off x="479425" y="2119630"/>
            <a:ext cx="5783580" cy="14674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</a:ln>
        </p:spPr>
        <p:txBody>
          <a:bodyPr vert="horz" wrap="square" lIns="91426" tIns="45712" rIns="91426" bIns="45712" numCol="1" anchor="t" anchorCtr="0" compatLnSpc="1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58B6E5"/>
              </a:buClr>
              <a:buFont typeface="Arial" panose="020B0604020202090204" pitchFamily="34" charset="0"/>
              <a:buChar char="•"/>
            </a:pPr>
            <a:r>
              <a:rPr lang="en-US" altLang="zh-CN" sz="1600" b="1" kern="0" dirty="0">
                <a:ea typeface="微软雅黑" pitchFamily="34" charset="-122"/>
              </a:rPr>
              <a:t>RTM:</a:t>
            </a:r>
            <a:r>
              <a:rPr lang="zh-CN" altLang="en-US" sz="1600" b="1" kern="0" dirty="0">
                <a:ea typeface="微软雅黑" pitchFamily="34" charset="-122"/>
              </a:rPr>
              <a:t> </a:t>
            </a:r>
            <a:r>
              <a:rPr lang="en-US" altLang="zh-CN" sz="1600" kern="0" dirty="0">
                <a:ea typeface="微软雅黑" pitchFamily="34" charset="-122"/>
              </a:rPr>
              <a:t>RTTOV,ARMS                   </a:t>
            </a:r>
            <a:endParaRPr lang="en-US" altLang="zh-CN" sz="1600" kern="0" dirty="0">
              <a:ea typeface="微软雅黑" pitchFamily="34" charset="-122"/>
            </a:endParaRPr>
          </a:p>
          <a:p>
            <a:pPr>
              <a:buClr>
                <a:srgbClr val="58B6E5"/>
              </a:buClr>
              <a:buFont typeface="Arial" panose="020B0604020202090204" pitchFamily="34" charset="0"/>
              <a:buChar char="•"/>
            </a:pPr>
            <a:r>
              <a:rPr lang="en-US" altLang="zh-CN" sz="1600" b="1" kern="0" dirty="0">
                <a:ea typeface="微软雅黑" pitchFamily="34" charset="-122"/>
              </a:rPr>
              <a:t>NWP data: </a:t>
            </a:r>
            <a:r>
              <a:rPr lang="en-US" altLang="zh-CN" sz="1600" kern="0" dirty="0">
                <a:ea typeface="微软雅黑" pitchFamily="34" charset="-122"/>
              </a:rPr>
              <a:t>GRAPES, CRA,ERA5</a:t>
            </a:r>
            <a:endParaRPr lang="en-US" altLang="zh-CN" sz="1600" kern="0" dirty="0">
              <a:ea typeface="微软雅黑" pitchFamily="34" charset="-122"/>
            </a:endParaRPr>
          </a:p>
          <a:p>
            <a:pPr>
              <a:buClr>
                <a:srgbClr val="58B6E5"/>
              </a:buClr>
              <a:buFont typeface="Arial" panose="020B0604020202090204" pitchFamily="34" charset="0"/>
              <a:buChar char="•"/>
            </a:pPr>
            <a:r>
              <a:rPr lang="en-US" altLang="zh-CN" sz="1600" b="1" kern="0" dirty="0">
                <a:ea typeface="微软雅黑" pitchFamily="34" charset="-122"/>
              </a:rPr>
              <a:t>Satellite Data: </a:t>
            </a:r>
            <a:r>
              <a:rPr lang="en-US" altLang="zh-CN" sz="1600" kern="0" dirty="0">
                <a:ea typeface="微软雅黑" pitchFamily="34" charset="-122"/>
              </a:rPr>
              <a:t>FY-3 MWTS, MWHS,</a:t>
            </a:r>
            <a:r>
              <a:rPr lang="zh-CN" altLang="en-US" sz="1600" kern="0" dirty="0">
                <a:ea typeface="微软雅黑" pitchFamily="34" charset="-122"/>
              </a:rPr>
              <a:t> </a:t>
            </a:r>
            <a:r>
              <a:rPr lang="en-US" altLang="zh-CN" sz="1600" kern="0" dirty="0">
                <a:ea typeface="微软雅黑" pitchFamily="34" charset="-122"/>
              </a:rPr>
              <a:t>ATMS</a:t>
            </a:r>
            <a:endParaRPr lang="en-US" altLang="zh-CN" sz="1600" kern="0" dirty="0">
              <a:ea typeface="微软雅黑" pitchFamily="34" charset="-122"/>
            </a:endParaRPr>
          </a:p>
          <a:p>
            <a:pPr>
              <a:buClr>
                <a:srgbClr val="58B6E5"/>
              </a:buClr>
              <a:buFont typeface="Arial" panose="020B0604020202090204" pitchFamily="34" charset="0"/>
              <a:buChar char="•"/>
            </a:pPr>
            <a:r>
              <a:rPr lang="en-US" altLang="zh-CN" sz="1600" b="1" kern="0" dirty="0">
                <a:ea typeface="微软雅黑" pitchFamily="34" charset="-122"/>
              </a:rPr>
              <a:t>Data filter: </a:t>
            </a:r>
            <a:r>
              <a:rPr lang="en-US" altLang="zh-CN" sz="1600" kern="0" dirty="0">
                <a:ea typeface="微软雅黑" pitchFamily="34" charset="-122"/>
              </a:rPr>
              <a:t>clear-sky(scattering index); open ocean; tropical(45°S-45°N) </a:t>
            </a:r>
            <a:endParaRPr lang="en-US" altLang="zh-CN" sz="1600" kern="0" dirty="0">
              <a:ea typeface="微软雅黑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070850" y="5320030"/>
            <a:ext cx="3340100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  <a:ea typeface="黑体" pitchFamily="49" charset="-122"/>
              </a:defRPr>
            </a:lvl1pPr>
          </a:lstStyle>
          <a:p>
            <a:r>
              <a:rPr lang="en-US" altLang="zh-CN" sz="1600" dirty="0">
                <a:solidFill>
                  <a:schemeClr val="tx1"/>
                </a:solidFill>
              </a:rPr>
              <a:t>The quality estimation of FY-3 MWHS, compared with ATMS </a:t>
            </a:r>
            <a:endParaRPr lang="en-US" altLang="zh-CN" sz="1600" dirty="0">
              <a:solidFill>
                <a:schemeClr val="tx1"/>
              </a:solidFill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/>
          <a:srcRect l="2514" t="10826" r="5366"/>
          <a:stretch>
            <a:fillRect/>
          </a:stretch>
        </p:blipFill>
        <p:spPr>
          <a:xfrm>
            <a:off x="3503198" y="3754839"/>
            <a:ext cx="3346739" cy="1835364"/>
          </a:xfrm>
          <a:prstGeom prst="rect">
            <a:avLst/>
          </a:prstGeom>
        </p:spPr>
      </p:pic>
      <p:sp>
        <p:nvSpPr>
          <p:cNvPr id="14" name="箭头: 右 12"/>
          <p:cNvSpPr/>
          <p:nvPr/>
        </p:nvSpPr>
        <p:spPr>
          <a:xfrm>
            <a:off x="3431540" y="4414824"/>
            <a:ext cx="288950" cy="5165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2470" y="2409190"/>
            <a:ext cx="4830445" cy="268414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</a:fld>
            <a:endParaRPr lang="en-US"/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>
          <a:blip r:embed="rId1"/>
          <a:srcRect b="44294"/>
          <a:stretch>
            <a:fillRect/>
          </a:stretch>
        </p:blipFill>
        <p:spPr>
          <a:xfrm>
            <a:off x="3634740" y="2498090"/>
            <a:ext cx="4231640" cy="207264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4256482" y="4681426"/>
            <a:ext cx="3144927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  <a:ea typeface="黑体" pitchFamily="49" charset="-122"/>
              </a:defRPr>
            </a:lvl1pPr>
          </a:lstStyle>
          <a:p>
            <a:pPr lvl="0" algn="l">
              <a:buClrTx/>
              <a:buSzTx/>
              <a:buFontTx/>
            </a:pPr>
            <a:r>
              <a:rPr lang="en-US" altLang="zh-CN" sz="1600" dirty="0">
                <a:solidFill>
                  <a:schemeClr val="tx1"/>
                </a:solidFill>
                <a:sym typeface="+mn-ea"/>
              </a:rPr>
              <a:t>Double Difference Analysis for FY-3G </a:t>
            </a:r>
            <a:r>
              <a:rPr lang="zh-CN" altLang="en-US" sz="1600" dirty="0">
                <a:solidFill>
                  <a:schemeClr val="tx1"/>
                </a:solidFill>
                <a:sym typeface="+mn-ea"/>
              </a:rPr>
              <a:t>MWRI-GMI</a:t>
            </a:r>
            <a:endParaRPr lang="zh-CN" altLang="en-US" sz="1600" dirty="0">
              <a:solidFill>
                <a:schemeClr val="tx1"/>
              </a:solidFill>
              <a:sym typeface="+mn-ea"/>
            </a:endParaRP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148590" y="2426970"/>
          <a:ext cx="3430270" cy="36112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Visio" r:id="rId2" imgW="5095875" imgH="5363845" progId="Visio.Drawing.15">
                  <p:embed/>
                </p:oleObj>
              </mc:Choice>
              <mc:Fallback>
                <p:oleObj name="Visio" r:id="rId2" imgW="5095875" imgH="5363845" progId="Visio.Drawing.15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8590" y="2426970"/>
                        <a:ext cx="3430270" cy="36112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图片 12" descr="屏幕剪辑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260" y="2608580"/>
            <a:ext cx="3756025" cy="2072640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sz="4000" dirty="0"/>
              <a:t>O-B</a:t>
            </a:r>
            <a:r>
              <a:rPr lang="en-GB" altLang="zh-CN" sz="4000" dirty="0"/>
              <a:t> </a:t>
            </a:r>
            <a:r>
              <a:rPr lang="en-US" altLang="zh-CN" dirty="0"/>
              <a:t>M</a:t>
            </a:r>
            <a:r>
              <a:rPr lang="en-GB" altLang="zh-CN" sz="4000" dirty="0" err="1"/>
              <a:t>onitoring</a:t>
            </a:r>
            <a:r>
              <a:rPr lang="en-GB" altLang="zh-CN" sz="4000" dirty="0"/>
              <a:t> of </a:t>
            </a:r>
            <a:r>
              <a:rPr lang="en-US" altLang="zh-CN" sz="4000" dirty="0"/>
              <a:t>MW </a:t>
            </a:r>
            <a:r>
              <a:rPr lang="en-US" altLang="zh-CN" sz="4000" dirty="0"/>
              <a:t>Sounder</a:t>
            </a:r>
            <a:endParaRPr lang="en-US" altLang="zh-CN" sz="4000" dirty="0"/>
          </a:p>
        </p:txBody>
      </p:sp>
      <p:sp>
        <p:nvSpPr>
          <p:cNvPr id="17" name="文本框 16"/>
          <p:cNvSpPr txBox="1"/>
          <p:nvPr/>
        </p:nvSpPr>
        <p:spPr>
          <a:xfrm>
            <a:off x="893445" y="1014095"/>
            <a:ext cx="9871075" cy="119888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lvl="0" indent="-285750" algn="l">
              <a:buClrTx/>
              <a:buSzTx/>
              <a:buFont typeface="Wingdings" panose="05000000000000000000" charset="0"/>
              <a:buChar char=""/>
            </a:pPr>
            <a:r>
              <a:rPr lang="en-US" altLang="zh-CN" sz="1800" dirty="0">
                <a:latin typeface="微软雅黑" charset="0"/>
                <a:ea typeface="微软雅黑" charset="0"/>
                <a:sym typeface="+mn-ea"/>
              </a:rPr>
              <a:t>The cross-matching process of SNO involves differences in center frequency, channel response, and observation geometry</a:t>
            </a:r>
            <a:r>
              <a:rPr lang="en-US" altLang="zh-CN" sz="1800" dirty="0">
                <a:latin typeface="微软雅黑" charset="0"/>
                <a:ea typeface="微软雅黑" charset="0"/>
                <a:sym typeface="+mn-ea"/>
              </a:rPr>
              <a:t>. </a:t>
            </a:r>
            <a:endParaRPr lang="en-US" altLang="zh-CN" sz="1800" dirty="0">
              <a:latin typeface="微软雅黑" charset="0"/>
              <a:ea typeface="微软雅黑" charset="0"/>
              <a:sym typeface="+mn-ea"/>
            </a:endParaRPr>
          </a:p>
          <a:p>
            <a:pPr marL="285750" lvl="0" indent="-285750" algn="l">
              <a:buClrTx/>
              <a:buSzTx/>
              <a:buFont typeface="Wingdings" panose="05000000000000000000" charset="0"/>
              <a:buChar char=""/>
            </a:pPr>
            <a:r>
              <a:rPr lang="en-US" altLang="zh-CN" sz="1800" dirty="0">
                <a:latin typeface="微软雅黑" charset="0"/>
                <a:ea typeface="微软雅黑" charset="0"/>
                <a:sym typeface="+mn-ea"/>
              </a:rPr>
              <a:t>Double difference analysis method combined with simulated brightness temperature to reduce </a:t>
            </a:r>
            <a:r>
              <a:rPr lang="en-US" altLang="zh-CN" sz="1800" dirty="0">
                <a:latin typeface="微软雅黑" charset="0"/>
                <a:ea typeface="微软雅黑" charset="0"/>
                <a:sym typeface="+mn-ea"/>
              </a:rPr>
              <a:t>these </a:t>
            </a:r>
            <a:r>
              <a:rPr lang="en-US" altLang="zh-CN" sz="1800" dirty="0">
                <a:latin typeface="微软雅黑" charset="0"/>
                <a:ea typeface="微软雅黑" charset="0"/>
                <a:sym typeface="+mn-ea"/>
              </a:rPr>
              <a:t>instrument configuration differences</a:t>
            </a:r>
            <a:r>
              <a:rPr lang="en-US" altLang="zh-CN" sz="1800" dirty="0">
                <a:latin typeface="微软雅黑" charset="0"/>
                <a:ea typeface="微软雅黑" charset="0"/>
                <a:sym typeface="+mn-ea"/>
              </a:rPr>
              <a:t>.</a:t>
            </a:r>
            <a:endParaRPr lang="en-US" altLang="zh-CN" sz="1800" dirty="0">
              <a:latin typeface="微软雅黑" charset="0"/>
              <a:ea typeface="微软雅黑" charset="0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437322" y="4681426"/>
            <a:ext cx="3144927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  <a:ea typeface="黑体" pitchFamily="49" charset="-122"/>
              </a:defRPr>
            </a:lvl1pPr>
          </a:lstStyle>
          <a:p>
            <a:pPr lvl="0" algn="l">
              <a:buClrTx/>
              <a:buSzTx/>
              <a:buFontTx/>
            </a:pPr>
            <a:r>
              <a:rPr lang="en-US" altLang="zh-CN" sz="1600" dirty="0">
                <a:solidFill>
                  <a:schemeClr val="tx1"/>
                </a:solidFill>
                <a:sym typeface="+mn-ea"/>
              </a:rPr>
              <a:t>Double Difference Departure of FY-3F </a:t>
            </a:r>
            <a:r>
              <a:rPr lang="zh-CN" altLang="en-US" sz="1600" dirty="0">
                <a:solidFill>
                  <a:schemeClr val="tx1"/>
                </a:solidFill>
                <a:sym typeface="+mn-ea"/>
              </a:rPr>
              <a:t>MW</a:t>
            </a:r>
            <a:r>
              <a:rPr lang="en-US" altLang="zh-CN" sz="1600" dirty="0">
                <a:solidFill>
                  <a:schemeClr val="tx1"/>
                </a:solidFill>
                <a:sym typeface="+mn-ea"/>
              </a:rPr>
              <a:t>TS</a:t>
            </a:r>
            <a:r>
              <a:rPr lang="zh-CN" altLang="en-US" sz="1600" dirty="0">
                <a:solidFill>
                  <a:schemeClr val="tx1"/>
                </a:solidFill>
                <a:sym typeface="+mn-ea"/>
              </a:rPr>
              <a:t>-</a:t>
            </a:r>
            <a:r>
              <a:rPr lang="en-US" altLang="zh-CN" sz="1600" dirty="0">
                <a:solidFill>
                  <a:schemeClr val="tx1"/>
                </a:solidFill>
                <a:sym typeface="+mn-ea"/>
              </a:rPr>
              <a:t>ATMS</a:t>
            </a:r>
            <a:endParaRPr lang="en-US" altLang="zh-CN" sz="1600" dirty="0">
              <a:solidFill>
                <a:schemeClr val="tx1"/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</a:fld>
            <a:endParaRPr lang="en-US"/>
          </a:p>
        </p:txBody>
      </p:sp>
      <p:sp>
        <p:nvSpPr>
          <p:cNvPr id="14" name="文本框 13"/>
          <p:cNvSpPr txBox="1"/>
          <p:nvPr/>
        </p:nvSpPr>
        <p:spPr>
          <a:xfrm>
            <a:off x="8296275" y="4980305"/>
            <a:ext cx="31984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  <a:ea typeface="黑体" pitchFamily="49" charset="-122"/>
              </a:defRPr>
            </a:lvl1pPr>
          </a:lstStyle>
          <a:p>
            <a:pPr lvl="0" algn="ctr">
              <a:buClrTx/>
              <a:buSzTx/>
              <a:buFontTx/>
            </a:pPr>
            <a:r>
              <a:rPr lang="en-US" altLang="zh-CN" sz="1600" dirty="0">
                <a:solidFill>
                  <a:schemeClr val="tx1"/>
                </a:solidFill>
                <a:sym typeface="+mn-ea"/>
              </a:rPr>
              <a:t>Triple collocation analysis for</a:t>
            </a:r>
            <a:endParaRPr lang="en-US" altLang="zh-CN" sz="1600" dirty="0">
              <a:solidFill>
                <a:schemeClr val="tx1"/>
              </a:solidFill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en-US" altLang="zh-CN" sz="1600" dirty="0">
                <a:solidFill>
                  <a:schemeClr val="tx1"/>
                </a:solidFill>
                <a:sym typeface="+mn-ea"/>
              </a:rPr>
              <a:t> </a:t>
            </a:r>
            <a:r>
              <a:rPr lang="zh-CN" altLang="en-US" sz="1600" dirty="0">
                <a:solidFill>
                  <a:schemeClr val="tx1"/>
                </a:solidFill>
                <a:sym typeface="+mn-ea"/>
              </a:rPr>
              <a:t>FY-3F/MWHS Ch11</a:t>
            </a:r>
            <a:r>
              <a:rPr lang="en-US" altLang="zh-CN" sz="1600" dirty="0">
                <a:solidFill>
                  <a:schemeClr val="tx1"/>
                </a:solidFill>
                <a:sym typeface="+mn-ea"/>
              </a:rPr>
              <a:t> Tb</a:t>
            </a:r>
            <a:endParaRPr lang="en-US" altLang="zh-CN" sz="1600" dirty="0">
              <a:solidFill>
                <a:schemeClr val="tx1"/>
              </a:solidFill>
              <a:sym typeface="+mn-ea"/>
            </a:endParaRPr>
          </a:p>
        </p:txBody>
      </p:sp>
      <p:graphicFrame>
        <p:nvGraphicFramePr>
          <p:cNvPr id="32" name="表格 3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7617460" y="3021965"/>
          <a:ext cx="4234815" cy="1950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08760"/>
                <a:gridCol w="1189990"/>
                <a:gridCol w="750570"/>
                <a:gridCol w="785495"/>
              </a:tblGrid>
              <a:tr h="487680">
                <a:tc>
                  <a:txBody>
                    <a:bodyPr/>
                    <a:p>
                      <a:pPr algn="ctr"/>
                      <a:r>
                        <a:rPr lang="en-US" sz="1600" kern="100">
                          <a:effectLst/>
                        </a:rPr>
                        <a:t>Ch11</a:t>
                      </a:r>
                      <a:endParaRPr lang="en-US" sz="1600" kern="10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/>
                      <a:r>
                        <a:rPr lang="en-US" sz="1600" kern="100">
                          <a:effectLst/>
                        </a:rPr>
                        <a:t>Modeling Tb</a:t>
                      </a:r>
                      <a:endParaRPr lang="en-US" sz="1600" kern="10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/>
                      <a:r>
                        <a:rPr lang="en-US" sz="1600" kern="100">
                          <a:effectLst/>
                        </a:rPr>
                        <a:t>ATMS Obs</a:t>
                      </a:r>
                      <a:endParaRPr lang="en-US" sz="1600" kern="10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/>
                      <a:r>
                        <a:rPr lang="en-US" sz="1600" kern="100">
                          <a:effectLst/>
                        </a:rPr>
                        <a:t>MWHS Obs</a:t>
                      </a:r>
                      <a:endParaRPr lang="en-US" sz="1600" kern="100">
                        <a:effectLst/>
                      </a:endParaRPr>
                    </a:p>
                  </a:txBody>
                  <a:tcPr marL="68580" marR="68580" marT="0" marB="0"/>
                </a:tc>
              </a:tr>
              <a:tr h="487680">
                <a:tc>
                  <a:txBody>
                    <a:bodyPr/>
                    <a:p>
                      <a:pPr algn="ctr"/>
                      <a:r>
                        <a:rPr lang="en-US" sz="1600" kern="100">
                          <a:effectLst/>
                        </a:rPr>
                        <a:t>calibration biases</a:t>
                      </a:r>
                      <a:endParaRPr lang="en-US" sz="16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/>
                      <a:r>
                        <a:rPr lang="en-US" sz="1600" kern="100">
                          <a:effectLst/>
                        </a:rPr>
                        <a:t>0.00</a:t>
                      </a:r>
                      <a:endParaRPr lang="en-US" sz="16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/>
                      <a:r>
                        <a:rPr lang="en-US" sz="1600" kern="100" dirty="0">
                          <a:effectLst/>
                        </a:rPr>
                        <a:t>0.76</a:t>
                      </a:r>
                      <a:endParaRPr lang="en-US" sz="1600" kern="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/>
                      <a:r>
                        <a:rPr lang="en-US" sz="1600" kern="100">
                          <a:effectLst/>
                        </a:rPr>
                        <a:t>-1.35</a:t>
                      </a:r>
                      <a:endParaRPr lang="en-US" sz="16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7680">
                <a:tc>
                  <a:txBody>
                    <a:bodyPr/>
                    <a:p>
                      <a:pPr algn="ctr"/>
                      <a:r>
                        <a:rPr lang="en-US" sz="1600" kern="100">
                          <a:effectLst/>
                        </a:rPr>
                        <a:t>error variances</a:t>
                      </a:r>
                      <a:endParaRPr lang="en-US" sz="16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/>
                      <a:r>
                        <a:rPr lang="en-US" sz="1600" kern="100">
                          <a:effectLst/>
                        </a:rPr>
                        <a:t>5.06</a:t>
                      </a:r>
                      <a:endParaRPr lang="en-US" sz="16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/>
                      <a:r>
                        <a:rPr lang="en-US" sz="1600" kern="100">
                          <a:effectLst/>
                        </a:rPr>
                        <a:t>1.84</a:t>
                      </a:r>
                      <a:endParaRPr lang="en-US" sz="16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/>
                      <a:r>
                        <a:rPr lang="en-US" altLang="zh-CN" sz="1600" kern="100" dirty="0">
                          <a:effectLst/>
                        </a:rPr>
                        <a:t>1</a:t>
                      </a:r>
                      <a:r>
                        <a:rPr lang="en-US" sz="1600" kern="100" dirty="0">
                          <a:effectLst/>
                        </a:rPr>
                        <a:t>.53</a:t>
                      </a:r>
                      <a:endParaRPr lang="en-US" sz="1600" kern="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7680">
                <a:tc>
                  <a:txBody>
                    <a:bodyPr/>
                    <a:p>
                      <a:pPr algn="ctr"/>
                      <a:r>
                        <a:rPr lang="en-US" sz="1600" kern="100">
                          <a:effectLst/>
                        </a:rPr>
                        <a:t>error stand deviations</a:t>
                      </a:r>
                      <a:endParaRPr lang="en-US" sz="16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/>
                      <a:r>
                        <a:rPr lang="en-US" sz="1600" kern="100">
                          <a:effectLst/>
                        </a:rPr>
                        <a:t>2.25</a:t>
                      </a:r>
                      <a:endParaRPr lang="en-US" sz="16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/>
                      <a:r>
                        <a:rPr lang="en-US" sz="1600" kern="100">
                          <a:effectLst/>
                        </a:rPr>
                        <a:t>1.35</a:t>
                      </a:r>
                      <a:endParaRPr lang="en-US" sz="16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/>
                      <a:r>
                        <a:rPr lang="en-US" sz="1600" kern="100" dirty="0">
                          <a:effectLst/>
                        </a:rPr>
                        <a:t>1.23</a:t>
                      </a:r>
                      <a:endParaRPr lang="en-US" sz="1600" kern="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815" y="4352925"/>
            <a:ext cx="4734560" cy="148780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8" name="文本框 17"/>
              <p:cNvSpPr txBox="1"/>
              <p:nvPr/>
            </p:nvSpPr>
            <p:spPr>
              <a:xfrm>
                <a:off x="4625869" y="3165236"/>
                <a:ext cx="2324007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sz="2000" i="1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2000" i="1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kumimoji="1" lang="en-US" altLang="zh-CN" sz="2000" dirty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2000" i="1" dirty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kumimoji="1" lang="en-US" altLang="zh-CN" sz="2000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kumimoji="1"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2000" i="1" dirty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m:rPr>
                        <m:sty m:val="p"/>
                      </m:rPr>
                      <a:rPr kumimoji="1" lang="en-US" altLang="zh-CN" sz="2000" i="1" dirty="0">
                        <a:latin typeface="Cambria Math" panose="02040503050406030204" pitchFamily="18" charset="0"/>
                      </a:rPr>
                      <m:t>T</m:t>
                    </m:r>
                    <m:r>
                      <a:rPr kumimoji="1" lang="en-US" altLang="zh-CN" sz="2000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kumimoji="1"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2000" i="1" dirty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endParaRPr kumimoji="1" lang="zh-CN" altLang="en-US" sz="2000" dirty="0"/>
              </a:p>
            </p:txBody>
          </p:sp>
        </mc:Choice>
        <mc:Fallback>
          <p:sp>
            <p:nvSpPr>
              <p:cNvPr id="18" name="文本框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5869" y="3165236"/>
                <a:ext cx="2324007" cy="307777"/>
              </a:xfrm>
              <a:prstGeom prst="rect">
                <a:avLst/>
              </a:prstGeom>
              <a:blipFill rotWithShape="1">
                <a:blip r:embed="rId3"/>
                <a:stretch>
                  <a:fillRect l="-23" t="-129" r="19" b="-158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文本框 19"/>
          <p:cNvSpPr txBox="1"/>
          <p:nvPr/>
        </p:nvSpPr>
        <p:spPr>
          <a:xfrm>
            <a:off x="3468370" y="3670300"/>
            <a:ext cx="164592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en-US" altLang="zh-CN" sz="1400" dirty="0"/>
              <a:t>Estimated Value</a:t>
            </a:r>
            <a:endParaRPr kumimoji="1" lang="zh-CN" altLang="en-US" sz="1400" dirty="0"/>
          </a:p>
        </p:txBody>
      </p:sp>
      <p:sp>
        <p:nvSpPr>
          <p:cNvPr id="21" name="文本框 20"/>
          <p:cNvSpPr txBox="1"/>
          <p:nvPr/>
        </p:nvSpPr>
        <p:spPr>
          <a:xfrm>
            <a:off x="4932429" y="3670230"/>
            <a:ext cx="9290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1400" dirty="0"/>
              <a:t>加性误差</a:t>
            </a:r>
            <a:endParaRPr kumimoji="1" lang="zh-CN" altLang="en-US" sz="1400" dirty="0"/>
          </a:p>
        </p:txBody>
      </p:sp>
      <p:sp>
        <p:nvSpPr>
          <p:cNvPr id="22" name="文本框 21"/>
          <p:cNvSpPr txBox="1"/>
          <p:nvPr/>
        </p:nvSpPr>
        <p:spPr>
          <a:xfrm>
            <a:off x="5744087" y="3667537"/>
            <a:ext cx="10704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1400" dirty="0"/>
              <a:t>乘性误差</a:t>
            </a:r>
            <a:endParaRPr kumimoji="1" lang="zh-CN" altLang="en-US" sz="1400" dirty="0"/>
          </a:p>
        </p:txBody>
      </p:sp>
      <p:sp>
        <p:nvSpPr>
          <p:cNvPr id="23" name="文本框 22"/>
          <p:cNvSpPr txBox="1"/>
          <p:nvPr/>
        </p:nvSpPr>
        <p:spPr>
          <a:xfrm>
            <a:off x="5916930" y="2725420"/>
            <a:ext cx="14166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en-US" altLang="zh-CN" sz="1400" dirty="0"/>
              <a:t>Random Erro</a:t>
            </a:r>
            <a:r>
              <a:rPr kumimoji="1" lang="en-US" altLang="zh-CN" sz="1400" dirty="0"/>
              <a:t>r</a:t>
            </a:r>
            <a:endParaRPr kumimoji="1" lang="en-US" altLang="zh-CN" sz="1400" dirty="0"/>
          </a:p>
        </p:txBody>
      </p:sp>
      <p:sp>
        <p:nvSpPr>
          <p:cNvPr id="30" name="文本框 29"/>
          <p:cNvSpPr txBox="1"/>
          <p:nvPr/>
        </p:nvSpPr>
        <p:spPr>
          <a:xfrm>
            <a:off x="5352414" y="2722734"/>
            <a:ext cx="107045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en-US" altLang="zh-CN" sz="1400" dirty="0"/>
              <a:t>Truth</a:t>
            </a:r>
            <a:endParaRPr kumimoji="1" lang="en-US" altLang="zh-CN" sz="1400" dirty="0"/>
          </a:p>
        </p:txBody>
      </p:sp>
      <p:cxnSp>
        <p:nvCxnSpPr>
          <p:cNvPr id="33" name="直线箭头连接符 19"/>
          <p:cNvCxnSpPr/>
          <p:nvPr/>
        </p:nvCxnSpPr>
        <p:spPr>
          <a:xfrm>
            <a:off x="5797954" y="2995402"/>
            <a:ext cx="0" cy="20624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线箭头连接符 21"/>
          <p:cNvCxnSpPr/>
          <p:nvPr/>
        </p:nvCxnSpPr>
        <p:spPr>
          <a:xfrm>
            <a:off x="6310486" y="3019465"/>
            <a:ext cx="0" cy="20624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直线箭头连接符 22"/>
          <p:cNvCxnSpPr/>
          <p:nvPr/>
        </p:nvCxnSpPr>
        <p:spPr>
          <a:xfrm flipH="1" flipV="1">
            <a:off x="5626680" y="3506469"/>
            <a:ext cx="381960" cy="25282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直线箭头连接符 24"/>
          <p:cNvCxnSpPr/>
          <p:nvPr/>
        </p:nvCxnSpPr>
        <p:spPr>
          <a:xfrm flipV="1">
            <a:off x="5158358" y="3451513"/>
            <a:ext cx="0" cy="30777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直线箭头连接符 25"/>
          <p:cNvCxnSpPr/>
          <p:nvPr/>
        </p:nvCxnSpPr>
        <p:spPr>
          <a:xfrm flipV="1">
            <a:off x="4726310" y="3451513"/>
            <a:ext cx="0" cy="30777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文本框 37"/>
          <p:cNvSpPr txBox="1"/>
          <p:nvPr/>
        </p:nvSpPr>
        <p:spPr>
          <a:xfrm>
            <a:off x="533293" y="4443100"/>
            <a:ext cx="1224136" cy="5835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p>
            <a:r>
              <a:rPr lang="en-US" altLang="zh-CN" sz="1600" dirty="0">
                <a:latin typeface="微软雅黑" charset="0"/>
                <a:ea typeface="微软雅黑" charset="0"/>
                <a:sym typeface="+mn-ea"/>
              </a:rPr>
              <a:t>satellite obs</a:t>
            </a:r>
            <a:endParaRPr kumimoji="1" lang="zh-CN" altLang="en-US" sz="1600" dirty="0"/>
          </a:p>
        </p:txBody>
      </p:sp>
      <p:sp>
        <p:nvSpPr>
          <p:cNvPr id="39" name="文本框 38"/>
          <p:cNvSpPr txBox="1"/>
          <p:nvPr/>
        </p:nvSpPr>
        <p:spPr>
          <a:xfrm>
            <a:off x="1239520" y="3335020"/>
            <a:ext cx="1506220" cy="5835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p>
            <a:pPr algn="ctr"/>
            <a:r>
              <a:rPr lang="en-US" altLang="zh-CN" sz="1600" dirty="0">
                <a:latin typeface="微软雅黑" charset="0"/>
                <a:ea typeface="微软雅黑" charset="0"/>
                <a:sym typeface="+mn-ea"/>
              </a:rPr>
              <a:t>model simulated Tb</a:t>
            </a:r>
            <a:endParaRPr kumimoji="1" lang="zh-CN" altLang="en-US" sz="1600" dirty="0"/>
          </a:p>
        </p:txBody>
      </p:sp>
      <p:sp>
        <p:nvSpPr>
          <p:cNvPr id="41" name="文本框 40"/>
          <p:cNvSpPr txBox="1"/>
          <p:nvPr/>
        </p:nvSpPr>
        <p:spPr>
          <a:xfrm>
            <a:off x="2264410" y="4455160"/>
            <a:ext cx="1586865" cy="5835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p>
            <a:pPr algn="ctr"/>
            <a:r>
              <a:rPr lang="en-US" altLang="zh-CN" sz="1600" dirty="0">
                <a:latin typeface="微软雅黑" charset="0"/>
                <a:ea typeface="微软雅黑" charset="0"/>
                <a:sym typeface="+mn-ea"/>
              </a:rPr>
              <a:t>similar satellite obs</a:t>
            </a:r>
            <a:endParaRPr kumimoji="1" lang="zh-CN" altLang="en-US" sz="1600" dirty="0"/>
          </a:p>
        </p:txBody>
      </p:sp>
      <p:sp>
        <p:nvSpPr>
          <p:cNvPr id="42" name="左右箭头 41"/>
          <p:cNvSpPr/>
          <p:nvPr/>
        </p:nvSpPr>
        <p:spPr>
          <a:xfrm rot="18641149">
            <a:off x="973167" y="4111280"/>
            <a:ext cx="484486" cy="179698"/>
          </a:xfrm>
          <a:prstGeom prst="left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 sz="1600"/>
          </a:p>
        </p:txBody>
      </p:sp>
      <p:sp>
        <p:nvSpPr>
          <p:cNvPr id="43" name="左右箭头 42"/>
          <p:cNvSpPr/>
          <p:nvPr/>
        </p:nvSpPr>
        <p:spPr>
          <a:xfrm>
            <a:off x="1779624" y="4666170"/>
            <a:ext cx="484486" cy="179698"/>
          </a:xfrm>
          <a:prstGeom prst="left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 sz="1600"/>
          </a:p>
        </p:txBody>
      </p:sp>
      <p:sp>
        <p:nvSpPr>
          <p:cNvPr id="44" name="左右箭头 43"/>
          <p:cNvSpPr/>
          <p:nvPr/>
        </p:nvSpPr>
        <p:spPr>
          <a:xfrm rot="2854255">
            <a:off x="2517393" y="4105723"/>
            <a:ext cx="484486" cy="179698"/>
          </a:xfrm>
          <a:prstGeom prst="left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 sz="16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sz="4000" dirty="0"/>
              <a:t>O-B</a:t>
            </a:r>
            <a:r>
              <a:rPr lang="en-GB" altLang="zh-CN" sz="4000" dirty="0"/>
              <a:t> </a:t>
            </a:r>
            <a:r>
              <a:rPr lang="en-US" altLang="zh-CN" dirty="0"/>
              <a:t>M</a:t>
            </a:r>
            <a:r>
              <a:rPr lang="en-GB" altLang="zh-CN" sz="4000" dirty="0" err="1"/>
              <a:t>onitoring</a:t>
            </a:r>
            <a:r>
              <a:rPr lang="en-GB" altLang="zh-CN" sz="4000" dirty="0"/>
              <a:t> of </a:t>
            </a:r>
            <a:r>
              <a:rPr lang="en-US" altLang="zh-CN" sz="4000" dirty="0"/>
              <a:t>MW </a:t>
            </a:r>
            <a:r>
              <a:rPr lang="en-US" altLang="zh-CN" sz="4000" dirty="0"/>
              <a:t>Sounder</a:t>
            </a:r>
            <a:endParaRPr lang="en-US" altLang="zh-CN" sz="4000" dirty="0"/>
          </a:p>
        </p:txBody>
      </p:sp>
      <p:sp>
        <p:nvSpPr>
          <p:cNvPr id="3" name="文本框 2"/>
          <p:cNvSpPr txBox="1"/>
          <p:nvPr/>
        </p:nvSpPr>
        <p:spPr>
          <a:xfrm>
            <a:off x="989330" y="1013460"/>
            <a:ext cx="9618980" cy="9220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lvl="0" indent="-285750" algn="l">
              <a:buClrTx/>
              <a:buSzTx/>
              <a:buFont typeface="Wingdings" panose="05000000000000000000" charset="0"/>
              <a:buChar char=""/>
            </a:pPr>
            <a:r>
              <a:rPr lang="en-US" altLang="zh-CN" sz="1800" dirty="0">
                <a:latin typeface="微软雅黑" charset="0"/>
                <a:ea typeface="微软雅黑" charset="0"/>
                <a:sym typeface="+mn-ea"/>
              </a:rPr>
              <a:t>A </a:t>
            </a:r>
            <a:r>
              <a:rPr lang="en-US" altLang="zh-CN" sz="1800" b="1" dirty="0">
                <a:solidFill>
                  <a:schemeClr val="accent2"/>
                </a:solidFill>
                <a:latin typeface="微软雅黑" charset="0"/>
                <a:ea typeface="微软雅黑" charset="0"/>
                <a:sym typeface="+mn-ea"/>
              </a:rPr>
              <a:t>triple collocation (TC)</a:t>
            </a:r>
            <a:r>
              <a:rPr lang="en-US" altLang="zh-CN" sz="1800" b="1" dirty="0">
                <a:latin typeface="微软雅黑" charset="0"/>
                <a:ea typeface="微软雅黑" charset="0"/>
                <a:sym typeface="+mn-ea"/>
              </a:rPr>
              <a:t> </a:t>
            </a:r>
            <a:r>
              <a:rPr lang="en-US" altLang="zh-CN" sz="1800" dirty="0">
                <a:latin typeface="微软雅黑" charset="0"/>
                <a:ea typeface="微软雅黑" charset="0"/>
                <a:sym typeface="+mn-ea"/>
              </a:rPr>
              <a:t>method relating s</a:t>
            </a:r>
            <a:r>
              <a:rPr lang="en-US" altLang="zh-CN" sz="1800" dirty="0">
                <a:latin typeface="微软雅黑" charset="0"/>
                <a:ea typeface="微软雅黑" charset="0"/>
                <a:sym typeface="+mn-ea"/>
              </a:rPr>
              <a:t>atellite obs - </a:t>
            </a:r>
            <a:r>
              <a:rPr lang="en-US" altLang="zh-CN" sz="1800" dirty="0">
                <a:latin typeface="微软雅黑" charset="0"/>
                <a:ea typeface="微软雅黑" charset="0"/>
                <a:sym typeface="+mn-ea"/>
              </a:rPr>
              <a:t>s</a:t>
            </a:r>
            <a:r>
              <a:rPr lang="en-US" altLang="zh-CN" sz="1800" dirty="0">
                <a:latin typeface="微软雅黑" charset="0"/>
                <a:ea typeface="微软雅黑" charset="0"/>
                <a:sym typeface="+mn-ea"/>
              </a:rPr>
              <a:t>imilar satellite obs - </a:t>
            </a:r>
            <a:r>
              <a:rPr lang="en-US" altLang="zh-CN" sz="1800" dirty="0">
                <a:latin typeface="微软雅黑" charset="0"/>
                <a:ea typeface="微软雅黑" charset="0"/>
                <a:sym typeface="+mn-ea"/>
              </a:rPr>
              <a:t>model s</a:t>
            </a:r>
            <a:r>
              <a:rPr lang="en-US" altLang="zh-CN" sz="1800" dirty="0">
                <a:latin typeface="微软雅黑" charset="0"/>
                <a:ea typeface="微软雅黑" charset="0"/>
                <a:sym typeface="+mn-ea"/>
              </a:rPr>
              <a:t>imulated </a:t>
            </a:r>
            <a:r>
              <a:rPr lang="en-US" altLang="zh-CN" sz="1800" dirty="0">
                <a:latin typeface="微软雅黑" charset="0"/>
                <a:ea typeface="微软雅黑" charset="0"/>
                <a:sym typeface="+mn-ea"/>
              </a:rPr>
              <a:t>Tb</a:t>
            </a:r>
            <a:r>
              <a:rPr lang="en-US" altLang="zh-CN" sz="1800" dirty="0">
                <a:latin typeface="微软雅黑" charset="0"/>
                <a:ea typeface="微软雅黑" charset="0"/>
                <a:sym typeface="+mn-ea"/>
              </a:rPr>
              <a:t> , </a:t>
            </a:r>
            <a:r>
              <a:rPr lang="en-US" altLang="zh-CN" sz="1800" dirty="0">
                <a:latin typeface="微软雅黑" charset="0"/>
                <a:ea typeface="微软雅黑" charset="0"/>
                <a:sym typeface="+mn-ea"/>
              </a:rPr>
              <a:t>is proposed to </a:t>
            </a:r>
            <a:r>
              <a:rPr lang="en-US" altLang="zh-CN" sz="1800" dirty="0">
                <a:latin typeface="微软雅黑" charset="0"/>
                <a:ea typeface="微软雅黑" charset="0"/>
                <a:sym typeface="+mn-ea"/>
              </a:rPr>
              <a:t>quantitatively estimate </a:t>
            </a:r>
            <a:r>
              <a:rPr lang="en-US" altLang="zh-CN" sz="1800" dirty="0">
                <a:latin typeface="微软雅黑" charset="0"/>
                <a:ea typeface="微软雅黑" charset="0"/>
                <a:sym typeface="+mn-ea"/>
              </a:rPr>
              <a:t>the </a:t>
            </a:r>
            <a:r>
              <a:rPr lang="en-US" altLang="zh-CN" sz="1800" b="1" dirty="0">
                <a:latin typeface="微软雅黑" charset="0"/>
                <a:ea typeface="微软雅黑" charset="0"/>
                <a:sym typeface="+mn-ea"/>
              </a:rPr>
              <a:t>r</a:t>
            </a:r>
            <a:r>
              <a:rPr lang="en-US" altLang="zh-CN" sz="1800" b="1" dirty="0">
                <a:latin typeface="微软雅黑" charset="0"/>
                <a:ea typeface="微软雅黑" charset="0"/>
                <a:sym typeface="+mn-ea"/>
              </a:rPr>
              <a:t>andom error term</a:t>
            </a:r>
            <a:r>
              <a:rPr lang="en-US" altLang="zh-CN" sz="1800" dirty="0">
                <a:latin typeface="微软雅黑" charset="0"/>
                <a:ea typeface="微软雅黑" charset="0"/>
                <a:sym typeface="+mn-ea"/>
              </a:rPr>
              <a:t> of mutually independent measurement systems</a:t>
            </a:r>
            <a:endParaRPr lang="en-US" altLang="zh-CN" sz="1800" dirty="0">
              <a:latin typeface="微软雅黑" charset="0"/>
              <a:ea typeface="微软雅黑" charset="0"/>
              <a:sym typeface="+mn-e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sz="4000" dirty="0"/>
              <a:t>O-B</a:t>
            </a:r>
            <a:r>
              <a:rPr lang="en-GB" altLang="zh-CN" sz="4000" dirty="0"/>
              <a:t> </a:t>
            </a:r>
            <a:r>
              <a:rPr lang="en-US" altLang="zh-CN" dirty="0"/>
              <a:t>M</a:t>
            </a:r>
            <a:r>
              <a:rPr lang="en-GB" altLang="zh-CN" sz="4000" dirty="0" err="1"/>
              <a:t>onitoring</a:t>
            </a:r>
            <a:r>
              <a:rPr lang="en-GB" altLang="zh-CN" sz="4000" dirty="0"/>
              <a:t> of </a:t>
            </a:r>
            <a:r>
              <a:rPr lang="en-US" altLang="zh-CN" sz="4000" dirty="0"/>
              <a:t>MW Imager</a:t>
            </a:r>
            <a:endParaRPr lang="en-US" altLang="zh-CN" sz="4000" dirty="0"/>
          </a:p>
        </p:txBody>
      </p:sp>
      <p:sp>
        <p:nvSpPr>
          <p:cNvPr id="3" name="文本框 2"/>
          <p:cNvSpPr txBox="1"/>
          <p:nvPr/>
        </p:nvSpPr>
        <p:spPr>
          <a:xfrm>
            <a:off x="335280" y="2529205"/>
            <a:ext cx="6085205" cy="119888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lvl="0" indent="-285750" algn="l">
              <a:buClrTx/>
              <a:buSzTx/>
              <a:buFont typeface="Wingdings" panose="05000000000000000000" charset="0"/>
              <a:buChar char=""/>
            </a:pPr>
            <a:endParaRPr lang="en-US" altLang="zh-CN" sz="1800" dirty="0">
              <a:latin typeface="微软雅黑" charset="0"/>
              <a:ea typeface="微软雅黑" charset="0"/>
              <a:sym typeface="+mn-ea"/>
            </a:endParaRPr>
          </a:p>
          <a:p>
            <a:pPr marL="285750" lvl="0" indent="-285750" algn="l">
              <a:buClrTx/>
              <a:buSzTx/>
              <a:buFont typeface="Wingdings" panose="05000000000000000000" charset="0"/>
              <a:buChar char=""/>
            </a:pPr>
            <a:r>
              <a:rPr lang="en-US" altLang="zh-CN" sz="1800" b="1" dirty="0">
                <a:latin typeface="微软雅黑" charset="0"/>
                <a:ea typeface="微软雅黑" charset="0"/>
                <a:sym typeface="+mn-ea"/>
              </a:rPr>
              <a:t>Main issues:</a:t>
            </a:r>
            <a:r>
              <a:rPr lang="en-US" altLang="zh-CN" sz="1800" dirty="0">
                <a:latin typeface="微软雅黑" charset="0"/>
                <a:ea typeface="微软雅黑" charset="0"/>
                <a:sym typeface="+mn-ea"/>
              </a:rPr>
              <a:t> </a:t>
            </a:r>
            <a:r>
              <a:rPr lang="en-US" altLang="zh-CN" sz="1800" dirty="0">
                <a:latin typeface="微软雅黑" charset="0"/>
                <a:ea typeface="微软雅黑" charset="0"/>
                <a:sym typeface="+mn-ea"/>
              </a:rPr>
              <a:t>The simulation bias varies significantly because of the inhomogeneous field of view</a:t>
            </a:r>
            <a:endParaRPr lang="en-US" altLang="zh-CN" sz="1800" dirty="0">
              <a:latin typeface="微软雅黑" charset="0"/>
              <a:ea typeface="微软雅黑" charset="0"/>
              <a:sym typeface="+mn-ea"/>
            </a:endParaRPr>
          </a:p>
          <a:p>
            <a:pPr marL="285750" lvl="0" indent="-285750" algn="l">
              <a:buClrTx/>
              <a:buSzTx/>
              <a:buFont typeface="Wingdings" panose="05000000000000000000" charset="0"/>
              <a:buChar char=""/>
            </a:pPr>
            <a:endParaRPr lang="en-US" altLang="zh-CN" sz="1800" dirty="0">
              <a:latin typeface="微软雅黑" charset="0"/>
              <a:ea typeface="微软雅黑" charset="0"/>
              <a:sym typeface="+mn-ea"/>
            </a:endParaRPr>
          </a:p>
        </p:txBody>
      </p:sp>
      <p:pic>
        <p:nvPicPr>
          <p:cNvPr id="5" name="图片 4"/>
          <p:cNvPicPr/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11" t="51519" r="3200"/>
          <a:stretch>
            <a:fillRect/>
          </a:stretch>
        </p:blipFill>
        <p:spPr>
          <a:xfrm>
            <a:off x="3598382" y="3608169"/>
            <a:ext cx="2209235" cy="200304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"/>
          <a:stretch>
            <a:fillRect/>
          </a:stretch>
        </p:blipFill>
        <p:spPr>
          <a:xfrm>
            <a:off x="1041400" y="3644265"/>
            <a:ext cx="2479040" cy="19862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41264" y="5730479"/>
            <a:ext cx="49238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en-US" altLang="zh-CN" sz="1200" b="1" dirty="0">
                <a:solidFill>
                  <a:srgbClr val="5B9BD5">
                    <a:lumMod val="50000"/>
                  </a:srgbClr>
                </a:solidFill>
                <a:latin typeface="微软雅黑" pitchFamily="34" charset="-122"/>
                <a:ea typeface="微软雅黑" pitchFamily="34" charset="-122"/>
              </a:rPr>
              <a:t>OMB shows a high degree of bias dispersion, with the maximum standard deviation of bias reaching 3.26 K.</a:t>
            </a:r>
            <a:endParaRPr kumimoji="1" lang="zh-CN" altLang="en-US" sz="1200" b="1" dirty="0">
              <a:solidFill>
                <a:srgbClr val="5B9BD5">
                  <a:lumMod val="50000"/>
                </a:srgb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" name="内容占位符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61" t="51550"/>
          <a:stretch>
            <a:fillRect/>
          </a:stretch>
        </p:blipFill>
        <p:spPr>
          <a:xfrm>
            <a:off x="9315517" y="4271426"/>
            <a:ext cx="2172152" cy="181931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061" y="2510001"/>
            <a:ext cx="2067428" cy="170326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75" t="52266"/>
          <a:stretch>
            <a:fillRect/>
          </a:stretch>
        </p:blipFill>
        <p:spPr>
          <a:xfrm>
            <a:off x="9223821" y="2493559"/>
            <a:ext cx="2354173" cy="185771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765" y="4307633"/>
            <a:ext cx="2067428" cy="1703262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6992980" y="5889109"/>
            <a:ext cx="4969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en-US" altLang="zh-CN" sz="1200" b="1" dirty="0">
                <a:solidFill>
                  <a:srgbClr val="5B9BD5">
                    <a:lumMod val="50000"/>
                  </a:srgbClr>
                </a:solidFill>
                <a:latin typeface="微软雅黑" pitchFamily="34" charset="-122"/>
                <a:ea typeface="微软雅黑" pitchFamily="34" charset="-122"/>
              </a:rPr>
              <a:t>Using the new scheme, the standard deviation of OMB is below 1K, with an average improvement of 32%.</a:t>
            </a:r>
            <a:endParaRPr kumimoji="1" lang="zh-CN" altLang="en-US" sz="1200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086960" y="1190396"/>
            <a:ext cx="4323782" cy="119888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lvl="0" indent="-285750" algn="l">
              <a:buClrTx/>
              <a:buSzTx/>
              <a:buFont typeface="Wingdings" panose="05000000000000000000" charset="0"/>
              <a:buChar char=""/>
            </a:pPr>
            <a:r>
              <a:rPr lang="en-US" altLang="zh-CN" sz="1800" b="1" dirty="0">
                <a:latin typeface="微软雅黑" charset="0"/>
                <a:ea typeface="微软雅黑" charset="0"/>
                <a:sym typeface="+mn-ea"/>
              </a:rPr>
              <a:t>Method</a:t>
            </a:r>
            <a:r>
              <a:rPr lang="en-US" altLang="zh-CN" sz="1800" b="1" dirty="0">
                <a:latin typeface="微软雅黑" charset="0"/>
                <a:ea typeface="微软雅黑" charset="0"/>
                <a:sym typeface="+mn-ea"/>
              </a:rPr>
              <a:t>:</a:t>
            </a:r>
            <a:r>
              <a:rPr lang="en-US" altLang="zh-CN" sz="1800" dirty="0">
                <a:latin typeface="微软雅黑" charset="0"/>
                <a:ea typeface="微软雅黑" charset="0"/>
                <a:sym typeface="+mn-ea"/>
              </a:rPr>
              <a:t> </a:t>
            </a:r>
            <a:r>
              <a:rPr lang="en-US" altLang="zh-CN" sz="1800" dirty="0">
                <a:latin typeface="微软雅黑" charset="0"/>
                <a:ea typeface="微软雅黑" charset="0"/>
                <a:sym typeface="+mn-ea"/>
              </a:rPr>
              <a:t>Using the magnitude of brightness temperature variations within the region to constrain the target homogeneity</a:t>
            </a:r>
            <a:endParaRPr lang="en-US" altLang="zh-CN" sz="1800" dirty="0">
              <a:latin typeface="微软雅黑" charset="0"/>
              <a:ea typeface="微软雅黑" charset="0"/>
              <a:sym typeface="+mn-ea"/>
            </a:endParaRPr>
          </a:p>
        </p:txBody>
      </p:sp>
      <p:sp>
        <p:nvSpPr>
          <p:cNvPr id="8" name="内容占位符 6"/>
          <p:cNvSpPr txBox="1"/>
          <p:nvPr/>
        </p:nvSpPr>
        <p:spPr bwMode="auto">
          <a:xfrm>
            <a:off x="479425" y="1324610"/>
            <a:ext cx="5156835" cy="12211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</a:ln>
        </p:spPr>
        <p:txBody>
          <a:bodyPr vert="horz" wrap="square" lIns="91426" tIns="45712" rIns="91426" bIns="45712" numCol="1" anchor="t" anchorCtr="0" compatLnSpc="1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58B6E5"/>
              </a:buClr>
              <a:buFont typeface="Arial" panose="020B0604020202090204" pitchFamily="34" charset="0"/>
              <a:buChar char="•"/>
            </a:pPr>
            <a:r>
              <a:rPr lang="en-US" altLang="zh-CN" sz="1600" b="1" kern="0" dirty="0">
                <a:ea typeface="微软雅黑" pitchFamily="34" charset="-122"/>
              </a:rPr>
              <a:t>RTM:</a:t>
            </a:r>
            <a:r>
              <a:rPr lang="zh-CN" altLang="en-US" sz="1600" b="1" kern="0" dirty="0">
                <a:ea typeface="微软雅黑" pitchFamily="34" charset="-122"/>
              </a:rPr>
              <a:t> </a:t>
            </a:r>
            <a:r>
              <a:rPr lang="en-US" altLang="zh-CN" sz="1600" kern="0" dirty="0">
                <a:ea typeface="微软雅黑" pitchFamily="34" charset="-122"/>
              </a:rPr>
              <a:t>RTTOV,ARMS                   </a:t>
            </a:r>
            <a:endParaRPr lang="en-US" altLang="zh-CN" sz="1600" kern="0" dirty="0">
              <a:ea typeface="微软雅黑" pitchFamily="34" charset="-122"/>
            </a:endParaRPr>
          </a:p>
          <a:p>
            <a:pPr>
              <a:buClr>
                <a:srgbClr val="58B6E5"/>
              </a:buClr>
              <a:buFont typeface="Arial" panose="020B0604020202090204" pitchFamily="34" charset="0"/>
              <a:buChar char="•"/>
            </a:pPr>
            <a:r>
              <a:rPr lang="en-US" altLang="zh-CN" sz="1600" b="1" kern="0" dirty="0">
                <a:ea typeface="微软雅黑" pitchFamily="34" charset="-122"/>
              </a:rPr>
              <a:t>NWP data: </a:t>
            </a:r>
            <a:r>
              <a:rPr lang="en-US" altLang="zh-CN" sz="1600" kern="0" dirty="0">
                <a:ea typeface="微软雅黑" pitchFamily="34" charset="-122"/>
              </a:rPr>
              <a:t>GRAPES, CRA,ERA5</a:t>
            </a:r>
            <a:endParaRPr lang="en-US" altLang="zh-CN" sz="1600" kern="0" dirty="0">
              <a:ea typeface="微软雅黑" pitchFamily="34" charset="-122"/>
            </a:endParaRPr>
          </a:p>
          <a:p>
            <a:pPr>
              <a:buClr>
                <a:srgbClr val="58B6E5"/>
              </a:buClr>
              <a:buFont typeface="Arial" panose="020B0604020202090204" pitchFamily="34" charset="0"/>
              <a:buChar char="•"/>
            </a:pPr>
            <a:r>
              <a:rPr lang="en-US" altLang="zh-CN" sz="1600" b="1" kern="0" dirty="0">
                <a:ea typeface="微软雅黑" pitchFamily="34" charset="-122"/>
              </a:rPr>
              <a:t>Satellite Data: </a:t>
            </a:r>
            <a:r>
              <a:rPr lang="en-US" altLang="zh-CN" sz="1600" kern="0" dirty="0">
                <a:ea typeface="微软雅黑" pitchFamily="34" charset="-122"/>
              </a:rPr>
              <a:t>FY-3 MWRI,GMI</a:t>
            </a:r>
            <a:endParaRPr lang="en-US" altLang="zh-CN" sz="1600" kern="0" dirty="0">
              <a:ea typeface="微软雅黑" pitchFamily="34" charset="-122"/>
            </a:endParaRPr>
          </a:p>
          <a:p>
            <a:pPr>
              <a:buClr>
                <a:srgbClr val="58B6E5"/>
              </a:buClr>
              <a:buFont typeface="Arial" panose="020B0604020202090204" pitchFamily="34" charset="0"/>
              <a:buChar char="•"/>
            </a:pPr>
            <a:r>
              <a:rPr lang="en-US" altLang="zh-CN" sz="1600" b="1" kern="0" dirty="0">
                <a:ea typeface="微软雅黑" pitchFamily="34" charset="-122"/>
              </a:rPr>
              <a:t>Data filter: </a:t>
            </a:r>
            <a:r>
              <a:rPr lang="en-US" altLang="zh-CN" sz="1600" kern="0" dirty="0">
                <a:ea typeface="微软雅黑" pitchFamily="34" charset="-122"/>
              </a:rPr>
              <a:t>clear-sky(clw&lt;0.2); open ocean; tropical</a:t>
            </a:r>
            <a:endParaRPr lang="en-US" altLang="zh-CN" sz="1600" kern="0" dirty="0">
              <a:ea typeface="微软雅黑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5280" y="920115"/>
            <a:ext cx="6096000" cy="3683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lvl="0" indent="-285750" algn="l">
              <a:buClrTx/>
              <a:buSzTx/>
              <a:buFont typeface="Wingdings" panose="05000000000000000000" charset="0"/>
              <a:buChar char=""/>
            </a:pPr>
            <a:r>
              <a:rPr lang="en-US" altLang="zh-CN" sz="1800" b="1" dirty="0">
                <a:latin typeface="微软雅黑" charset="0"/>
                <a:ea typeface="微软雅黑" charset="0"/>
                <a:sym typeface="+mn-ea"/>
              </a:rPr>
              <a:t>Traditional approach:</a:t>
            </a:r>
            <a:endParaRPr lang="en-US" altLang="zh-CN" sz="1800" b="1" dirty="0">
              <a:latin typeface="微软雅黑" charset="0"/>
              <a:ea typeface="微软雅黑" charset="0"/>
              <a:sym typeface="+mn-ea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TABLE_ENDDRAG_ORIGIN_RECT" val="334*146"/>
  <p:tag name="TABLE_ENDDRAG_RECT" val="599*249*334*146"/>
</p:tagLst>
</file>

<file path=ppt/tags/tag5.xml><?xml version="1.0" encoding="utf-8"?>
<p:tagLst xmlns:p="http://schemas.openxmlformats.org/presentationml/2006/main">
  <p:tag name="TABLE_ENDDRAG_ORIGIN_RECT" val="792*377"/>
  <p:tag name="TABLE_ENDDRAG_RECT" val="63*116*792*377"/>
</p:tagLst>
</file>

<file path=ppt/tags/tag6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7259</Words>
  <Application>WPS 演示</Application>
  <PresentationFormat>宽屏</PresentationFormat>
  <Paragraphs>443</Paragraphs>
  <Slides>14</Slides>
  <Notes>6</Notes>
  <HiddenSlides>0</HiddenSlides>
  <MMClips>0</MMClips>
  <ScaleCrop>false</ScaleCrop>
  <HeadingPairs>
    <vt:vector size="8" baseType="variant">
      <vt:variant>
        <vt:lpstr>已用的字体</vt:lpstr>
      </vt:variant>
      <vt:variant>
        <vt:i4>30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47" baseType="lpstr">
      <vt:lpstr>Arial</vt:lpstr>
      <vt:lpstr>宋体</vt:lpstr>
      <vt:lpstr>Wingdings</vt:lpstr>
      <vt:lpstr>Times New Roman</vt:lpstr>
      <vt:lpstr>汉仪书宋二KW</vt:lpstr>
      <vt:lpstr>Cambria Math</vt:lpstr>
      <vt:lpstr>Kingsoft Math</vt:lpstr>
      <vt:lpstr>微软雅黑</vt:lpstr>
      <vt:lpstr>汉仪旗黑</vt:lpstr>
      <vt:lpstr>黑体</vt:lpstr>
      <vt:lpstr>汉仪中黑KW</vt:lpstr>
      <vt:lpstr>宋体</vt:lpstr>
      <vt:lpstr>Arial Unicode MS</vt:lpstr>
      <vt:lpstr>Calibri</vt:lpstr>
      <vt:lpstr>Helvetica Neue</vt:lpstr>
      <vt:lpstr>等线</vt:lpstr>
      <vt:lpstr>汉仪中等线KW</vt:lpstr>
      <vt:lpstr>微软雅黑</vt:lpstr>
      <vt:lpstr>等线</vt:lpstr>
      <vt:lpstr>黑体</vt:lpstr>
      <vt:lpstr>Wingdings</vt:lpstr>
      <vt:lpstr>Arial</vt:lpstr>
      <vt:lpstr>宋体</vt:lpstr>
      <vt:lpstr>宋体-简</vt:lpstr>
      <vt:lpstr>Times New Roman</vt:lpstr>
      <vt:lpstr>DengXian</vt:lpstr>
      <vt:lpstr>-apple-system</vt:lpstr>
      <vt:lpstr>Thonburi</vt:lpstr>
      <vt:lpstr>TimesNewRomanPSMT</vt:lpstr>
      <vt:lpstr>Times New Roman Bold</vt:lpstr>
      <vt:lpstr>Default Design</vt:lpstr>
      <vt:lpstr>1_Default Design</vt:lpstr>
      <vt:lpstr>Visio.Drawing.15</vt:lpstr>
      <vt:lpstr>Monitoring of FY-3E instruments' performances using radiative transfer models and NWP data </vt:lpstr>
      <vt:lpstr>Overview </vt:lpstr>
      <vt:lpstr>PowerPoint 演示文稿</vt:lpstr>
      <vt:lpstr>PowerPoint 演示文稿</vt:lpstr>
      <vt:lpstr>Motivation</vt:lpstr>
      <vt:lpstr>O-B Monitoring of MWHS-2</vt:lpstr>
      <vt:lpstr>O-B Monitoring of MW Sounder</vt:lpstr>
      <vt:lpstr>O-B Monitoring of MW Sounder</vt:lpstr>
      <vt:lpstr>O-B Monitoring of MW Sounder</vt:lpstr>
      <vt:lpstr>O-B Monitoring of MW Imager</vt:lpstr>
      <vt:lpstr>O-B Monitoring of MW Sounder</vt:lpstr>
      <vt:lpstr>O-B Monitoring of Active Radar</vt:lpstr>
      <vt:lpstr>O-B Monitoring of Active Radar</vt:lpstr>
      <vt:lpstr>Conclusion and Prospect </vt:lpstr>
    </vt:vector>
  </TitlesOfParts>
  <Company>NOAA / NESDIS / ORA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GSICS GEO-LEO ATBD</dc:title>
  <dc:creator>Fred Wu</dc:creator>
  <dc:subject>SPIE 2009 tALK</dc:subject>
  <cp:lastModifiedBy>审阅人1</cp:lastModifiedBy>
  <cp:revision>1252</cp:revision>
  <dcterms:created xsi:type="dcterms:W3CDTF">2025-03-14T11:51:59Z</dcterms:created>
  <dcterms:modified xsi:type="dcterms:W3CDTF">2025-03-14T11:51:59Z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0FAA5975209AFDAA1A86D3672D07DD5D_42</vt:lpwstr>
  </property>
  <property fmtid="{D5CDD505-2E9C-101B-9397-08002B2CF9AE}" pid="3" name="KSOProductBuildVer">
    <vt:lpwstr>2052-6.13.1.8913</vt:lpwstr>
  </property>
</Properties>
</file>