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2" r:id="rId1"/>
  </p:sldMasterIdLst>
  <p:notesMasterIdLst>
    <p:notesMasterId r:id="rId34"/>
  </p:notesMasterIdLst>
  <p:sldIdLst>
    <p:sldId id="257" r:id="rId2"/>
    <p:sldId id="366" r:id="rId3"/>
    <p:sldId id="600" r:id="rId4"/>
    <p:sldId id="601" r:id="rId5"/>
    <p:sldId id="607" r:id="rId6"/>
    <p:sldId id="608" r:id="rId7"/>
    <p:sldId id="379" r:id="rId8"/>
    <p:sldId id="380" r:id="rId9"/>
    <p:sldId id="626" r:id="rId10"/>
    <p:sldId id="260" r:id="rId11"/>
    <p:sldId id="264" r:id="rId12"/>
    <p:sldId id="265" r:id="rId13"/>
    <p:sldId id="268" r:id="rId14"/>
    <p:sldId id="269" r:id="rId15"/>
    <p:sldId id="445" r:id="rId16"/>
    <p:sldId id="470" r:id="rId17"/>
    <p:sldId id="623" r:id="rId18"/>
    <p:sldId id="274" r:id="rId19"/>
    <p:sldId id="624" r:id="rId20"/>
    <p:sldId id="620" r:id="rId21"/>
    <p:sldId id="613" r:id="rId22"/>
    <p:sldId id="479" r:id="rId23"/>
    <p:sldId id="596" r:id="rId24"/>
    <p:sldId id="611" r:id="rId25"/>
    <p:sldId id="610" r:id="rId26"/>
    <p:sldId id="609" r:id="rId27"/>
    <p:sldId id="258" r:id="rId28"/>
    <p:sldId id="597" r:id="rId29"/>
    <p:sldId id="634" r:id="rId30"/>
    <p:sldId id="635" r:id="rId31"/>
    <p:sldId id="636" r:id="rId32"/>
    <p:sldId id="62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A70BDE-4D92-4DEA-AD5A-269A6DE52627}" v="2" dt="2025-03-13T16:32:25.20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7"/>
    <p:restoredTop sz="80585" autoAdjust="0"/>
  </p:normalViewPr>
  <p:slideViewPr>
    <p:cSldViewPr snapToGrid="0" snapToObjects="1">
      <p:cViewPr varScale="1">
        <p:scale>
          <a:sx n="54" d="100"/>
          <a:sy n="54" d="100"/>
        </p:scale>
        <p:origin x="9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Hewison" userId="24a2eaf1-c667-49d7-a70e-984f193325b3" providerId="ADAL" clId="{FFA70BDE-4D92-4DEA-AD5A-269A6DE52627}"/>
    <pc:docChg chg="custSel modSld">
      <pc:chgData name="Tim Hewison" userId="24a2eaf1-c667-49d7-a70e-984f193325b3" providerId="ADAL" clId="{FFA70BDE-4D92-4DEA-AD5A-269A6DE52627}" dt="2025-03-13T16:32:25.208" v="169"/>
      <pc:docMkLst>
        <pc:docMk/>
      </pc:docMkLst>
      <pc:sldChg chg="addSp modSp mod modAnim">
        <pc:chgData name="Tim Hewison" userId="24a2eaf1-c667-49d7-a70e-984f193325b3" providerId="ADAL" clId="{FFA70BDE-4D92-4DEA-AD5A-269A6DE52627}" dt="2025-03-13T16:32:25.208" v="169"/>
        <pc:sldMkLst>
          <pc:docMk/>
          <pc:sldMk cId="3177962780" sldId="596"/>
        </pc:sldMkLst>
        <pc:spChg chg="add mod">
          <ac:chgData name="Tim Hewison" userId="24a2eaf1-c667-49d7-a70e-984f193325b3" providerId="ADAL" clId="{FFA70BDE-4D92-4DEA-AD5A-269A6DE52627}" dt="2025-03-13T16:32:19.095" v="168" actId="207"/>
          <ac:spMkLst>
            <pc:docMk/>
            <pc:sldMk cId="3177962780" sldId="596"/>
            <ac:spMk id="4" creationId="{F8DF652B-31C7-8F76-54CA-8CC34E8F9E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51D87-839A-944C-8C98-828332157770}" type="datetimeFigureOut">
              <a:rPr lang="it-IT" smtClean="0"/>
              <a:t>18/03/2025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60F15-5B66-7944-9FD8-25C63F4677C1}" type="slidenum">
              <a:rPr lang="it-IT" smtClean="0"/>
              <a:t>‹#›</a:t>
            </a:fld>
            <a:endParaRPr lang="it-IT"/>
          </a:p>
        </p:txBody>
      </p:sp>
    </p:spTree>
    <p:extLst>
      <p:ext uri="{BB962C8B-B14F-4D97-AF65-F5344CB8AC3E}">
        <p14:creationId xmlns:p14="http://schemas.microsoft.com/office/powerpoint/2010/main" val="373014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Continuing</a:t>
            </a:r>
            <a:r>
              <a:rPr lang="en-US" baseline="0" dirty="0" smtClean="0"/>
              <a:t> the theme of recycling, I have borrowed this p</a:t>
            </a:r>
            <a:r>
              <a:rPr lang="en-US" dirty="0" smtClean="0"/>
              <a:t>resentation</a:t>
            </a:r>
            <a:r>
              <a:rPr lang="en-US" baseline="0" dirty="0" smtClean="0"/>
              <a:t> from colleagues at CNR in Italy, who presented it at the EUMETSAT Conference </a:t>
            </a:r>
            <a:r>
              <a:rPr lang="en-DE" baseline="0" dirty="0" smtClean="0"/>
              <a:t>–</a:t>
            </a:r>
            <a:r>
              <a:rPr lang="en-US" baseline="0" dirty="0" smtClean="0"/>
              <a:t> describing a study under contract for EUMETSAT to develop</a:t>
            </a:r>
          </a:p>
          <a:p>
            <a:pPr marL="0" lvl="0" indent="0" algn="l" rtl="0">
              <a:spcBef>
                <a:spcPts val="0"/>
              </a:spcBef>
              <a:spcAft>
                <a:spcPts val="0"/>
              </a:spcAft>
              <a:buNone/>
            </a:pPr>
            <a:r>
              <a:rPr lang="en-US" baseline="0" dirty="0" smtClean="0"/>
              <a:t>A vicarious calibration system for our MWI and ICI instruments using radiosondes.</a:t>
            </a:r>
          </a:p>
          <a:p>
            <a:pPr marL="0" lvl="0" indent="0" algn="l" rtl="0">
              <a:spcBef>
                <a:spcPts val="0"/>
              </a:spcBef>
              <a:spcAft>
                <a:spcPts val="0"/>
              </a:spcAft>
              <a:buNone/>
            </a:pPr>
            <a:r>
              <a:rPr lang="en-US" baseline="0" dirty="0" smtClean="0"/>
              <a:t>I have been involved in the periphery of this work - as reviewer and 10</a:t>
            </a:r>
            <a:r>
              <a:rPr lang="en-US" baseline="30000" dirty="0" smtClean="0"/>
              <a:t>th</a:t>
            </a:r>
            <a:r>
              <a:rPr lang="en-US" baseline="0" dirty="0" smtClean="0"/>
              <a:t> author </a:t>
            </a:r>
            <a:r>
              <a:rPr lang="en-DE" baseline="0" dirty="0" smtClean="0"/>
              <a:t>–</a:t>
            </a:r>
            <a:r>
              <a:rPr lang="en-US" baseline="0" dirty="0" smtClean="0"/>
              <a:t> so I </a:t>
            </a:r>
            <a:r>
              <a:rPr lang="en-US" baseline="0" dirty="0" err="1" smtClean="0"/>
              <a:t>apolise</a:t>
            </a:r>
            <a:r>
              <a:rPr lang="en-US" baseline="0" dirty="0" smtClean="0"/>
              <a:t> if my knowledge is not as in-depth as I would like</a:t>
            </a:r>
          </a:p>
          <a:p>
            <a:pPr marL="0" lvl="0" indent="0" algn="l" rtl="0">
              <a:spcBef>
                <a:spcPts val="0"/>
              </a:spcBef>
              <a:spcAft>
                <a:spcPts val="0"/>
              </a:spcAft>
              <a:buNone/>
            </a:pPr>
            <a:r>
              <a:rPr lang="en-US" dirty="0" smtClean="0"/>
              <a:t>But I thought it would be of interest to this group</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skip</a:t>
            </a:r>
            <a:endParaRPr dirty="0"/>
          </a:p>
        </p:txBody>
      </p:sp>
      <p:sp>
        <p:nvSpPr>
          <p:cNvPr id="171" name="Google Shape;17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751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First with MWI simulations</a:t>
            </a:r>
            <a:r>
              <a:rPr lang="en-US" baseline="0" dirty="0" smtClean="0"/>
              <a:t> and the 160 RHARM profiles, </a:t>
            </a:r>
          </a:p>
          <a:p>
            <a:pPr marL="0" lvl="0" indent="0" algn="l" rtl="0">
              <a:spcBef>
                <a:spcPts val="0"/>
              </a:spcBef>
              <a:spcAft>
                <a:spcPts val="0"/>
              </a:spcAft>
              <a:buNone/>
            </a:pPr>
            <a:r>
              <a:rPr lang="en-US" baseline="0" dirty="0" err="1" smtClean="0"/>
              <a:t>Generatign</a:t>
            </a:r>
            <a:r>
              <a:rPr lang="en-US" baseline="0" dirty="0" smtClean="0"/>
              <a:t> this time series of biases in the 11 channels, </a:t>
            </a:r>
            <a:r>
              <a:rPr lang="en-US" baseline="0" dirty="0" err="1" smtClean="0"/>
              <a:t>colour</a:t>
            </a:r>
            <a:r>
              <a:rPr lang="en-US" baseline="0" dirty="0" smtClean="0"/>
              <a:t>-coded, according to their statistical consistency, based on</a:t>
            </a:r>
            <a:r>
              <a:rPr lang="en-DE" baseline="0" dirty="0" smtClean="0"/>
              <a:t> </a:t>
            </a:r>
            <a:r>
              <a:rPr lang="en-US" baseline="0" dirty="0" smtClean="0"/>
              <a:t>the calculated uncertainty</a:t>
            </a:r>
          </a:p>
          <a:p>
            <a:pPr marL="0" lvl="0" indent="0" algn="l" rtl="0">
              <a:spcBef>
                <a:spcPts val="0"/>
              </a:spcBef>
              <a:spcAft>
                <a:spcPts val="0"/>
              </a:spcAft>
              <a:buNone/>
            </a:pPr>
            <a:r>
              <a:rPr lang="en-US" baseline="0" dirty="0" smtClean="0"/>
              <a:t>The statistics are then summarized as mean bias in each of the 11 channels </a:t>
            </a:r>
            <a:r>
              <a:rPr lang="en-DE" baseline="0" dirty="0" smtClean="0"/>
              <a:t>–</a:t>
            </a:r>
            <a:r>
              <a:rPr lang="en-US" baseline="0" dirty="0" smtClean="0"/>
              <a:t> both unweighted, and weighted by their uncertainties</a:t>
            </a:r>
          </a:p>
          <a:p>
            <a:pPr marL="0" lvl="0" indent="0" algn="l" rtl="0">
              <a:spcBef>
                <a:spcPts val="0"/>
              </a:spcBef>
              <a:spcAft>
                <a:spcPts val="0"/>
              </a:spcAft>
              <a:buNone/>
            </a:pPr>
            <a:r>
              <a:rPr lang="en-US" baseline="0" dirty="0" smtClean="0"/>
              <a:t>As expected there are large error bars on the low frequency channels, but the target channels 166-183GHz actually give low biases</a:t>
            </a:r>
          </a:p>
          <a:p>
            <a:pPr marL="0" lvl="0" indent="0" algn="l" rtl="0">
              <a:spcBef>
                <a:spcPts val="0"/>
              </a:spcBef>
              <a:spcAft>
                <a:spcPts val="0"/>
              </a:spcAft>
              <a:buNone/>
            </a:pPr>
            <a:r>
              <a:rPr lang="en-US" baseline="0" dirty="0" smtClean="0"/>
              <a:t>- Which is also not unexpected, as these simulations did not have any biases added</a:t>
            </a:r>
            <a:endParaRPr dirty="0"/>
          </a:p>
        </p:txBody>
      </p:sp>
      <p:sp>
        <p:nvSpPr>
          <p:cNvPr id="283" name="Google Shape;28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the same thing for the 9 channels of the ICI instrument</a:t>
            </a:r>
          </a:p>
          <a:p>
            <a:r>
              <a:rPr lang="en-US" baseline="0" dirty="0" smtClean="0"/>
              <a:t>- This time before and after filtering to ensure the </a:t>
            </a:r>
            <a:r>
              <a:rPr lang="en-US" baseline="0" dirty="0" err="1" smtClean="0"/>
              <a:t>sondes</a:t>
            </a:r>
            <a:r>
              <a:rPr lang="en-US" baseline="0" dirty="0" smtClean="0"/>
              <a:t> reach a minimum pressure, and have at least 40 levels</a:t>
            </a:r>
          </a:p>
          <a:p>
            <a:r>
              <a:rPr lang="en-US" baseline="0" dirty="0" smtClean="0"/>
              <a:t>- again, small biases in all channels, and reassuringly small uncertainties</a:t>
            </a:r>
            <a:endParaRPr lang="en-US" dirty="0"/>
          </a:p>
        </p:txBody>
      </p:sp>
      <p:sp>
        <p:nvSpPr>
          <p:cNvPr id="4" name="Slide Number Placeholder 3"/>
          <p:cNvSpPr>
            <a:spLocks noGrp="1"/>
          </p:cNvSpPr>
          <p:nvPr>
            <p:ph type="sldNum" sz="quarter" idx="10"/>
          </p:nvPr>
        </p:nvSpPr>
        <p:spPr/>
        <p:txBody>
          <a:bodyPr/>
          <a:lstStyle/>
          <a:p>
            <a:fld id="{0E760F15-5B66-7944-9FD8-25C63F4677C1}" type="slidenum">
              <a:rPr lang="it-IT" smtClean="0"/>
              <a:t>19</a:t>
            </a:fld>
            <a:endParaRPr lang="it-IT"/>
          </a:p>
        </p:txBody>
      </p:sp>
    </p:spTree>
    <p:extLst>
      <p:ext uri="{BB962C8B-B14F-4D97-AF65-F5344CB8AC3E}">
        <p14:creationId xmlns:p14="http://schemas.microsoft.com/office/powerpoint/2010/main" val="152641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then summarized as the mean biases with and without weighting</a:t>
            </a:r>
            <a:endParaRPr lang="en-US" dirty="0"/>
          </a:p>
        </p:txBody>
      </p:sp>
      <p:sp>
        <p:nvSpPr>
          <p:cNvPr id="4" name="Slide Number Placeholder 3"/>
          <p:cNvSpPr>
            <a:spLocks noGrp="1"/>
          </p:cNvSpPr>
          <p:nvPr>
            <p:ph type="sldNum" sz="quarter" idx="10"/>
          </p:nvPr>
        </p:nvSpPr>
        <p:spPr/>
        <p:txBody>
          <a:bodyPr/>
          <a:lstStyle/>
          <a:p>
            <a:fld id="{0E760F15-5B66-7944-9FD8-25C63F4677C1}" type="slidenum">
              <a:rPr lang="it-IT" smtClean="0"/>
              <a:t>20</a:t>
            </a:fld>
            <a:endParaRPr lang="it-IT"/>
          </a:p>
        </p:txBody>
      </p:sp>
    </p:spTree>
    <p:extLst>
      <p:ext uri="{BB962C8B-B14F-4D97-AF65-F5344CB8AC3E}">
        <p14:creationId xmlns:p14="http://schemas.microsoft.com/office/powerpoint/2010/main" val="4135192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for GMI, using 34 GRUAN matchups, plotted here the modelled TOA TB and observations, </a:t>
            </a:r>
            <a:r>
              <a:rPr lang="en-US" baseline="0" dirty="0" err="1" smtClean="0"/>
              <a:t>colour</a:t>
            </a:r>
            <a:r>
              <a:rPr lang="en-US" baseline="0" dirty="0" smtClean="0"/>
              <a:t> coded again</a:t>
            </a:r>
            <a:endParaRPr lang="en-US" dirty="0"/>
          </a:p>
        </p:txBody>
      </p:sp>
      <p:sp>
        <p:nvSpPr>
          <p:cNvPr id="4" name="Slide Number Placeholder 3"/>
          <p:cNvSpPr>
            <a:spLocks noGrp="1"/>
          </p:cNvSpPr>
          <p:nvPr>
            <p:ph type="sldNum" sz="quarter" idx="10"/>
          </p:nvPr>
        </p:nvSpPr>
        <p:spPr/>
        <p:txBody>
          <a:bodyPr/>
          <a:lstStyle/>
          <a:p>
            <a:fld id="{0E760F15-5B66-7944-9FD8-25C63F4677C1}" type="slidenum">
              <a:rPr lang="it-IT" smtClean="0"/>
              <a:t>21</a:t>
            </a:fld>
            <a:endParaRPr lang="it-IT"/>
          </a:p>
        </p:txBody>
      </p:sp>
    </p:spTree>
    <p:extLst>
      <p:ext uri="{BB962C8B-B14F-4D97-AF65-F5344CB8AC3E}">
        <p14:creationId xmlns:p14="http://schemas.microsoft.com/office/powerpoint/2010/main" val="377013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at</a:t>
            </a:r>
            <a:r>
              <a:rPr lang="en-US" baseline="0" dirty="0" smtClean="0"/>
              <a:t> the summary statistics now you see some apparent biases in the low frequency channels, </a:t>
            </a:r>
          </a:p>
          <a:p>
            <a:r>
              <a:rPr lang="en-US" baseline="0" dirty="0" smtClean="0"/>
              <a:t>But with large uncertainties </a:t>
            </a:r>
            <a:r>
              <a:rPr lang="en-DE" baseline="0" dirty="0" smtClean="0"/>
              <a:t>–</a:t>
            </a:r>
            <a:r>
              <a:rPr lang="en-US" baseline="0" dirty="0" smtClean="0"/>
              <a:t> as expected. However, for the target 166-183GHz channels, the uncertainties are pleasing small,</a:t>
            </a:r>
          </a:p>
          <a:p>
            <a:r>
              <a:rPr lang="en-US" baseline="0" dirty="0" smtClean="0"/>
              <a:t>As are the biases</a:t>
            </a:r>
            <a:endParaRPr lang="en-US" dirty="0"/>
          </a:p>
        </p:txBody>
      </p:sp>
      <p:sp>
        <p:nvSpPr>
          <p:cNvPr id="4" name="Slide Number Placeholder 3"/>
          <p:cNvSpPr>
            <a:spLocks noGrp="1"/>
          </p:cNvSpPr>
          <p:nvPr>
            <p:ph type="sldNum" sz="quarter" idx="10"/>
          </p:nvPr>
        </p:nvSpPr>
        <p:spPr/>
        <p:txBody>
          <a:bodyPr/>
          <a:lstStyle/>
          <a:p>
            <a:fld id="{0E760F15-5B66-7944-9FD8-25C63F4677C1}" type="slidenum">
              <a:rPr lang="it-IT" smtClean="0"/>
              <a:t>22</a:t>
            </a:fld>
            <a:endParaRPr lang="it-IT"/>
          </a:p>
        </p:txBody>
      </p:sp>
    </p:spTree>
    <p:extLst>
      <p:ext uri="{BB962C8B-B14F-4D97-AF65-F5344CB8AC3E}">
        <p14:creationId xmlns:p14="http://schemas.microsoft.com/office/powerpoint/2010/main" val="250385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326297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38172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not many GRUAN stations, so we are looking to compliment</a:t>
            </a:r>
            <a:r>
              <a:rPr lang="en-US" baseline="0" dirty="0" smtClean="0"/>
              <a:t> with RHARM</a:t>
            </a:r>
            <a:endParaRPr lang="en-US" dirty="0"/>
          </a:p>
        </p:txBody>
      </p:sp>
      <p:sp>
        <p:nvSpPr>
          <p:cNvPr id="4" name="Slide Number Placeholder 3"/>
          <p:cNvSpPr>
            <a:spLocks noGrp="1"/>
          </p:cNvSpPr>
          <p:nvPr>
            <p:ph type="sldNum" sz="quarter" idx="10"/>
          </p:nvPr>
        </p:nvSpPr>
        <p:spPr/>
        <p:txBody>
          <a:bodyPr/>
          <a:lstStyle/>
          <a:p>
            <a:fld id="{0E760F15-5B66-7944-9FD8-25C63F4677C1}" type="slidenum">
              <a:rPr lang="it-IT" smtClean="0"/>
              <a:t>8</a:t>
            </a:fld>
            <a:endParaRPr lang="it-IT"/>
          </a:p>
        </p:txBody>
      </p:sp>
    </p:spTree>
    <p:extLst>
      <p:ext uri="{BB962C8B-B14F-4D97-AF65-F5344CB8AC3E}">
        <p14:creationId xmlns:p14="http://schemas.microsoft.com/office/powerpoint/2010/main" val="180740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30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Go through steps</a:t>
            </a:r>
            <a:endParaRPr dirty="0"/>
          </a:p>
        </p:txBody>
      </p:sp>
      <p:sp>
        <p:nvSpPr>
          <p:cNvPr id="127" name="Google Shape;1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86" name="Google Shape;18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with</a:t>
            </a:r>
            <a:r>
              <a:rPr lang="en-US" baseline="0" dirty="0" smtClean="0"/>
              <a:t> simulated observations / just 3 orbits and the RHARM archive</a:t>
            </a:r>
          </a:p>
          <a:p>
            <a:r>
              <a:rPr lang="en-US" baseline="0" dirty="0" smtClean="0"/>
              <a:t>Then with real observations from GMI and actual GRUAN data</a:t>
            </a:r>
            <a:endParaRPr lang="en-US" dirty="0"/>
          </a:p>
        </p:txBody>
      </p:sp>
      <p:sp>
        <p:nvSpPr>
          <p:cNvPr id="4" name="Slide Number Placeholder 3"/>
          <p:cNvSpPr>
            <a:spLocks noGrp="1"/>
          </p:cNvSpPr>
          <p:nvPr>
            <p:ph type="sldNum" sz="quarter" idx="10"/>
          </p:nvPr>
        </p:nvSpPr>
        <p:spPr/>
        <p:txBody>
          <a:bodyPr/>
          <a:lstStyle/>
          <a:p>
            <a:fld id="{0E760F15-5B66-7944-9FD8-25C63F4677C1}" type="slidenum">
              <a:rPr lang="it-IT" smtClean="0"/>
              <a:t>16</a:t>
            </a:fld>
            <a:endParaRPr lang="it-IT"/>
          </a:p>
        </p:txBody>
      </p:sp>
    </p:spTree>
    <p:extLst>
      <p:ext uri="{BB962C8B-B14F-4D97-AF65-F5344CB8AC3E}">
        <p14:creationId xmlns:p14="http://schemas.microsoft.com/office/powerpoint/2010/main" val="345513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71522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8014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362302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886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11905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503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6787690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5382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950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5586B75A-687E-405C-8A0B-8D00578BA2C3}" type="datetimeFigureOut">
              <a:rPr lang="en-US" smtClean="0"/>
              <a:pPr/>
              <a:t>3/18/2025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9942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86B75A-687E-405C-8A0B-8D00578BA2C3}" type="datetimeFigureOut">
              <a:rPr lang="en-US" smtClean="0"/>
              <a:pPr/>
              <a:t>3/18/2025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4637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86B75A-687E-405C-8A0B-8D00578BA2C3}" type="datetimeFigureOut">
              <a:rPr lang="en-US" smtClean="0"/>
              <a:pPr/>
              <a:t>3/18/2025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907324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720.png"/><Relationship Id="rId7" Type="http://schemas.openxmlformats.org/officeDocument/2006/relationships/image" Target="../media/image39.png"/><Relationship Id="rId12"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59.png"/><Relationship Id="rId10" Type="http://schemas.openxmlformats.org/officeDocument/2006/relationships/image" Target="../media/image37.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8.png"/><Relationship Id="rId7" Type="http://schemas.openxmlformats.org/officeDocument/2006/relationships/image" Target="../media/image79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80.png"/><Relationship Id="rId5"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1.png"/><Relationship Id="rId7" Type="http://schemas.openxmlformats.org/officeDocument/2006/relationships/image" Target="../media/image1.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44.png"/><Relationship Id="rId5" Type="http://schemas.openxmlformats.org/officeDocument/2006/relationships/image" Target="../media/image83.png"/><Relationship Id="rId10" Type="http://schemas.openxmlformats.org/officeDocument/2006/relationships/image" Target="../media/image42.png"/><Relationship Id="rId4" Type="http://schemas.openxmlformats.org/officeDocument/2006/relationships/image" Target="../media/image82.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3.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0.png"/><Relationship Id="rId7" Type="http://schemas.openxmlformats.org/officeDocument/2006/relationships/image" Target="../media/image66.png"/><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1.png"/><Relationship Id="rId5" Type="http://schemas.openxmlformats.org/officeDocument/2006/relationships/image" Target="../media/image541.png"/><Relationship Id="rId10" Type="http://schemas.openxmlformats.org/officeDocument/2006/relationships/image" Target="../media/image590.png"/><Relationship Id="rId4" Type="http://schemas.openxmlformats.org/officeDocument/2006/relationships/image" Target="../media/image530.png"/><Relationship Id="rId9" Type="http://schemas.openxmlformats.org/officeDocument/2006/relationships/image" Target="../media/image58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9.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241019" y="1747632"/>
            <a:ext cx="11619703" cy="1039095"/>
          </a:xfrm>
          <a:prstGeom prst="rect">
            <a:avLst/>
          </a:prstGeom>
          <a:noFill/>
          <a:ln>
            <a:noFill/>
          </a:ln>
        </p:spPr>
        <p:txBody>
          <a:bodyPr spcFirstLastPara="1" vert="horz" wrap="square" lIns="91425" tIns="45700" rIns="91425" bIns="45700" rtlCol="0" anchor="b" anchorCtr="0">
            <a:noAutofit/>
          </a:bodyPr>
          <a:lstStyle/>
          <a:p>
            <a:pPr>
              <a:lnSpc>
                <a:spcPts val="4020"/>
              </a:lnSpc>
              <a:spcBef>
                <a:spcPts val="0"/>
              </a:spcBef>
              <a:buClr>
                <a:schemeClr val="dk1"/>
              </a:buClr>
              <a:buSzPct val="100000"/>
            </a:pPr>
            <a:r>
              <a:rPr lang="en-GB" sz="2700" dirty="0">
                <a:solidFill>
                  <a:srgbClr val="000000"/>
                </a:solidFill>
                <a:effectLst/>
                <a:ea typeface="Times New Roman" panose="02020603050405020304" pitchFamily="18" charset="0"/>
              </a:rPr>
              <a:t>Development of VIcarious Calibration for MWI and ICI using RadioSoundings: introducing the VICIRS tool</a:t>
            </a:r>
            <a:endParaRPr sz="2700" cap="none" dirty="0">
              <a:solidFill>
                <a:schemeClr val="dk1"/>
              </a:solidFill>
              <a:ea typeface="Arial"/>
              <a:cs typeface="Arial"/>
              <a:sym typeface="Arial"/>
            </a:endParaRPr>
          </a:p>
        </p:txBody>
      </p:sp>
      <p:sp>
        <p:nvSpPr>
          <p:cNvPr id="90" name="Google Shape;90;p1"/>
          <p:cNvSpPr txBox="1">
            <a:spLocks noGrp="1"/>
          </p:cNvSpPr>
          <p:nvPr>
            <p:ph type="subTitle" idx="1"/>
          </p:nvPr>
        </p:nvSpPr>
        <p:spPr>
          <a:xfrm>
            <a:off x="3936571" y="6419736"/>
            <a:ext cx="8125630" cy="376594"/>
          </a:xfrm>
          <a:prstGeom prst="rect">
            <a:avLst/>
          </a:prstGeom>
          <a:noFill/>
          <a:ln>
            <a:noFill/>
          </a:ln>
        </p:spPr>
        <p:txBody>
          <a:bodyPr spcFirstLastPara="1" vert="horz" wrap="square" lIns="91425" tIns="45700" rIns="91425" bIns="45700" rtlCol="0" anchor="t" anchorCtr="0">
            <a:noAutofit/>
          </a:bodyPr>
          <a:lstStyle/>
          <a:p>
            <a:pPr algn="r">
              <a:spcBef>
                <a:spcPts val="0"/>
              </a:spcBef>
              <a:buClr>
                <a:schemeClr val="dk1"/>
              </a:buClr>
              <a:buSzPts val="3600"/>
            </a:pPr>
            <a:r>
              <a:rPr lang="en-GB" sz="1400" dirty="0">
                <a:solidFill>
                  <a:schemeClr val="bg1"/>
                </a:solidFill>
                <a:latin typeface="+mj-lt"/>
                <a:cs typeface="Calibri" panose="020F0502020204030204" pitchFamily="34" charset="0"/>
                <a:sym typeface="Arial"/>
              </a:rPr>
              <a:t>EUMETSAT Meteorological Satellite Conference 2024 - </a:t>
            </a:r>
            <a:r>
              <a:rPr lang="it-IT" sz="1400" dirty="0">
                <a:solidFill>
                  <a:schemeClr val="bg1"/>
                </a:solidFill>
                <a:latin typeface="+mj-lt"/>
                <a:cs typeface="Calibri" panose="020F0502020204030204" pitchFamily="34" charset="0"/>
              </a:rPr>
              <a:t>Würzburg, Germany, 30 </a:t>
            </a:r>
            <a:r>
              <a:rPr lang="it-IT" sz="1400" dirty="0" err="1">
                <a:solidFill>
                  <a:schemeClr val="bg1"/>
                </a:solidFill>
                <a:latin typeface="+mj-lt"/>
                <a:cs typeface="Calibri" panose="020F0502020204030204" pitchFamily="34" charset="0"/>
              </a:rPr>
              <a:t>September</a:t>
            </a:r>
            <a:r>
              <a:rPr lang="it-IT" sz="1400" dirty="0">
                <a:solidFill>
                  <a:schemeClr val="bg1"/>
                </a:solidFill>
                <a:latin typeface="+mj-lt"/>
                <a:cs typeface="Calibri" panose="020F0502020204030204" pitchFamily="34" charset="0"/>
              </a:rPr>
              <a:t> - 4 </a:t>
            </a:r>
            <a:r>
              <a:rPr lang="it-IT" sz="1400" dirty="0" err="1">
                <a:solidFill>
                  <a:schemeClr val="bg1"/>
                </a:solidFill>
                <a:latin typeface="+mj-lt"/>
                <a:cs typeface="Calibri" panose="020F0502020204030204" pitchFamily="34" charset="0"/>
              </a:rPr>
              <a:t>October</a:t>
            </a:r>
            <a:r>
              <a:rPr lang="it-IT" sz="1400" dirty="0">
                <a:solidFill>
                  <a:schemeClr val="bg1"/>
                </a:solidFill>
                <a:latin typeface="+mj-lt"/>
                <a:cs typeface="Calibri" panose="020F0502020204030204" pitchFamily="34" charset="0"/>
              </a:rPr>
              <a:t> 2024</a:t>
            </a:r>
          </a:p>
          <a:p>
            <a:pPr algn="r">
              <a:spcBef>
                <a:spcPts val="0"/>
              </a:spcBef>
              <a:buClr>
                <a:schemeClr val="dk1"/>
              </a:buClr>
              <a:buSzPts val="3600"/>
            </a:pPr>
            <a:endParaRPr sz="1400" dirty="0">
              <a:solidFill>
                <a:schemeClr val="bg1"/>
              </a:solidFill>
              <a:latin typeface="+mj-lt"/>
              <a:cs typeface="Calibri" panose="020F0502020204030204" pitchFamily="34" charset="0"/>
            </a:endParaRPr>
          </a:p>
          <a:p>
            <a:pPr algn="r">
              <a:lnSpc>
                <a:spcPct val="90000"/>
              </a:lnSpc>
              <a:spcBef>
                <a:spcPts val="750"/>
              </a:spcBef>
              <a:buClr>
                <a:schemeClr val="dk1"/>
              </a:buClr>
              <a:buSzPts val="1800"/>
            </a:pPr>
            <a:endParaRPr sz="1400" dirty="0"/>
          </a:p>
        </p:txBody>
      </p:sp>
      <p:pic>
        <p:nvPicPr>
          <p:cNvPr id="95" name="Google Shape;95;p1" descr="Immagine che contiene testo&#10;&#10;Descrizione generata automaticamente"/>
          <p:cNvPicPr preferRelativeResize="0">
            <a:picLocks noChangeAspect="1"/>
          </p:cNvPicPr>
          <p:nvPr/>
        </p:nvPicPr>
        <p:blipFill rotWithShape="1">
          <a:blip r:embed="rId3">
            <a:alphaModFix/>
          </a:blip>
          <a:srcRect/>
          <a:stretch/>
        </p:blipFill>
        <p:spPr>
          <a:xfrm>
            <a:off x="286148" y="127776"/>
            <a:ext cx="3024000" cy="1157703"/>
          </a:xfrm>
          <a:prstGeom prst="rect">
            <a:avLst/>
          </a:prstGeom>
          <a:noFill/>
          <a:ln>
            <a:noFill/>
          </a:ln>
        </p:spPr>
      </p:pic>
      <p:sp>
        <p:nvSpPr>
          <p:cNvPr id="15" name="Google Shape;90;p1">
            <a:extLst>
              <a:ext uri="{FF2B5EF4-FFF2-40B4-BE49-F238E27FC236}">
                <a16:creationId xmlns:a16="http://schemas.microsoft.com/office/drawing/2014/main" id="{932FA7C1-0110-EC4A-83F7-9507DF88F399}"/>
              </a:ext>
            </a:extLst>
          </p:cNvPr>
          <p:cNvSpPr txBox="1">
            <a:spLocks/>
          </p:cNvSpPr>
          <p:nvPr/>
        </p:nvSpPr>
        <p:spPr>
          <a:xfrm>
            <a:off x="286148" y="3077675"/>
            <a:ext cx="11529444" cy="1502254"/>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just">
              <a:lnSpc>
                <a:spcPts val="2700"/>
              </a:lnSpc>
              <a:spcBef>
                <a:spcPts val="0"/>
              </a:spcBef>
              <a:buClr>
                <a:schemeClr val="dk1"/>
              </a:buClr>
              <a:buSzPts val="1800"/>
            </a:pPr>
            <a:r>
              <a:rPr lang="it-IT" u="sng" dirty="0">
                <a:solidFill>
                  <a:schemeClr val="bg1"/>
                </a:solidFill>
                <a:effectLst/>
                <a:ea typeface="Times New Roman" panose="02020603050405020304" pitchFamily="18" charset="0"/>
              </a:rPr>
              <a:t>Elisabetta Ricciardelli</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Christophe Accadia</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 </a:t>
            </a:r>
            <a:r>
              <a:rPr lang="it-IT" dirty="0" err="1">
                <a:solidFill>
                  <a:schemeClr val="bg1"/>
                </a:solidFill>
                <a:effectLst/>
                <a:ea typeface="Times New Roman" panose="02020603050405020304" pitchFamily="18" charset="0"/>
              </a:rPr>
              <a:t>Vasileios</a:t>
            </a:r>
            <a:r>
              <a:rPr lang="it-IT" dirty="0">
                <a:solidFill>
                  <a:schemeClr val="bg1"/>
                </a:solidFill>
                <a:effectLst/>
                <a:ea typeface="Times New Roman" panose="02020603050405020304" pitchFamily="18" charset="0"/>
              </a:rPr>
              <a:t> </a:t>
            </a:r>
            <a:r>
              <a:rPr lang="it-IT" dirty="0" err="1">
                <a:solidFill>
                  <a:schemeClr val="bg1"/>
                </a:solidFill>
                <a:effectLst/>
                <a:ea typeface="Times New Roman" panose="02020603050405020304" pitchFamily="18" charset="0"/>
              </a:rPr>
              <a:t>Barlakas</a:t>
            </a:r>
            <a:r>
              <a:rPr lang="it-IT" baseline="30000" dirty="0">
                <a:solidFill>
                  <a:schemeClr val="bg1"/>
                </a:solidFill>
                <a:effectLst/>
                <a:ea typeface="Times New Roman" panose="02020603050405020304" pitchFamily="18" charset="0"/>
              </a:rPr>
              <a:t>(6)</a:t>
            </a:r>
            <a:r>
              <a:rPr lang="it-IT" dirty="0">
                <a:solidFill>
                  <a:schemeClr val="bg1"/>
                </a:solidFill>
                <a:effectLst/>
                <a:ea typeface="Times New Roman" panose="02020603050405020304" pitchFamily="18" charset="0"/>
              </a:rPr>
              <a:t>, Fabien Carminati</a:t>
            </a:r>
            <a:r>
              <a:rPr lang="it-IT" baseline="30000" dirty="0">
                <a:solidFill>
                  <a:schemeClr val="bg1"/>
                </a:solidFill>
                <a:effectLst/>
                <a:ea typeface="Times New Roman" panose="02020603050405020304" pitchFamily="18" charset="0"/>
              </a:rPr>
              <a:t>(3)</a:t>
            </a:r>
            <a:r>
              <a:rPr lang="it-IT" dirty="0">
                <a:solidFill>
                  <a:schemeClr val="bg1"/>
                </a:solidFill>
                <a:effectLst/>
                <a:ea typeface="Times New Roman" panose="02020603050405020304" pitchFamily="18" charset="0"/>
              </a:rPr>
              <a:t>, Domenico Cimini</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Francesco De Angelis</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 Maria Pia De Natale</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Francesco Di Paola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Sabrina Gentile</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Tim </a:t>
            </a:r>
            <a:r>
              <a:rPr lang="it-IT" dirty="0" err="1">
                <a:solidFill>
                  <a:schemeClr val="bg1"/>
                </a:solidFill>
                <a:effectLst/>
                <a:ea typeface="Times New Roman" panose="02020603050405020304" pitchFamily="18" charset="0"/>
              </a:rPr>
              <a:t>Hewison</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a:t>
            </a:r>
            <a:r>
              <a:rPr lang="it-IT" baseline="30000" dirty="0">
                <a:solidFill>
                  <a:schemeClr val="bg1"/>
                </a:solidFill>
                <a:effectLst/>
                <a:ea typeface="Times New Roman" panose="02020603050405020304" pitchFamily="18" charset="0"/>
              </a:rPr>
              <a:t> </a:t>
            </a:r>
            <a:r>
              <a:rPr lang="it-IT" dirty="0">
                <a:solidFill>
                  <a:schemeClr val="bg1"/>
                </a:solidFill>
                <a:effectLst/>
                <a:ea typeface="Times New Roman" panose="02020603050405020304" pitchFamily="18" charset="0"/>
              </a:rPr>
              <a:t>Salvatore Larosa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Fabio Madonna</a:t>
            </a:r>
            <a:r>
              <a:rPr lang="it-IT" baseline="30000" dirty="0">
                <a:solidFill>
                  <a:schemeClr val="bg1"/>
                </a:solidFill>
                <a:effectLst/>
                <a:ea typeface="Times New Roman" panose="02020603050405020304" pitchFamily="18" charset="0"/>
              </a:rPr>
              <a:t>(4)</a:t>
            </a:r>
            <a:r>
              <a:rPr lang="it-IT" dirty="0">
                <a:solidFill>
                  <a:schemeClr val="bg1"/>
                </a:solidFill>
                <a:effectLst/>
                <a:ea typeface="Times New Roman" panose="02020603050405020304" pitchFamily="18" charset="0"/>
              </a:rPr>
              <a:t>, Fabrizio Marra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a:t>
            </a:r>
            <a:r>
              <a:rPr lang="it-IT" dirty="0" err="1">
                <a:solidFill>
                  <a:schemeClr val="bg1"/>
                </a:solidFill>
                <a:effectLst/>
                <a:ea typeface="Times New Roman" panose="02020603050405020304" pitchFamily="18" charset="0"/>
              </a:rPr>
              <a:t>Vinia</a:t>
            </a:r>
            <a:r>
              <a:rPr lang="it-IT" dirty="0">
                <a:solidFill>
                  <a:schemeClr val="bg1"/>
                </a:solidFill>
                <a:effectLst/>
                <a:ea typeface="Times New Roman" panose="02020603050405020304" pitchFamily="18" charset="0"/>
              </a:rPr>
              <a:t> Mattioli</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 Mario Montopoli</a:t>
            </a:r>
            <a:r>
              <a:rPr lang="it-IT" baseline="30000" dirty="0">
                <a:solidFill>
                  <a:schemeClr val="bg1"/>
                </a:solidFill>
                <a:effectLst/>
                <a:ea typeface="Times New Roman" panose="02020603050405020304" pitchFamily="18" charset="0"/>
              </a:rPr>
              <a:t>(5)</a:t>
            </a:r>
            <a:r>
              <a:rPr lang="it-IT" dirty="0">
                <a:solidFill>
                  <a:schemeClr val="bg1"/>
                </a:solidFill>
                <a:effectLst/>
                <a:ea typeface="Times New Roman" panose="02020603050405020304" pitchFamily="18" charset="0"/>
              </a:rPr>
              <a:t>, Filomena Romano</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Marco Rosoldi</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Emanuele Tramutola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a:t>
            </a:r>
            <a:r>
              <a:rPr lang="it-IT" baseline="30000" dirty="0">
                <a:solidFill>
                  <a:schemeClr val="bg1"/>
                </a:solidFill>
                <a:effectLst/>
                <a:ea typeface="Times New Roman" panose="02020603050405020304" pitchFamily="18" charset="0"/>
              </a:rPr>
              <a:t> </a:t>
            </a:r>
            <a:r>
              <a:rPr lang="it-IT" dirty="0">
                <a:solidFill>
                  <a:schemeClr val="bg1"/>
                </a:solidFill>
                <a:effectLst/>
                <a:ea typeface="Times New Roman" panose="02020603050405020304" pitchFamily="18" charset="0"/>
              </a:rPr>
              <a:t>Mariassunta Viggiano</a:t>
            </a:r>
            <a:r>
              <a:rPr lang="it-IT" baseline="30000" dirty="0">
                <a:solidFill>
                  <a:schemeClr val="bg1"/>
                </a:solidFill>
                <a:effectLst/>
                <a:ea typeface="Times New Roman" panose="02020603050405020304" pitchFamily="18" charset="0"/>
              </a:rPr>
              <a:t>(1)</a:t>
            </a:r>
            <a:r>
              <a:rPr lang="it-IT" dirty="0">
                <a:solidFill>
                  <a:schemeClr val="bg1"/>
                </a:solidFill>
                <a:effectLst/>
              </a:rPr>
              <a:t> </a:t>
            </a:r>
          </a:p>
          <a:p>
            <a:pPr algn="just">
              <a:spcBef>
                <a:spcPts val="750"/>
              </a:spcBef>
              <a:buClr>
                <a:schemeClr val="dk1"/>
              </a:buClr>
              <a:buSzPts val="1800"/>
            </a:pPr>
            <a:endParaRPr lang="en-GB" dirty="0">
              <a:solidFill>
                <a:schemeClr val="bg1"/>
              </a:solidFill>
              <a:cs typeface="Calibri" panose="020F0502020204030204" pitchFamily="34" charset="0"/>
            </a:endParaRPr>
          </a:p>
        </p:txBody>
      </p:sp>
      <p:pic>
        <p:nvPicPr>
          <p:cNvPr id="4" name="Immagine 3" descr="Immagine che contiene Carattere, testo, Elementi grafici, grafica&#10;&#10;Descrizione generata automaticamente">
            <a:extLst>
              <a:ext uri="{FF2B5EF4-FFF2-40B4-BE49-F238E27FC236}">
                <a16:creationId xmlns:a16="http://schemas.microsoft.com/office/drawing/2014/main" id="{A9F66242-E286-DA9B-F43A-4DCF48C6A1CC}"/>
              </a:ext>
            </a:extLst>
          </p:cNvPr>
          <p:cNvPicPr>
            <a:picLocks noChangeAspect="1"/>
          </p:cNvPicPr>
          <p:nvPr/>
        </p:nvPicPr>
        <p:blipFill>
          <a:blip r:embed="rId4"/>
          <a:stretch>
            <a:fillRect/>
          </a:stretch>
        </p:blipFill>
        <p:spPr>
          <a:xfrm>
            <a:off x="5300688" y="376595"/>
            <a:ext cx="4130382" cy="538745"/>
          </a:xfrm>
          <a:prstGeom prst="rect">
            <a:avLst/>
          </a:prstGeom>
        </p:spPr>
      </p:pic>
      <p:sp>
        <p:nvSpPr>
          <p:cNvPr id="5" name="CasellaDiTesto 4">
            <a:extLst>
              <a:ext uri="{FF2B5EF4-FFF2-40B4-BE49-F238E27FC236}">
                <a16:creationId xmlns:a16="http://schemas.microsoft.com/office/drawing/2014/main" id="{21FC7428-426D-252D-E990-CB142D8E9FE2}"/>
              </a:ext>
            </a:extLst>
          </p:cNvPr>
          <p:cNvSpPr txBox="1"/>
          <p:nvPr/>
        </p:nvSpPr>
        <p:spPr>
          <a:xfrm>
            <a:off x="286148" y="4650340"/>
            <a:ext cx="6973641" cy="1384995"/>
          </a:xfrm>
          <a:prstGeom prst="rect">
            <a:avLst/>
          </a:prstGeom>
          <a:noFill/>
        </p:spPr>
        <p:txBody>
          <a:bodyPr wrap="square" rtlCol="0">
            <a:spAutoFit/>
          </a:bodyPr>
          <a:lstStyle/>
          <a:p>
            <a:pPr algn="just"/>
            <a:r>
              <a:rPr lang="en-US" sz="1400" baseline="30000" dirty="0">
                <a:solidFill>
                  <a:srgbClr val="000000"/>
                </a:solidFill>
                <a:effectLst/>
                <a:ea typeface="Times New Roman" panose="02020603050405020304" pitchFamily="18" charset="0"/>
              </a:rPr>
              <a:t>(1) </a:t>
            </a:r>
            <a:r>
              <a:rPr lang="en-US" sz="1400" dirty="0">
                <a:solidFill>
                  <a:srgbClr val="000000"/>
                </a:solidFill>
                <a:effectLst/>
                <a:ea typeface="Times New Roman" panose="02020603050405020304" pitchFamily="18" charset="0"/>
              </a:rPr>
              <a:t>Institute of methodologies for environmental analysis, National Research Council of Italy</a:t>
            </a:r>
            <a:endParaRPr lang="it-IT" sz="1400" dirty="0">
              <a:effectLst/>
              <a:ea typeface="Times New Roman" panose="02020603050405020304" pitchFamily="18" charset="0"/>
            </a:endParaRPr>
          </a:p>
          <a:p>
            <a:pPr algn="just"/>
            <a:r>
              <a:rPr lang="en-US" sz="1400" baseline="30000" dirty="0">
                <a:solidFill>
                  <a:srgbClr val="000000"/>
                </a:solidFill>
                <a:effectLst/>
                <a:ea typeface="Times New Roman" panose="02020603050405020304" pitchFamily="18" charset="0"/>
              </a:rPr>
              <a:t>(2) </a:t>
            </a:r>
            <a:r>
              <a:rPr lang="en-US" sz="1400" dirty="0">
                <a:solidFill>
                  <a:srgbClr val="000000"/>
                </a:solidFill>
                <a:effectLst/>
                <a:ea typeface="Times New Roman" panose="02020603050405020304" pitchFamily="18" charset="0"/>
              </a:rPr>
              <a:t>European </a:t>
            </a:r>
            <a:r>
              <a:rPr lang="en-US" sz="1400" dirty="0" err="1">
                <a:solidFill>
                  <a:srgbClr val="000000"/>
                </a:solidFill>
                <a:effectLst/>
                <a:ea typeface="Times New Roman" panose="02020603050405020304" pitchFamily="18" charset="0"/>
              </a:rPr>
              <a:t>Organisation</a:t>
            </a:r>
            <a:r>
              <a:rPr lang="en-US" sz="1400" dirty="0">
                <a:solidFill>
                  <a:srgbClr val="000000"/>
                </a:solidFill>
                <a:effectLst/>
                <a:ea typeface="Times New Roman" panose="02020603050405020304" pitchFamily="18" charset="0"/>
              </a:rPr>
              <a:t> for the Exploitation of Meteorological Satellites (EUMETSAT)</a:t>
            </a:r>
            <a:endParaRPr lang="it-IT" sz="1400" dirty="0">
              <a:effectLst/>
              <a:ea typeface="Times New Roman" panose="02020603050405020304" pitchFamily="18" charset="0"/>
            </a:endParaRPr>
          </a:p>
          <a:p>
            <a:pPr algn="just"/>
            <a:r>
              <a:rPr lang="it-IT" sz="1400" baseline="30000" dirty="0">
                <a:solidFill>
                  <a:srgbClr val="000000"/>
                </a:solidFill>
                <a:effectLst/>
                <a:ea typeface="Times New Roman" panose="02020603050405020304" pitchFamily="18" charset="0"/>
              </a:rPr>
              <a:t>(3) </a:t>
            </a:r>
            <a:r>
              <a:rPr lang="it-IT" sz="1400" dirty="0" err="1">
                <a:solidFill>
                  <a:srgbClr val="000000"/>
                </a:solidFill>
                <a:effectLst/>
                <a:ea typeface="Times New Roman" panose="02020603050405020304" pitchFamily="18" charset="0"/>
              </a:rPr>
              <a:t>Met</a:t>
            </a:r>
            <a:r>
              <a:rPr lang="it-IT" sz="1400" dirty="0">
                <a:solidFill>
                  <a:srgbClr val="000000"/>
                </a:solidFill>
                <a:effectLst/>
                <a:ea typeface="Times New Roman" panose="02020603050405020304" pitchFamily="18" charset="0"/>
              </a:rPr>
              <a:t> Office UK</a:t>
            </a:r>
            <a:endParaRPr lang="it-IT" sz="1400" dirty="0">
              <a:effectLst/>
              <a:ea typeface="Times New Roman" panose="02020603050405020304" pitchFamily="18" charset="0"/>
            </a:endParaRPr>
          </a:p>
          <a:p>
            <a:r>
              <a:rPr lang="it-IT" sz="1400" baseline="30000" dirty="0">
                <a:solidFill>
                  <a:srgbClr val="000000"/>
                </a:solidFill>
                <a:effectLst/>
                <a:ea typeface="Times New Roman" panose="02020603050405020304" pitchFamily="18" charset="0"/>
              </a:rPr>
              <a:t>(4) </a:t>
            </a:r>
            <a:r>
              <a:rPr lang="it-IT" sz="1400" dirty="0">
                <a:solidFill>
                  <a:srgbClr val="000000"/>
                </a:solidFill>
                <a:effectLst/>
                <a:ea typeface="Times New Roman" panose="02020603050405020304" pitchFamily="18" charset="0"/>
              </a:rPr>
              <a:t>Università degli Studi di Salerno, </a:t>
            </a:r>
            <a:r>
              <a:rPr lang="it-IT" sz="1400" dirty="0" err="1">
                <a:solidFill>
                  <a:srgbClr val="000000"/>
                </a:solidFill>
                <a:effectLst/>
                <a:ea typeface="Times New Roman" panose="02020603050405020304" pitchFamily="18" charset="0"/>
              </a:rPr>
              <a:t>Italy</a:t>
            </a:r>
            <a:endParaRPr lang="it-IT" sz="1400" dirty="0">
              <a:effectLst/>
              <a:ea typeface="Times New Roman" panose="02020603050405020304" pitchFamily="18" charset="0"/>
            </a:endParaRPr>
          </a:p>
          <a:p>
            <a:r>
              <a:rPr lang="en-US" sz="1400" baseline="30000" dirty="0">
                <a:solidFill>
                  <a:srgbClr val="000000"/>
                </a:solidFill>
                <a:effectLst/>
                <a:ea typeface="Times New Roman" panose="02020603050405020304" pitchFamily="18" charset="0"/>
              </a:rPr>
              <a:t>(5) </a:t>
            </a:r>
            <a:r>
              <a:rPr lang="en-US" sz="1400" dirty="0">
                <a:solidFill>
                  <a:srgbClr val="000000"/>
                </a:solidFill>
                <a:effectLst/>
                <a:ea typeface="Times New Roman" panose="02020603050405020304" pitchFamily="18" charset="0"/>
              </a:rPr>
              <a:t>Institute of Atmospheric Sciences and Climate, National Research Council of Italy</a:t>
            </a:r>
            <a:endParaRPr lang="it-IT" sz="1400" dirty="0">
              <a:effectLst/>
              <a:ea typeface="Times New Roman" panose="02020603050405020304" pitchFamily="18" charset="0"/>
            </a:endParaRPr>
          </a:p>
          <a:p>
            <a:r>
              <a:rPr lang="en-US" sz="1400" baseline="30000" dirty="0">
                <a:solidFill>
                  <a:srgbClr val="000000"/>
                </a:solidFill>
                <a:effectLst/>
                <a:ea typeface="Times New Roman" panose="02020603050405020304" pitchFamily="18" charset="0"/>
              </a:rPr>
              <a:t>(6) </a:t>
            </a:r>
            <a:r>
              <a:rPr lang="en-US" sz="1400" dirty="0">
                <a:solidFill>
                  <a:srgbClr val="000000"/>
                </a:solidFill>
                <a:effectLst/>
                <a:ea typeface="Times New Roman" panose="02020603050405020304" pitchFamily="18" charset="0"/>
              </a:rPr>
              <a:t>HE Space Operations GmbH, Germany</a:t>
            </a:r>
            <a:endParaRPr lang="it-IT" sz="1400" dirty="0">
              <a:effectLst/>
              <a:ea typeface="Times New Roman" panose="02020603050405020304" pitchFamily="18" charset="0"/>
            </a:endParaRPr>
          </a:p>
        </p:txBody>
      </p:sp>
      <p:pic>
        <p:nvPicPr>
          <p:cNvPr id="6" name="Google Shape;93;p1">
            <a:extLst>
              <a:ext uri="{FF2B5EF4-FFF2-40B4-BE49-F238E27FC236}">
                <a16:creationId xmlns:a16="http://schemas.microsoft.com/office/drawing/2014/main" id="{80D92C48-FF61-2734-938A-C447F53DFF85}"/>
              </a:ext>
            </a:extLst>
          </p:cNvPr>
          <p:cNvPicPr preferRelativeResize="0">
            <a:picLocks noChangeAspect="1"/>
          </p:cNvPicPr>
          <p:nvPr/>
        </p:nvPicPr>
        <p:blipFill rotWithShape="1">
          <a:blip r:embed="rId5">
            <a:alphaModFix/>
          </a:blip>
          <a:srcRect/>
          <a:stretch/>
        </p:blipFill>
        <p:spPr>
          <a:xfrm>
            <a:off x="9814605" y="249967"/>
            <a:ext cx="975218" cy="792000"/>
          </a:xfrm>
          <a:prstGeom prst="rect">
            <a:avLst/>
          </a:prstGeom>
          <a:noFill/>
          <a:ln>
            <a:noFill/>
          </a:ln>
        </p:spPr>
      </p:pic>
      <p:pic>
        <p:nvPicPr>
          <p:cNvPr id="7" name="Immagine 6" descr="Immagine che contiene emblema, simbolo, vestiti, cresta&#10;&#10;Descrizione generata automaticamente">
            <a:extLst>
              <a:ext uri="{FF2B5EF4-FFF2-40B4-BE49-F238E27FC236}">
                <a16:creationId xmlns:a16="http://schemas.microsoft.com/office/drawing/2014/main" id="{193665AE-D2F9-0C3E-0530-D4317B3ED483}"/>
              </a:ext>
            </a:extLst>
          </p:cNvPr>
          <p:cNvPicPr>
            <a:picLocks noChangeAspect="1"/>
          </p:cNvPicPr>
          <p:nvPr/>
        </p:nvPicPr>
        <p:blipFill>
          <a:blip r:embed="rId6"/>
          <a:stretch>
            <a:fillRect/>
          </a:stretch>
        </p:blipFill>
        <p:spPr>
          <a:xfrm>
            <a:off x="11068722" y="249967"/>
            <a:ext cx="792000" cy="79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2"/>
          <p:cNvSpPr txBox="1">
            <a:spLocks noGrp="1"/>
          </p:cNvSpPr>
          <p:nvPr>
            <p:ph type="title"/>
          </p:nvPr>
        </p:nvSpPr>
        <p:spPr>
          <a:xfrm>
            <a:off x="3902689" y="351586"/>
            <a:ext cx="7231772" cy="677310"/>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ts val="1800"/>
            </a:pPr>
            <a:r>
              <a:rPr lang="en-GB" sz="3200" dirty="0"/>
              <a:t>VICIRS tool flowchart</a:t>
            </a:r>
            <a:endParaRPr sz="3200" dirty="0"/>
          </a:p>
        </p:txBody>
      </p:sp>
      <p:pic>
        <p:nvPicPr>
          <p:cNvPr id="4" name="Immagine 3" descr="Immagine che contiene testo, schermata, Carattere, Policromia&#10;&#10;Descrizione generata automaticamente">
            <a:extLst>
              <a:ext uri="{FF2B5EF4-FFF2-40B4-BE49-F238E27FC236}">
                <a16:creationId xmlns:a16="http://schemas.microsoft.com/office/drawing/2014/main" id="{956341B3-8C7B-844E-A539-8773B39E0DC8}"/>
              </a:ext>
            </a:extLst>
          </p:cNvPr>
          <p:cNvPicPr>
            <a:picLocks noChangeAspect="1"/>
          </p:cNvPicPr>
          <p:nvPr/>
        </p:nvPicPr>
        <p:blipFill>
          <a:blip r:embed="rId3"/>
          <a:stretch>
            <a:fillRect/>
          </a:stretch>
        </p:blipFill>
        <p:spPr>
          <a:xfrm>
            <a:off x="7518575" y="1233749"/>
            <a:ext cx="4338764" cy="5328000"/>
          </a:xfrm>
          <a:prstGeom prst="rect">
            <a:avLst/>
          </a:prstGeom>
        </p:spPr>
      </p:pic>
      <p:pic>
        <p:nvPicPr>
          <p:cNvPr id="3" name="Immagine 2" descr="Immagine che contiene testo, diagramma, schermata, linea&#10;&#10;Descrizione generata automaticamente">
            <a:extLst>
              <a:ext uri="{FF2B5EF4-FFF2-40B4-BE49-F238E27FC236}">
                <a16:creationId xmlns:a16="http://schemas.microsoft.com/office/drawing/2014/main" id="{1A3971F0-F2CA-19BD-FD2E-E3DFCF96340F}"/>
              </a:ext>
            </a:extLst>
          </p:cNvPr>
          <p:cNvPicPr>
            <a:picLocks noChangeAspect="1"/>
          </p:cNvPicPr>
          <p:nvPr/>
        </p:nvPicPr>
        <p:blipFill>
          <a:blip r:embed="rId4"/>
          <a:stretch>
            <a:fillRect/>
          </a:stretch>
        </p:blipFill>
        <p:spPr>
          <a:xfrm>
            <a:off x="460894" y="1183799"/>
            <a:ext cx="6300000" cy="5427901"/>
          </a:xfrm>
          <a:prstGeom prst="rect">
            <a:avLst/>
          </a:prstGeom>
        </p:spPr>
      </p:pic>
      <p:pic>
        <p:nvPicPr>
          <p:cNvPr id="6" name="Google Shape;95;p1" descr="Immagine che contiene testo&#10;&#10;Descrizione generata automaticamente">
            <a:extLst>
              <a:ext uri="{FF2B5EF4-FFF2-40B4-BE49-F238E27FC236}">
                <a16:creationId xmlns:a16="http://schemas.microsoft.com/office/drawing/2014/main" id="{99AC3C3F-5226-9AA6-59F5-21ACC19FC25C}"/>
              </a:ext>
            </a:extLst>
          </p:cNvPr>
          <p:cNvPicPr preferRelativeResize="0">
            <a:picLocks noChangeAspect="1"/>
          </p:cNvPicPr>
          <p:nvPr/>
        </p:nvPicPr>
        <p:blipFill rotWithShape="1">
          <a:blip r:embed="rId5">
            <a:alphaModFix/>
          </a:blip>
          <a:srcRect/>
          <a:stretch/>
        </p:blipFill>
        <p:spPr>
          <a:xfrm>
            <a:off x="223986" y="164896"/>
            <a:ext cx="2256828" cy="86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50"/>
          <p:cNvSpPr txBox="1">
            <a:spLocks noGrp="1"/>
          </p:cNvSpPr>
          <p:nvPr>
            <p:ph type="title"/>
          </p:nvPr>
        </p:nvSpPr>
        <p:spPr>
          <a:xfrm>
            <a:off x="4937761" y="411229"/>
            <a:ext cx="7077165" cy="645995"/>
          </a:xfrm>
          <a:prstGeom prst="rect">
            <a:avLst/>
          </a:prstGeom>
          <a:noFill/>
          <a:ln>
            <a:noFill/>
          </a:ln>
        </p:spPr>
        <p:txBody>
          <a:bodyPr spcFirstLastPara="1" vert="horz" wrap="square" lIns="91425" tIns="45700" rIns="91425" bIns="45700" rtlCol="0" anchor="ctr" anchorCtr="0">
            <a:normAutofit fontScale="90000"/>
          </a:bodyPr>
          <a:lstStyle/>
          <a:p>
            <a:pPr algn="l">
              <a:spcBef>
                <a:spcPts val="0"/>
              </a:spcBef>
              <a:buClr>
                <a:schemeClr val="dk1"/>
              </a:buClr>
              <a:buSzPct val="60606"/>
            </a:pPr>
            <a:r>
              <a:rPr lang="en-GB" dirty="0"/>
              <a:t/>
            </a:r>
            <a:br>
              <a:rPr lang="en-GB" dirty="0"/>
            </a:br>
            <a:r>
              <a:rPr lang="en-GB" sz="3600" dirty="0">
                <a:sym typeface="Calibri"/>
              </a:rPr>
              <a:t>FIRST PHASE: Data collection </a:t>
            </a:r>
            <a:r>
              <a:rPr lang="en-GB" sz="3600" dirty="0">
                <a:solidFill>
                  <a:schemeClr val="dk1"/>
                </a:solidFill>
                <a:latin typeface="Calibri"/>
                <a:ea typeface="Calibri"/>
                <a:cs typeface="Calibri"/>
                <a:sym typeface="Calibri"/>
              </a:rPr>
              <a:t/>
            </a:r>
            <a:br>
              <a:rPr lang="en-GB" sz="3600" dirty="0">
                <a:solidFill>
                  <a:schemeClr val="dk1"/>
                </a:solidFill>
                <a:latin typeface="Calibri"/>
                <a:ea typeface="Calibri"/>
                <a:cs typeface="Calibri"/>
                <a:sym typeface="Calibri"/>
              </a:rPr>
            </a:br>
            <a:endParaRPr i="1" dirty="0"/>
          </a:p>
        </p:txBody>
      </p:sp>
      <p:sp>
        <p:nvSpPr>
          <p:cNvPr id="16" name="CasellaDiTesto 15">
            <a:extLst>
              <a:ext uri="{FF2B5EF4-FFF2-40B4-BE49-F238E27FC236}">
                <a16:creationId xmlns:a16="http://schemas.microsoft.com/office/drawing/2014/main" id="{1FFD76D9-84F4-A44D-B293-3F79478778EF}"/>
              </a:ext>
            </a:extLst>
          </p:cNvPr>
          <p:cNvSpPr txBox="1"/>
          <p:nvPr/>
        </p:nvSpPr>
        <p:spPr>
          <a:xfrm>
            <a:off x="526965" y="2043510"/>
            <a:ext cx="3907698" cy="3882153"/>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radiosonde archive:</a:t>
            </a:r>
            <a:endParaRPr lang="it-IT" sz="24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temporal range:</a:t>
            </a:r>
          </a:p>
          <a:p>
            <a:pPr lvl="0" algn="just">
              <a:lnSpc>
                <a:spcPct val="115000"/>
              </a:lnSpc>
            </a:pPr>
            <a:endParaRPr lang="it-IT" sz="24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temporal distance</a:t>
            </a:r>
            <a:r>
              <a:rPr lang="en-US" sz="2400" dirty="0">
                <a:solidFill>
                  <a:srgbClr val="000000"/>
                </a:solidFill>
                <a:ea typeface="Arial" panose="020B0604020202020204" pitchFamily="34" charset="0"/>
              </a:rPr>
              <a:t>:</a:t>
            </a:r>
          </a:p>
          <a:p>
            <a:pPr marL="342900" lvl="0" indent="-342900" algn="just">
              <a:lnSpc>
                <a:spcPct val="115000"/>
              </a:lnSpc>
              <a:buFont typeface="Arial" panose="020B0604020202020204" pitchFamily="34" charset="0"/>
              <a:buChar char="•"/>
            </a:pPr>
            <a:endParaRPr lang="en-US" sz="2400" dirty="0">
              <a:solidFill>
                <a:srgbClr val="000000"/>
              </a:solidFill>
              <a:effectLst/>
              <a:ea typeface="Arial" panose="020B0604020202020204" pitchFamily="34" charset="0"/>
            </a:endParaRPr>
          </a:p>
          <a:p>
            <a:pPr lvl="0" algn="just">
              <a:lnSpc>
                <a:spcPct val="115000"/>
              </a:lnSpc>
            </a:pPr>
            <a:endParaRPr lang="en-US" sz="2400" dirty="0">
              <a:solidFill>
                <a:srgbClr val="000000"/>
              </a:solidFill>
              <a:effectLst/>
              <a:ea typeface="Arial" panose="020B0604020202020204" pitchFamily="34" charset="0"/>
            </a:endParaRPr>
          </a:p>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spatial range:                             </a:t>
            </a:r>
            <a:endParaRPr lang="en-US" sz="2400" dirty="0">
              <a:solidFill>
                <a:srgbClr val="000000"/>
              </a:solidFill>
              <a:ea typeface="Arial" panose="020B0604020202020204" pitchFamily="34" charset="0"/>
            </a:endParaRPr>
          </a:p>
          <a:p>
            <a:pPr marL="342900" lvl="0" indent="-342900" algn="just">
              <a:lnSpc>
                <a:spcPct val="115000"/>
              </a:lnSpc>
              <a:buFont typeface="Arial" panose="020B0604020202020204" pitchFamily="34" charset="0"/>
              <a:buChar char="•"/>
            </a:pPr>
            <a:r>
              <a:rPr lang="en-US" sz="2400" dirty="0">
                <a:solidFill>
                  <a:srgbClr val="000000"/>
                </a:solidFill>
                <a:ea typeface="Arial" panose="020B0604020202020204" pitchFamily="34" charset="0"/>
              </a:rPr>
              <a:t>land fraction (LF):</a:t>
            </a:r>
          </a:p>
          <a:p>
            <a:pPr marL="342900" lvl="0" indent="-342900" algn="just">
              <a:lnSpc>
                <a:spcPct val="115000"/>
              </a:lnSpc>
              <a:buFont typeface="Arial" panose="020B0604020202020204" pitchFamily="34" charset="0"/>
              <a:buChar char="•"/>
            </a:pPr>
            <a:r>
              <a:rPr lang="en-US" sz="2400" dirty="0">
                <a:solidFill>
                  <a:srgbClr val="000000"/>
                </a:solidFill>
                <a:ea typeface="Arial" panose="020B0604020202020204" pitchFamily="34" charset="0"/>
              </a:rPr>
              <a:t>multisource:</a:t>
            </a:r>
            <a:endParaRPr lang="en-US" sz="2400" dirty="0">
              <a:solidFill>
                <a:srgbClr val="000000"/>
              </a:solidFill>
              <a:effectLst/>
              <a:ea typeface="Arial" panose="020B0604020202020204" pitchFamily="34" charset="0"/>
            </a:endParaRPr>
          </a:p>
        </p:txBody>
      </p:sp>
      <p:pic>
        <p:nvPicPr>
          <p:cNvPr id="2" name="Google Shape;95;p1" descr="Immagine che contiene testo&#10;&#10;Descrizione generata automaticamente">
            <a:extLst>
              <a:ext uri="{FF2B5EF4-FFF2-40B4-BE49-F238E27FC236}">
                <a16:creationId xmlns:a16="http://schemas.microsoft.com/office/drawing/2014/main" id="{4CA864DB-8C34-7675-D39E-8AA4CD0A46D0}"/>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p:sp>
        <p:nvSpPr>
          <p:cNvPr id="3" name="CasellaDiTesto 15">
            <a:extLst>
              <a:ext uri="{FF2B5EF4-FFF2-40B4-BE49-F238E27FC236}">
                <a16:creationId xmlns:a16="http://schemas.microsoft.com/office/drawing/2014/main" id="{B9E7E166-6F2D-4159-B1ED-966D6C72CF5C}"/>
              </a:ext>
            </a:extLst>
          </p:cNvPr>
          <p:cNvSpPr txBox="1"/>
          <p:nvPr/>
        </p:nvSpPr>
        <p:spPr>
          <a:xfrm>
            <a:off x="4248150" y="2043510"/>
            <a:ext cx="7711440" cy="909031"/>
          </a:xfrm>
          <a:prstGeom prst="rect">
            <a:avLst/>
          </a:prstGeom>
          <a:noFill/>
        </p:spPr>
        <p:txBody>
          <a:bodyPr wrap="square">
            <a:spAutoFit/>
          </a:bodyPr>
          <a:lstStyle/>
          <a:p>
            <a:pPr lvl="0" algn="just">
              <a:lnSpc>
                <a:spcPct val="115000"/>
              </a:lnSpc>
            </a:pPr>
            <a:r>
              <a:rPr lang="en-US" sz="2400" dirty="0">
                <a:solidFill>
                  <a:srgbClr val="000000"/>
                </a:solidFill>
                <a:effectLst/>
                <a:ea typeface="Arial" panose="020B0604020202020204" pitchFamily="34" charset="0"/>
              </a:rPr>
              <a:t>      GRUAN &amp; RHARM</a:t>
            </a:r>
            <a:endParaRPr lang="it-IT" sz="2400" dirty="0">
              <a:solidFill>
                <a:srgbClr val="000000"/>
              </a:solidFill>
              <a:effectLst/>
              <a:ea typeface="Times New Roman" panose="02020603050405020304" pitchFamily="18" charset="0"/>
            </a:endParaRPr>
          </a:p>
          <a:p>
            <a:pPr lvl="0" algn="just">
              <a:lnSpc>
                <a:spcPct val="115000"/>
              </a:lnSpc>
            </a:pPr>
            <a:r>
              <a:rPr lang="it-IT" sz="2400" dirty="0">
                <a:solidFill>
                  <a:srgbClr val="000000"/>
                </a:solidFill>
                <a:ea typeface="Times New Roman" panose="02020603050405020304" pitchFamily="18" charset="0"/>
              </a:rPr>
              <a:t>      </a:t>
            </a:r>
            <a:r>
              <a:rPr lang="it-IT" sz="2400" dirty="0" err="1">
                <a:solidFill>
                  <a:srgbClr val="000000"/>
                </a:solidFill>
                <a:ea typeface="Times New Roman" panose="02020603050405020304" pitchFamily="18" charset="0"/>
              </a:rPr>
              <a:t>yyyy</a:t>
            </a:r>
            <a:r>
              <a:rPr lang="it-IT" sz="2400" dirty="0">
                <a:solidFill>
                  <a:srgbClr val="000000"/>
                </a:solidFill>
                <a:ea typeface="Times New Roman" panose="02020603050405020304" pitchFamily="18" charset="0"/>
              </a:rPr>
              <a:t>-mm-</a:t>
            </a:r>
            <a:r>
              <a:rPr lang="it-IT" sz="2400" dirty="0" err="1">
                <a:solidFill>
                  <a:srgbClr val="000000"/>
                </a:solidFill>
                <a:ea typeface="Times New Roman" panose="02020603050405020304" pitchFamily="18" charset="0"/>
              </a:rPr>
              <a:t>dd</a:t>
            </a:r>
            <a:r>
              <a:rPr lang="it-IT" sz="2400" dirty="0">
                <a:solidFill>
                  <a:srgbClr val="000000"/>
                </a:solidFill>
                <a:ea typeface="Times New Roman" panose="02020603050405020304" pitchFamily="18" charset="0"/>
              </a:rPr>
              <a:t> </a:t>
            </a:r>
            <a:r>
              <a:rPr lang="it-IT" sz="2400" dirty="0" err="1">
                <a:solidFill>
                  <a:srgbClr val="000000"/>
                </a:solidFill>
                <a:ea typeface="Times New Roman" panose="02020603050405020304" pitchFamily="18" charset="0"/>
              </a:rPr>
              <a:t>hh:mm</a:t>
            </a:r>
            <a:r>
              <a:rPr lang="it-IT" sz="2400" dirty="0">
                <a:solidFill>
                  <a:srgbClr val="000000"/>
                </a:solidFill>
                <a:ea typeface="Times New Roman" panose="02020603050405020304" pitchFamily="18" charset="0"/>
              </a:rPr>
              <a:t> (start) to </a:t>
            </a:r>
            <a:r>
              <a:rPr lang="it-IT" sz="2400" dirty="0" err="1">
                <a:solidFill>
                  <a:srgbClr val="000000"/>
                </a:solidFill>
                <a:ea typeface="Times New Roman" panose="02020603050405020304" pitchFamily="18" charset="0"/>
              </a:rPr>
              <a:t>yyyy</a:t>
            </a:r>
            <a:r>
              <a:rPr lang="it-IT" sz="2400" dirty="0">
                <a:solidFill>
                  <a:srgbClr val="000000"/>
                </a:solidFill>
                <a:ea typeface="Times New Roman" panose="02020603050405020304" pitchFamily="18" charset="0"/>
              </a:rPr>
              <a:t>-mm-</a:t>
            </a:r>
            <a:r>
              <a:rPr lang="it-IT" sz="2400" dirty="0" err="1">
                <a:solidFill>
                  <a:srgbClr val="000000"/>
                </a:solidFill>
                <a:ea typeface="Times New Roman" panose="02020603050405020304" pitchFamily="18" charset="0"/>
              </a:rPr>
              <a:t>dd</a:t>
            </a:r>
            <a:r>
              <a:rPr lang="it-IT" sz="2400" dirty="0">
                <a:solidFill>
                  <a:srgbClr val="000000"/>
                </a:solidFill>
                <a:ea typeface="Times New Roman" panose="02020603050405020304" pitchFamily="18" charset="0"/>
              </a:rPr>
              <a:t> </a:t>
            </a:r>
            <a:r>
              <a:rPr lang="it-IT" sz="2400" dirty="0" err="1">
                <a:solidFill>
                  <a:srgbClr val="000000"/>
                </a:solidFill>
                <a:ea typeface="Times New Roman" panose="02020603050405020304" pitchFamily="18" charset="0"/>
              </a:rPr>
              <a:t>hh:mm</a:t>
            </a:r>
            <a:r>
              <a:rPr lang="it-IT" sz="2400" dirty="0">
                <a:solidFill>
                  <a:srgbClr val="000000"/>
                </a:solidFill>
                <a:ea typeface="Times New Roman" panose="02020603050405020304" pitchFamily="18" charset="0"/>
              </a:rPr>
              <a:t> (end)</a:t>
            </a:r>
          </a:p>
        </p:txBody>
      </p:sp>
      <p:sp>
        <p:nvSpPr>
          <p:cNvPr id="4" name="CasellaDiTesto 5">
            <a:extLst>
              <a:ext uri="{FF2B5EF4-FFF2-40B4-BE49-F238E27FC236}">
                <a16:creationId xmlns:a16="http://schemas.microsoft.com/office/drawing/2014/main" id="{61DC5FA7-16B7-B4AE-7850-EC37AF2AE636}"/>
              </a:ext>
            </a:extLst>
          </p:cNvPr>
          <p:cNvSpPr txBox="1"/>
          <p:nvPr/>
        </p:nvSpPr>
        <p:spPr>
          <a:xfrm>
            <a:off x="3618527" y="1423477"/>
            <a:ext cx="5136543" cy="461665"/>
          </a:xfrm>
          <a:prstGeom prst="rect">
            <a:avLst/>
          </a:prstGeom>
          <a:noFill/>
        </p:spPr>
        <p:txBody>
          <a:bodyPr wrap="square" rtlCol="0">
            <a:spAutoFit/>
          </a:bodyPr>
          <a:lstStyle/>
          <a:p>
            <a:r>
              <a:rPr lang="en-GB" sz="2400" b="1" dirty="0"/>
              <a:t>Flexible input</a:t>
            </a:r>
          </a:p>
        </p:txBody>
      </p:sp>
      <p:sp>
        <p:nvSpPr>
          <p:cNvPr id="5" name="Freccia destra 4">
            <a:extLst>
              <a:ext uri="{FF2B5EF4-FFF2-40B4-BE49-F238E27FC236}">
                <a16:creationId xmlns:a16="http://schemas.microsoft.com/office/drawing/2014/main" id="{E546FEBE-DEF3-B14C-A2A1-C3646150836C}"/>
              </a:ext>
            </a:extLst>
          </p:cNvPr>
          <p:cNvSpPr/>
          <p:nvPr/>
        </p:nvSpPr>
        <p:spPr>
          <a:xfrm>
            <a:off x="3618527" y="2251395"/>
            <a:ext cx="625813" cy="114299"/>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destra 7">
            <a:extLst>
              <a:ext uri="{FF2B5EF4-FFF2-40B4-BE49-F238E27FC236}">
                <a16:creationId xmlns:a16="http://schemas.microsoft.com/office/drawing/2014/main" id="{EF8C35BC-D575-D041-84DF-70A4A0380F6C}"/>
              </a:ext>
            </a:extLst>
          </p:cNvPr>
          <p:cNvSpPr/>
          <p:nvPr/>
        </p:nvSpPr>
        <p:spPr>
          <a:xfrm flipV="1">
            <a:off x="3618526" y="2750004"/>
            <a:ext cx="625814" cy="114298"/>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81D74525-6FA1-D745-A451-7E07BD5C362B}"/>
              </a:ext>
            </a:extLst>
          </p:cNvPr>
          <p:cNvSpPr/>
          <p:nvPr/>
        </p:nvSpPr>
        <p:spPr>
          <a:xfrm flipV="1">
            <a:off x="3614958" y="4748432"/>
            <a:ext cx="625814" cy="114297"/>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10">
            <a:extLst>
              <a:ext uri="{FF2B5EF4-FFF2-40B4-BE49-F238E27FC236}">
                <a16:creationId xmlns:a16="http://schemas.microsoft.com/office/drawing/2014/main" id="{90B6D22F-3180-4D4B-84C9-7642886D78BF}"/>
              </a:ext>
            </a:extLst>
          </p:cNvPr>
          <p:cNvSpPr/>
          <p:nvPr/>
        </p:nvSpPr>
        <p:spPr>
          <a:xfrm flipV="1">
            <a:off x="3614957" y="5208009"/>
            <a:ext cx="625815" cy="114296"/>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destra 11">
            <a:extLst>
              <a:ext uri="{FF2B5EF4-FFF2-40B4-BE49-F238E27FC236}">
                <a16:creationId xmlns:a16="http://schemas.microsoft.com/office/drawing/2014/main" id="{C582DB69-EF5C-004A-8812-90D8DA30FC9F}"/>
              </a:ext>
            </a:extLst>
          </p:cNvPr>
          <p:cNvSpPr/>
          <p:nvPr/>
        </p:nvSpPr>
        <p:spPr>
          <a:xfrm flipV="1">
            <a:off x="3614957" y="5603063"/>
            <a:ext cx="625816" cy="114295"/>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destra 12">
            <a:extLst>
              <a:ext uri="{FF2B5EF4-FFF2-40B4-BE49-F238E27FC236}">
                <a16:creationId xmlns:a16="http://schemas.microsoft.com/office/drawing/2014/main" id="{4328AA52-30E0-454A-9C32-516CE7E5511D}"/>
              </a:ext>
            </a:extLst>
          </p:cNvPr>
          <p:cNvSpPr/>
          <p:nvPr/>
        </p:nvSpPr>
        <p:spPr>
          <a:xfrm flipV="1">
            <a:off x="3622336" y="3576774"/>
            <a:ext cx="625814" cy="114298"/>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4" name="CasellaDiTesto 15">
                <a:extLst>
                  <a:ext uri="{FF2B5EF4-FFF2-40B4-BE49-F238E27FC236}">
                    <a16:creationId xmlns:a16="http://schemas.microsoft.com/office/drawing/2014/main" id="{72728DED-7B5A-B244-A208-BE3A33DD5CE2}"/>
                  </a:ext>
                </a:extLst>
              </p:cNvPr>
              <p:cNvSpPr txBox="1"/>
              <p:nvPr/>
            </p:nvSpPr>
            <p:spPr>
              <a:xfrm>
                <a:off x="4240772" y="3088914"/>
                <a:ext cx="6560578" cy="1311128"/>
              </a:xfrm>
              <a:prstGeom prst="rect">
                <a:avLst/>
              </a:prstGeom>
              <a:noFill/>
            </p:spPr>
            <p:txBody>
              <a:bodyPr wrap="square">
                <a:spAutoFit/>
              </a:bodyPr>
              <a:lstStyle/>
              <a:p>
                <a:pPr lvl="0" algn="just">
                  <a:lnSpc>
                    <a:spcPct val="115000"/>
                  </a:lnSpc>
                </a:pPr>
                <a:r>
                  <a:rPr lang="en-US" sz="2400" dirty="0">
                    <a:effectLst/>
                    <a:latin typeface="Arial" panose="020B0604020202020204" pitchFamily="34" charset="0"/>
                    <a:ea typeface="Arial" panose="020B0604020202020204" pitchFamily="34" charset="0"/>
                  </a:rPr>
                  <a:t>      -15’</a:t>
                </a:r>
                <a14:m>
                  <m:oMath xmlns:m="http://schemas.openxmlformats.org/officeDocument/2006/math">
                    <m:r>
                      <a:rPr lang="en-US" sz="2400" i="1">
                        <a:effectLst/>
                        <a:latin typeface="Cambria Math" panose="02040503050406030204" pitchFamily="18" charset="0"/>
                        <a:ea typeface="Times New Roman" panose="020206030504050203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24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2400" dirty="0">
                    <a:effectLst/>
                    <a:latin typeface="Arial" panose="020B0604020202020204" pitchFamily="34" charset="0"/>
                    <a:ea typeface="Arial" panose="020B0604020202020204" pitchFamily="34" charset="0"/>
                  </a:rPr>
                  <a:t>45’</a:t>
                </a:r>
                <a:endParaRPr lang="it-IT" sz="2400" dirty="0">
                  <a:effectLst/>
                  <a:latin typeface="Times New Roman" panose="02020603050405020304" pitchFamily="18" charset="0"/>
                  <a:ea typeface="Times New Roman" panose="02020603050405020304" pitchFamily="18" charset="0"/>
                </a:endParaRPr>
              </a:p>
              <a:p>
                <a:pPr marL="406400" algn="just">
                  <a:lnSpc>
                    <a:spcPct val="115000"/>
                  </a:lnSpc>
                </a:pPr>
                <a:r>
                  <a:rPr lang="en-US" sz="2400" dirty="0">
                    <a:effectLst/>
                    <a:latin typeface="Arial" panose="020B0604020202020204" pitchFamily="34" charset="0"/>
                    <a:ea typeface="Arial" panose="020B0604020202020204" pitchFamily="34" charset="0"/>
                  </a:rPr>
                  <a:t> -1 hour </a:t>
                </a:r>
                <a14:m>
                  <m:oMath xmlns:m="http://schemas.openxmlformats.org/officeDocument/2006/math">
                    <m:r>
                      <a:rPr lang="en-US" sz="2400" i="1">
                        <a:effectLst/>
                        <a:latin typeface="Cambria Math" panose="02040503050406030204" pitchFamily="18" charset="0"/>
                        <a:ea typeface="Times New Roman" panose="02020603050405020304" pitchFamily="18" charset="0"/>
                      </a:rPr>
                      <m:t>≤</m:t>
                    </m:r>
                  </m:oMath>
                </a14:m>
                <a:r>
                  <a:rPr lang="en-US" sz="2400" dirty="0">
                    <a:effectLst/>
                    <a:latin typeface="Arial" panose="020B0604020202020204" pitchFamily="34" charset="0"/>
                    <a:ea typeface="Arial" panose="020B0604020202020204" pitchFamily="34" charset="0"/>
                  </a:rPr>
                  <a:t> </a:t>
                </a:r>
                <a14:m>
                  <m:oMath xmlns:m="http://schemas.openxmlformats.org/officeDocument/2006/math">
                    <m:r>
                      <a:rPr lang="en-US" sz="24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24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2400" dirty="0">
                    <a:effectLst/>
                    <a:latin typeface="Arial" panose="020B0604020202020204" pitchFamily="34" charset="0"/>
                    <a:ea typeface="Arial" panose="020B0604020202020204" pitchFamily="34" charset="0"/>
                  </a:rPr>
                  <a:t>1 hour</a:t>
                </a:r>
                <a:endParaRPr lang="it-IT" sz="2400" dirty="0">
                  <a:effectLst/>
                  <a:latin typeface="Times New Roman" panose="02020603050405020304" pitchFamily="18" charset="0"/>
                  <a:ea typeface="Times New Roman" panose="02020603050405020304" pitchFamily="18" charset="0"/>
                </a:endParaRPr>
              </a:p>
              <a:p>
                <a:r>
                  <a:rPr lang="en-US" sz="2400" dirty="0">
                    <a:effectLst/>
                    <a:latin typeface="Arial" panose="020B0604020202020204" pitchFamily="34" charset="0"/>
                    <a:ea typeface="Arial" panose="020B0604020202020204" pitchFamily="34" charset="0"/>
                  </a:rPr>
                  <a:t>      -3 hours </a:t>
                </a:r>
                <a14:m>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24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2400" dirty="0">
                    <a:effectLst/>
                    <a:latin typeface="Arial" panose="020B0604020202020204" pitchFamily="34" charset="0"/>
                    <a:ea typeface="Arial" panose="020B0604020202020204" pitchFamily="34" charset="0"/>
                  </a:rPr>
                  <a:t>3 hours</a:t>
                </a:r>
                <a:r>
                  <a:rPr lang="it-IT" sz="2400" dirty="0">
                    <a:effectLst/>
                  </a:rPr>
                  <a:t> </a:t>
                </a:r>
                <a:endParaRPr lang="en-US" sz="2400" dirty="0">
                  <a:solidFill>
                    <a:srgbClr val="000000"/>
                  </a:solidFill>
                  <a:effectLst/>
                  <a:ea typeface="Arial" panose="020B0604020202020204" pitchFamily="34" charset="0"/>
                </a:endParaRPr>
              </a:p>
            </p:txBody>
          </p:sp>
        </mc:Choice>
        <mc:Fallback xmlns="">
          <p:sp>
            <p:nvSpPr>
              <p:cNvPr id="14" name="CasellaDiTesto 15">
                <a:extLst>
                  <a:ext uri="{FF2B5EF4-FFF2-40B4-BE49-F238E27FC236}">
                    <a16:creationId xmlns:a16="http://schemas.microsoft.com/office/drawing/2014/main" id="{72728DED-7B5A-B244-A208-BE3A33DD5CE2}"/>
                  </a:ext>
                </a:extLst>
              </p:cNvPr>
              <p:cNvSpPr txBox="1">
                <a:spLocks noRot="1" noChangeAspect="1" noMove="1" noResize="1" noEditPoints="1" noAdjustHandles="1" noChangeArrowheads="1" noChangeShapeType="1" noTextEdit="1"/>
              </p:cNvSpPr>
              <p:nvPr/>
            </p:nvSpPr>
            <p:spPr>
              <a:xfrm>
                <a:off x="4240772" y="3088914"/>
                <a:ext cx="6560578" cy="1311128"/>
              </a:xfrm>
              <a:prstGeom prst="rect">
                <a:avLst/>
              </a:prstGeom>
              <a:blipFill>
                <a:blip r:embed="rId4"/>
                <a:stretch>
                  <a:fillRect t="-1923" b="-8654"/>
                </a:stretch>
              </a:blipFill>
            </p:spPr>
            <p:txBody>
              <a:bodyPr/>
              <a:lstStyle/>
              <a:p>
                <a:r>
                  <a:rPr lang="it-IT">
                    <a:noFill/>
                  </a:rPr>
                  <a:t> </a:t>
                </a:r>
              </a:p>
            </p:txBody>
          </p:sp>
        </mc:Fallback>
      </mc:AlternateContent>
      <p:sp>
        <p:nvSpPr>
          <p:cNvPr id="15" name="CasellaDiTesto 15">
            <a:extLst>
              <a:ext uri="{FF2B5EF4-FFF2-40B4-BE49-F238E27FC236}">
                <a16:creationId xmlns:a16="http://schemas.microsoft.com/office/drawing/2014/main" id="{B5A59143-3CFE-9643-82B1-E947541CCB54}"/>
              </a:ext>
            </a:extLst>
          </p:cNvPr>
          <p:cNvSpPr txBox="1"/>
          <p:nvPr/>
        </p:nvSpPr>
        <p:spPr>
          <a:xfrm>
            <a:off x="4303486" y="4554099"/>
            <a:ext cx="7711440" cy="1333763"/>
          </a:xfrm>
          <a:prstGeom prst="rect">
            <a:avLst/>
          </a:prstGeom>
          <a:noFill/>
        </p:spPr>
        <p:txBody>
          <a:bodyPr wrap="square">
            <a:spAutoFit/>
          </a:bodyPr>
          <a:lstStyle/>
          <a:p>
            <a:pPr lvl="0" algn="just">
              <a:lnSpc>
                <a:spcPct val="115000"/>
              </a:lnSpc>
            </a:pPr>
            <a:r>
              <a:rPr lang="en-US" sz="2400" dirty="0">
                <a:effectLst/>
                <a:latin typeface="Arial" panose="020B0604020202020204" pitchFamily="34" charset="0"/>
                <a:ea typeface="Arial" panose="020B0604020202020204" pitchFamily="34" charset="0"/>
              </a:rPr>
              <a:t>      </a:t>
            </a:r>
            <a:r>
              <a:rPr lang="en-US" sz="2400" dirty="0" err="1">
                <a:solidFill>
                  <a:srgbClr val="000000"/>
                </a:solidFill>
                <a:ea typeface="Arial" panose="020B0604020202020204" pitchFamily="34" charset="0"/>
              </a:rPr>
              <a:t>lat</a:t>
            </a:r>
            <a:r>
              <a:rPr lang="en-US" sz="2400" dirty="0">
                <a:solidFill>
                  <a:srgbClr val="000000"/>
                </a:solidFill>
                <a:ea typeface="Arial" panose="020B0604020202020204" pitchFamily="34" charset="0"/>
              </a:rPr>
              <a:t> North/long West/</a:t>
            </a:r>
            <a:r>
              <a:rPr lang="en-US" sz="2400" dirty="0" err="1">
                <a:solidFill>
                  <a:srgbClr val="000000"/>
                </a:solidFill>
                <a:ea typeface="Arial" panose="020B0604020202020204" pitchFamily="34" charset="0"/>
              </a:rPr>
              <a:t>lat</a:t>
            </a:r>
            <a:r>
              <a:rPr lang="en-US" sz="2400" dirty="0">
                <a:solidFill>
                  <a:srgbClr val="000000"/>
                </a:solidFill>
                <a:ea typeface="Arial" panose="020B0604020202020204" pitchFamily="34" charset="0"/>
              </a:rPr>
              <a:t> South/long East</a:t>
            </a:r>
          </a:p>
          <a:p>
            <a:pPr lvl="1" algn="just">
              <a:lnSpc>
                <a:spcPct val="115000"/>
              </a:lnSpc>
            </a:pPr>
            <a:r>
              <a:rPr lang="en-US" sz="2400" dirty="0">
                <a:solidFill>
                  <a:srgbClr val="000000"/>
                </a:solidFill>
                <a:ea typeface="Arial" panose="020B0604020202020204" pitchFamily="34" charset="0"/>
              </a:rPr>
              <a:t>maximum value of MWI/ICI FOV   </a:t>
            </a:r>
          </a:p>
          <a:p>
            <a:pPr lvl="1" algn="just">
              <a:lnSpc>
                <a:spcPct val="115000"/>
              </a:lnSpc>
            </a:pPr>
            <a:r>
              <a:rPr lang="en-US" sz="2400" dirty="0">
                <a:solidFill>
                  <a:srgbClr val="000000"/>
                </a:solidFill>
                <a:ea typeface="Arial" panose="020B0604020202020204" pitchFamily="34" charset="0"/>
              </a:rPr>
              <a:t>Dedicated RS &amp; </a:t>
            </a:r>
            <a:r>
              <a:rPr lang="en-US" sz="2400" dirty="0">
                <a:solidFill>
                  <a:srgbClr val="000000"/>
                </a:solidFill>
                <a:effectLst/>
                <a:ea typeface="Arial" panose="020B0604020202020204" pitchFamily="34" charset="0"/>
              </a:rPr>
              <a:t>NWP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9" name="Immagine 18" descr="Immagine che contiene testo, Diagramma, linea, diagramma&#10;&#10;Descrizione generata automaticamente">
            <a:extLst>
              <a:ext uri="{FF2B5EF4-FFF2-40B4-BE49-F238E27FC236}">
                <a16:creationId xmlns:a16="http://schemas.microsoft.com/office/drawing/2014/main" id="{121DFC31-DD71-9947-8916-442696A21372}"/>
              </a:ext>
            </a:extLst>
          </p:cNvPr>
          <p:cNvPicPr>
            <a:picLocks noChangeAspect="1"/>
          </p:cNvPicPr>
          <p:nvPr/>
        </p:nvPicPr>
        <p:blipFill>
          <a:blip r:embed="rId3"/>
          <a:stretch>
            <a:fillRect/>
          </a:stretch>
        </p:blipFill>
        <p:spPr>
          <a:xfrm>
            <a:off x="7606332" y="3830686"/>
            <a:ext cx="3619500" cy="2616200"/>
          </a:xfrm>
          <a:prstGeom prst="rect">
            <a:avLst/>
          </a:prstGeom>
        </p:spPr>
      </p:pic>
      <p:pic>
        <p:nvPicPr>
          <p:cNvPr id="17" name="Immagine 16" descr="Immagine che contiene testo, linea, Diagramma, diagramma&#10;&#10;Descrizione generata automaticamente">
            <a:extLst>
              <a:ext uri="{FF2B5EF4-FFF2-40B4-BE49-F238E27FC236}">
                <a16:creationId xmlns:a16="http://schemas.microsoft.com/office/drawing/2014/main" id="{F0F78358-CAB0-2544-BC6B-7F6FEC1E61DD}"/>
              </a:ext>
            </a:extLst>
          </p:cNvPr>
          <p:cNvPicPr>
            <a:picLocks noChangeAspect="1"/>
          </p:cNvPicPr>
          <p:nvPr/>
        </p:nvPicPr>
        <p:blipFill>
          <a:blip r:embed="rId4"/>
          <a:stretch>
            <a:fillRect/>
          </a:stretch>
        </p:blipFill>
        <p:spPr>
          <a:xfrm>
            <a:off x="7644566" y="1108591"/>
            <a:ext cx="3619500" cy="2616200"/>
          </a:xfrm>
          <a:prstGeom prst="rect">
            <a:avLst/>
          </a:prstGeom>
        </p:spPr>
      </p:pic>
      <p:sp>
        <p:nvSpPr>
          <p:cNvPr id="188" name="Google Shape;188;p51"/>
          <p:cNvSpPr txBox="1">
            <a:spLocks noGrp="1"/>
          </p:cNvSpPr>
          <p:nvPr>
            <p:ph type="title"/>
          </p:nvPr>
        </p:nvSpPr>
        <p:spPr>
          <a:xfrm>
            <a:off x="4120004" y="371412"/>
            <a:ext cx="5490809" cy="548065"/>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sz="3200" dirty="0"/>
              <a:t>RS quality check</a:t>
            </a:r>
            <a:endParaRPr sz="3200" dirty="0"/>
          </a:p>
        </p:txBody>
      </p:sp>
      <p:sp>
        <p:nvSpPr>
          <p:cNvPr id="6" name="CasellaDiTesto 5">
            <a:extLst>
              <a:ext uri="{FF2B5EF4-FFF2-40B4-BE49-F238E27FC236}">
                <a16:creationId xmlns:a16="http://schemas.microsoft.com/office/drawing/2014/main" id="{F5626533-FF3C-0140-9996-A2BF398B78F0}"/>
              </a:ext>
            </a:extLst>
          </p:cNvPr>
          <p:cNvSpPr txBox="1"/>
          <p:nvPr/>
        </p:nvSpPr>
        <p:spPr>
          <a:xfrm>
            <a:off x="856251" y="2078186"/>
            <a:ext cx="6226143" cy="2923877"/>
          </a:xfrm>
          <a:prstGeom prst="rect">
            <a:avLst/>
          </a:prstGeom>
          <a:noFill/>
        </p:spPr>
        <p:txBody>
          <a:bodyPr wrap="square" rtlCol="0">
            <a:spAutoFit/>
          </a:bodyPr>
          <a:lstStyle/>
          <a:p>
            <a:r>
              <a:rPr lang="en-GB" sz="2400" b="1" dirty="0"/>
              <a:t>Is RS useful for calibration process?</a:t>
            </a:r>
          </a:p>
          <a:p>
            <a:endParaRPr lang="en-GB" sz="2400" b="1" dirty="0"/>
          </a:p>
          <a:p>
            <a:r>
              <a:rPr lang="en-GB" sz="2400" b="1" dirty="0"/>
              <a:t>RS quality check</a:t>
            </a:r>
            <a:endParaRPr lang="en-GB" sz="2400" dirty="0"/>
          </a:p>
          <a:p>
            <a:pPr marL="285750" indent="-285750">
              <a:buFont typeface="Arial" panose="020B0604020202020204" pitchFamily="34" charset="0"/>
              <a:buChar char="•"/>
            </a:pPr>
            <a:r>
              <a:rPr lang="en-GB" sz="2400" dirty="0"/>
              <a:t>number of pressure levels</a:t>
            </a:r>
          </a:p>
          <a:p>
            <a:pPr marL="285750" indent="-285750">
              <a:buFont typeface="Arial" panose="020B0604020202020204" pitchFamily="34" charset="0"/>
              <a:buChar char="•"/>
            </a:pPr>
            <a:r>
              <a:rPr lang="en-GB" sz="2400" dirty="0"/>
              <a:t>pressure minimum value</a:t>
            </a:r>
          </a:p>
          <a:p>
            <a:pPr marL="285750" indent="-285750">
              <a:buFont typeface="Arial" panose="020B0604020202020204" pitchFamily="34" charset="0"/>
              <a:buChar char="•"/>
            </a:pPr>
            <a:r>
              <a:rPr lang="en-GB" sz="2400" dirty="0"/>
              <a:t>air mass displacement (Buehler et al. 2004)</a:t>
            </a:r>
          </a:p>
          <a:p>
            <a:pPr marL="285750" indent="-285750">
              <a:buFont typeface="Arial" panose="020B0604020202020204" pitchFamily="34" charset="0"/>
              <a:buChar char="•"/>
            </a:pPr>
            <a:r>
              <a:rPr lang="en-GB" sz="2400" dirty="0"/>
              <a:t>clear-sky test (Zhang et al. 2010) </a:t>
            </a:r>
          </a:p>
          <a:p>
            <a:endParaRPr lang="it-IT" sz="1600" b="1" dirty="0"/>
          </a:p>
        </p:txBody>
      </p:sp>
      <p:sp>
        <p:nvSpPr>
          <p:cNvPr id="11" name="CasellaDiTesto 10">
            <a:extLst>
              <a:ext uri="{FF2B5EF4-FFF2-40B4-BE49-F238E27FC236}">
                <a16:creationId xmlns:a16="http://schemas.microsoft.com/office/drawing/2014/main" id="{712E06B7-C0E2-544C-9D7D-B10361418EBA}"/>
              </a:ext>
            </a:extLst>
          </p:cNvPr>
          <p:cNvSpPr txBox="1"/>
          <p:nvPr/>
        </p:nvSpPr>
        <p:spPr>
          <a:xfrm>
            <a:off x="8129588" y="1104781"/>
            <a:ext cx="2167668" cy="261610"/>
          </a:xfrm>
          <a:prstGeom prst="rect">
            <a:avLst/>
          </a:prstGeom>
          <a:noFill/>
        </p:spPr>
        <p:txBody>
          <a:bodyPr wrap="square" rtlCol="0">
            <a:spAutoFit/>
          </a:bodyPr>
          <a:lstStyle/>
          <a:p>
            <a:r>
              <a:rPr lang="it-IT" sz="1100" b="1" dirty="0">
                <a:latin typeface="Calibri" panose="020F0502020204030204" pitchFamily="34" charset="0"/>
                <a:cs typeface="Calibri" panose="020F0502020204030204" pitchFamily="34" charset="0"/>
              </a:rPr>
              <a:t>RS 2023-10-10, 22:00GMT</a:t>
            </a:r>
          </a:p>
        </p:txBody>
      </p:sp>
      <p:sp>
        <p:nvSpPr>
          <p:cNvPr id="13" name="CasellaDiTesto 12">
            <a:extLst>
              <a:ext uri="{FF2B5EF4-FFF2-40B4-BE49-F238E27FC236}">
                <a16:creationId xmlns:a16="http://schemas.microsoft.com/office/drawing/2014/main" id="{8A0F16C0-EA08-064C-99B3-06005975C9E5}"/>
              </a:ext>
            </a:extLst>
          </p:cNvPr>
          <p:cNvSpPr txBox="1"/>
          <p:nvPr/>
        </p:nvSpPr>
        <p:spPr>
          <a:xfrm>
            <a:off x="10195656" y="1075506"/>
            <a:ext cx="1233376" cy="261610"/>
          </a:xfrm>
          <a:prstGeom prst="rect">
            <a:avLst/>
          </a:prstGeom>
          <a:noFill/>
        </p:spPr>
        <p:txBody>
          <a:bodyPr wrap="square" rtlCol="0">
            <a:spAutoFit/>
          </a:bodyPr>
          <a:lstStyle/>
          <a:p>
            <a:r>
              <a:rPr lang="it-IT" sz="1100" dirty="0">
                <a:solidFill>
                  <a:srgbClr val="C00000"/>
                </a:solidFill>
                <a:latin typeface="Calibri" panose="020F0502020204030204" pitchFamily="34" charset="0"/>
                <a:cs typeface="Calibri" panose="020F0502020204030204" pitchFamily="34" charset="0"/>
              </a:rPr>
              <a:t>GRUAN RS</a:t>
            </a:r>
          </a:p>
        </p:txBody>
      </p:sp>
      <p:sp>
        <p:nvSpPr>
          <p:cNvPr id="16" name="CasellaDiTesto 15">
            <a:extLst>
              <a:ext uri="{FF2B5EF4-FFF2-40B4-BE49-F238E27FC236}">
                <a16:creationId xmlns:a16="http://schemas.microsoft.com/office/drawing/2014/main" id="{52276AF7-D9A7-474C-8592-4EF9F82E0310}"/>
              </a:ext>
            </a:extLst>
          </p:cNvPr>
          <p:cNvSpPr txBox="1"/>
          <p:nvPr/>
        </p:nvSpPr>
        <p:spPr>
          <a:xfrm>
            <a:off x="8129588" y="3783100"/>
            <a:ext cx="2383568" cy="261610"/>
          </a:xfrm>
          <a:prstGeom prst="rect">
            <a:avLst/>
          </a:prstGeom>
          <a:noFill/>
        </p:spPr>
        <p:txBody>
          <a:bodyPr wrap="square" rtlCol="0">
            <a:spAutoFit/>
          </a:bodyPr>
          <a:lstStyle/>
          <a:p>
            <a:r>
              <a:rPr lang="it-IT" sz="1100" b="1" dirty="0">
                <a:latin typeface="Calibri" panose="020F0502020204030204" pitchFamily="34" charset="0"/>
                <a:cs typeface="Calibri" panose="020F0502020204030204" pitchFamily="34" charset="0"/>
              </a:rPr>
              <a:t>RS 2023-10-17, 20:30 GMT</a:t>
            </a:r>
          </a:p>
        </p:txBody>
      </p:sp>
      <p:sp>
        <p:nvSpPr>
          <p:cNvPr id="21" name="CasellaDiTesto 20">
            <a:extLst>
              <a:ext uri="{FF2B5EF4-FFF2-40B4-BE49-F238E27FC236}">
                <a16:creationId xmlns:a16="http://schemas.microsoft.com/office/drawing/2014/main" id="{D53B04FB-D3DB-7C44-8B36-1859F99B9623}"/>
              </a:ext>
            </a:extLst>
          </p:cNvPr>
          <p:cNvSpPr txBox="1"/>
          <p:nvPr/>
        </p:nvSpPr>
        <p:spPr>
          <a:xfrm>
            <a:off x="10223976" y="3830686"/>
            <a:ext cx="905463" cy="261610"/>
          </a:xfrm>
          <a:prstGeom prst="rect">
            <a:avLst/>
          </a:prstGeom>
          <a:noFill/>
        </p:spPr>
        <p:txBody>
          <a:bodyPr wrap="square" rtlCol="0">
            <a:spAutoFit/>
          </a:bodyPr>
          <a:lstStyle/>
          <a:p>
            <a:r>
              <a:rPr lang="it-IT" sz="1100" dirty="0">
                <a:solidFill>
                  <a:srgbClr val="C00000"/>
                </a:solidFill>
                <a:latin typeface="Calibri" panose="020F0502020204030204" pitchFamily="34" charset="0"/>
                <a:cs typeface="Calibri" panose="020F0502020204030204" pitchFamily="34" charset="0"/>
              </a:rPr>
              <a:t>GRUAN RS</a:t>
            </a:r>
          </a:p>
        </p:txBody>
      </p:sp>
      <p:pic>
        <p:nvPicPr>
          <p:cNvPr id="2" name="Google Shape;95;p1" descr="Immagine che contiene testo&#10;&#10;Descrizione generata automaticamente">
            <a:extLst>
              <a:ext uri="{FF2B5EF4-FFF2-40B4-BE49-F238E27FC236}">
                <a16:creationId xmlns:a16="http://schemas.microsoft.com/office/drawing/2014/main" id="{FB40AC9E-CBE7-C49B-0D3C-5F108FEB5B85}"/>
              </a:ext>
            </a:extLst>
          </p:cNvPr>
          <p:cNvPicPr preferRelativeResize="0">
            <a:picLocks noChangeAspect="1"/>
          </p:cNvPicPr>
          <p:nvPr/>
        </p:nvPicPr>
        <p:blipFill rotWithShape="1">
          <a:blip r:embed="rId5">
            <a:alphaModFix/>
          </a:blip>
          <a:srcRect/>
          <a:stretch/>
        </p:blipFill>
        <p:spPr>
          <a:xfrm>
            <a:off x="223986" y="173888"/>
            <a:ext cx="2256828" cy="864000"/>
          </a:xfrm>
          <a:prstGeom prst="rect">
            <a:avLst/>
          </a:prstGeom>
          <a:noFill/>
          <a:ln>
            <a:noFill/>
          </a:ln>
        </p:spPr>
      </p:pic>
      <p:sp>
        <p:nvSpPr>
          <p:cNvPr id="4" name="TextBox 3">
            <a:extLst>
              <a:ext uri="{FF2B5EF4-FFF2-40B4-BE49-F238E27FC236}">
                <a16:creationId xmlns:a16="http://schemas.microsoft.com/office/drawing/2014/main" id="{86DFC790-7E7E-5469-EA1F-336C3C890441}"/>
              </a:ext>
            </a:extLst>
          </p:cNvPr>
          <p:cNvSpPr txBox="1"/>
          <p:nvPr/>
        </p:nvSpPr>
        <p:spPr>
          <a:xfrm>
            <a:off x="9805123" y="1337116"/>
            <a:ext cx="1149233" cy="369332"/>
          </a:xfrm>
          <a:prstGeom prst="rect">
            <a:avLst/>
          </a:prstGeom>
          <a:noFill/>
        </p:spPr>
        <p:txBody>
          <a:bodyPr wrap="square">
            <a:spAutoFit/>
          </a:bodyPr>
          <a:lstStyle/>
          <a:p>
            <a:r>
              <a:rPr lang="en-GB" sz="1800" dirty="0"/>
              <a:t>Clear-sky</a:t>
            </a:r>
            <a:endParaRPr lang="en-IT" dirty="0"/>
          </a:p>
        </p:txBody>
      </p:sp>
      <p:sp>
        <p:nvSpPr>
          <p:cNvPr id="5" name="TextBox 4">
            <a:extLst>
              <a:ext uri="{FF2B5EF4-FFF2-40B4-BE49-F238E27FC236}">
                <a16:creationId xmlns:a16="http://schemas.microsoft.com/office/drawing/2014/main" id="{C9D6F2CC-13A1-F29D-EB24-7CE9052DEB79}"/>
              </a:ext>
            </a:extLst>
          </p:cNvPr>
          <p:cNvSpPr txBox="1"/>
          <p:nvPr/>
        </p:nvSpPr>
        <p:spPr>
          <a:xfrm>
            <a:off x="9899744" y="4044710"/>
            <a:ext cx="1149233" cy="369332"/>
          </a:xfrm>
          <a:prstGeom prst="rect">
            <a:avLst/>
          </a:prstGeom>
          <a:noFill/>
        </p:spPr>
        <p:txBody>
          <a:bodyPr wrap="square">
            <a:spAutoFit/>
          </a:bodyPr>
          <a:lstStyle/>
          <a:p>
            <a:r>
              <a:rPr lang="en-GB" sz="1800" dirty="0"/>
              <a:t>Cloudy</a:t>
            </a:r>
            <a:endParaRPr lang="en-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4"/>
          <p:cNvSpPr txBox="1">
            <a:spLocks noGrp="1"/>
          </p:cNvSpPr>
          <p:nvPr>
            <p:ph type="title"/>
          </p:nvPr>
        </p:nvSpPr>
        <p:spPr>
          <a:xfrm>
            <a:off x="3852529" y="145424"/>
            <a:ext cx="7192842" cy="870035"/>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sz="3200" dirty="0"/>
              <a:t>VICIRS tool: TA analysis</a:t>
            </a:r>
            <a:endParaRPr sz="3200" dirty="0"/>
          </a:p>
        </p:txBody>
      </p:sp>
      <p:sp>
        <p:nvSpPr>
          <p:cNvPr id="220" name="Google Shape;220;p54"/>
          <p:cNvSpPr/>
          <p:nvPr/>
        </p:nvSpPr>
        <p:spPr>
          <a:xfrm>
            <a:off x="266627" y="1127829"/>
            <a:ext cx="3008032" cy="373375"/>
          </a:xfrm>
          <a:prstGeom prst="rect">
            <a:avLst/>
          </a:prstGeom>
          <a:solidFill>
            <a:schemeClr val="lt1"/>
          </a:solidFill>
          <a:ln>
            <a:noFill/>
          </a:ln>
        </p:spPr>
        <p:txBody>
          <a:bodyPr spcFirstLastPara="1" wrap="square" lIns="91425" tIns="45700" rIns="91425" bIns="45700" anchor="ctr" anchorCtr="0">
            <a:noAutofit/>
          </a:bodyPr>
          <a:lstStyle/>
          <a:p>
            <a:r>
              <a:rPr lang="it-IT" sz="2000" dirty="0">
                <a:sym typeface="Arial"/>
              </a:rPr>
              <a:t>Target Area (TA) analysis</a:t>
            </a:r>
          </a:p>
        </p:txBody>
      </p:sp>
      <p:sp>
        <p:nvSpPr>
          <p:cNvPr id="9" name="Google Shape;220;p54">
            <a:extLst>
              <a:ext uri="{FF2B5EF4-FFF2-40B4-BE49-F238E27FC236}">
                <a16:creationId xmlns:a16="http://schemas.microsoft.com/office/drawing/2014/main" id="{2FA0401C-F94D-FC48-BCE8-5C8EA48F00C7}"/>
              </a:ext>
            </a:extLst>
          </p:cNvPr>
          <p:cNvSpPr/>
          <p:nvPr/>
        </p:nvSpPr>
        <p:spPr>
          <a:xfrm>
            <a:off x="266627" y="2674983"/>
            <a:ext cx="1121175" cy="373375"/>
          </a:xfrm>
          <a:prstGeom prst="rect">
            <a:avLst/>
          </a:prstGeom>
          <a:solidFill>
            <a:schemeClr val="lt1"/>
          </a:solidFill>
          <a:ln>
            <a:noFill/>
          </a:ln>
        </p:spPr>
        <p:txBody>
          <a:bodyPr spcFirstLastPara="1" wrap="square" lIns="91425" tIns="45700" rIns="91425" bIns="45700" anchor="ctr" anchorCtr="0">
            <a:noAutofit/>
          </a:bodyPr>
          <a:lstStyle/>
          <a:p>
            <a:endParaRPr lang="it-IT" sz="2000" dirty="0">
              <a:sym typeface="Arial"/>
            </a:endParaRPr>
          </a:p>
        </p:txBody>
      </p:sp>
      <p:sp>
        <p:nvSpPr>
          <p:cNvPr id="11" name="Google Shape;220;p54">
            <a:extLst>
              <a:ext uri="{FF2B5EF4-FFF2-40B4-BE49-F238E27FC236}">
                <a16:creationId xmlns:a16="http://schemas.microsoft.com/office/drawing/2014/main" id="{5FBAA125-C1AB-984E-AA3F-F7F7BDC08598}"/>
              </a:ext>
            </a:extLst>
          </p:cNvPr>
          <p:cNvSpPr/>
          <p:nvPr/>
        </p:nvSpPr>
        <p:spPr>
          <a:xfrm>
            <a:off x="1933776" y="2095210"/>
            <a:ext cx="1468037" cy="373375"/>
          </a:xfrm>
          <a:prstGeom prst="rect">
            <a:avLst/>
          </a:prstGeom>
          <a:solidFill>
            <a:schemeClr val="lt1"/>
          </a:solidFill>
          <a:ln>
            <a:noFill/>
          </a:ln>
        </p:spPr>
        <p:txBody>
          <a:bodyPr spcFirstLastPara="1" wrap="square" lIns="91425" tIns="45700" rIns="91425" bIns="45700" anchor="ctr" anchorCtr="0">
            <a:noAutofit/>
          </a:bodyPr>
          <a:lstStyle/>
          <a:p>
            <a:endParaRPr lang="it-IT" sz="2000" dirty="0">
              <a:sym typeface="Arial"/>
            </a:endParaRP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D8A5009-D700-9441-A7A0-AD00DB34B9D5}"/>
                  </a:ext>
                </a:extLst>
              </p:cNvPr>
              <p:cNvSpPr txBox="1"/>
              <p:nvPr/>
            </p:nvSpPr>
            <p:spPr>
              <a:xfrm>
                <a:off x="266627" y="3907146"/>
                <a:ext cx="2725310" cy="6592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836967"/>
                              </a:solidFill>
                              <a:latin typeface="Cambria Math" panose="02040503050406030204" pitchFamily="18" charset="0"/>
                            </a:rPr>
                          </m:ctrlPr>
                        </m:sSubPr>
                        <m:e>
                          <m:r>
                            <a:rPr lang="it-IT" i="1">
                              <a:latin typeface="Cambria Math" panose="02040503050406030204" pitchFamily="18" charset="0"/>
                            </a:rPr>
                            <m:t>𝐵𝑇</m:t>
                          </m:r>
                        </m:e>
                        <m:sub>
                          <m:r>
                            <a:rPr lang="it-IT" i="1">
                              <a:latin typeface="Cambria Math" panose="02040503050406030204" pitchFamily="18" charset="0"/>
                            </a:rPr>
                            <m:t>𝑇𝐴</m:t>
                          </m:r>
                        </m:sub>
                      </m:sSub>
                      <m:r>
                        <a:rPr lang="it-IT" i="0">
                          <a:latin typeface="Cambria Math" panose="02040503050406030204" pitchFamily="18" charset="0"/>
                        </a:rPr>
                        <m:t>=</m:t>
                      </m:r>
                      <m:nary>
                        <m:naryPr>
                          <m:chr m:val="∑"/>
                          <m:limLoc m:val="subSup"/>
                          <m:ctrlPr>
                            <a:rPr lang="it-IT" i="1">
                              <a:latin typeface="Cambria Math" panose="02040503050406030204" pitchFamily="18" charset="0"/>
                            </a:rPr>
                          </m:ctrlPr>
                        </m:naryPr>
                        <m:sub>
                          <m:r>
                            <a:rPr lang="it-IT" i="1">
                              <a:latin typeface="Cambria Math" panose="02040503050406030204" pitchFamily="18" charset="0"/>
                            </a:rPr>
                            <m:t>𝑖</m:t>
                          </m:r>
                          <m:r>
                            <a:rPr lang="it-IT" i="0">
                              <a:latin typeface="Cambria Math" panose="02040503050406030204" pitchFamily="18" charset="0"/>
                            </a:rPr>
                            <m:t>=1</m:t>
                          </m:r>
                        </m:sub>
                        <m:sup>
                          <m:r>
                            <a:rPr lang="it-IT" i="1">
                              <a:latin typeface="Cambria Math" panose="02040503050406030204" pitchFamily="18" charset="0"/>
                            </a:rPr>
                            <m:t>𝑁</m:t>
                          </m:r>
                        </m:sup>
                        <m:e>
                          <m:sSub>
                            <m:sSubPr>
                              <m:ctrlPr>
                                <a:rPr lang="it-IT" i="1">
                                  <a:solidFill>
                                    <a:srgbClr val="836967"/>
                                  </a:solidFill>
                                  <a:latin typeface="Cambria Math" panose="02040503050406030204" pitchFamily="18" charset="0"/>
                                </a:rPr>
                              </m:ctrlPr>
                            </m:sSubPr>
                            <m:e>
                              <m:r>
                                <a:rPr lang="it-IT" i="1">
                                  <a:latin typeface="Cambria Math" panose="02040503050406030204" pitchFamily="18" charset="0"/>
                                </a:rPr>
                                <m:t>𝐵𝑇</m:t>
                              </m:r>
                            </m:e>
                            <m:sub>
                              <m:r>
                                <a:rPr lang="it-IT" i="1">
                                  <a:latin typeface="Cambria Math" panose="02040503050406030204" pitchFamily="18" charset="0"/>
                                </a:rPr>
                                <m:t>𝑖</m:t>
                              </m:r>
                            </m:sub>
                          </m:sSub>
                          <m:r>
                            <a:rPr lang="it-IT" i="0">
                              <a:latin typeface="Cambria Math" panose="02040503050406030204" pitchFamily="18" charset="0"/>
                            </a:rPr>
                            <m:t>⋅</m:t>
                          </m:r>
                          <m:sSub>
                            <m:sSubPr>
                              <m:ctrlPr>
                                <a:rPr lang="it-IT" i="1">
                                  <a:solidFill>
                                    <a:srgbClr val="836967"/>
                                  </a:solidFill>
                                  <a:latin typeface="Cambria Math" panose="02040503050406030204" pitchFamily="18" charset="0"/>
                                </a:rPr>
                              </m:ctrlPr>
                            </m:sSubPr>
                            <m:e>
                              <m:r>
                                <a:rPr lang="it-IT" i="1">
                                  <a:latin typeface="Cambria Math" panose="02040503050406030204" pitchFamily="18" charset="0"/>
                                </a:rPr>
                                <m:t>𝜆</m:t>
                              </m:r>
                            </m:e>
                            <m:sub>
                              <m:r>
                                <a:rPr lang="it-IT" i="1">
                                  <a:latin typeface="Cambria Math" panose="02040503050406030204" pitchFamily="18" charset="0"/>
                                </a:rPr>
                                <m:t>𝑖</m:t>
                              </m:r>
                              <m:r>
                                <a:rPr lang="it-IT" i="0">
                                  <a:latin typeface="Cambria Math" panose="02040503050406030204" pitchFamily="18" charset="0"/>
                                </a:rPr>
                                <m:t>,</m:t>
                              </m:r>
                              <m:r>
                                <a:rPr lang="it-IT" i="1">
                                  <a:latin typeface="Cambria Math" panose="02040503050406030204" pitchFamily="18" charset="0"/>
                                </a:rPr>
                                <m:t>𝑗</m:t>
                              </m:r>
                            </m:sub>
                          </m:sSub>
                        </m:e>
                      </m:nary>
                    </m:oMath>
                  </m:oMathPara>
                </a14:m>
                <a:endParaRPr lang="it-IT" dirty="0"/>
              </a:p>
            </p:txBody>
          </p:sp>
        </mc:Choice>
        <mc:Fallback xmlns="">
          <p:sp>
            <p:nvSpPr>
              <p:cNvPr id="13" name="CasellaDiTesto 12">
                <a:extLst>
                  <a:ext uri="{FF2B5EF4-FFF2-40B4-BE49-F238E27FC236}">
                    <a16:creationId xmlns:a16="http://schemas.microsoft.com/office/drawing/2014/main" id="{CD8A5009-D700-9441-A7A0-AD00DB34B9D5}"/>
                  </a:ext>
                </a:extLst>
              </p:cNvPr>
              <p:cNvSpPr txBox="1">
                <a:spLocks noRot="1" noChangeAspect="1" noMove="1" noResize="1" noEditPoints="1" noAdjustHandles="1" noChangeArrowheads="1" noChangeShapeType="1" noTextEdit="1"/>
              </p:cNvSpPr>
              <p:nvPr/>
            </p:nvSpPr>
            <p:spPr>
              <a:xfrm>
                <a:off x="266627" y="3907146"/>
                <a:ext cx="2725310" cy="659283"/>
              </a:xfrm>
              <a:prstGeom prst="rect">
                <a:avLst/>
              </a:prstGeom>
              <a:blipFill>
                <a:blip r:embed="rId3"/>
                <a:stretch>
                  <a:fillRect t="-141509" b="-211321"/>
                </a:stretch>
              </a:blipFill>
            </p:spPr>
            <p:txBody>
              <a:bodyPr/>
              <a:lstStyle/>
              <a:p>
                <a:r>
                  <a:rPr lang="it-IT">
                    <a:noFill/>
                  </a:rPr>
                  <a:t> </a:t>
                </a:r>
              </a:p>
            </p:txBody>
          </p:sp>
        </mc:Fallback>
      </mc:AlternateContent>
      <p:graphicFrame>
        <p:nvGraphicFramePr>
          <p:cNvPr id="4" name="Tabella 5">
            <a:extLst>
              <a:ext uri="{FF2B5EF4-FFF2-40B4-BE49-F238E27FC236}">
                <a16:creationId xmlns:a16="http://schemas.microsoft.com/office/drawing/2014/main" id="{06805D91-B7CF-5846-89F1-D99C7D71F2F2}"/>
              </a:ext>
            </a:extLst>
          </p:cNvPr>
          <p:cNvGraphicFramePr>
            <a:graphicFrameLocks noGrp="1"/>
          </p:cNvGraphicFramePr>
          <p:nvPr>
            <p:extLst>
              <p:ext uri="{D42A27DB-BD31-4B8C-83A1-F6EECF244321}">
                <p14:modId xmlns:p14="http://schemas.microsoft.com/office/powerpoint/2010/main" val="1099632471"/>
              </p:ext>
            </p:extLst>
          </p:nvPr>
        </p:nvGraphicFramePr>
        <p:xfrm>
          <a:off x="381220" y="1645403"/>
          <a:ext cx="5777772" cy="1949390"/>
        </p:xfrm>
        <a:graphic>
          <a:graphicData uri="http://schemas.openxmlformats.org/drawingml/2006/table">
            <a:tbl>
              <a:tblPr firstRow="1" bandRow="1">
                <a:tableStyleId>{8A107856-5554-42FB-B03E-39F5DBC370BA}</a:tableStyleId>
              </a:tblPr>
              <a:tblGrid>
                <a:gridCol w="1164947">
                  <a:extLst>
                    <a:ext uri="{9D8B030D-6E8A-4147-A177-3AD203B41FA5}">
                      <a16:colId xmlns:a16="http://schemas.microsoft.com/office/drawing/2014/main" val="763616742"/>
                    </a:ext>
                  </a:extLst>
                </a:gridCol>
                <a:gridCol w="4612825">
                  <a:extLst>
                    <a:ext uri="{9D8B030D-6E8A-4147-A177-3AD203B41FA5}">
                      <a16:colId xmlns:a16="http://schemas.microsoft.com/office/drawing/2014/main" val="1774588840"/>
                    </a:ext>
                  </a:extLst>
                </a:gridCol>
              </a:tblGrid>
              <a:tr h="466030">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b="1"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b="1"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b="1"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sym typeface="Arial"/>
                        </a:rPr>
                        <a:t>TA types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t>1</a:t>
                      </a:r>
                      <a:r>
                        <a:rPr lang="en-GB" sz="1800" b="0" noProof="0" dirty="0">
                          <a:sym typeface="Arial"/>
                        </a:rPr>
                        <a:t>: circular TA</a:t>
                      </a:r>
                      <a:endParaRPr lang="en-GB" sz="1800" b="0" noProof="0" dirty="0"/>
                    </a:p>
                  </a:txBody>
                  <a:tcPr>
                    <a:noFill/>
                  </a:tcPr>
                </a:tc>
                <a:extLst>
                  <a:ext uri="{0D108BD9-81ED-4DB2-BD59-A6C34878D82A}">
                    <a16:rowId xmlns:a16="http://schemas.microsoft.com/office/drawing/2014/main" val="1582171306"/>
                  </a:ext>
                </a:extLst>
              </a:tr>
              <a:tr h="370840">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2</a:t>
                      </a:r>
                      <a:r>
                        <a:rPr lang="en-GB" sz="1800" noProof="0" dirty="0">
                          <a:sym typeface="Arial"/>
                        </a:rPr>
                        <a:t>: circular TA (</a:t>
                      </a:r>
                      <a:r>
                        <a:rPr lang="en-US" sz="1800" kern="1200" noProof="0" dirty="0">
                          <a:solidFill>
                            <a:schemeClr val="dk1"/>
                          </a:solidFill>
                          <a:effectLst/>
                          <a:latin typeface="+mn-lt"/>
                          <a:ea typeface="+mn-ea"/>
                          <a:cs typeface="+mn-cs"/>
                          <a:sym typeface="Arial"/>
                        </a:rPr>
                        <a:t>i</a:t>
                      </a:r>
                      <a:r>
                        <a:rPr lang="en-US" sz="1800" kern="1200" dirty="0" err="1">
                          <a:solidFill>
                            <a:schemeClr val="dk1"/>
                          </a:solidFill>
                          <a:effectLst/>
                          <a:latin typeface="+mn-lt"/>
                          <a:ea typeface="+mn-ea"/>
                          <a:cs typeface="+mn-cs"/>
                        </a:rPr>
                        <a:t>nverse</a:t>
                      </a:r>
                      <a:r>
                        <a:rPr lang="en-US" sz="1800" kern="1200" dirty="0">
                          <a:solidFill>
                            <a:schemeClr val="dk1"/>
                          </a:solidFill>
                          <a:effectLst/>
                          <a:latin typeface="+mn-lt"/>
                          <a:ea typeface="+mn-ea"/>
                          <a:cs typeface="+mn-cs"/>
                        </a:rPr>
                        <a:t> distance weight)</a:t>
                      </a:r>
                      <a:r>
                        <a:rPr lang="it-IT" dirty="0">
                          <a:effectLst/>
                        </a:rPr>
                        <a:t> </a:t>
                      </a:r>
                      <a:endParaRPr lang="en-GB" sz="1800" noProof="0" dirty="0"/>
                    </a:p>
                  </a:txBody>
                  <a:tcPr>
                    <a:noFill/>
                  </a:tcPr>
                </a:tc>
                <a:extLst>
                  <a:ext uri="{0D108BD9-81ED-4DB2-BD59-A6C34878D82A}">
                    <a16:rowId xmlns:a16="http://schemas.microsoft.com/office/drawing/2014/main" val="322989675"/>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sym typeface="Arial"/>
                        </a:rPr>
                        <a:t>TA types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3</a:t>
                      </a:r>
                      <a:r>
                        <a:rPr lang="en-GB" sz="1800" noProof="0" dirty="0">
                          <a:sym typeface="Arial"/>
                        </a:rPr>
                        <a:t>: circular TA (</a:t>
                      </a:r>
                      <a:r>
                        <a:rPr lang="en-US" sz="1800" kern="1200" noProof="0" dirty="0">
                          <a:solidFill>
                            <a:schemeClr val="dk1"/>
                          </a:solidFill>
                          <a:effectLst/>
                          <a:latin typeface="+mn-lt"/>
                          <a:ea typeface="+mn-ea"/>
                          <a:cs typeface="+mn-cs"/>
                          <a:sym typeface="Arial"/>
                        </a:rPr>
                        <a:t>i</a:t>
                      </a:r>
                      <a:r>
                        <a:rPr lang="en-US" sz="1800" kern="1200" dirty="0" err="1">
                          <a:solidFill>
                            <a:schemeClr val="dk1"/>
                          </a:solidFill>
                          <a:effectLst/>
                          <a:latin typeface="+mn-lt"/>
                          <a:ea typeface="+mn-ea"/>
                          <a:cs typeface="+mn-cs"/>
                        </a:rPr>
                        <a:t>nverse</a:t>
                      </a:r>
                      <a:r>
                        <a:rPr lang="en-US" sz="1800" kern="1200" dirty="0">
                          <a:solidFill>
                            <a:schemeClr val="dk1"/>
                          </a:solidFill>
                          <a:effectLst/>
                          <a:latin typeface="+mn-lt"/>
                          <a:ea typeface="+mn-ea"/>
                          <a:cs typeface="+mn-cs"/>
                        </a:rPr>
                        <a:t> squared-distance weight</a:t>
                      </a:r>
                      <a:r>
                        <a:rPr lang="it-IT" sz="1800" kern="1200" dirty="0">
                          <a:solidFill>
                            <a:schemeClr val="dk1"/>
                          </a:solidFill>
                          <a:effectLst/>
                          <a:latin typeface="+mn-lt"/>
                          <a:ea typeface="+mn-ea"/>
                          <a:cs typeface="+mn-cs"/>
                        </a:rPr>
                        <a:t>)</a:t>
                      </a:r>
                      <a:endParaRPr lang="en-GB" sz="1800" noProof="0" dirty="0"/>
                    </a:p>
                  </a:txBody>
                  <a:tcPr>
                    <a:noFill/>
                  </a:tcPr>
                </a:tc>
                <a:extLst>
                  <a:ext uri="{0D108BD9-81ED-4DB2-BD59-A6C34878D82A}">
                    <a16:rowId xmlns:a16="http://schemas.microsoft.com/office/drawing/2014/main" val="3794997276"/>
                  </a:ext>
                </a:extLst>
              </a:tr>
              <a:tr h="370840">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4: RS-driven </a:t>
                      </a:r>
                      <a:r>
                        <a:rPr lang="en-GB" sz="1800" noProof="0" dirty="0">
                          <a:sym typeface="Arial"/>
                        </a:rPr>
                        <a:t>TA</a:t>
                      </a:r>
                    </a:p>
                  </a:txBody>
                  <a:tcPr>
                    <a:noFill/>
                  </a:tcPr>
                </a:tc>
                <a:extLst>
                  <a:ext uri="{0D108BD9-81ED-4DB2-BD59-A6C34878D82A}">
                    <a16:rowId xmlns:a16="http://schemas.microsoft.com/office/drawing/2014/main" val="4103194212"/>
                  </a:ext>
                </a:extLst>
              </a:tr>
              <a:tr h="370840">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5</a:t>
                      </a:r>
                      <a:r>
                        <a:rPr lang="en-GB" sz="1800" kern="1200" noProof="0" dirty="0">
                          <a:solidFill>
                            <a:schemeClr val="dk1"/>
                          </a:solidFill>
                          <a:effectLst/>
                          <a:latin typeface="+mn-lt"/>
                          <a:ea typeface="+mn-ea"/>
                          <a:cs typeface="+mn-cs"/>
                        </a:rPr>
                        <a:t>: </a:t>
                      </a:r>
                      <a:r>
                        <a:rPr lang="en-GB" sz="1800" noProof="0" dirty="0"/>
                        <a:t>RS-driven </a:t>
                      </a:r>
                      <a:r>
                        <a:rPr lang="en-GB" sz="1800" noProof="0" dirty="0">
                          <a:sym typeface="Arial"/>
                        </a:rPr>
                        <a:t>TA (</a:t>
                      </a:r>
                      <a:r>
                        <a:rPr lang="en-US" sz="1800" kern="1200" dirty="0">
                          <a:solidFill>
                            <a:schemeClr val="dk1"/>
                          </a:solidFill>
                          <a:effectLst/>
                          <a:latin typeface="+mn-lt"/>
                          <a:ea typeface="+mn-ea"/>
                          <a:cs typeface="+mn-cs"/>
                        </a:rPr>
                        <a:t>3x3)</a:t>
                      </a:r>
                      <a:r>
                        <a:rPr lang="it-IT" sz="1800" dirty="0">
                          <a:effectLst/>
                        </a:rPr>
                        <a:t> </a:t>
                      </a:r>
                      <a:endParaRPr lang="en-GB" sz="1800" noProof="0" dirty="0">
                        <a:sym typeface="Arial"/>
                      </a:endParaRPr>
                    </a:p>
                  </a:txBody>
                  <a:tcPr>
                    <a:noFill/>
                  </a:tcPr>
                </a:tc>
                <a:extLst>
                  <a:ext uri="{0D108BD9-81ED-4DB2-BD59-A6C34878D82A}">
                    <a16:rowId xmlns:a16="http://schemas.microsoft.com/office/drawing/2014/main" val="209313379"/>
                  </a:ext>
                </a:extLst>
              </a:tr>
            </a:tbl>
          </a:graphicData>
        </a:graphic>
      </p:graphicFrame>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9728D9D-C5BD-F846-ADDA-5ACD19EE9832}"/>
                  </a:ext>
                </a:extLst>
              </p:cNvPr>
              <p:cNvSpPr txBox="1"/>
              <p:nvPr/>
            </p:nvSpPr>
            <p:spPr>
              <a:xfrm>
                <a:off x="2667794" y="3803223"/>
                <a:ext cx="2725310" cy="8271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836967"/>
                              </a:solidFill>
                              <a:latin typeface="Cambria Math" panose="02040503050406030204" pitchFamily="18" charset="0"/>
                            </a:rPr>
                          </m:ctrlPr>
                        </m:sSubPr>
                        <m:e>
                          <m:r>
                            <a:rPr lang="it-IT" i="1">
                              <a:latin typeface="Cambria Math" panose="02040503050406030204" pitchFamily="18" charset="0"/>
                            </a:rPr>
                            <m:t>𝜆</m:t>
                          </m:r>
                        </m:e>
                        <m:sub>
                          <m:r>
                            <a:rPr lang="it-IT" i="1">
                              <a:latin typeface="Cambria Math" panose="02040503050406030204" pitchFamily="18" charset="0"/>
                            </a:rPr>
                            <m:t>𝑖</m:t>
                          </m:r>
                          <m:r>
                            <a:rPr lang="it-IT" i="0">
                              <a:latin typeface="Cambria Math" panose="02040503050406030204" pitchFamily="18" charset="0"/>
                            </a:rPr>
                            <m:t>,</m:t>
                          </m:r>
                          <m:r>
                            <a:rPr lang="it-IT" i="1">
                              <a:latin typeface="Cambria Math" panose="02040503050406030204" pitchFamily="18" charset="0"/>
                            </a:rPr>
                            <m:t>𝑗</m:t>
                          </m:r>
                        </m:sub>
                      </m:sSub>
                      <m:r>
                        <a:rPr lang="it-IT" i="0">
                          <a:latin typeface="Cambria Math" panose="02040503050406030204" pitchFamily="18" charset="0"/>
                        </a:rPr>
                        <m:t>=</m:t>
                      </m:r>
                      <m:f>
                        <m:fPr>
                          <m:ctrlPr>
                            <a:rPr lang="it-IT" i="1">
                              <a:solidFill>
                                <a:srgbClr val="836967"/>
                              </a:solidFill>
                              <a:latin typeface="Cambria Math" panose="02040503050406030204" pitchFamily="18" charset="0"/>
                            </a:rPr>
                          </m:ctrlPr>
                        </m:fPr>
                        <m:num>
                          <m:sSubSup>
                            <m:sSubSupPr>
                              <m:ctrlPr>
                                <a:rPr lang="it-IT" i="1">
                                  <a:solidFill>
                                    <a:srgbClr val="836967"/>
                                  </a:solidFill>
                                  <a:latin typeface="Cambria Math" panose="02040503050406030204" pitchFamily="18" charset="0"/>
                                </a:rPr>
                              </m:ctrlPr>
                            </m:sSubSupPr>
                            <m:e>
                              <m:r>
                                <a:rPr lang="it-IT" i="1">
                                  <a:latin typeface="Cambria Math" panose="02040503050406030204" pitchFamily="18" charset="0"/>
                                </a:rPr>
                                <m:t>𝑑</m:t>
                              </m:r>
                            </m:e>
                            <m:sub>
                              <m:r>
                                <a:rPr lang="it-IT" i="0">
                                  <a:latin typeface="Cambria Math" panose="02040503050406030204" pitchFamily="18" charset="0"/>
                                </a:rPr>
                                <m:t>0</m:t>
                              </m:r>
                              <m:r>
                                <a:rPr lang="it-IT" i="1">
                                  <a:latin typeface="Cambria Math" panose="02040503050406030204" pitchFamily="18" charset="0"/>
                                </a:rPr>
                                <m:t>𝑖</m:t>
                              </m:r>
                            </m:sub>
                            <m:sup>
                              <m:r>
                                <a:rPr lang="it-IT" i="0">
                                  <a:latin typeface="Cambria Math" panose="02040503050406030204" pitchFamily="18" charset="0"/>
                                </a:rPr>
                                <m:t>−</m:t>
                              </m:r>
                              <m:r>
                                <a:rPr lang="it-IT" i="1">
                                  <a:latin typeface="Cambria Math" panose="02040503050406030204" pitchFamily="18" charset="0"/>
                                </a:rPr>
                                <m:t>𝑗</m:t>
                              </m:r>
                            </m:sup>
                          </m:sSubSup>
                        </m:num>
                        <m:den>
                          <m:nary>
                            <m:naryPr>
                              <m:chr m:val="∑"/>
                              <m:limLoc m:val="subSup"/>
                              <m:ctrlPr>
                                <a:rPr lang="it-IT" i="1">
                                  <a:latin typeface="Cambria Math" panose="02040503050406030204" pitchFamily="18" charset="0"/>
                                </a:rPr>
                              </m:ctrlPr>
                            </m:naryPr>
                            <m:sub>
                              <m:r>
                                <a:rPr lang="it-IT" i="1">
                                  <a:latin typeface="Cambria Math" panose="02040503050406030204" pitchFamily="18" charset="0"/>
                                </a:rPr>
                                <m:t>𝑖</m:t>
                              </m:r>
                              <m:r>
                                <a:rPr lang="it-IT" i="0">
                                  <a:latin typeface="Cambria Math" panose="02040503050406030204" pitchFamily="18" charset="0"/>
                                </a:rPr>
                                <m:t>=1</m:t>
                              </m:r>
                            </m:sub>
                            <m:sup>
                              <m:r>
                                <a:rPr lang="it-IT" i="1">
                                  <a:latin typeface="Cambria Math" panose="02040503050406030204" pitchFamily="18" charset="0"/>
                                </a:rPr>
                                <m:t>𝑁</m:t>
                              </m:r>
                            </m:sup>
                            <m:e>
                              <m:sSubSup>
                                <m:sSubSupPr>
                                  <m:ctrlPr>
                                    <a:rPr lang="it-IT" i="1">
                                      <a:solidFill>
                                        <a:srgbClr val="836967"/>
                                      </a:solidFill>
                                      <a:latin typeface="Cambria Math" panose="02040503050406030204" pitchFamily="18" charset="0"/>
                                    </a:rPr>
                                  </m:ctrlPr>
                                </m:sSubSupPr>
                                <m:e>
                                  <m:r>
                                    <a:rPr lang="it-IT" i="1">
                                      <a:latin typeface="Cambria Math" panose="02040503050406030204" pitchFamily="18" charset="0"/>
                                    </a:rPr>
                                    <m:t>𝑑</m:t>
                                  </m:r>
                                </m:e>
                                <m:sub>
                                  <m:r>
                                    <a:rPr lang="it-IT" i="0">
                                      <a:latin typeface="Cambria Math" panose="02040503050406030204" pitchFamily="18" charset="0"/>
                                    </a:rPr>
                                    <m:t>0</m:t>
                                  </m:r>
                                  <m:r>
                                    <a:rPr lang="it-IT" i="1">
                                      <a:latin typeface="Cambria Math" panose="02040503050406030204" pitchFamily="18" charset="0"/>
                                    </a:rPr>
                                    <m:t>𝑖</m:t>
                                  </m:r>
                                </m:sub>
                                <m:sup>
                                  <m:r>
                                    <a:rPr lang="it-IT" i="0">
                                      <a:latin typeface="Cambria Math" panose="02040503050406030204" pitchFamily="18" charset="0"/>
                                    </a:rPr>
                                    <m:t>−</m:t>
                                  </m:r>
                                  <m:r>
                                    <a:rPr lang="it-IT" i="1">
                                      <a:latin typeface="Cambria Math" panose="02040503050406030204" pitchFamily="18" charset="0"/>
                                    </a:rPr>
                                    <m:t>𝑗</m:t>
                                  </m:r>
                                </m:sup>
                              </m:sSubSup>
                            </m:e>
                          </m:nary>
                        </m:den>
                      </m:f>
                    </m:oMath>
                  </m:oMathPara>
                </a14:m>
                <a:endParaRPr lang="it-IT" dirty="0"/>
              </a:p>
            </p:txBody>
          </p:sp>
        </mc:Choice>
        <mc:Fallback xmlns="">
          <p:sp>
            <p:nvSpPr>
              <p:cNvPr id="17" name="CasellaDiTesto 16">
                <a:extLst>
                  <a:ext uri="{FF2B5EF4-FFF2-40B4-BE49-F238E27FC236}">
                    <a16:creationId xmlns:a16="http://schemas.microsoft.com/office/drawing/2014/main" id="{89728D9D-C5BD-F846-ADDA-5ACD19EE9832}"/>
                  </a:ext>
                </a:extLst>
              </p:cNvPr>
              <p:cNvSpPr txBox="1">
                <a:spLocks noRot="1" noChangeAspect="1" noMove="1" noResize="1" noEditPoints="1" noAdjustHandles="1" noChangeArrowheads="1" noChangeShapeType="1" noTextEdit="1"/>
              </p:cNvSpPr>
              <p:nvPr/>
            </p:nvSpPr>
            <p:spPr>
              <a:xfrm>
                <a:off x="2667794" y="3803223"/>
                <a:ext cx="2725310" cy="827150"/>
              </a:xfrm>
              <a:prstGeom prst="rect">
                <a:avLst/>
              </a:prstGeom>
              <a:blipFill>
                <a:blip r:embed="rId4"/>
                <a:stretch>
                  <a:fillRect b="-72727"/>
                </a:stretch>
              </a:blipFill>
            </p:spPr>
            <p:txBody>
              <a:bodyPr/>
              <a:lstStyle/>
              <a:p>
                <a:r>
                  <a:rPr lang="it-IT">
                    <a:noFill/>
                  </a:rPr>
                  <a:t> </a:t>
                </a:r>
              </a:p>
            </p:txBody>
          </p:sp>
        </mc:Fallback>
      </mc:AlternateContent>
      <p:sp>
        <p:nvSpPr>
          <p:cNvPr id="18" name="Google Shape;220;p54">
            <a:extLst>
              <a:ext uri="{FF2B5EF4-FFF2-40B4-BE49-F238E27FC236}">
                <a16:creationId xmlns:a16="http://schemas.microsoft.com/office/drawing/2014/main" id="{A9142492-3F5E-374E-B000-AEAD02639A96}"/>
              </a:ext>
            </a:extLst>
          </p:cNvPr>
          <p:cNvSpPr/>
          <p:nvPr/>
        </p:nvSpPr>
        <p:spPr>
          <a:xfrm>
            <a:off x="123816" y="5538067"/>
            <a:ext cx="10742658" cy="373375"/>
          </a:xfrm>
          <a:prstGeom prst="rect">
            <a:avLst/>
          </a:prstGeom>
          <a:no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000" dirty="0">
                <a:sym typeface="Arial"/>
              </a:rPr>
              <a:t>Homogeneity test </a:t>
            </a:r>
          </a:p>
        </p:txBody>
      </p:sp>
      <p:sp>
        <p:nvSpPr>
          <p:cNvPr id="19" name="Google Shape;220;p54">
            <a:extLst>
              <a:ext uri="{FF2B5EF4-FFF2-40B4-BE49-F238E27FC236}">
                <a16:creationId xmlns:a16="http://schemas.microsoft.com/office/drawing/2014/main" id="{A9FB9122-F721-F245-A37A-D22A86408D98}"/>
              </a:ext>
            </a:extLst>
          </p:cNvPr>
          <p:cNvSpPr/>
          <p:nvPr/>
        </p:nvSpPr>
        <p:spPr>
          <a:xfrm>
            <a:off x="123816" y="6032650"/>
            <a:ext cx="6228062" cy="540997"/>
          </a:xfrm>
          <a:prstGeom prst="rect">
            <a:avLst/>
          </a:prstGeom>
          <a:no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000" dirty="0">
                <a:sym typeface="Arial"/>
              </a:rPr>
              <a:t>Clear sky test </a:t>
            </a:r>
            <a:r>
              <a:rPr lang="it-IT" sz="2000" dirty="0">
                <a:effectLst/>
              </a:rPr>
              <a:t>(Buehler et al, 2004; Hong et al 2005; </a:t>
            </a:r>
            <a:r>
              <a:rPr lang="it-IT" sz="2000" dirty="0" err="1">
                <a:effectLst/>
              </a:rPr>
              <a:t>Yaping</a:t>
            </a:r>
            <a:r>
              <a:rPr lang="it-IT" sz="2000" dirty="0">
                <a:effectLst/>
              </a:rPr>
              <a:t> et al, 2008; Gong and </a:t>
            </a:r>
            <a:r>
              <a:rPr lang="it-IT" sz="2000" dirty="0" err="1">
                <a:effectLst/>
              </a:rPr>
              <a:t>Wu</a:t>
            </a:r>
            <a:r>
              <a:rPr lang="it-IT" sz="2000" dirty="0"/>
              <a:t>, 2017</a:t>
            </a:r>
            <a:r>
              <a:rPr lang="it-IT" sz="2000" dirty="0">
                <a:effectLst/>
              </a:rPr>
              <a:t>) </a:t>
            </a:r>
            <a:endParaRPr lang="en-GB" sz="2000" dirty="0">
              <a:sym typeface="Arial"/>
            </a:endParaRP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4674986A-4CFC-5A47-B2B1-C7E899B926B6}"/>
                  </a:ext>
                </a:extLst>
              </p:cNvPr>
              <p:cNvSpPr txBox="1"/>
              <p:nvPr/>
            </p:nvSpPr>
            <p:spPr>
              <a:xfrm>
                <a:off x="2462054" y="5540088"/>
                <a:ext cx="4224496" cy="369332"/>
              </a:xfrm>
              <a:prstGeom prst="rect">
                <a:avLst/>
              </a:prstGeom>
              <a:noFill/>
            </p:spPr>
            <p:txBody>
              <a:bodyPr wrap="square">
                <a:spAutoFit/>
              </a:bodyPr>
              <a:lstStyle/>
              <a:p>
                <a:r>
                  <a:rPr lang="en-US" sz="1800" dirty="0">
                    <a:effectLst/>
                    <a:latin typeface="Arial" panose="020B0604020202020204" pitchFamily="34" charset="0"/>
                    <a:ea typeface="Arial" panose="020B0604020202020204" pitchFamily="34" charset="0"/>
                  </a:rPr>
                  <a:t>SD_BT</a:t>
                </a:r>
                <a:r>
                  <a:rPr lang="en-US" sz="1800" baseline="-25000" dirty="0">
                    <a:effectLst/>
                    <a:latin typeface="Arial" panose="020B0604020202020204" pitchFamily="34" charset="0"/>
                    <a:ea typeface="Arial" panose="020B0604020202020204" pitchFamily="34" charset="0"/>
                  </a:rPr>
                  <a:t>TA</a:t>
                </a:r>
                <a:r>
                  <a:rPr lang="en-US" sz="1800" dirty="0">
                    <a:effectLst/>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&lt;</a:t>
                </a:r>
                <a:r>
                  <a:rPr lang="en-US" sz="1800" dirty="0">
                    <a:effectLst/>
                    <a:latin typeface="Arial" panose="020B0604020202020204" pitchFamily="34" charset="0"/>
                    <a:ea typeface="Arial" panose="020B0604020202020204" pitchFamily="34" charset="0"/>
                  </a:rPr>
                  <a:t> NE</a:t>
                </a:r>
                <a14:m>
                  <m:oMath xmlns:m="http://schemas.openxmlformats.org/officeDocument/2006/math">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𝑇</m:t>
                    </m:r>
                  </m:oMath>
                </a14:m>
                <a:r>
                  <a:rPr lang="it-IT" dirty="0">
                    <a:effectLst/>
                  </a:rPr>
                  <a:t> (Buehler et al, 2004)  </a:t>
                </a:r>
                <a:endParaRPr lang="it-IT" dirty="0"/>
              </a:p>
            </p:txBody>
          </p:sp>
        </mc:Choice>
        <mc:Fallback xmlns="">
          <p:sp>
            <p:nvSpPr>
              <p:cNvPr id="21" name="CasellaDiTesto 20">
                <a:extLst>
                  <a:ext uri="{FF2B5EF4-FFF2-40B4-BE49-F238E27FC236}">
                    <a16:creationId xmlns:a16="http://schemas.microsoft.com/office/drawing/2014/main" id="{4674986A-4CFC-5A47-B2B1-C7E899B926B6}"/>
                  </a:ext>
                </a:extLst>
              </p:cNvPr>
              <p:cNvSpPr txBox="1">
                <a:spLocks noRot="1" noChangeAspect="1" noMove="1" noResize="1" noEditPoints="1" noAdjustHandles="1" noChangeArrowheads="1" noChangeShapeType="1" noTextEdit="1"/>
              </p:cNvSpPr>
              <p:nvPr/>
            </p:nvSpPr>
            <p:spPr>
              <a:xfrm>
                <a:off x="2462054" y="5540088"/>
                <a:ext cx="4224496" cy="369332"/>
              </a:xfrm>
              <a:prstGeom prst="rect">
                <a:avLst/>
              </a:prstGeom>
              <a:blipFill>
                <a:blip r:embed="rId5"/>
                <a:stretch>
                  <a:fillRect l="-1198" t="-13333" b="-20000"/>
                </a:stretch>
              </a:blipFill>
            </p:spPr>
            <p:txBody>
              <a:bodyPr/>
              <a:lstStyle/>
              <a:p>
                <a:r>
                  <a:rPr lang="it-IT">
                    <a:noFill/>
                  </a:rPr>
                  <a:t> </a:t>
                </a:r>
              </a:p>
            </p:txBody>
          </p:sp>
        </mc:Fallback>
      </mc:AlternateContent>
      <p:grpSp>
        <p:nvGrpSpPr>
          <p:cNvPr id="2" name="Gruppo 1">
            <a:extLst>
              <a:ext uri="{FF2B5EF4-FFF2-40B4-BE49-F238E27FC236}">
                <a16:creationId xmlns:a16="http://schemas.microsoft.com/office/drawing/2014/main" id="{43A146AE-1E02-014A-8172-50596B1D7E33}"/>
              </a:ext>
            </a:extLst>
          </p:cNvPr>
          <p:cNvGrpSpPr/>
          <p:nvPr/>
        </p:nvGrpSpPr>
        <p:grpSpPr>
          <a:xfrm>
            <a:off x="6351878" y="1187891"/>
            <a:ext cx="5573495" cy="5075197"/>
            <a:chOff x="6351878" y="944816"/>
            <a:chExt cx="5573495" cy="5075197"/>
          </a:xfrm>
        </p:grpSpPr>
        <p:pic>
          <p:nvPicPr>
            <p:cNvPr id="14" name="Immagine 13" descr="Immagine che contiene testo, schermata, diagramma, Diagramma&#10;&#10;Descrizione generata automaticamente">
              <a:extLst>
                <a:ext uri="{FF2B5EF4-FFF2-40B4-BE49-F238E27FC236}">
                  <a16:creationId xmlns:a16="http://schemas.microsoft.com/office/drawing/2014/main" id="{7E0F0DAE-E528-5141-AED3-342A0BB32B3B}"/>
                </a:ext>
              </a:extLst>
            </p:cNvPr>
            <p:cNvPicPr>
              <a:picLocks noChangeAspect="1"/>
            </p:cNvPicPr>
            <p:nvPr/>
          </p:nvPicPr>
          <p:blipFill rotWithShape="1">
            <a:blip r:embed="rId6"/>
            <a:srcRect l="7895" r="11975"/>
            <a:stretch/>
          </p:blipFill>
          <p:spPr>
            <a:xfrm>
              <a:off x="6351878" y="954206"/>
              <a:ext cx="2712408" cy="2448000"/>
            </a:xfrm>
            <a:prstGeom prst="rect">
              <a:avLst/>
            </a:prstGeom>
          </p:spPr>
        </p:pic>
        <p:pic>
          <p:nvPicPr>
            <p:cNvPr id="15" name="Immagine 14" descr="Immagine che contiene testo, schermata, Diagramma, diagramma&#10;&#10;Descrizione generata automaticamente">
              <a:extLst>
                <a:ext uri="{FF2B5EF4-FFF2-40B4-BE49-F238E27FC236}">
                  <a16:creationId xmlns:a16="http://schemas.microsoft.com/office/drawing/2014/main" id="{482AD82C-9F27-1C4A-88CF-604D24F234FB}"/>
                </a:ext>
              </a:extLst>
            </p:cNvPr>
            <p:cNvPicPr>
              <a:picLocks noChangeAspect="1"/>
            </p:cNvPicPr>
            <p:nvPr/>
          </p:nvPicPr>
          <p:blipFill rotWithShape="1">
            <a:blip r:embed="rId7"/>
            <a:srcRect l="7143" r="10964"/>
            <a:stretch/>
          </p:blipFill>
          <p:spPr>
            <a:xfrm>
              <a:off x="9252359" y="944816"/>
              <a:ext cx="2673014" cy="2448000"/>
            </a:xfrm>
            <a:prstGeom prst="rect">
              <a:avLst/>
            </a:prstGeom>
          </p:spPr>
        </p:pic>
        <p:pic>
          <p:nvPicPr>
            <p:cNvPr id="16" name="Immagine 15" descr="Immagine che contiene testo, schermata, Diagramma, diagramma&#10;&#10;Descrizione generata automaticamente">
              <a:extLst>
                <a:ext uri="{FF2B5EF4-FFF2-40B4-BE49-F238E27FC236}">
                  <a16:creationId xmlns:a16="http://schemas.microsoft.com/office/drawing/2014/main" id="{611EACA7-E1EC-054D-87E6-B7C420BF5688}"/>
                </a:ext>
              </a:extLst>
            </p:cNvPr>
            <p:cNvPicPr>
              <a:picLocks noChangeAspect="1"/>
            </p:cNvPicPr>
            <p:nvPr/>
          </p:nvPicPr>
          <p:blipFill rotWithShape="1">
            <a:blip r:embed="rId8"/>
            <a:srcRect l="9200" r="11975"/>
            <a:stretch/>
          </p:blipFill>
          <p:spPr>
            <a:xfrm>
              <a:off x="9257172" y="3546779"/>
              <a:ext cx="2668201" cy="2448000"/>
            </a:xfrm>
            <a:prstGeom prst="rect">
              <a:avLst/>
            </a:prstGeom>
          </p:spPr>
        </p:pic>
        <p:pic>
          <p:nvPicPr>
            <p:cNvPr id="20" name="Immagine 19" descr="Immagine che contiene testo, schermata, diagramma, Diagramma&#10;&#10;Descrizione generata automaticamente">
              <a:extLst>
                <a:ext uri="{FF2B5EF4-FFF2-40B4-BE49-F238E27FC236}">
                  <a16:creationId xmlns:a16="http://schemas.microsoft.com/office/drawing/2014/main" id="{AF72121C-F427-C244-BF4B-F357EF9155BD}"/>
                </a:ext>
              </a:extLst>
            </p:cNvPr>
            <p:cNvPicPr>
              <a:picLocks noChangeAspect="1"/>
            </p:cNvPicPr>
            <p:nvPr/>
          </p:nvPicPr>
          <p:blipFill rotWithShape="1">
            <a:blip r:embed="rId9"/>
            <a:srcRect l="4785" r="12567"/>
            <a:stretch/>
          </p:blipFill>
          <p:spPr>
            <a:xfrm>
              <a:off x="6351878" y="3572013"/>
              <a:ext cx="2712408" cy="2448000"/>
            </a:xfrm>
            <a:prstGeom prst="rect">
              <a:avLst/>
            </a:prstGeom>
          </p:spPr>
        </p:pic>
      </p:grpSp>
      <p:pic>
        <p:nvPicPr>
          <p:cNvPr id="5" name="Google Shape;95;p1" descr="Immagine che contiene testo&#10;&#10;Descrizione generata automaticamente">
            <a:extLst>
              <a:ext uri="{FF2B5EF4-FFF2-40B4-BE49-F238E27FC236}">
                <a16:creationId xmlns:a16="http://schemas.microsoft.com/office/drawing/2014/main" id="{9D159D6E-AB8F-75B2-DAE4-86AC06F63246}"/>
              </a:ext>
            </a:extLst>
          </p:cNvPr>
          <p:cNvPicPr preferRelativeResize="0">
            <a:picLocks noChangeAspect="1"/>
          </p:cNvPicPr>
          <p:nvPr/>
        </p:nvPicPr>
        <p:blipFill rotWithShape="1">
          <a:blip r:embed="rId10">
            <a:alphaModFix/>
          </a:blip>
          <a:srcRect/>
          <a:stretch/>
        </p:blipFill>
        <p:spPr>
          <a:xfrm>
            <a:off x="223986" y="173888"/>
            <a:ext cx="2256828" cy="86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4" name="Google Shape;234;p55"/>
          <p:cNvSpPr txBox="1"/>
          <p:nvPr/>
        </p:nvSpPr>
        <p:spPr>
          <a:xfrm>
            <a:off x="424106" y="1687777"/>
            <a:ext cx="4766161" cy="1938952"/>
          </a:xfrm>
          <a:prstGeom prst="rect">
            <a:avLst/>
          </a:prstGeom>
          <a:noFill/>
          <a:ln>
            <a:noFill/>
          </a:ln>
        </p:spPr>
        <p:txBody>
          <a:bodyPr spcFirstLastPara="1" wrap="square" lIns="91425" tIns="45700" rIns="91425" bIns="45700" anchor="t" anchorCtr="0">
            <a:spAutoFit/>
          </a:bodyPr>
          <a:lstStyle/>
          <a:p>
            <a:pPr algn="just"/>
            <a:r>
              <a:rPr lang="en-GB" sz="2000" b="1" dirty="0">
                <a:solidFill>
                  <a:srgbClr val="000000"/>
                </a:solidFill>
                <a:ea typeface="Arial"/>
                <a:cs typeface="Arial"/>
                <a:sym typeface="Arial"/>
              </a:rPr>
              <a:t>GRUAN Processor v6.3</a:t>
            </a:r>
            <a:endParaRPr lang="it-IT" sz="2000" dirty="0">
              <a:solidFill>
                <a:srgbClr val="000000"/>
              </a:solidFill>
              <a:ea typeface="Arial"/>
              <a:cs typeface="Arial"/>
              <a:sym typeface="Arial"/>
            </a:endParaRPr>
          </a:p>
          <a:p>
            <a:pPr marL="285750" indent="-285750" algn="just">
              <a:buFont typeface="Arial" panose="020B0604020202020204" pitchFamily="34" charset="0"/>
              <a:buChar char="•"/>
            </a:pPr>
            <a:r>
              <a:rPr lang="it-IT" sz="2000" dirty="0" err="1">
                <a:solidFill>
                  <a:srgbClr val="000000"/>
                </a:solidFill>
                <a:ea typeface="Arial"/>
                <a:cs typeface="Arial"/>
                <a:sym typeface="Arial"/>
              </a:rPr>
              <a:t>developed</a:t>
            </a:r>
            <a:r>
              <a:rPr lang="it-IT" sz="2000" dirty="0">
                <a:solidFill>
                  <a:srgbClr val="000000"/>
                </a:solidFill>
                <a:ea typeface="Arial"/>
                <a:cs typeface="Arial"/>
                <a:sym typeface="Arial"/>
              </a:rPr>
              <a:t> by Carminati et al. (2019) </a:t>
            </a:r>
          </a:p>
          <a:p>
            <a:pPr marL="285750" indent="-285750" algn="just">
              <a:buFont typeface="Arial" panose="020B0604020202020204" pitchFamily="34" charset="0"/>
              <a:buChar char="•"/>
            </a:pPr>
            <a:r>
              <a:rPr lang="it-IT" sz="2000" dirty="0">
                <a:solidFill>
                  <a:srgbClr val="000000"/>
                </a:solidFill>
                <a:ea typeface="Arial"/>
                <a:cs typeface="Arial"/>
                <a:sym typeface="Arial"/>
              </a:rPr>
              <a:t>to </a:t>
            </a:r>
            <a:r>
              <a:rPr lang="it-IT" sz="2000" dirty="0" err="1">
                <a:solidFill>
                  <a:srgbClr val="000000"/>
                </a:solidFill>
                <a:ea typeface="Arial"/>
                <a:cs typeface="Arial"/>
                <a:sym typeface="Arial"/>
              </a:rPr>
              <a:t>process</a:t>
            </a:r>
            <a:r>
              <a:rPr lang="it-IT" sz="2000" dirty="0">
                <a:solidFill>
                  <a:srgbClr val="000000"/>
                </a:solidFill>
                <a:ea typeface="Arial"/>
                <a:cs typeface="Arial"/>
                <a:sym typeface="Arial"/>
              </a:rPr>
              <a:t> GRUAN RS </a:t>
            </a:r>
          </a:p>
          <a:p>
            <a:pPr marL="285750" indent="-285750" algn="just">
              <a:buFont typeface="Arial" panose="020B0604020202020204" pitchFamily="34" charset="0"/>
              <a:buChar char="•"/>
            </a:pPr>
            <a:r>
              <a:rPr lang="it-IT" sz="2000" dirty="0">
                <a:solidFill>
                  <a:srgbClr val="000000"/>
                </a:solidFill>
                <a:ea typeface="Arial"/>
                <a:cs typeface="Arial"/>
                <a:sym typeface="Arial"/>
              </a:rPr>
              <a:t>and propagate RS </a:t>
            </a:r>
            <a:r>
              <a:rPr lang="it-IT" sz="2000" dirty="0" err="1">
                <a:solidFill>
                  <a:srgbClr val="000000"/>
                </a:solidFill>
                <a:ea typeface="Arial"/>
                <a:cs typeface="Arial"/>
                <a:sym typeface="Arial"/>
              </a:rPr>
              <a:t>uncertainties</a:t>
            </a:r>
            <a:endParaRPr lang="it-IT" sz="2000" dirty="0">
              <a:solidFill>
                <a:srgbClr val="000000"/>
              </a:solidFill>
              <a:ea typeface="Arial"/>
              <a:cs typeface="Arial"/>
              <a:sym typeface="Arial"/>
            </a:endParaRPr>
          </a:p>
          <a:p>
            <a:pPr marL="285750" indent="-285750" algn="just">
              <a:buFont typeface="Arial" panose="020B0604020202020204" pitchFamily="34" charset="0"/>
              <a:buChar char="•"/>
            </a:pPr>
            <a:r>
              <a:rPr lang="it-IT" sz="2000" dirty="0" err="1">
                <a:solidFill>
                  <a:srgbClr val="000000"/>
                </a:solidFill>
                <a:ea typeface="Arial"/>
                <a:cs typeface="Arial"/>
                <a:sym typeface="Arial"/>
              </a:rPr>
              <a:t>based</a:t>
            </a:r>
            <a:r>
              <a:rPr lang="it-IT" sz="2000" dirty="0">
                <a:solidFill>
                  <a:srgbClr val="000000"/>
                </a:solidFill>
                <a:ea typeface="Arial"/>
                <a:cs typeface="Arial"/>
                <a:sym typeface="Arial"/>
              </a:rPr>
              <a:t> on RTTOV and </a:t>
            </a:r>
            <a:r>
              <a:rPr lang="it-IT" sz="2000" dirty="0" err="1">
                <a:solidFill>
                  <a:srgbClr val="000000"/>
                </a:solidFill>
                <a:ea typeface="Arial"/>
                <a:cs typeface="Arial"/>
                <a:sym typeface="Arial"/>
              </a:rPr>
              <a:t>RadSim</a:t>
            </a:r>
            <a:r>
              <a:rPr lang="it-IT" sz="2000" dirty="0">
                <a:solidFill>
                  <a:srgbClr val="000000"/>
                </a:solidFill>
                <a:ea typeface="Arial"/>
                <a:cs typeface="Arial"/>
                <a:sym typeface="Arial"/>
              </a:rPr>
              <a:t> </a:t>
            </a:r>
          </a:p>
          <a:p>
            <a:pPr marL="742950" lvl="1" indent="-285750" algn="just">
              <a:buFont typeface="Arial" panose="020B0604020202020204" pitchFamily="34" charset="0"/>
              <a:buChar char="•"/>
            </a:pPr>
            <a:r>
              <a:rPr lang="it-IT" sz="2000" dirty="0">
                <a:solidFill>
                  <a:srgbClr val="000000"/>
                </a:solidFill>
                <a:ea typeface="Arial"/>
                <a:cs typeface="Arial"/>
                <a:sym typeface="Arial"/>
              </a:rPr>
              <a:t>(from NWP-SAF)</a:t>
            </a:r>
          </a:p>
        </p:txBody>
      </p:sp>
      <p:pic>
        <p:nvPicPr>
          <p:cNvPr id="2" name="Google Shape;95;p1" descr="Immagine che contiene testo&#10;&#10;Descrizione generata automaticamente">
            <a:extLst>
              <a:ext uri="{FF2B5EF4-FFF2-40B4-BE49-F238E27FC236}">
                <a16:creationId xmlns:a16="http://schemas.microsoft.com/office/drawing/2014/main" id="{9B30533F-8959-99DE-5F40-1AF78757D78A}"/>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2245AF01-06CA-9597-4A0B-5EFD9EE2FE32}"/>
                  </a:ext>
                </a:extLst>
              </p:cNvPr>
              <p:cNvSpPr txBox="1"/>
              <p:nvPr/>
            </p:nvSpPr>
            <p:spPr>
              <a:xfrm>
                <a:off x="424106" y="4510029"/>
                <a:ext cx="10729732" cy="1278235"/>
              </a:xfrm>
              <a:prstGeom prst="rect">
                <a:avLst/>
              </a:prstGeom>
              <a:noFill/>
            </p:spPr>
            <p:txBody>
              <a:bodyPr wrap="square" rtlCol="0">
                <a:spAutoFit/>
              </a:bodyPr>
              <a:lstStyle/>
              <a:p>
                <a:pPr algn="ctr"/>
                <a14:m>
                  <m:oMath xmlns:m="http://schemas.openxmlformats.org/officeDocument/2006/math">
                    <m:sSub>
                      <m:sSubPr>
                        <m:ctrlPr>
                          <a:rPr lang="en-GB" sz="2400" i="1" smtClean="0">
                            <a:solidFill>
                              <a:srgbClr val="836967"/>
                            </a:solidFill>
                            <a:latin typeface="Cambria Math" panose="02040503050406030204" pitchFamily="18" charset="0"/>
                          </a:rPr>
                        </m:ctrlPr>
                      </m:sSubPr>
                      <m:e>
                        <m:r>
                          <a:rPr lang="en-GB" sz="2400" i="1" smtClean="0">
                            <a:latin typeface="Cambria Math" panose="02040503050406030204" pitchFamily="18" charset="0"/>
                          </a:rPr>
                          <m:t>𝐵𝑇</m:t>
                        </m:r>
                      </m:e>
                      <m:sub>
                        <m:r>
                          <a:rPr lang="en-GB" sz="2400" b="0" i="1" smtClean="0">
                            <a:latin typeface="Cambria Math" panose="02040503050406030204" pitchFamily="18" charset="0"/>
                          </a:rPr>
                          <m:t>𝑅𝑆</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sSub>
                      <m:sSubPr>
                        <m:ctrlPr>
                          <a:rPr lang="en-GB" sz="2400" i="1" smtClean="0">
                            <a:solidFill>
                              <a:srgbClr val="000000"/>
                            </a:solidFill>
                            <a:latin typeface="Cambria Math" panose="02040503050406030204" pitchFamily="18" charset="0"/>
                            <a:ea typeface="Cambria Math" panose="02040503050406030204" pitchFamily="18" charset="0"/>
                          </a:rPr>
                        </m:ctrlPr>
                      </m:sSubPr>
                      <m:e>
                        <m:r>
                          <a:rPr lang="en-GB" sz="2400" b="0" i="1" smtClean="0">
                            <a:solidFill>
                              <a:srgbClr val="000000"/>
                            </a:solidFill>
                            <a:latin typeface="Cambria Math" panose="02040503050406030204" pitchFamily="18" charset="0"/>
                            <a:ea typeface="Cambria Math" panose="02040503050406030204" pitchFamily="18" charset="0"/>
                          </a:rPr>
                          <m:t>𝐵𝑇</m:t>
                        </m:r>
                      </m:e>
                      <m:sub>
                        <m:r>
                          <a:rPr lang="en-GB" sz="2400" b="0" i="1" smtClean="0">
                            <a:solidFill>
                              <a:srgbClr val="000000"/>
                            </a:solidFill>
                            <a:latin typeface="Cambria Math" panose="02040503050406030204" pitchFamily="18" charset="0"/>
                            <a:ea typeface="Cambria Math" panose="02040503050406030204" pitchFamily="18" charset="0"/>
                          </a:rPr>
                          <m:t>𝑅𝑆</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𝑙</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sSub>
                      <m:sSubPr>
                        <m:ctrlPr>
                          <a:rPr lang="en-GB" sz="2400" i="1" smtClean="0">
                            <a:solidFill>
                              <a:srgbClr val="000000"/>
                            </a:solidFill>
                            <a:latin typeface="Cambria Math" panose="02040503050406030204" pitchFamily="18" charset="0"/>
                            <a:ea typeface="Cambria Math" panose="02040503050406030204" pitchFamily="18" charset="0"/>
                          </a:rPr>
                        </m:ctrlPr>
                      </m:sSubPr>
                      <m:e>
                        <m:r>
                          <a:rPr lang="en-GB" sz="2400" b="0" i="1" smtClean="0">
                            <a:solidFill>
                              <a:srgbClr val="000000"/>
                            </a:solidFill>
                            <a:latin typeface="Cambria Math" panose="02040503050406030204" pitchFamily="18" charset="0"/>
                            <a:ea typeface="Cambria Math" panose="02040503050406030204" pitchFamily="18" charset="0"/>
                          </a:rPr>
                          <m:t>𝐵𝑇</m:t>
                        </m:r>
                      </m:e>
                      <m:sub>
                        <m:r>
                          <a:rPr lang="en-GB" sz="2400" b="0" i="1" smtClean="0">
                            <a:solidFill>
                              <a:srgbClr val="000000"/>
                            </a:solidFill>
                            <a:latin typeface="Cambria Math" panose="02040503050406030204" pitchFamily="18" charset="0"/>
                            <a:ea typeface="Cambria Math" panose="02040503050406030204" pitchFamily="18" charset="0"/>
                          </a:rPr>
                          <m:t>𝑅𝑆</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a14:m>
                <a:r>
                  <a:rPr lang="en-GB" sz="2400" dirty="0">
                    <a:solidFill>
                      <a:srgbClr val="000000"/>
                    </a:solidFill>
                    <a:latin typeface="Cambria Math" panose="02040503050406030204" pitchFamily="18" charset="0"/>
                    <a:ea typeface="Cambria Math" panose="02040503050406030204" pitchFamily="18" charset="0"/>
                    <a:cs typeface="Cambria Math" panose="02040503050406030204" pitchFamily="18" charset="0"/>
                  </a:rPr>
                  <a:t> </a:t>
                </a:r>
              </a:p>
              <a:p>
                <a:pPr algn="ctr"/>
                <a:endParaRPr lang="en-GB" sz="2400" dirty="0">
                  <a:solidFill>
                    <a:srgbClr val="000000"/>
                  </a:solidFill>
                  <a:latin typeface="Cambria Math" panose="02040503050406030204" pitchFamily="18" charset="0"/>
                  <a:ea typeface="Cambria Math" panose="02040503050406030204" pitchFamily="18" charset="0"/>
                  <a:cs typeface="Cambria Math" panose="02040503050406030204" pitchFamily="18" charset="0"/>
                </a:endParaRPr>
              </a:p>
              <a:p>
                <a:pPr algn="ctr"/>
                <a14:m>
                  <m:oMath xmlns:m="http://schemas.openxmlformats.org/officeDocument/2006/math">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𝑢</m:t>
                    </m:r>
                    <m:sSub>
                      <m:sSubPr>
                        <m:ctrlPr>
                          <a:rPr lang="en-GB" sz="2400" i="1" smtClean="0">
                            <a:effectLst/>
                            <a:latin typeface="Cambria Math" panose="02040503050406030204" pitchFamily="18" charset="0"/>
                            <a:ea typeface="Cambria Math" panose="02040503050406030204" pitchFamily="18" charset="0"/>
                          </a:rPr>
                        </m:ctrlPr>
                      </m:sSubPr>
                      <m:e>
                        <m:r>
                          <a:rPr lang="en-GB" sz="2400" b="0" i="1" smtClean="0">
                            <a:effectLst/>
                            <a:latin typeface="Cambria Math" panose="02040503050406030204" pitchFamily="18" charset="0"/>
                            <a:ea typeface="Cambria Math" panose="02040503050406030204" pitchFamily="18" charset="0"/>
                          </a:rPr>
                          <m:t>𝐵𝑇</m:t>
                        </m:r>
                      </m:e>
                      <m:sub>
                        <m:r>
                          <a:rPr lang="en-GB" sz="2400" b="0" i="1" smtClean="0">
                            <a:effectLst/>
                            <a:latin typeface="Cambria Math" panose="02040503050406030204" pitchFamily="18" charset="0"/>
                            <a:ea typeface="Cambria Math" panose="02040503050406030204" pitchFamily="18" charset="0"/>
                          </a:rPr>
                          <m:t>𝑅𝑆</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radPr>
                      <m:deg/>
                      <m:e>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𝑖</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𝑗</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𝑢</m:t>
                            </m:r>
                            <m:sSub>
                              <m:sSubPr>
                                <m:ctrlPr>
                                  <a:rPr lang="en-GB" sz="2400" i="1" smtClean="0">
                                    <a:effectLst/>
                                    <a:latin typeface="Cambria Math" panose="02040503050406030204" pitchFamily="18" charset="0"/>
                                    <a:ea typeface="Cambria Math" panose="02040503050406030204" pitchFamily="18" charset="0"/>
                                  </a:rPr>
                                </m:ctrlPr>
                              </m:sSubPr>
                              <m:e>
                                <m:r>
                                  <a:rPr lang="en-GB" sz="2400" b="0" i="1" smtClean="0">
                                    <a:effectLst/>
                                    <a:latin typeface="Cambria Math" panose="02040503050406030204" pitchFamily="18" charset="0"/>
                                    <a:ea typeface="Cambria Math" panose="02040503050406030204" pitchFamily="18" charset="0"/>
                                  </a:rPr>
                                  <m:t>𝐵𝑇</m:t>
                                </m:r>
                              </m:e>
                              <m:sub>
                                <m:r>
                                  <a:rPr lang="en-GB" sz="2400" b="0" i="1" smtClean="0">
                                    <a:effectLst/>
                                    <a:latin typeface="Cambria Math" panose="02040503050406030204" pitchFamily="18" charset="0"/>
                                    <a:ea typeface="Cambria Math" panose="02040503050406030204" pitchFamily="18" charset="0"/>
                                  </a:rPr>
                                  <m:t>𝑅𝑆</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𝑙</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𝑖</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(1−</m:t>
                            </m:r>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𝑢</m:t>
                            </m:r>
                            <m:sSub>
                              <m:sSubPr>
                                <m:ctrlPr>
                                  <a:rPr lang="en-GB" sz="2400" i="1" smtClean="0">
                                    <a:effectLst/>
                                    <a:latin typeface="Cambria Math" panose="02040503050406030204" pitchFamily="18" charset="0"/>
                                    <a:ea typeface="Cambria Math" panose="02040503050406030204" pitchFamily="18" charset="0"/>
                                  </a:rPr>
                                </m:ctrlPr>
                              </m:sSubPr>
                              <m:e>
                                <m:r>
                                  <a:rPr lang="en-GB" sz="2400" b="0" i="1" smtClean="0">
                                    <a:effectLst/>
                                    <a:latin typeface="Cambria Math" panose="02040503050406030204" pitchFamily="18" charset="0"/>
                                    <a:ea typeface="Cambria Math" panose="02040503050406030204" pitchFamily="18" charset="0"/>
                                  </a:rPr>
                                  <m:t>𝐵𝑇</m:t>
                                </m:r>
                              </m:e>
                              <m:sub>
                                <m:r>
                                  <a:rPr lang="en-GB" sz="2400" b="0" i="1" smtClean="0">
                                    <a:effectLst/>
                                    <a:latin typeface="Cambria Math" panose="02040503050406030204" pitchFamily="18" charset="0"/>
                                    <a:ea typeface="Cambria Math" panose="02040503050406030204" pitchFamily="18" charset="0"/>
                                  </a:rPr>
                                  <m:t>𝑅𝑆</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𝑠</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rad>
                  </m:oMath>
                </a14:m>
                <a:r>
                  <a:rPr lang="en-GB" sz="2400" dirty="0">
                    <a:solidFill>
                      <a:srgbClr val="000000"/>
                    </a:solidFill>
                    <a:latin typeface="Cambria Math" panose="02040503050406030204" pitchFamily="18" charset="0"/>
                    <a:ea typeface="Cambria Math" panose="02040503050406030204" pitchFamily="18" charset="0"/>
                    <a:cs typeface="Cambria Math" panose="02040503050406030204" pitchFamily="18" charset="0"/>
                  </a:rPr>
                  <a:t>   </a:t>
                </a:r>
                <a:endParaRPr lang="en-GB" sz="2400" dirty="0"/>
              </a:p>
            </p:txBody>
          </p:sp>
        </mc:Choice>
        <mc:Fallback xmlns="">
          <p:sp>
            <p:nvSpPr>
              <p:cNvPr id="3" name="CasellaDiTesto 2">
                <a:extLst>
                  <a:ext uri="{FF2B5EF4-FFF2-40B4-BE49-F238E27FC236}">
                    <a16:creationId xmlns:a16="http://schemas.microsoft.com/office/drawing/2014/main" id="{2245AF01-06CA-9597-4A0B-5EFD9EE2FE32}"/>
                  </a:ext>
                </a:extLst>
              </p:cNvPr>
              <p:cNvSpPr txBox="1">
                <a:spLocks noRot="1" noChangeAspect="1" noMove="1" noResize="1" noEditPoints="1" noAdjustHandles="1" noChangeArrowheads="1" noChangeShapeType="1" noTextEdit="1"/>
              </p:cNvSpPr>
              <p:nvPr/>
            </p:nvSpPr>
            <p:spPr>
              <a:xfrm>
                <a:off x="424106" y="4510029"/>
                <a:ext cx="10729732" cy="1278235"/>
              </a:xfrm>
              <a:prstGeom prst="rect">
                <a:avLst/>
              </a:prstGeom>
              <a:blipFill>
                <a:blip r:embed="rId4"/>
                <a:stretch>
                  <a:fillRect b="-3922"/>
                </a:stretch>
              </a:blipFill>
            </p:spPr>
            <p:txBody>
              <a:bodyPr/>
              <a:lstStyle/>
              <a:p>
                <a:r>
                  <a:rPr lang="it-IT">
                    <a:noFill/>
                  </a:rPr>
                  <a:t> </a:t>
                </a:r>
              </a:p>
            </p:txBody>
          </p:sp>
        </mc:Fallback>
      </mc:AlternateContent>
      <p:sp>
        <p:nvSpPr>
          <p:cNvPr id="6" name="Google Shape;248;p56">
            <a:extLst>
              <a:ext uri="{FF2B5EF4-FFF2-40B4-BE49-F238E27FC236}">
                <a16:creationId xmlns:a16="http://schemas.microsoft.com/office/drawing/2014/main" id="{7BD09985-B31A-28BC-7902-748125B223F9}"/>
              </a:ext>
            </a:extLst>
          </p:cNvPr>
          <p:cNvSpPr txBox="1">
            <a:spLocks noGrp="1"/>
          </p:cNvSpPr>
          <p:nvPr>
            <p:ph type="title"/>
          </p:nvPr>
        </p:nvSpPr>
        <p:spPr>
          <a:xfrm>
            <a:off x="5052705" y="321736"/>
            <a:ext cx="3874125" cy="508000"/>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ct val="60606"/>
            </a:pPr>
            <a:r>
              <a:rPr lang="en-GB" sz="3200" dirty="0"/>
              <a:t>BT simulation</a:t>
            </a:r>
            <a:endParaRPr sz="3200" dirty="0">
              <a:latin typeface="Arial" panose="020B0604020202020204" pitchFamily="34" charset="0"/>
              <a:cs typeface="Arial" panose="020B0604020202020204" pitchFamily="34" charset="0"/>
            </a:endParaRPr>
          </a:p>
        </p:txBody>
      </p:sp>
      <p:sp>
        <p:nvSpPr>
          <p:cNvPr id="7" name="Google Shape;234;p55">
            <a:extLst>
              <a:ext uri="{FF2B5EF4-FFF2-40B4-BE49-F238E27FC236}">
                <a16:creationId xmlns:a16="http://schemas.microsoft.com/office/drawing/2014/main" id="{A2406D2E-9502-77A2-7BBE-2D4978E857F7}"/>
              </a:ext>
            </a:extLst>
          </p:cNvPr>
          <p:cNvSpPr txBox="1"/>
          <p:nvPr/>
        </p:nvSpPr>
        <p:spPr>
          <a:xfrm>
            <a:off x="6592276" y="1397968"/>
            <a:ext cx="5256641" cy="2462172"/>
          </a:xfrm>
          <a:prstGeom prst="rect">
            <a:avLst/>
          </a:prstGeom>
          <a:noFill/>
          <a:ln>
            <a:noFill/>
          </a:ln>
        </p:spPr>
        <p:txBody>
          <a:bodyPr spcFirstLastPara="1" wrap="square" lIns="91425" tIns="45700" rIns="91425" bIns="45700" anchor="t" anchorCtr="0">
            <a:spAutoFit/>
          </a:bodyPr>
          <a:lstStyle/>
          <a:p>
            <a:pPr lvl="1" algn="just"/>
            <a:endParaRPr lang="it-IT" sz="2000" dirty="0">
              <a:solidFill>
                <a:srgbClr val="000000"/>
              </a:solidFill>
              <a:ea typeface="Arial"/>
              <a:cs typeface="Arial"/>
              <a:sym typeface="Arial"/>
            </a:endParaRPr>
          </a:p>
          <a:p>
            <a:pPr algn="just"/>
            <a:r>
              <a:rPr lang="en-GB" sz="2000" b="1" dirty="0">
                <a:solidFill>
                  <a:srgbClr val="000000"/>
                </a:solidFill>
                <a:ea typeface="Arial"/>
                <a:cs typeface="Arial"/>
                <a:sym typeface="Arial"/>
              </a:rPr>
              <a:t>GRUAN Processor v6.3.b.0.1</a:t>
            </a:r>
            <a:endParaRPr lang="it-IT" sz="2000" dirty="0">
              <a:solidFill>
                <a:srgbClr val="000000"/>
              </a:solidFill>
              <a:ea typeface="Arial"/>
              <a:cs typeface="Arial"/>
              <a:sym typeface="Arial"/>
            </a:endParaRPr>
          </a:p>
          <a:p>
            <a:pPr marL="285750" indent="-285750" algn="just">
              <a:buFont typeface="Arial" panose="020B0604020202020204" pitchFamily="34" charset="0"/>
              <a:buChar char="•"/>
            </a:pPr>
            <a:r>
              <a:rPr lang="it-IT" sz="2000" dirty="0" err="1">
                <a:solidFill>
                  <a:srgbClr val="000000"/>
                </a:solidFill>
                <a:ea typeface="Arial"/>
                <a:cs typeface="Arial"/>
                <a:sym typeface="Arial"/>
              </a:rPr>
              <a:t>upgraded</a:t>
            </a:r>
            <a:r>
              <a:rPr lang="it-IT" sz="2000" dirty="0">
                <a:solidFill>
                  <a:srgbClr val="000000"/>
                </a:solidFill>
                <a:ea typeface="Arial"/>
                <a:cs typeface="Arial"/>
                <a:sym typeface="Arial"/>
              </a:rPr>
              <a:t> to work with</a:t>
            </a:r>
          </a:p>
          <a:p>
            <a:pPr marL="742950" lvl="1" indent="-285750" algn="just">
              <a:buFont typeface="Arial" panose="020B0604020202020204" pitchFamily="34" charset="0"/>
              <a:buChar char="•"/>
            </a:pPr>
            <a:r>
              <a:rPr lang="it-IT" sz="2000" dirty="0" err="1">
                <a:solidFill>
                  <a:srgbClr val="000000"/>
                </a:solidFill>
                <a:ea typeface="Arial"/>
                <a:cs typeface="Arial"/>
                <a:sym typeface="Arial"/>
              </a:rPr>
              <a:t>latest</a:t>
            </a:r>
            <a:r>
              <a:rPr lang="it-IT" sz="2000" dirty="0">
                <a:solidFill>
                  <a:srgbClr val="000000"/>
                </a:solidFill>
                <a:ea typeface="Arial"/>
                <a:cs typeface="Arial"/>
                <a:sym typeface="Arial"/>
              </a:rPr>
              <a:t> RTTOV (v13.2)</a:t>
            </a:r>
          </a:p>
          <a:p>
            <a:pPr marL="742950" lvl="1" indent="-285750" algn="just">
              <a:buFont typeface="Arial" panose="020B0604020202020204" pitchFamily="34" charset="0"/>
              <a:buChar char="•"/>
            </a:pPr>
            <a:r>
              <a:rPr lang="it-IT" sz="2000" dirty="0" err="1">
                <a:solidFill>
                  <a:srgbClr val="000000"/>
                </a:solidFill>
                <a:ea typeface="Arial"/>
                <a:cs typeface="Arial"/>
                <a:sym typeface="Arial"/>
              </a:rPr>
              <a:t>latest</a:t>
            </a:r>
            <a:r>
              <a:rPr lang="it-IT" sz="2000" dirty="0">
                <a:solidFill>
                  <a:srgbClr val="000000"/>
                </a:solidFill>
                <a:ea typeface="Arial"/>
                <a:cs typeface="Arial"/>
                <a:sym typeface="Arial"/>
              </a:rPr>
              <a:t> GRUAN RS (RS41)</a:t>
            </a:r>
          </a:p>
          <a:p>
            <a:pPr marL="742950" lvl="1" indent="-285750" algn="just">
              <a:buFont typeface="Arial" panose="020B0604020202020204" pitchFamily="34" charset="0"/>
              <a:buChar char="•"/>
            </a:pPr>
            <a:r>
              <a:rPr lang="it-IT" sz="2000" dirty="0">
                <a:solidFill>
                  <a:srgbClr val="000000"/>
                </a:solidFill>
                <a:ea typeface="Arial"/>
                <a:cs typeface="Arial"/>
                <a:sym typeface="Arial"/>
              </a:rPr>
              <a:t>RHARM RS</a:t>
            </a:r>
          </a:p>
          <a:p>
            <a:pPr marL="742950" lvl="1" indent="-285750" algn="just">
              <a:buFont typeface="Arial" panose="020B0604020202020204" pitchFamily="34" charset="0"/>
              <a:buChar char="•"/>
            </a:pPr>
            <a:r>
              <a:rPr lang="it-IT" sz="2000" dirty="0" err="1">
                <a:solidFill>
                  <a:srgbClr val="000000"/>
                </a:solidFill>
                <a:ea typeface="Arial"/>
                <a:cs typeface="Arial"/>
                <a:sym typeface="Arial"/>
              </a:rPr>
              <a:t>latest</a:t>
            </a:r>
            <a:r>
              <a:rPr lang="it-IT" sz="2000" dirty="0">
                <a:solidFill>
                  <a:srgbClr val="000000"/>
                </a:solidFill>
                <a:ea typeface="Arial"/>
                <a:cs typeface="Arial"/>
                <a:sym typeface="Arial"/>
              </a:rPr>
              <a:t> </a:t>
            </a:r>
            <a:r>
              <a:rPr lang="it-IT" sz="2000" dirty="0" err="1">
                <a:solidFill>
                  <a:srgbClr val="000000"/>
                </a:solidFill>
                <a:ea typeface="Arial"/>
                <a:cs typeface="Arial"/>
                <a:sym typeface="Arial"/>
              </a:rPr>
              <a:t>emissivity</a:t>
            </a:r>
            <a:r>
              <a:rPr lang="it-IT" sz="2000" dirty="0">
                <a:solidFill>
                  <a:srgbClr val="000000"/>
                </a:solidFill>
                <a:ea typeface="Arial"/>
                <a:cs typeface="Arial"/>
                <a:sym typeface="Arial"/>
              </a:rPr>
              <a:t> model</a:t>
            </a:r>
            <a:endParaRPr lang="it-IT" sz="1400" dirty="0">
              <a:solidFill>
                <a:srgbClr val="000000"/>
              </a:solidFill>
              <a:latin typeface="Arial"/>
              <a:ea typeface="Arial"/>
              <a:cs typeface="Arial"/>
              <a:sym typeface="Arial"/>
            </a:endParaRPr>
          </a:p>
          <a:p>
            <a:pPr algn="just"/>
            <a:endParaRPr sz="1400" dirty="0">
              <a:solidFill>
                <a:srgbClr val="000000"/>
              </a:solidFill>
              <a:latin typeface="Arial"/>
              <a:ea typeface="Arial"/>
              <a:cs typeface="Arial"/>
              <a:sym typeface="Arial"/>
            </a:endParaRPr>
          </a:p>
        </p:txBody>
      </p:sp>
      <p:sp>
        <p:nvSpPr>
          <p:cNvPr id="8" name="CasellaDiTesto 7">
            <a:extLst>
              <a:ext uri="{FF2B5EF4-FFF2-40B4-BE49-F238E27FC236}">
                <a16:creationId xmlns:a16="http://schemas.microsoft.com/office/drawing/2014/main" id="{FC1C9AD7-B5EF-6FB2-121C-06E78E042EDE}"/>
              </a:ext>
            </a:extLst>
          </p:cNvPr>
          <p:cNvSpPr txBox="1"/>
          <p:nvPr/>
        </p:nvSpPr>
        <p:spPr>
          <a:xfrm>
            <a:off x="386162" y="6233706"/>
            <a:ext cx="3317737" cy="369332"/>
          </a:xfrm>
          <a:prstGeom prst="rect">
            <a:avLst/>
          </a:prstGeom>
          <a:noFill/>
        </p:spPr>
        <p:txBody>
          <a:bodyPr wrap="square" rtlCol="0">
            <a:spAutoFit/>
          </a:bodyPr>
          <a:lstStyle/>
          <a:p>
            <a:r>
              <a:rPr lang="it-IT" dirty="0"/>
              <a:t>LF</a:t>
            </a:r>
            <a:r>
              <a:rPr lang="it-IT" baseline="-25000" dirty="0"/>
              <a:t>TA</a:t>
            </a:r>
            <a:r>
              <a:rPr lang="it-IT" dirty="0"/>
              <a:t>=Land </a:t>
            </a:r>
            <a:r>
              <a:rPr lang="it-IT" dirty="0" err="1"/>
              <a:t>Fraction</a:t>
            </a:r>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3;p26">
            <a:extLst>
              <a:ext uri="{FF2B5EF4-FFF2-40B4-BE49-F238E27FC236}">
                <a16:creationId xmlns:a16="http://schemas.microsoft.com/office/drawing/2014/main" id="{AED20417-55BF-CBEC-972D-439D1B797525}"/>
              </a:ext>
            </a:extLst>
          </p:cNvPr>
          <p:cNvPicPr preferRelativeResize="0"/>
          <p:nvPr/>
        </p:nvPicPr>
        <p:blipFill rotWithShape="1">
          <a:blip r:embed="rId2">
            <a:alphaModFix/>
          </a:blip>
          <a:srcRect r="7072"/>
          <a:stretch/>
        </p:blipFill>
        <p:spPr>
          <a:xfrm>
            <a:off x="121839" y="1149320"/>
            <a:ext cx="8900322" cy="5622540"/>
          </a:xfrm>
          <a:prstGeom prst="rect">
            <a:avLst/>
          </a:prstGeom>
          <a:noFill/>
          <a:ln>
            <a:noFill/>
          </a:ln>
        </p:spPr>
      </p:pic>
      <p:sp>
        <p:nvSpPr>
          <p:cNvPr id="5" name="Freeform 4">
            <a:extLst>
              <a:ext uri="{FF2B5EF4-FFF2-40B4-BE49-F238E27FC236}">
                <a16:creationId xmlns:a16="http://schemas.microsoft.com/office/drawing/2014/main" id="{30B3238F-5BD3-8DC9-5F55-2857241FD7CA}"/>
              </a:ext>
            </a:extLst>
          </p:cNvPr>
          <p:cNvSpPr/>
          <p:nvPr/>
        </p:nvSpPr>
        <p:spPr>
          <a:xfrm>
            <a:off x="0" y="1094342"/>
            <a:ext cx="5894024" cy="2919470"/>
          </a:xfrm>
          <a:custGeom>
            <a:avLst/>
            <a:gdLst>
              <a:gd name="connsiteX0" fmla="*/ 99152 w 5920236"/>
              <a:gd name="connsiteY0" fmla="*/ 121186 h 2919470"/>
              <a:gd name="connsiteX1" fmla="*/ 99152 w 5920236"/>
              <a:gd name="connsiteY1" fmla="*/ 121186 h 2919470"/>
              <a:gd name="connsiteX2" fmla="*/ 88135 w 5920236"/>
              <a:gd name="connsiteY2" fmla="*/ 771181 h 2919470"/>
              <a:gd name="connsiteX3" fmla="*/ 66101 w 5920236"/>
              <a:gd name="connsiteY3" fmla="*/ 936434 h 2919470"/>
              <a:gd name="connsiteX4" fmla="*/ 44067 w 5920236"/>
              <a:gd name="connsiteY4" fmla="*/ 1101687 h 2919470"/>
              <a:gd name="connsiteX5" fmla="*/ 33051 w 5920236"/>
              <a:gd name="connsiteY5" fmla="*/ 1222872 h 2919470"/>
              <a:gd name="connsiteX6" fmla="*/ 11017 w 5920236"/>
              <a:gd name="connsiteY6" fmla="*/ 1652530 h 2919470"/>
              <a:gd name="connsiteX7" fmla="*/ 0 w 5920236"/>
              <a:gd name="connsiteY7" fmla="*/ 1806766 h 2919470"/>
              <a:gd name="connsiteX8" fmla="*/ 11017 w 5920236"/>
              <a:gd name="connsiteY8" fmla="*/ 2313542 h 2919470"/>
              <a:gd name="connsiteX9" fmla="*/ 22034 w 5920236"/>
              <a:gd name="connsiteY9" fmla="*/ 2379644 h 2919470"/>
              <a:gd name="connsiteX10" fmla="*/ 44067 w 5920236"/>
              <a:gd name="connsiteY10" fmla="*/ 2478795 h 2919470"/>
              <a:gd name="connsiteX11" fmla="*/ 55084 w 5920236"/>
              <a:gd name="connsiteY11" fmla="*/ 2511846 h 2919470"/>
              <a:gd name="connsiteX12" fmla="*/ 66101 w 5920236"/>
              <a:gd name="connsiteY12" fmla="*/ 2555913 h 2919470"/>
              <a:gd name="connsiteX13" fmla="*/ 110169 w 5920236"/>
              <a:gd name="connsiteY13" fmla="*/ 2699133 h 2919470"/>
              <a:gd name="connsiteX14" fmla="*/ 132202 w 5920236"/>
              <a:gd name="connsiteY14" fmla="*/ 2798284 h 2919470"/>
              <a:gd name="connsiteX15" fmla="*/ 154236 w 5920236"/>
              <a:gd name="connsiteY15" fmla="*/ 2831335 h 2919470"/>
              <a:gd name="connsiteX16" fmla="*/ 187287 w 5920236"/>
              <a:gd name="connsiteY16" fmla="*/ 2842352 h 2919470"/>
              <a:gd name="connsiteX17" fmla="*/ 220337 w 5920236"/>
              <a:gd name="connsiteY17" fmla="*/ 2864386 h 2919470"/>
              <a:gd name="connsiteX18" fmla="*/ 286439 w 5920236"/>
              <a:gd name="connsiteY18" fmla="*/ 2886419 h 2919470"/>
              <a:gd name="connsiteX19" fmla="*/ 396607 w 5920236"/>
              <a:gd name="connsiteY19" fmla="*/ 2908453 h 2919470"/>
              <a:gd name="connsiteX20" fmla="*/ 638978 w 5920236"/>
              <a:gd name="connsiteY20" fmla="*/ 2919470 h 2919470"/>
              <a:gd name="connsiteX21" fmla="*/ 925417 w 5920236"/>
              <a:gd name="connsiteY21" fmla="*/ 2908453 h 2919470"/>
              <a:gd name="connsiteX22" fmla="*/ 969484 w 5920236"/>
              <a:gd name="connsiteY22" fmla="*/ 2886419 h 2919470"/>
              <a:gd name="connsiteX23" fmla="*/ 1035586 w 5920236"/>
              <a:gd name="connsiteY23" fmla="*/ 2864386 h 2919470"/>
              <a:gd name="connsiteX24" fmla="*/ 1079653 w 5920236"/>
              <a:gd name="connsiteY24" fmla="*/ 2842352 h 2919470"/>
              <a:gd name="connsiteX25" fmla="*/ 1112704 w 5920236"/>
              <a:gd name="connsiteY25" fmla="*/ 2820318 h 2919470"/>
              <a:gd name="connsiteX26" fmla="*/ 1200839 w 5920236"/>
              <a:gd name="connsiteY26" fmla="*/ 2787268 h 2919470"/>
              <a:gd name="connsiteX27" fmla="*/ 1322024 w 5920236"/>
              <a:gd name="connsiteY27" fmla="*/ 2732183 h 2919470"/>
              <a:gd name="connsiteX28" fmla="*/ 1399142 w 5920236"/>
              <a:gd name="connsiteY28" fmla="*/ 2688116 h 2919470"/>
              <a:gd name="connsiteX29" fmla="*/ 1432193 w 5920236"/>
              <a:gd name="connsiteY29" fmla="*/ 2666082 h 2919470"/>
              <a:gd name="connsiteX30" fmla="*/ 1498294 w 5920236"/>
              <a:gd name="connsiteY30" fmla="*/ 2644048 h 2919470"/>
              <a:gd name="connsiteX31" fmla="*/ 1531345 w 5920236"/>
              <a:gd name="connsiteY31" fmla="*/ 2633031 h 2919470"/>
              <a:gd name="connsiteX32" fmla="*/ 1564395 w 5920236"/>
              <a:gd name="connsiteY32" fmla="*/ 2610998 h 2919470"/>
              <a:gd name="connsiteX33" fmla="*/ 1608463 w 5920236"/>
              <a:gd name="connsiteY33" fmla="*/ 2544897 h 2919470"/>
              <a:gd name="connsiteX34" fmla="*/ 1630496 w 5920236"/>
              <a:gd name="connsiteY34" fmla="*/ 2467778 h 2919470"/>
              <a:gd name="connsiteX35" fmla="*/ 1652530 w 5920236"/>
              <a:gd name="connsiteY35" fmla="*/ 2390660 h 2919470"/>
              <a:gd name="connsiteX36" fmla="*/ 1685581 w 5920236"/>
              <a:gd name="connsiteY36" fmla="*/ 2093205 h 2919470"/>
              <a:gd name="connsiteX37" fmla="*/ 1696598 w 5920236"/>
              <a:gd name="connsiteY37" fmla="*/ 2060154 h 2919470"/>
              <a:gd name="connsiteX38" fmla="*/ 1718631 w 5920236"/>
              <a:gd name="connsiteY38" fmla="*/ 2027104 h 2919470"/>
              <a:gd name="connsiteX39" fmla="*/ 1784733 w 5920236"/>
              <a:gd name="connsiteY39" fmla="*/ 1983036 h 2919470"/>
              <a:gd name="connsiteX40" fmla="*/ 1883884 w 5920236"/>
              <a:gd name="connsiteY40" fmla="*/ 1916935 h 2919470"/>
              <a:gd name="connsiteX41" fmla="*/ 1916935 w 5920236"/>
              <a:gd name="connsiteY41" fmla="*/ 1894901 h 2919470"/>
              <a:gd name="connsiteX42" fmla="*/ 1983036 w 5920236"/>
              <a:gd name="connsiteY42" fmla="*/ 1872868 h 2919470"/>
              <a:gd name="connsiteX43" fmla="*/ 2016087 w 5920236"/>
              <a:gd name="connsiteY43" fmla="*/ 1850834 h 2919470"/>
              <a:gd name="connsiteX44" fmla="*/ 2082188 w 5920236"/>
              <a:gd name="connsiteY44" fmla="*/ 1828800 h 2919470"/>
              <a:gd name="connsiteX45" fmla="*/ 2181340 w 5920236"/>
              <a:gd name="connsiteY45" fmla="*/ 1784733 h 2919470"/>
              <a:gd name="connsiteX46" fmla="*/ 2214390 w 5920236"/>
              <a:gd name="connsiteY46" fmla="*/ 1773716 h 2919470"/>
              <a:gd name="connsiteX47" fmla="*/ 2247441 w 5920236"/>
              <a:gd name="connsiteY47" fmla="*/ 1762699 h 2919470"/>
              <a:gd name="connsiteX48" fmla="*/ 2324559 w 5920236"/>
              <a:gd name="connsiteY48" fmla="*/ 1784733 h 2919470"/>
              <a:gd name="connsiteX49" fmla="*/ 2423711 w 5920236"/>
              <a:gd name="connsiteY49" fmla="*/ 1795750 h 2919470"/>
              <a:gd name="connsiteX50" fmla="*/ 2566930 w 5920236"/>
              <a:gd name="connsiteY50" fmla="*/ 1817783 h 2919470"/>
              <a:gd name="connsiteX51" fmla="*/ 3084723 w 5920236"/>
              <a:gd name="connsiteY51" fmla="*/ 1784733 h 2919470"/>
              <a:gd name="connsiteX52" fmla="*/ 3360145 w 5920236"/>
              <a:gd name="connsiteY52" fmla="*/ 1762699 h 2919470"/>
              <a:gd name="connsiteX53" fmla="*/ 4153359 w 5920236"/>
              <a:gd name="connsiteY53" fmla="*/ 1751682 h 2919470"/>
              <a:gd name="connsiteX54" fmla="*/ 4263528 w 5920236"/>
              <a:gd name="connsiteY54" fmla="*/ 1729648 h 2919470"/>
              <a:gd name="connsiteX55" fmla="*/ 4307595 w 5920236"/>
              <a:gd name="connsiteY55" fmla="*/ 1718631 h 2919470"/>
              <a:gd name="connsiteX56" fmla="*/ 4428781 w 5920236"/>
              <a:gd name="connsiteY56" fmla="*/ 1707615 h 2919470"/>
              <a:gd name="connsiteX57" fmla="*/ 4516916 w 5920236"/>
              <a:gd name="connsiteY57" fmla="*/ 1696598 h 2919470"/>
              <a:gd name="connsiteX58" fmla="*/ 4594034 w 5920236"/>
              <a:gd name="connsiteY58" fmla="*/ 1685581 h 2919470"/>
              <a:gd name="connsiteX59" fmla="*/ 4638101 w 5920236"/>
              <a:gd name="connsiteY59" fmla="*/ 1674564 h 2919470"/>
              <a:gd name="connsiteX60" fmla="*/ 4869455 w 5920236"/>
              <a:gd name="connsiteY60" fmla="*/ 1652530 h 2919470"/>
              <a:gd name="connsiteX61" fmla="*/ 4913523 w 5920236"/>
              <a:gd name="connsiteY61" fmla="*/ 1663547 h 2919470"/>
              <a:gd name="connsiteX62" fmla="*/ 4946573 w 5920236"/>
              <a:gd name="connsiteY62" fmla="*/ 1663547 h 2919470"/>
              <a:gd name="connsiteX63" fmla="*/ 4935557 w 5920236"/>
              <a:gd name="connsiteY63" fmla="*/ 1586429 h 2919470"/>
              <a:gd name="connsiteX64" fmla="*/ 5056742 w 5920236"/>
              <a:gd name="connsiteY64" fmla="*/ 1553378 h 2919470"/>
              <a:gd name="connsiteX65" fmla="*/ 5122843 w 5920236"/>
              <a:gd name="connsiteY65" fmla="*/ 1542362 h 2919470"/>
              <a:gd name="connsiteX66" fmla="*/ 5221995 w 5920236"/>
              <a:gd name="connsiteY66" fmla="*/ 1498294 h 2919470"/>
              <a:gd name="connsiteX67" fmla="*/ 5277080 w 5920236"/>
              <a:gd name="connsiteY67" fmla="*/ 1399142 h 2919470"/>
              <a:gd name="connsiteX68" fmla="*/ 5288096 w 5920236"/>
              <a:gd name="connsiteY68" fmla="*/ 1366092 h 2919470"/>
              <a:gd name="connsiteX69" fmla="*/ 5299113 w 5920236"/>
              <a:gd name="connsiteY69" fmla="*/ 1134737 h 2919470"/>
              <a:gd name="connsiteX70" fmla="*/ 5310130 w 5920236"/>
              <a:gd name="connsiteY70" fmla="*/ 1101687 h 2919470"/>
              <a:gd name="connsiteX71" fmla="*/ 5365214 w 5920236"/>
              <a:gd name="connsiteY71" fmla="*/ 1035586 h 2919470"/>
              <a:gd name="connsiteX72" fmla="*/ 5431316 w 5920236"/>
              <a:gd name="connsiteY72" fmla="*/ 1002535 h 2919470"/>
              <a:gd name="connsiteX73" fmla="*/ 5497417 w 5920236"/>
              <a:gd name="connsiteY73" fmla="*/ 958468 h 2919470"/>
              <a:gd name="connsiteX74" fmla="*/ 5530467 w 5920236"/>
              <a:gd name="connsiteY74" fmla="*/ 936434 h 2919470"/>
              <a:gd name="connsiteX75" fmla="*/ 5585552 w 5920236"/>
              <a:gd name="connsiteY75" fmla="*/ 892366 h 2919470"/>
              <a:gd name="connsiteX76" fmla="*/ 5618602 w 5920236"/>
              <a:gd name="connsiteY76" fmla="*/ 870333 h 2919470"/>
              <a:gd name="connsiteX77" fmla="*/ 5684704 w 5920236"/>
              <a:gd name="connsiteY77" fmla="*/ 848299 h 2919470"/>
              <a:gd name="connsiteX78" fmla="*/ 5728771 w 5920236"/>
              <a:gd name="connsiteY78" fmla="*/ 815248 h 2919470"/>
              <a:gd name="connsiteX79" fmla="*/ 5761822 w 5920236"/>
              <a:gd name="connsiteY79" fmla="*/ 804231 h 2919470"/>
              <a:gd name="connsiteX80" fmla="*/ 5794872 w 5920236"/>
              <a:gd name="connsiteY80" fmla="*/ 771181 h 2919470"/>
              <a:gd name="connsiteX81" fmla="*/ 5827923 w 5920236"/>
              <a:gd name="connsiteY81" fmla="*/ 749147 h 2919470"/>
              <a:gd name="connsiteX82" fmla="*/ 5894024 w 5920236"/>
              <a:gd name="connsiteY82" fmla="*/ 683046 h 2919470"/>
              <a:gd name="connsiteX83" fmla="*/ 5905041 w 5920236"/>
              <a:gd name="connsiteY83" fmla="*/ 429658 h 2919470"/>
              <a:gd name="connsiteX84" fmla="*/ 5883007 w 5920236"/>
              <a:gd name="connsiteY84" fmla="*/ 396607 h 2919470"/>
              <a:gd name="connsiteX85" fmla="*/ 5871990 w 5920236"/>
              <a:gd name="connsiteY85" fmla="*/ 363557 h 2919470"/>
              <a:gd name="connsiteX86" fmla="*/ 5805889 w 5920236"/>
              <a:gd name="connsiteY86" fmla="*/ 308472 h 2919470"/>
              <a:gd name="connsiteX87" fmla="*/ 5783855 w 5920236"/>
              <a:gd name="connsiteY87" fmla="*/ 275422 h 2919470"/>
              <a:gd name="connsiteX88" fmla="*/ 5717754 w 5920236"/>
              <a:gd name="connsiteY88" fmla="*/ 231354 h 2919470"/>
              <a:gd name="connsiteX89" fmla="*/ 5695720 w 5920236"/>
              <a:gd name="connsiteY89" fmla="*/ 198304 h 2919470"/>
              <a:gd name="connsiteX90" fmla="*/ 5629619 w 5920236"/>
              <a:gd name="connsiteY90" fmla="*/ 132203 h 2919470"/>
              <a:gd name="connsiteX91" fmla="*/ 5607586 w 5920236"/>
              <a:gd name="connsiteY91" fmla="*/ 99152 h 2919470"/>
              <a:gd name="connsiteX92" fmla="*/ 5541484 w 5920236"/>
              <a:gd name="connsiteY92" fmla="*/ 77118 h 2919470"/>
              <a:gd name="connsiteX93" fmla="*/ 5508434 w 5920236"/>
              <a:gd name="connsiteY93" fmla="*/ 55084 h 2919470"/>
              <a:gd name="connsiteX94" fmla="*/ 5266063 w 5920236"/>
              <a:gd name="connsiteY94" fmla="*/ 33051 h 2919470"/>
              <a:gd name="connsiteX95" fmla="*/ 4428781 w 5920236"/>
              <a:gd name="connsiteY95" fmla="*/ 44068 h 2919470"/>
              <a:gd name="connsiteX96" fmla="*/ 4285561 w 5920236"/>
              <a:gd name="connsiteY96" fmla="*/ 55084 h 2919470"/>
              <a:gd name="connsiteX97" fmla="*/ 3944039 w 5920236"/>
              <a:gd name="connsiteY97" fmla="*/ 88135 h 2919470"/>
              <a:gd name="connsiteX98" fmla="*/ 3668617 w 5920236"/>
              <a:gd name="connsiteY98" fmla="*/ 110169 h 2919470"/>
              <a:gd name="connsiteX99" fmla="*/ 3536414 w 5920236"/>
              <a:gd name="connsiteY99" fmla="*/ 121186 h 2919470"/>
              <a:gd name="connsiteX100" fmla="*/ 3205908 w 5920236"/>
              <a:gd name="connsiteY100" fmla="*/ 143219 h 2919470"/>
              <a:gd name="connsiteX101" fmla="*/ 3128790 w 5920236"/>
              <a:gd name="connsiteY101" fmla="*/ 154236 h 2919470"/>
              <a:gd name="connsiteX102" fmla="*/ 2886419 w 5920236"/>
              <a:gd name="connsiteY102" fmla="*/ 176270 h 2919470"/>
              <a:gd name="connsiteX103" fmla="*/ 2588964 w 5920236"/>
              <a:gd name="connsiteY103" fmla="*/ 165253 h 2919470"/>
              <a:gd name="connsiteX104" fmla="*/ 2280492 w 5920236"/>
              <a:gd name="connsiteY104" fmla="*/ 121186 h 2919470"/>
              <a:gd name="connsiteX105" fmla="*/ 2225407 w 5920236"/>
              <a:gd name="connsiteY105" fmla="*/ 110169 h 2919470"/>
              <a:gd name="connsiteX106" fmla="*/ 2181340 w 5920236"/>
              <a:gd name="connsiteY106" fmla="*/ 99152 h 2919470"/>
              <a:gd name="connsiteX107" fmla="*/ 2082188 w 5920236"/>
              <a:gd name="connsiteY107" fmla="*/ 77118 h 2919470"/>
              <a:gd name="connsiteX108" fmla="*/ 2016087 w 5920236"/>
              <a:gd name="connsiteY108" fmla="*/ 55084 h 2919470"/>
              <a:gd name="connsiteX109" fmla="*/ 1983036 w 5920236"/>
              <a:gd name="connsiteY109" fmla="*/ 33051 h 2919470"/>
              <a:gd name="connsiteX110" fmla="*/ 1905918 w 5920236"/>
              <a:gd name="connsiteY110" fmla="*/ 11017 h 2919470"/>
              <a:gd name="connsiteX111" fmla="*/ 1784733 w 5920236"/>
              <a:gd name="connsiteY111" fmla="*/ 0 h 2919470"/>
              <a:gd name="connsiteX112" fmla="*/ 1487277 w 5920236"/>
              <a:gd name="connsiteY112" fmla="*/ 11017 h 2919470"/>
              <a:gd name="connsiteX113" fmla="*/ 1432193 w 5920236"/>
              <a:gd name="connsiteY113" fmla="*/ 22034 h 2919470"/>
              <a:gd name="connsiteX114" fmla="*/ 1344058 w 5920236"/>
              <a:gd name="connsiteY114" fmla="*/ 33051 h 2919470"/>
              <a:gd name="connsiteX115" fmla="*/ 1299990 w 5920236"/>
              <a:gd name="connsiteY115" fmla="*/ 44068 h 2919470"/>
              <a:gd name="connsiteX116" fmla="*/ 1200839 w 5920236"/>
              <a:gd name="connsiteY116" fmla="*/ 55084 h 2919470"/>
              <a:gd name="connsiteX117" fmla="*/ 1024569 w 5920236"/>
              <a:gd name="connsiteY117" fmla="*/ 77118 h 2919470"/>
              <a:gd name="connsiteX118" fmla="*/ 605928 w 5920236"/>
              <a:gd name="connsiteY118" fmla="*/ 88135 h 2919470"/>
              <a:gd name="connsiteX119" fmla="*/ 462708 w 5920236"/>
              <a:gd name="connsiteY119" fmla="*/ 110169 h 2919470"/>
              <a:gd name="connsiteX120" fmla="*/ 396607 w 5920236"/>
              <a:gd name="connsiteY120" fmla="*/ 132203 h 2919470"/>
              <a:gd name="connsiteX121" fmla="*/ 264405 w 5920236"/>
              <a:gd name="connsiteY121" fmla="*/ 143219 h 2919470"/>
              <a:gd name="connsiteX122" fmla="*/ 121186 w 5920236"/>
              <a:gd name="connsiteY122" fmla="*/ 154236 h 2919470"/>
              <a:gd name="connsiteX123" fmla="*/ 99152 w 5920236"/>
              <a:gd name="connsiteY123" fmla="*/ 121186 h 29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920236" h="2919470">
                <a:moveTo>
                  <a:pt x="99152" y="121186"/>
                </a:moveTo>
                <a:lnTo>
                  <a:pt x="99152" y="121186"/>
                </a:lnTo>
                <a:cubicBezTo>
                  <a:pt x="95480" y="337851"/>
                  <a:pt x="94506" y="554579"/>
                  <a:pt x="88135" y="771181"/>
                </a:cubicBezTo>
                <a:cubicBezTo>
                  <a:pt x="85729" y="852995"/>
                  <a:pt x="75144" y="864091"/>
                  <a:pt x="66101" y="936434"/>
                </a:cubicBezTo>
                <a:cubicBezTo>
                  <a:pt x="44634" y="1108168"/>
                  <a:pt x="66679" y="988631"/>
                  <a:pt x="44067" y="1101687"/>
                </a:cubicBezTo>
                <a:cubicBezTo>
                  <a:pt x="40395" y="1142082"/>
                  <a:pt x="34852" y="1182350"/>
                  <a:pt x="33051" y="1222872"/>
                </a:cubicBezTo>
                <a:cubicBezTo>
                  <a:pt x="13883" y="1654164"/>
                  <a:pt x="47671" y="1469263"/>
                  <a:pt x="11017" y="1652530"/>
                </a:cubicBezTo>
                <a:cubicBezTo>
                  <a:pt x="7345" y="1703942"/>
                  <a:pt x="0" y="1755223"/>
                  <a:pt x="0" y="1806766"/>
                </a:cubicBezTo>
                <a:cubicBezTo>
                  <a:pt x="0" y="1975731"/>
                  <a:pt x="4523" y="2144702"/>
                  <a:pt x="11017" y="2313542"/>
                </a:cubicBezTo>
                <a:cubicBezTo>
                  <a:pt x="11876" y="2335863"/>
                  <a:pt x="18038" y="2357666"/>
                  <a:pt x="22034" y="2379644"/>
                </a:cubicBezTo>
                <a:cubicBezTo>
                  <a:pt x="27711" y="2410870"/>
                  <a:pt x="35229" y="2447859"/>
                  <a:pt x="44067" y="2478795"/>
                </a:cubicBezTo>
                <a:cubicBezTo>
                  <a:pt x="47257" y="2489961"/>
                  <a:pt x="51894" y="2500680"/>
                  <a:pt x="55084" y="2511846"/>
                </a:cubicBezTo>
                <a:cubicBezTo>
                  <a:pt x="59244" y="2526405"/>
                  <a:pt x="61750" y="2541410"/>
                  <a:pt x="66101" y="2555913"/>
                </a:cubicBezTo>
                <a:cubicBezTo>
                  <a:pt x="80529" y="2604005"/>
                  <a:pt x="100299" y="2649784"/>
                  <a:pt x="110169" y="2699133"/>
                </a:cubicBezTo>
                <a:cubicBezTo>
                  <a:pt x="115809" y="2727334"/>
                  <a:pt x="117910" y="2769700"/>
                  <a:pt x="132202" y="2798284"/>
                </a:cubicBezTo>
                <a:cubicBezTo>
                  <a:pt x="138123" y="2810127"/>
                  <a:pt x="143897" y="2823064"/>
                  <a:pt x="154236" y="2831335"/>
                </a:cubicBezTo>
                <a:cubicBezTo>
                  <a:pt x="163304" y="2838590"/>
                  <a:pt x="176270" y="2838680"/>
                  <a:pt x="187287" y="2842352"/>
                </a:cubicBezTo>
                <a:cubicBezTo>
                  <a:pt x="198304" y="2849697"/>
                  <a:pt x="208238" y="2859009"/>
                  <a:pt x="220337" y="2864386"/>
                </a:cubicBezTo>
                <a:cubicBezTo>
                  <a:pt x="241561" y="2873819"/>
                  <a:pt x="263907" y="2880786"/>
                  <a:pt x="286439" y="2886419"/>
                </a:cubicBezTo>
                <a:cubicBezTo>
                  <a:pt x="322882" y="2895530"/>
                  <a:pt x="358790" y="2905752"/>
                  <a:pt x="396607" y="2908453"/>
                </a:cubicBezTo>
                <a:cubicBezTo>
                  <a:pt x="477275" y="2914215"/>
                  <a:pt x="558188" y="2915798"/>
                  <a:pt x="638978" y="2919470"/>
                </a:cubicBezTo>
                <a:cubicBezTo>
                  <a:pt x="734458" y="2915798"/>
                  <a:pt x="830341" y="2917961"/>
                  <a:pt x="925417" y="2908453"/>
                </a:cubicBezTo>
                <a:cubicBezTo>
                  <a:pt x="941758" y="2906819"/>
                  <a:pt x="954236" y="2892518"/>
                  <a:pt x="969484" y="2886419"/>
                </a:cubicBezTo>
                <a:cubicBezTo>
                  <a:pt x="991049" y="2877793"/>
                  <a:pt x="1014812" y="2874773"/>
                  <a:pt x="1035586" y="2864386"/>
                </a:cubicBezTo>
                <a:cubicBezTo>
                  <a:pt x="1050275" y="2857041"/>
                  <a:pt x="1065394" y="2850500"/>
                  <a:pt x="1079653" y="2842352"/>
                </a:cubicBezTo>
                <a:cubicBezTo>
                  <a:pt x="1091149" y="2835783"/>
                  <a:pt x="1100861" y="2826240"/>
                  <a:pt x="1112704" y="2820318"/>
                </a:cubicBezTo>
                <a:cubicBezTo>
                  <a:pt x="1268998" y="2742170"/>
                  <a:pt x="1095926" y="2834956"/>
                  <a:pt x="1200839" y="2787268"/>
                </a:cubicBezTo>
                <a:cubicBezTo>
                  <a:pt x="1336315" y="2725688"/>
                  <a:pt x="1244747" y="2757942"/>
                  <a:pt x="1322024" y="2732183"/>
                </a:cubicBezTo>
                <a:cubicBezTo>
                  <a:pt x="1428588" y="2652263"/>
                  <a:pt x="1315023" y="2730176"/>
                  <a:pt x="1399142" y="2688116"/>
                </a:cubicBezTo>
                <a:cubicBezTo>
                  <a:pt x="1410985" y="2682194"/>
                  <a:pt x="1420093" y="2671460"/>
                  <a:pt x="1432193" y="2666082"/>
                </a:cubicBezTo>
                <a:cubicBezTo>
                  <a:pt x="1453417" y="2656649"/>
                  <a:pt x="1476260" y="2651393"/>
                  <a:pt x="1498294" y="2644048"/>
                </a:cubicBezTo>
                <a:cubicBezTo>
                  <a:pt x="1509311" y="2640376"/>
                  <a:pt x="1521682" y="2639473"/>
                  <a:pt x="1531345" y="2633031"/>
                </a:cubicBezTo>
                <a:lnTo>
                  <a:pt x="1564395" y="2610998"/>
                </a:lnTo>
                <a:cubicBezTo>
                  <a:pt x="1579084" y="2588964"/>
                  <a:pt x="1600089" y="2570019"/>
                  <a:pt x="1608463" y="2544897"/>
                </a:cubicBezTo>
                <a:cubicBezTo>
                  <a:pt x="1634880" y="2465646"/>
                  <a:pt x="1602828" y="2564620"/>
                  <a:pt x="1630496" y="2467778"/>
                </a:cubicBezTo>
                <a:cubicBezTo>
                  <a:pt x="1662117" y="2357102"/>
                  <a:pt x="1618075" y="2528479"/>
                  <a:pt x="1652530" y="2390660"/>
                </a:cubicBezTo>
                <a:cubicBezTo>
                  <a:pt x="1664825" y="2249272"/>
                  <a:pt x="1655975" y="2196826"/>
                  <a:pt x="1685581" y="2093205"/>
                </a:cubicBezTo>
                <a:cubicBezTo>
                  <a:pt x="1688771" y="2082039"/>
                  <a:pt x="1691405" y="2070541"/>
                  <a:pt x="1696598" y="2060154"/>
                </a:cubicBezTo>
                <a:cubicBezTo>
                  <a:pt x="1702519" y="2048311"/>
                  <a:pt x="1708667" y="2035823"/>
                  <a:pt x="1718631" y="2027104"/>
                </a:cubicBezTo>
                <a:cubicBezTo>
                  <a:pt x="1738560" y="2009666"/>
                  <a:pt x="1762699" y="1997725"/>
                  <a:pt x="1784733" y="1983036"/>
                </a:cubicBezTo>
                <a:lnTo>
                  <a:pt x="1883884" y="1916935"/>
                </a:lnTo>
                <a:cubicBezTo>
                  <a:pt x="1894901" y="1909590"/>
                  <a:pt x="1904374" y="1899088"/>
                  <a:pt x="1916935" y="1894901"/>
                </a:cubicBezTo>
                <a:lnTo>
                  <a:pt x="1983036" y="1872868"/>
                </a:lnTo>
                <a:cubicBezTo>
                  <a:pt x="1994053" y="1865523"/>
                  <a:pt x="2003987" y="1856212"/>
                  <a:pt x="2016087" y="1850834"/>
                </a:cubicBezTo>
                <a:cubicBezTo>
                  <a:pt x="2037311" y="1841401"/>
                  <a:pt x="2062863" y="1841683"/>
                  <a:pt x="2082188" y="1828800"/>
                </a:cubicBezTo>
                <a:cubicBezTo>
                  <a:pt x="2134565" y="1793882"/>
                  <a:pt x="2102676" y="1810954"/>
                  <a:pt x="2181340" y="1784733"/>
                </a:cubicBezTo>
                <a:lnTo>
                  <a:pt x="2214390" y="1773716"/>
                </a:lnTo>
                <a:lnTo>
                  <a:pt x="2247441" y="1762699"/>
                </a:lnTo>
                <a:cubicBezTo>
                  <a:pt x="2272120" y="1770925"/>
                  <a:pt x="2298870" y="1780781"/>
                  <a:pt x="2324559" y="1784733"/>
                </a:cubicBezTo>
                <a:cubicBezTo>
                  <a:pt x="2357426" y="1789790"/>
                  <a:pt x="2390714" y="1791625"/>
                  <a:pt x="2423711" y="1795750"/>
                </a:cubicBezTo>
                <a:cubicBezTo>
                  <a:pt x="2480438" y="1802841"/>
                  <a:pt x="2511779" y="1808591"/>
                  <a:pt x="2566930" y="1817783"/>
                </a:cubicBezTo>
                <a:lnTo>
                  <a:pt x="3084723" y="1784733"/>
                </a:lnTo>
                <a:cubicBezTo>
                  <a:pt x="3407502" y="1760373"/>
                  <a:pt x="2541224" y="1780697"/>
                  <a:pt x="3360145" y="1762699"/>
                </a:cubicBezTo>
                <a:lnTo>
                  <a:pt x="4153359" y="1751682"/>
                </a:lnTo>
                <a:cubicBezTo>
                  <a:pt x="4255722" y="1726091"/>
                  <a:pt x="4128462" y="1756662"/>
                  <a:pt x="4263528" y="1729648"/>
                </a:cubicBezTo>
                <a:cubicBezTo>
                  <a:pt x="4278375" y="1726679"/>
                  <a:pt x="4292587" y="1720632"/>
                  <a:pt x="4307595" y="1718631"/>
                </a:cubicBezTo>
                <a:cubicBezTo>
                  <a:pt x="4347801" y="1713270"/>
                  <a:pt x="4388442" y="1711861"/>
                  <a:pt x="4428781" y="1707615"/>
                </a:cubicBezTo>
                <a:cubicBezTo>
                  <a:pt x="4458225" y="1704516"/>
                  <a:pt x="4487569" y="1700511"/>
                  <a:pt x="4516916" y="1696598"/>
                </a:cubicBezTo>
                <a:cubicBezTo>
                  <a:pt x="4542655" y="1693166"/>
                  <a:pt x="4568486" y="1690226"/>
                  <a:pt x="4594034" y="1685581"/>
                </a:cubicBezTo>
                <a:cubicBezTo>
                  <a:pt x="4608931" y="1682872"/>
                  <a:pt x="4623136" y="1676866"/>
                  <a:pt x="4638101" y="1674564"/>
                </a:cubicBezTo>
                <a:cubicBezTo>
                  <a:pt x="4694473" y="1665891"/>
                  <a:pt x="4819443" y="1656698"/>
                  <a:pt x="4869455" y="1652530"/>
                </a:cubicBezTo>
                <a:cubicBezTo>
                  <a:pt x="4884144" y="1656202"/>
                  <a:pt x="4900925" y="1655148"/>
                  <a:pt x="4913523" y="1663547"/>
                </a:cubicBezTo>
                <a:cubicBezTo>
                  <a:pt x="4948470" y="1686845"/>
                  <a:pt x="4925695" y="1726188"/>
                  <a:pt x="4946573" y="1663547"/>
                </a:cubicBezTo>
                <a:cubicBezTo>
                  <a:pt x="4942901" y="1637841"/>
                  <a:pt x="4922946" y="1609128"/>
                  <a:pt x="4935557" y="1586429"/>
                </a:cubicBezTo>
                <a:cubicBezTo>
                  <a:pt x="4942325" y="1574248"/>
                  <a:pt x="5041041" y="1556233"/>
                  <a:pt x="5056742" y="1553378"/>
                </a:cubicBezTo>
                <a:cubicBezTo>
                  <a:pt x="5078719" y="1549382"/>
                  <a:pt x="5100809" y="1546034"/>
                  <a:pt x="5122843" y="1542362"/>
                </a:cubicBezTo>
                <a:cubicBezTo>
                  <a:pt x="5201506" y="1516141"/>
                  <a:pt x="5169620" y="1533212"/>
                  <a:pt x="5221995" y="1498294"/>
                </a:cubicBezTo>
                <a:cubicBezTo>
                  <a:pt x="5248956" y="1417412"/>
                  <a:pt x="5227606" y="1448616"/>
                  <a:pt x="5277080" y="1399142"/>
                </a:cubicBezTo>
                <a:cubicBezTo>
                  <a:pt x="5280752" y="1388125"/>
                  <a:pt x="5287132" y="1377664"/>
                  <a:pt x="5288096" y="1366092"/>
                </a:cubicBezTo>
                <a:cubicBezTo>
                  <a:pt x="5294507" y="1289153"/>
                  <a:pt x="5292701" y="1211676"/>
                  <a:pt x="5299113" y="1134737"/>
                </a:cubicBezTo>
                <a:cubicBezTo>
                  <a:pt x="5300077" y="1123164"/>
                  <a:pt x="5304937" y="1112074"/>
                  <a:pt x="5310130" y="1101687"/>
                </a:cubicBezTo>
                <a:cubicBezTo>
                  <a:pt x="5322510" y="1076927"/>
                  <a:pt x="5344329" y="1052990"/>
                  <a:pt x="5365214" y="1035586"/>
                </a:cubicBezTo>
                <a:cubicBezTo>
                  <a:pt x="5393690" y="1011856"/>
                  <a:pt x="5398191" y="1013577"/>
                  <a:pt x="5431316" y="1002535"/>
                </a:cubicBezTo>
                <a:lnTo>
                  <a:pt x="5497417" y="958468"/>
                </a:lnTo>
                <a:lnTo>
                  <a:pt x="5530467" y="936434"/>
                </a:lnTo>
                <a:cubicBezTo>
                  <a:pt x="5567610" y="880720"/>
                  <a:pt x="5532338" y="918973"/>
                  <a:pt x="5585552" y="892366"/>
                </a:cubicBezTo>
                <a:cubicBezTo>
                  <a:pt x="5597395" y="886445"/>
                  <a:pt x="5606503" y="875710"/>
                  <a:pt x="5618602" y="870333"/>
                </a:cubicBezTo>
                <a:cubicBezTo>
                  <a:pt x="5639826" y="860900"/>
                  <a:pt x="5684704" y="848299"/>
                  <a:pt x="5684704" y="848299"/>
                </a:cubicBezTo>
                <a:cubicBezTo>
                  <a:pt x="5699393" y="837282"/>
                  <a:pt x="5712829" y="824358"/>
                  <a:pt x="5728771" y="815248"/>
                </a:cubicBezTo>
                <a:cubicBezTo>
                  <a:pt x="5738854" y="809486"/>
                  <a:pt x="5752159" y="810673"/>
                  <a:pt x="5761822" y="804231"/>
                </a:cubicBezTo>
                <a:cubicBezTo>
                  <a:pt x="5774785" y="795589"/>
                  <a:pt x="5782903" y="781155"/>
                  <a:pt x="5794872" y="771181"/>
                </a:cubicBezTo>
                <a:cubicBezTo>
                  <a:pt x="5805044" y="762704"/>
                  <a:pt x="5818027" y="757944"/>
                  <a:pt x="5827923" y="749147"/>
                </a:cubicBezTo>
                <a:cubicBezTo>
                  <a:pt x="5851213" y="728445"/>
                  <a:pt x="5894024" y="683046"/>
                  <a:pt x="5894024" y="683046"/>
                </a:cubicBezTo>
                <a:cubicBezTo>
                  <a:pt x="5923014" y="567086"/>
                  <a:pt x="5929801" y="578214"/>
                  <a:pt x="5905041" y="429658"/>
                </a:cubicBezTo>
                <a:cubicBezTo>
                  <a:pt x="5902864" y="416597"/>
                  <a:pt x="5888929" y="408450"/>
                  <a:pt x="5883007" y="396607"/>
                </a:cubicBezTo>
                <a:cubicBezTo>
                  <a:pt x="5877814" y="386220"/>
                  <a:pt x="5878431" y="373219"/>
                  <a:pt x="5871990" y="363557"/>
                </a:cubicBezTo>
                <a:cubicBezTo>
                  <a:pt x="5855024" y="338107"/>
                  <a:pt x="5830278" y="324731"/>
                  <a:pt x="5805889" y="308472"/>
                </a:cubicBezTo>
                <a:cubicBezTo>
                  <a:pt x="5798544" y="297455"/>
                  <a:pt x="5793820" y="284141"/>
                  <a:pt x="5783855" y="275422"/>
                </a:cubicBezTo>
                <a:cubicBezTo>
                  <a:pt x="5763926" y="257984"/>
                  <a:pt x="5717754" y="231354"/>
                  <a:pt x="5717754" y="231354"/>
                </a:cubicBezTo>
                <a:cubicBezTo>
                  <a:pt x="5710409" y="220337"/>
                  <a:pt x="5704517" y="208200"/>
                  <a:pt x="5695720" y="198304"/>
                </a:cubicBezTo>
                <a:cubicBezTo>
                  <a:pt x="5675018" y="175015"/>
                  <a:pt x="5646903" y="158130"/>
                  <a:pt x="5629619" y="132203"/>
                </a:cubicBezTo>
                <a:cubicBezTo>
                  <a:pt x="5622275" y="121186"/>
                  <a:pt x="5618814" y="106170"/>
                  <a:pt x="5607586" y="99152"/>
                </a:cubicBezTo>
                <a:cubicBezTo>
                  <a:pt x="5587891" y="86842"/>
                  <a:pt x="5541484" y="77118"/>
                  <a:pt x="5541484" y="77118"/>
                </a:cubicBezTo>
                <a:cubicBezTo>
                  <a:pt x="5530467" y="69773"/>
                  <a:pt x="5521116" y="58889"/>
                  <a:pt x="5508434" y="55084"/>
                </a:cubicBezTo>
                <a:cubicBezTo>
                  <a:pt x="5465413" y="42178"/>
                  <a:pt x="5268542" y="33216"/>
                  <a:pt x="5266063" y="33051"/>
                </a:cubicBezTo>
                <a:lnTo>
                  <a:pt x="4428781" y="44068"/>
                </a:lnTo>
                <a:cubicBezTo>
                  <a:pt x="4380912" y="45144"/>
                  <a:pt x="4333245" y="50749"/>
                  <a:pt x="4285561" y="55084"/>
                </a:cubicBezTo>
                <a:cubicBezTo>
                  <a:pt x="3779219" y="101114"/>
                  <a:pt x="4273721" y="59467"/>
                  <a:pt x="3944039" y="88135"/>
                </a:cubicBezTo>
                <a:lnTo>
                  <a:pt x="3668617" y="110169"/>
                </a:lnTo>
                <a:cubicBezTo>
                  <a:pt x="3624537" y="113695"/>
                  <a:pt x="3580558" y="118589"/>
                  <a:pt x="3536414" y="121186"/>
                </a:cubicBezTo>
                <a:cubicBezTo>
                  <a:pt x="3451840" y="126161"/>
                  <a:pt x="3296243" y="134186"/>
                  <a:pt x="3205908" y="143219"/>
                </a:cubicBezTo>
                <a:cubicBezTo>
                  <a:pt x="3180070" y="145803"/>
                  <a:pt x="3154556" y="151015"/>
                  <a:pt x="3128790" y="154236"/>
                </a:cubicBezTo>
                <a:cubicBezTo>
                  <a:pt x="3024440" y="167280"/>
                  <a:pt x="3001759" y="167398"/>
                  <a:pt x="2886419" y="176270"/>
                </a:cubicBezTo>
                <a:cubicBezTo>
                  <a:pt x="2787267" y="172598"/>
                  <a:pt x="2687964" y="171853"/>
                  <a:pt x="2588964" y="165253"/>
                </a:cubicBezTo>
                <a:cubicBezTo>
                  <a:pt x="2431955" y="154786"/>
                  <a:pt x="2411665" y="147420"/>
                  <a:pt x="2280492" y="121186"/>
                </a:cubicBezTo>
                <a:cubicBezTo>
                  <a:pt x="2262130" y="117514"/>
                  <a:pt x="2243573" y="114711"/>
                  <a:pt x="2225407" y="110169"/>
                </a:cubicBezTo>
                <a:cubicBezTo>
                  <a:pt x="2210718" y="106497"/>
                  <a:pt x="2196121" y="102437"/>
                  <a:pt x="2181340" y="99152"/>
                </a:cubicBezTo>
                <a:cubicBezTo>
                  <a:pt x="2140901" y="90166"/>
                  <a:pt x="2120573" y="88634"/>
                  <a:pt x="2082188" y="77118"/>
                </a:cubicBezTo>
                <a:cubicBezTo>
                  <a:pt x="2059942" y="70444"/>
                  <a:pt x="2035412" y="67967"/>
                  <a:pt x="2016087" y="55084"/>
                </a:cubicBezTo>
                <a:cubicBezTo>
                  <a:pt x="2005070" y="47740"/>
                  <a:pt x="1994879" y="38972"/>
                  <a:pt x="1983036" y="33051"/>
                </a:cubicBezTo>
                <a:cubicBezTo>
                  <a:pt x="1970675" y="26871"/>
                  <a:pt x="1915547" y="12301"/>
                  <a:pt x="1905918" y="11017"/>
                </a:cubicBezTo>
                <a:cubicBezTo>
                  <a:pt x="1865712" y="5656"/>
                  <a:pt x="1825128" y="3672"/>
                  <a:pt x="1784733" y="0"/>
                </a:cubicBezTo>
                <a:cubicBezTo>
                  <a:pt x="1685581" y="3672"/>
                  <a:pt x="1586304" y="4828"/>
                  <a:pt x="1487277" y="11017"/>
                </a:cubicBezTo>
                <a:cubicBezTo>
                  <a:pt x="1468588" y="12185"/>
                  <a:pt x="1450700" y="19187"/>
                  <a:pt x="1432193" y="22034"/>
                </a:cubicBezTo>
                <a:cubicBezTo>
                  <a:pt x="1402930" y="26536"/>
                  <a:pt x="1373262" y="28184"/>
                  <a:pt x="1344058" y="33051"/>
                </a:cubicBezTo>
                <a:cubicBezTo>
                  <a:pt x="1329123" y="35540"/>
                  <a:pt x="1314955" y="41766"/>
                  <a:pt x="1299990" y="44068"/>
                </a:cubicBezTo>
                <a:cubicBezTo>
                  <a:pt x="1267123" y="49124"/>
                  <a:pt x="1233889" y="51412"/>
                  <a:pt x="1200839" y="55084"/>
                </a:cubicBezTo>
                <a:cubicBezTo>
                  <a:pt x="1124278" y="74224"/>
                  <a:pt x="1141466" y="72442"/>
                  <a:pt x="1024569" y="77118"/>
                </a:cubicBezTo>
                <a:cubicBezTo>
                  <a:pt x="885085" y="82697"/>
                  <a:pt x="745475" y="84463"/>
                  <a:pt x="605928" y="88135"/>
                </a:cubicBezTo>
                <a:cubicBezTo>
                  <a:pt x="589622" y="90464"/>
                  <a:pt x="483088" y="105074"/>
                  <a:pt x="462708" y="110169"/>
                </a:cubicBezTo>
                <a:cubicBezTo>
                  <a:pt x="440176" y="115802"/>
                  <a:pt x="419752" y="130274"/>
                  <a:pt x="396607" y="132203"/>
                </a:cubicBezTo>
                <a:lnTo>
                  <a:pt x="264405" y="143219"/>
                </a:lnTo>
                <a:cubicBezTo>
                  <a:pt x="101891" y="175722"/>
                  <a:pt x="202464" y="174556"/>
                  <a:pt x="121186" y="154236"/>
                </a:cubicBezTo>
                <a:cubicBezTo>
                  <a:pt x="117623" y="153345"/>
                  <a:pt x="102824" y="126694"/>
                  <a:pt x="99152" y="1211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Freeform 5">
            <a:extLst>
              <a:ext uri="{FF2B5EF4-FFF2-40B4-BE49-F238E27FC236}">
                <a16:creationId xmlns:a16="http://schemas.microsoft.com/office/drawing/2014/main" id="{7453C100-338C-CF28-F989-E57580B52091}"/>
              </a:ext>
            </a:extLst>
          </p:cNvPr>
          <p:cNvSpPr/>
          <p:nvPr/>
        </p:nvSpPr>
        <p:spPr>
          <a:xfrm>
            <a:off x="1773716" y="2857041"/>
            <a:ext cx="3316077" cy="2258458"/>
          </a:xfrm>
          <a:custGeom>
            <a:avLst/>
            <a:gdLst>
              <a:gd name="connsiteX0" fmla="*/ 33050 w 3316077"/>
              <a:gd name="connsiteY0" fmla="*/ 187287 h 2258458"/>
              <a:gd name="connsiteX1" fmla="*/ 33050 w 3316077"/>
              <a:gd name="connsiteY1" fmla="*/ 187287 h 2258458"/>
              <a:gd name="connsiteX2" fmla="*/ 22033 w 3316077"/>
              <a:gd name="connsiteY2" fmla="*/ 936434 h 2258458"/>
              <a:gd name="connsiteX3" fmla="*/ 11017 w 3316077"/>
              <a:gd name="connsiteY3" fmla="*/ 1090670 h 2258458"/>
              <a:gd name="connsiteX4" fmla="*/ 0 w 3316077"/>
              <a:gd name="connsiteY4" fmla="*/ 1366091 h 2258458"/>
              <a:gd name="connsiteX5" fmla="*/ 11017 w 3316077"/>
              <a:gd name="connsiteY5" fmla="*/ 1509311 h 2258458"/>
              <a:gd name="connsiteX6" fmla="*/ 33050 w 3316077"/>
              <a:gd name="connsiteY6" fmla="*/ 1597446 h 2258458"/>
              <a:gd name="connsiteX7" fmla="*/ 44067 w 3316077"/>
              <a:gd name="connsiteY7" fmla="*/ 1641513 h 2258458"/>
              <a:gd name="connsiteX8" fmla="*/ 66101 w 3316077"/>
              <a:gd name="connsiteY8" fmla="*/ 1707614 h 2258458"/>
              <a:gd name="connsiteX9" fmla="*/ 77118 w 3316077"/>
              <a:gd name="connsiteY9" fmla="*/ 1740665 h 2258458"/>
              <a:gd name="connsiteX10" fmla="*/ 99151 w 3316077"/>
              <a:gd name="connsiteY10" fmla="*/ 1773716 h 2258458"/>
              <a:gd name="connsiteX11" fmla="*/ 165253 w 3316077"/>
              <a:gd name="connsiteY11" fmla="*/ 1828800 h 2258458"/>
              <a:gd name="connsiteX12" fmla="*/ 209320 w 3316077"/>
              <a:gd name="connsiteY12" fmla="*/ 1894901 h 2258458"/>
              <a:gd name="connsiteX13" fmla="*/ 242371 w 3316077"/>
              <a:gd name="connsiteY13" fmla="*/ 1927952 h 2258458"/>
              <a:gd name="connsiteX14" fmla="*/ 275421 w 3316077"/>
              <a:gd name="connsiteY14" fmla="*/ 1994053 h 2258458"/>
              <a:gd name="connsiteX15" fmla="*/ 297455 w 3316077"/>
              <a:gd name="connsiteY15" fmla="*/ 2027104 h 2258458"/>
              <a:gd name="connsiteX16" fmla="*/ 308472 w 3316077"/>
              <a:gd name="connsiteY16" fmla="*/ 2060154 h 2258458"/>
              <a:gd name="connsiteX17" fmla="*/ 385590 w 3316077"/>
              <a:gd name="connsiteY17" fmla="*/ 2148289 h 2258458"/>
              <a:gd name="connsiteX18" fmla="*/ 462708 w 3316077"/>
              <a:gd name="connsiteY18" fmla="*/ 2236424 h 2258458"/>
              <a:gd name="connsiteX19" fmla="*/ 517792 w 3316077"/>
              <a:gd name="connsiteY19" fmla="*/ 2247441 h 2258458"/>
              <a:gd name="connsiteX20" fmla="*/ 583894 w 3316077"/>
              <a:gd name="connsiteY20" fmla="*/ 2258458 h 2258458"/>
              <a:gd name="connsiteX21" fmla="*/ 1167788 w 3316077"/>
              <a:gd name="connsiteY21" fmla="*/ 2247441 h 2258458"/>
              <a:gd name="connsiteX22" fmla="*/ 1277956 w 3316077"/>
              <a:gd name="connsiteY22" fmla="*/ 2225407 h 2258458"/>
              <a:gd name="connsiteX23" fmla="*/ 1377108 w 3316077"/>
              <a:gd name="connsiteY23" fmla="*/ 2203373 h 2258458"/>
              <a:gd name="connsiteX24" fmla="*/ 1432192 w 3316077"/>
              <a:gd name="connsiteY24" fmla="*/ 2192357 h 2258458"/>
              <a:gd name="connsiteX25" fmla="*/ 1465243 w 3316077"/>
              <a:gd name="connsiteY25" fmla="*/ 2181340 h 2258458"/>
              <a:gd name="connsiteX26" fmla="*/ 1553378 w 3316077"/>
              <a:gd name="connsiteY26" fmla="*/ 2159306 h 2258458"/>
              <a:gd name="connsiteX27" fmla="*/ 1597445 w 3316077"/>
              <a:gd name="connsiteY27" fmla="*/ 2148289 h 2258458"/>
              <a:gd name="connsiteX28" fmla="*/ 1674564 w 3316077"/>
              <a:gd name="connsiteY28" fmla="*/ 2126255 h 2258458"/>
              <a:gd name="connsiteX29" fmla="*/ 1773715 w 3316077"/>
              <a:gd name="connsiteY29" fmla="*/ 2049137 h 2258458"/>
              <a:gd name="connsiteX30" fmla="*/ 1817783 w 3316077"/>
              <a:gd name="connsiteY30" fmla="*/ 1916935 h 2258458"/>
              <a:gd name="connsiteX31" fmla="*/ 1839817 w 3316077"/>
              <a:gd name="connsiteY31" fmla="*/ 1850834 h 2258458"/>
              <a:gd name="connsiteX32" fmla="*/ 1861850 w 3316077"/>
              <a:gd name="connsiteY32" fmla="*/ 1817783 h 2258458"/>
              <a:gd name="connsiteX33" fmla="*/ 1872867 w 3316077"/>
              <a:gd name="connsiteY33" fmla="*/ 1784732 h 2258458"/>
              <a:gd name="connsiteX34" fmla="*/ 1905918 w 3316077"/>
              <a:gd name="connsiteY34" fmla="*/ 1751682 h 2258458"/>
              <a:gd name="connsiteX35" fmla="*/ 1927951 w 3316077"/>
              <a:gd name="connsiteY35" fmla="*/ 1718631 h 2258458"/>
              <a:gd name="connsiteX36" fmla="*/ 1994053 w 3316077"/>
              <a:gd name="connsiteY36" fmla="*/ 1674564 h 2258458"/>
              <a:gd name="connsiteX37" fmla="*/ 2027103 w 3316077"/>
              <a:gd name="connsiteY37" fmla="*/ 1652530 h 2258458"/>
              <a:gd name="connsiteX38" fmla="*/ 2060154 w 3316077"/>
              <a:gd name="connsiteY38" fmla="*/ 1630496 h 2258458"/>
              <a:gd name="connsiteX39" fmla="*/ 2126255 w 3316077"/>
              <a:gd name="connsiteY39" fmla="*/ 1608463 h 2258458"/>
              <a:gd name="connsiteX40" fmla="*/ 2159306 w 3316077"/>
              <a:gd name="connsiteY40" fmla="*/ 1586429 h 2258458"/>
              <a:gd name="connsiteX41" fmla="*/ 2225407 w 3316077"/>
              <a:gd name="connsiteY41" fmla="*/ 1553378 h 2258458"/>
              <a:gd name="connsiteX42" fmla="*/ 2269474 w 3316077"/>
              <a:gd name="connsiteY42" fmla="*/ 1487277 h 2258458"/>
              <a:gd name="connsiteX43" fmla="*/ 2280491 w 3316077"/>
              <a:gd name="connsiteY43" fmla="*/ 1454226 h 2258458"/>
              <a:gd name="connsiteX44" fmla="*/ 2247441 w 3316077"/>
              <a:gd name="connsiteY44" fmla="*/ 1443210 h 2258458"/>
              <a:gd name="connsiteX45" fmla="*/ 2280491 w 3316077"/>
              <a:gd name="connsiteY45" fmla="*/ 1432193 h 2258458"/>
              <a:gd name="connsiteX46" fmla="*/ 2313542 w 3316077"/>
              <a:gd name="connsiteY46" fmla="*/ 1410159 h 2258458"/>
              <a:gd name="connsiteX47" fmla="*/ 2379643 w 3316077"/>
              <a:gd name="connsiteY47" fmla="*/ 1399142 h 2258458"/>
              <a:gd name="connsiteX48" fmla="*/ 2555913 w 3316077"/>
              <a:gd name="connsiteY48" fmla="*/ 1366091 h 2258458"/>
              <a:gd name="connsiteX49" fmla="*/ 2588964 w 3316077"/>
              <a:gd name="connsiteY49" fmla="*/ 1355075 h 2258458"/>
              <a:gd name="connsiteX50" fmla="*/ 2732183 w 3316077"/>
              <a:gd name="connsiteY50" fmla="*/ 1333041 h 2258458"/>
              <a:gd name="connsiteX51" fmla="*/ 2787267 w 3316077"/>
              <a:gd name="connsiteY51" fmla="*/ 1322024 h 2258458"/>
              <a:gd name="connsiteX52" fmla="*/ 2864385 w 3316077"/>
              <a:gd name="connsiteY52" fmla="*/ 1299990 h 2258458"/>
              <a:gd name="connsiteX53" fmla="*/ 2996588 w 3316077"/>
              <a:gd name="connsiteY53" fmla="*/ 1277957 h 2258458"/>
              <a:gd name="connsiteX54" fmla="*/ 3029638 w 3316077"/>
              <a:gd name="connsiteY54" fmla="*/ 1266940 h 2258458"/>
              <a:gd name="connsiteX55" fmla="*/ 3150824 w 3316077"/>
              <a:gd name="connsiteY55" fmla="*/ 1233889 h 2258458"/>
              <a:gd name="connsiteX56" fmla="*/ 3216925 w 3316077"/>
              <a:gd name="connsiteY56" fmla="*/ 1189822 h 2258458"/>
              <a:gd name="connsiteX57" fmla="*/ 3249976 w 3316077"/>
              <a:gd name="connsiteY57" fmla="*/ 1167788 h 2258458"/>
              <a:gd name="connsiteX58" fmla="*/ 3272009 w 3316077"/>
              <a:gd name="connsiteY58" fmla="*/ 1134737 h 2258458"/>
              <a:gd name="connsiteX59" fmla="*/ 3316077 w 3316077"/>
              <a:gd name="connsiteY59" fmla="*/ 1090670 h 2258458"/>
              <a:gd name="connsiteX60" fmla="*/ 3305060 w 3316077"/>
              <a:gd name="connsiteY60" fmla="*/ 1002535 h 2258458"/>
              <a:gd name="connsiteX61" fmla="*/ 3272009 w 3316077"/>
              <a:gd name="connsiteY61" fmla="*/ 903383 h 2258458"/>
              <a:gd name="connsiteX62" fmla="*/ 3249976 w 3316077"/>
              <a:gd name="connsiteY62" fmla="*/ 815248 h 2258458"/>
              <a:gd name="connsiteX63" fmla="*/ 3227942 w 3316077"/>
              <a:gd name="connsiteY63" fmla="*/ 727113 h 2258458"/>
              <a:gd name="connsiteX64" fmla="*/ 3205908 w 3316077"/>
              <a:gd name="connsiteY64" fmla="*/ 572877 h 2258458"/>
              <a:gd name="connsiteX65" fmla="*/ 3194891 w 3316077"/>
              <a:gd name="connsiteY65" fmla="*/ 539826 h 2258458"/>
              <a:gd name="connsiteX66" fmla="*/ 3183874 w 3316077"/>
              <a:gd name="connsiteY66" fmla="*/ 484742 h 2258458"/>
              <a:gd name="connsiteX67" fmla="*/ 3150824 w 3316077"/>
              <a:gd name="connsiteY67" fmla="*/ 374573 h 2258458"/>
              <a:gd name="connsiteX68" fmla="*/ 3106756 w 3316077"/>
              <a:gd name="connsiteY68" fmla="*/ 308472 h 2258458"/>
              <a:gd name="connsiteX69" fmla="*/ 3040655 w 3316077"/>
              <a:gd name="connsiteY69" fmla="*/ 264405 h 2258458"/>
              <a:gd name="connsiteX70" fmla="*/ 2963537 w 3316077"/>
              <a:gd name="connsiteY70" fmla="*/ 176270 h 2258458"/>
              <a:gd name="connsiteX71" fmla="*/ 2952520 w 3316077"/>
              <a:gd name="connsiteY71" fmla="*/ 143219 h 2258458"/>
              <a:gd name="connsiteX72" fmla="*/ 2853368 w 3316077"/>
              <a:gd name="connsiteY72" fmla="*/ 88135 h 2258458"/>
              <a:gd name="connsiteX73" fmla="*/ 2820318 w 3316077"/>
              <a:gd name="connsiteY73" fmla="*/ 66101 h 2258458"/>
              <a:gd name="connsiteX74" fmla="*/ 2754217 w 3316077"/>
              <a:gd name="connsiteY74" fmla="*/ 44067 h 2258458"/>
              <a:gd name="connsiteX75" fmla="*/ 2721166 w 3316077"/>
              <a:gd name="connsiteY75" fmla="*/ 33051 h 2258458"/>
              <a:gd name="connsiteX76" fmla="*/ 2555913 w 3316077"/>
              <a:gd name="connsiteY76" fmla="*/ 11017 h 2258458"/>
              <a:gd name="connsiteX77" fmla="*/ 2104221 w 3316077"/>
              <a:gd name="connsiteY77" fmla="*/ 0 h 2258458"/>
              <a:gd name="connsiteX78" fmla="*/ 1322024 w 3316077"/>
              <a:gd name="connsiteY78" fmla="*/ 11017 h 2258458"/>
              <a:gd name="connsiteX79" fmla="*/ 1200838 w 3316077"/>
              <a:gd name="connsiteY79" fmla="*/ 22034 h 2258458"/>
              <a:gd name="connsiteX80" fmla="*/ 1024568 w 3316077"/>
              <a:gd name="connsiteY80" fmla="*/ 33051 h 2258458"/>
              <a:gd name="connsiteX81" fmla="*/ 550843 w 3316077"/>
              <a:gd name="connsiteY81" fmla="*/ 44067 h 2258458"/>
              <a:gd name="connsiteX82" fmla="*/ 495759 w 3316077"/>
              <a:gd name="connsiteY82" fmla="*/ 55084 h 2258458"/>
              <a:gd name="connsiteX83" fmla="*/ 462708 w 3316077"/>
              <a:gd name="connsiteY83" fmla="*/ 66101 h 2258458"/>
              <a:gd name="connsiteX84" fmla="*/ 154236 w 3316077"/>
              <a:gd name="connsiteY84" fmla="*/ 77118 h 2258458"/>
              <a:gd name="connsiteX85" fmla="*/ 66101 w 3316077"/>
              <a:gd name="connsiteY85" fmla="*/ 132202 h 2258458"/>
              <a:gd name="connsiteX86" fmla="*/ 33050 w 3316077"/>
              <a:gd name="connsiteY86" fmla="*/ 187287 h 225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6077" h="2258458">
                <a:moveTo>
                  <a:pt x="33050" y="187287"/>
                </a:moveTo>
                <a:lnTo>
                  <a:pt x="33050" y="187287"/>
                </a:lnTo>
                <a:cubicBezTo>
                  <a:pt x="29378" y="437003"/>
                  <a:pt x="28122" y="686766"/>
                  <a:pt x="22033" y="936434"/>
                </a:cubicBezTo>
                <a:cubicBezTo>
                  <a:pt x="20776" y="987962"/>
                  <a:pt x="13657" y="1039195"/>
                  <a:pt x="11017" y="1090670"/>
                </a:cubicBezTo>
                <a:cubicBezTo>
                  <a:pt x="6312" y="1182430"/>
                  <a:pt x="3672" y="1274284"/>
                  <a:pt x="0" y="1366091"/>
                </a:cubicBezTo>
                <a:cubicBezTo>
                  <a:pt x="3672" y="1413831"/>
                  <a:pt x="4246" y="1461911"/>
                  <a:pt x="11017" y="1509311"/>
                </a:cubicBezTo>
                <a:cubicBezTo>
                  <a:pt x="15299" y="1539289"/>
                  <a:pt x="25706" y="1568068"/>
                  <a:pt x="33050" y="1597446"/>
                </a:cubicBezTo>
                <a:cubicBezTo>
                  <a:pt x="36722" y="1612135"/>
                  <a:pt x="39279" y="1627149"/>
                  <a:pt x="44067" y="1641513"/>
                </a:cubicBezTo>
                <a:lnTo>
                  <a:pt x="66101" y="1707614"/>
                </a:lnTo>
                <a:cubicBezTo>
                  <a:pt x="69773" y="1718631"/>
                  <a:pt x="70677" y="1731002"/>
                  <a:pt x="77118" y="1740665"/>
                </a:cubicBezTo>
                <a:cubicBezTo>
                  <a:pt x="84462" y="1751682"/>
                  <a:pt x="89788" y="1764353"/>
                  <a:pt x="99151" y="1773716"/>
                </a:cubicBezTo>
                <a:cubicBezTo>
                  <a:pt x="162810" y="1837375"/>
                  <a:pt x="102077" y="1747574"/>
                  <a:pt x="165253" y="1828800"/>
                </a:cubicBezTo>
                <a:cubicBezTo>
                  <a:pt x="181511" y="1849703"/>
                  <a:pt x="190595" y="1876176"/>
                  <a:pt x="209320" y="1894901"/>
                </a:cubicBezTo>
                <a:cubicBezTo>
                  <a:pt x="220337" y="1905918"/>
                  <a:pt x="232397" y="1915983"/>
                  <a:pt x="242371" y="1927952"/>
                </a:cubicBezTo>
                <a:cubicBezTo>
                  <a:pt x="281835" y="1975309"/>
                  <a:pt x="250578" y="1944367"/>
                  <a:pt x="275421" y="1994053"/>
                </a:cubicBezTo>
                <a:cubicBezTo>
                  <a:pt x="281342" y="2005896"/>
                  <a:pt x="291533" y="2015261"/>
                  <a:pt x="297455" y="2027104"/>
                </a:cubicBezTo>
                <a:cubicBezTo>
                  <a:pt x="302648" y="2037491"/>
                  <a:pt x="302832" y="2050003"/>
                  <a:pt x="308472" y="2060154"/>
                </a:cubicBezTo>
                <a:cubicBezTo>
                  <a:pt x="346275" y="2128200"/>
                  <a:pt x="337310" y="2116102"/>
                  <a:pt x="385590" y="2148289"/>
                </a:cubicBezTo>
                <a:cubicBezTo>
                  <a:pt x="408440" y="2182565"/>
                  <a:pt x="421904" y="2221122"/>
                  <a:pt x="462708" y="2236424"/>
                </a:cubicBezTo>
                <a:cubicBezTo>
                  <a:pt x="480241" y="2242999"/>
                  <a:pt x="499369" y="2244091"/>
                  <a:pt x="517792" y="2247441"/>
                </a:cubicBezTo>
                <a:cubicBezTo>
                  <a:pt x="539770" y="2251437"/>
                  <a:pt x="561860" y="2254786"/>
                  <a:pt x="583894" y="2258458"/>
                </a:cubicBezTo>
                <a:cubicBezTo>
                  <a:pt x="778525" y="2254786"/>
                  <a:pt x="973342" y="2256700"/>
                  <a:pt x="1167788" y="2247441"/>
                </a:cubicBezTo>
                <a:cubicBezTo>
                  <a:pt x="1205196" y="2245660"/>
                  <a:pt x="1241233" y="2232752"/>
                  <a:pt x="1277956" y="2225407"/>
                </a:cubicBezTo>
                <a:cubicBezTo>
                  <a:pt x="1444176" y="2192163"/>
                  <a:pt x="1237017" y="2234503"/>
                  <a:pt x="1377108" y="2203373"/>
                </a:cubicBezTo>
                <a:cubicBezTo>
                  <a:pt x="1395387" y="2199311"/>
                  <a:pt x="1414026" y="2196898"/>
                  <a:pt x="1432192" y="2192357"/>
                </a:cubicBezTo>
                <a:cubicBezTo>
                  <a:pt x="1443458" y="2189541"/>
                  <a:pt x="1454039" y="2184396"/>
                  <a:pt x="1465243" y="2181340"/>
                </a:cubicBezTo>
                <a:cubicBezTo>
                  <a:pt x="1494458" y="2173372"/>
                  <a:pt x="1524000" y="2166651"/>
                  <a:pt x="1553378" y="2159306"/>
                </a:cubicBezTo>
                <a:cubicBezTo>
                  <a:pt x="1568067" y="2155634"/>
                  <a:pt x="1583081" y="2153077"/>
                  <a:pt x="1597445" y="2148289"/>
                </a:cubicBezTo>
                <a:cubicBezTo>
                  <a:pt x="1644860" y="2132484"/>
                  <a:pt x="1619230" y="2140089"/>
                  <a:pt x="1674564" y="2126255"/>
                </a:cubicBezTo>
                <a:cubicBezTo>
                  <a:pt x="1753629" y="2073546"/>
                  <a:pt x="1721940" y="2100913"/>
                  <a:pt x="1773715" y="2049137"/>
                </a:cubicBezTo>
                <a:lnTo>
                  <a:pt x="1817783" y="1916935"/>
                </a:lnTo>
                <a:cubicBezTo>
                  <a:pt x="1817783" y="1916934"/>
                  <a:pt x="1839816" y="1850835"/>
                  <a:pt x="1839817" y="1850834"/>
                </a:cubicBezTo>
                <a:cubicBezTo>
                  <a:pt x="1847161" y="1839817"/>
                  <a:pt x="1855929" y="1829626"/>
                  <a:pt x="1861850" y="1817783"/>
                </a:cubicBezTo>
                <a:cubicBezTo>
                  <a:pt x="1867043" y="1807396"/>
                  <a:pt x="1866425" y="1794395"/>
                  <a:pt x="1872867" y="1784732"/>
                </a:cubicBezTo>
                <a:cubicBezTo>
                  <a:pt x="1881509" y="1771769"/>
                  <a:pt x="1895944" y="1763651"/>
                  <a:pt x="1905918" y="1751682"/>
                </a:cubicBezTo>
                <a:cubicBezTo>
                  <a:pt x="1914394" y="1741510"/>
                  <a:pt x="1917986" y="1727350"/>
                  <a:pt x="1927951" y="1718631"/>
                </a:cubicBezTo>
                <a:cubicBezTo>
                  <a:pt x="1947880" y="1701193"/>
                  <a:pt x="1972019" y="1689253"/>
                  <a:pt x="1994053" y="1674564"/>
                </a:cubicBezTo>
                <a:lnTo>
                  <a:pt x="2027103" y="1652530"/>
                </a:lnTo>
                <a:cubicBezTo>
                  <a:pt x="2038120" y="1645185"/>
                  <a:pt x="2047593" y="1634683"/>
                  <a:pt x="2060154" y="1630496"/>
                </a:cubicBezTo>
                <a:lnTo>
                  <a:pt x="2126255" y="1608463"/>
                </a:lnTo>
                <a:cubicBezTo>
                  <a:pt x="2137272" y="1601118"/>
                  <a:pt x="2147463" y="1592351"/>
                  <a:pt x="2159306" y="1586429"/>
                </a:cubicBezTo>
                <a:cubicBezTo>
                  <a:pt x="2250530" y="1540816"/>
                  <a:pt x="2130686" y="1616525"/>
                  <a:pt x="2225407" y="1553378"/>
                </a:cubicBezTo>
                <a:cubicBezTo>
                  <a:pt x="2251603" y="1474792"/>
                  <a:pt x="2214458" y="1569803"/>
                  <a:pt x="2269474" y="1487277"/>
                </a:cubicBezTo>
                <a:cubicBezTo>
                  <a:pt x="2275916" y="1477614"/>
                  <a:pt x="2276819" y="1465243"/>
                  <a:pt x="2280491" y="1454226"/>
                </a:cubicBezTo>
                <a:cubicBezTo>
                  <a:pt x="2269474" y="1450554"/>
                  <a:pt x="2247441" y="1454823"/>
                  <a:pt x="2247441" y="1443210"/>
                </a:cubicBezTo>
                <a:cubicBezTo>
                  <a:pt x="2247441" y="1431597"/>
                  <a:pt x="2270104" y="1437386"/>
                  <a:pt x="2280491" y="1432193"/>
                </a:cubicBezTo>
                <a:cubicBezTo>
                  <a:pt x="2292334" y="1426271"/>
                  <a:pt x="2300981" y="1414346"/>
                  <a:pt x="2313542" y="1410159"/>
                </a:cubicBezTo>
                <a:cubicBezTo>
                  <a:pt x="2334733" y="1403095"/>
                  <a:pt x="2357972" y="1404560"/>
                  <a:pt x="2379643" y="1399142"/>
                </a:cubicBezTo>
                <a:cubicBezTo>
                  <a:pt x="2536930" y="1359820"/>
                  <a:pt x="2333372" y="1388345"/>
                  <a:pt x="2555913" y="1366091"/>
                </a:cubicBezTo>
                <a:cubicBezTo>
                  <a:pt x="2566930" y="1362419"/>
                  <a:pt x="2577628" y="1357594"/>
                  <a:pt x="2588964" y="1355075"/>
                </a:cubicBezTo>
                <a:cubicBezTo>
                  <a:pt x="2625555" y="1346944"/>
                  <a:pt x="2697032" y="1338900"/>
                  <a:pt x="2732183" y="1333041"/>
                </a:cubicBezTo>
                <a:cubicBezTo>
                  <a:pt x="2750653" y="1329963"/>
                  <a:pt x="2769101" y="1326566"/>
                  <a:pt x="2787267" y="1322024"/>
                </a:cubicBezTo>
                <a:cubicBezTo>
                  <a:pt x="2850191" y="1306293"/>
                  <a:pt x="2788831" y="1313727"/>
                  <a:pt x="2864385" y="1299990"/>
                </a:cubicBezTo>
                <a:cubicBezTo>
                  <a:pt x="2932769" y="1287556"/>
                  <a:pt x="2935706" y="1293177"/>
                  <a:pt x="2996588" y="1277957"/>
                </a:cubicBezTo>
                <a:cubicBezTo>
                  <a:pt x="3007854" y="1275141"/>
                  <a:pt x="3018435" y="1269996"/>
                  <a:pt x="3029638" y="1266940"/>
                </a:cubicBezTo>
                <a:cubicBezTo>
                  <a:pt x="3166320" y="1229662"/>
                  <a:pt x="3074748" y="1259248"/>
                  <a:pt x="3150824" y="1233889"/>
                </a:cubicBezTo>
                <a:lnTo>
                  <a:pt x="3216925" y="1189822"/>
                </a:lnTo>
                <a:lnTo>
                  <a:pt x="3249976" y="1167788"/>
                </a:lnTo>
                <a:cubicBezTo>
                  <a:pt x="3257320" y="1156771"/>
                  <a:pt x="3261670" y="1143008"/>
                  <a:pt x="3272009" y="1134737"/>
                </a:cubicBezTo>
                <a:cubicBezTo>
                  <a:pt x="3325425" y="1092003"/>
                  <a:pt x="3292039" y="1162781"/>
                  <a:pt x="3316077" y="1090670"/>
                </a:cubicBezTo>
                <a:cubicBezTo>
                  <a:pt x="3312405" y="1061292"/>
                  <a:pt x="3311264" y="1031485"/>
                  <a:pt x="3305060" y="1002535"/>
                </a:cubicBezTo>
                <a:cubicBezTo>
                  <a:pt x="3288530" y="925397"/>
                  <a:pt x="3285782" y="958478"/>
                  <a:pt x="3272009" y="903383"/>
                </a:cubicBezTo>
                <a:cubicBezTo>
                  <a:pt x="3264665" y="874005"/>
                  <a:pt x="3255915" y="844942"/>
                  <a:pt x="3249976" y="815248"/>
                </a:cubicBezTo>
                <a:cubicBezTo>
                  <a:pt x="3236681" y="748777"/>
                  <a:pt x="3244880" y="777928"/>
                  <a:pt x="3227942" y="727113"/>
                </a:cubicBezTo>
                <a:cubicBezTo>
                  <a:pt x="3223177" y="688995"/>
                  <a:pt x="3214985" y="613723"/>
                  <a:pt x="3205908" y="572877"/>
                </a:cubicBezTo>
                <a:cubicBezTo>
                  <a:pt x="3203389" y="561541"/>
                  <a:pt x="3197708" y="551092"/>
                  <a:pt x="3194891" y="539826"/>
                </a:cubicBezTo>
                <a:cubicBezTo>
                  <a:pt x="3190349" y="521660"/>
                  <a:pt x="3187936" y="503021"/>
                  <a:pt x="3183874" y="484742"/>
                </a:cubicBezTo>
                <a:cubicBezTo>
                  <a:pt x="3178742" y="461650"/>
                  <a:pt x="3159976" y="388301"/>
                  <a:pt x="3150824" y="374573"/>
                </a:cubicBezTo>
                <a:cubicBezTo>
                  <a:pt x="3136135" y="352539"/>
                  <a:pt x="3128790" y="323161"/>
                  <a:pt x="3106756" y="308472"/>
                </a:cubicBezTo>
                <a:lnTo>
                  <a:pt x="3040655" y="264405"/>
                </a:lnTo>
                <a:cubicBezTo>
                  <a:pt x="2989243" y="187287"/>
                  <a:pt x="3018622" y="212993"/>
                  <a:pt x="2963537" y="176270"/>
                </a:cubicBezTo>
                <a:cubicBezTo>
                  <a:pt x="2959865" y="165253"/>
                  <a:pt x="2960732" y="151431"/>
                  <a:pt x="2952520" y="143219"/>
                </a:cubicBezTo>
                <a:cubicBezTo>
                  <a:pt x="2914639" y="105338"/>
                  <a:pt x="2894928" y="101988"/>
                  <a:pt x="2853368" y="88135"/>
                </a:cubicBezTo>
                <a:cubicBezTo>
                  <a:pt x="2842351" y="80790"/>
                  <a:pt x="2832417" y="71479"/>
                  <a:pt x="2820318" y="66101"/>
                </a:cubicBezTo>
                <a:cubicBezTo>
                  <a:pt x="2799094" y="56668"/>
                  <a:pt x="2776251" y="51411"/>
                  <a:pt x="2754217" y="44067"/>
                </a:cubicBezTo>
                <a:cubicBezTo>
                  <a:pt x="2743200" y="40395"/>
                  <a:pt x="2732553" y="35329"/>
                  <a:pt x="2721166" y="33051"/>
                </a:cubicBezTo>
                <a:cubicBezTo>
                  <a:pt x="2654598" y="19737"/>
                  <a:pt x="2636022" y="14159"/>
                  <a:pt x="2555913" y="11017"/>
                </a:cubicBezTo>
                <a:cubicBezTo>
                  <a:pt x="2405420" y="5115"/>
                  <a:pt x="2254785" y="3672"/>
                  <a:pt x="2104221" y="0"/>
                </a:cubicBezTo>
                <a:lnTo>
                  <a:pt x="1322024" y="11017"/>
                </a:lnTo>
                <a:cubicBezTo>
                  <a:pt x="1281474" y="12006"/>
                  <a:pt x="1241289" y="19038"/>
                  <a:pt x="1200838" y="22034"/>
                </a:cubicBezTo>
                <a:cubicBezTo>
                  <a:pt x="1142128" y="26383"/>
                  <a:pt x="1083406" y="31057"/>
                  <a:pt x="1024568" y="33051"/>
                </a:cubicBezTo>
                <a:cubicBezTo>
                  <a:pt x="866708" y="38402"/>
                  <a:pt x="708751" y="40395"/>
                  <a:pt x="550843" y="44067"/>
                </a:cubicBezTo>
                <a:cubicBezTo>
                  <a:pt x="532482" y="47739"/>
                  <a:pt x="513925" y="50542"/>
                  <a:pt x="495759" y="55084"/>
                </a:cubicBezTo>
                <a:cubicBezTo>
                  <a:pt x="484493" y="57901"/>
                  <a:pt x="474297" y="65353"/>
                  <a:pt x="462708" y="66101"/>
                </a:cubicBezTo>
                <a:cubicBezTo>
                  <a:pt x="360032" y="72725"/>
                  <a:pt x="257060" y="73446"/>
                  <a:pt x="154236" y="77118"/>
                </a:cubicBezTo>
                <a:cubicBezTo>
                  <a:pt x="75574" y="103339"/>
                  <a:pt x="101018" y="79827"/>
                  <a:pt x="66101" y="132202"/>
                </a:cubicBezTo>
                <a:cubicBezTo>
                  <a:pt x="53923" y="168737"/>
                  <a:pt x="38558" y="178106"/>
                  <a:pt x="33050" y="1872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Freeform 6">
            <a:extLst>
              <a:ext uri="{FF2B5EF4-FFF2-40B4-BE49-F238E27FC236}">
                <a16:creationId xmlns:a16="http://schemas.microsoft.com/office/drawing/2014/main" id="{89B3EAE0-2AA0-0300-8104-25FC5022024F}"/>
              </a:ext>
            </a:extLst>
          </p:cNvPr>
          <p:cNvSpPr/>
          <p:nvPr/>
        </p:nvSpPr>
        <p:spPr>
          <a:xfrm>
            <a:off x="165253" y="4531605"/>
            <a:ext cx="4913523" cy="2324559"/>
          </a:xfrm>
          <a:custGeom>
            <a:avLst/>
            <a:gdLst>
              <a:gd name="connsiteX0" fmla="*/ 0 w 4913523"/>
              <a:gd name="connsiteY0" fmla="*/ 0 h 2324559"/>
              <a:gd name="connsiteX1" fmla="*/ 11017 w 4913523"/>
              <a:gd name="connsiteY1" fmla="*/ 2324559 h 2324559"/>
              <a:gd name="connsiteX2" fmla="*/ 3734718 w 4913523"/>
              <a:gd name="connsiteY2" fmla="*/ 2258458 h 2324559"/>
              <a:gd name="connsiteX3" fmla="*/ 4913523 w 4913523"/>
              <a:gd name="connsiteY3" fmla="*/ 870332 h 2324559"/>
              <a:gd name="connsiteX4" fmla="*/ 4483865 w 4913523"/>
              <a:gd name="connsiteY4" fmla="*/ 462708 h 2324559"/>
              <a:gd name="connsiteX5" fmla="*/ 1277957 w 4913523"/>
              <a:gd name="connsiteY5" fmla="*/ 484742 h 2324559"/>
              <a:gd name="connsiteX6" fmla="*/ 1277957 w 4913523"/>
              <a:gd name="connsiteY6" fmla="*/ 33050 h 2324559"/>
              <a:gd name="connsiteX7" fmla="*/ 0 w 4913523"/>
              <a:gd name="connsiteY7" fmla="*/ 0 h 23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3523" h="2324559">
                <a:moveTo>
                  <a:pt x="0" y="0"/>
                </a:moveTo>
                <a:cubicBezTo>
                  <a:pt x="3672" y="774853"/>
                  <a:pt x="7345" y="1549706"/>
                  <a:pt x="11017" y="2324559"/>
                </a:cubicBezTo>
                <a:lnTo>
                  <a:pt x="3734718" y="2258458"/>
                </a:lnTo>
                <a:lnTo>
                  <a:pt x="4913523" y="870332"/>
                </a:lnTo>
                <a:lnTo>
                  <a:pt x="4483865" y="462708"/>
                </a:lnTo>
                <a:lnTo>
                  <a:pt x="1277957" y="484742"/>
                </a:lnTo>
                <a:lnTo>
                  <a:pt x="1277957" y="330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Freeform 7">
            <a:extLst>
              <a:ext uri="{FF2B5EF4-FFF2-40B4-BE49-F238E27FC236}">
                <a16:creationId xmlns:a16="http://schemas.microsoft.com/office/drawing/2014/main" id="{38AB536D-C0F3-BDFD-3BFA-3B43966AEBC5}"/>
              </a:ext>
            </a:extLst>
          </p:cNvPr>
          <p:cNvSpPr/>
          <p:nvPr/>
        </p:nvSpPr>
        <p:spPr>
          <a:xfrm>
            <a:off x="6290631" y="1160443"/>
            <a:ext cx="2236424" cy="4318612"/>
          </a:xfrm>
          <a:custGeom>
            <a:avLst/>
            <a:gdLst>
              <a:gd name="connsiteX0" fmla="*/ 1773716 w 2236424"/>
              <a:gd name="connsiteY0" fmla="*/ 1134738 h 4318612"/>
              <a:gd name="connsiteX1" fmla="*/ 2236424 w 2236424"/>
              <a:gd name="connsiteY1" fmla="*/ 605928 h 4318612"/>
              <a:gd name="connsiteX2" fmla="*/ 2214391 w 2236424"/>
              <a:gd name="connsiteY2" fmla="*/ 0 h 4318612"/>
              <a:gd name="connsiteX3" fmla="*/ 969485 w 2236424"/>
              <a:gd name="connsiteY3" fmla="*/ 22034 h 4318612"/>
              <a:gd name="connsiteX4" fmla="*/ 132203 w 2236424"/>
              <a:gd name="connsiteY4" fmla="*/ 1432193 h 4318612"/>
              <a:gd name="connsiteX5" fmla="*/ 11017 w 2236424"/>
              <a:gd name="connsiteY5" fmla="*/ 2776251 h 4318612"/>
              <a:gd name="connsiteX6" fmla="*/ 187287 w 2236424"/>
              <a:gd name="connsiteY6" fmla="*/ 3988106 h 4318612"/>
              <a:gd name="connsiteX7" fmla="*/ 22034 w 2236424"/>
              <a:gd name="connsiteY7" fmla="*/ 4219461 h 4318612"/>
              <a:gd name="connsiteX8" fmla="*/ 0 w 2236424"/>
              <a:gd name="connsiteY8" fmla="*/ 4318612 h 4318612"/>
              <a:gd name="connsiteX9" fmla="*/ 517793 w 2236424"/>
              <a:gd name="connsiteY9" fmla="*/ 4021157 h 4318612"/>
              <a:gd name="connsiteX10" fmla="*/ 914400 w 2236424"/>
              <a:gd name="connsiteY10" fmla="*/ 2765234 h 4318612"/>
              <a:gd name="connsiteX11" fmla="*/ 1145755 w 2236424"/>
              <a:gd name="connsiteY11" fmla="*/ 1101687 h 4318612"/>
              <a:gd name="connsiteX12" fmla="*/ 1773716 w 2236424"/>
              <a:gd name="connsiteY12" fmla="*/ 1134738 h 431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6424" h="4318612">
                <a:moveTo>
                  <a:pt x="1773716" y="1134738"/>
                </a:moveTo>
                <a:lnTo>
                  <a:pt x="2236424" y="605928"/>
                </a:lnTo>
                <a:lnTo>
                  <a:pt x="2214391" y="0"/>
                </a:lnTo>
                <a:lnTo>
                  <a:pt x="969485" y="22034"/>
                </a:lnTo>
                <a:lnTo>
                  <a:pt x="132203" y="1432193"/>
                </a:lnTo>
                <a:lnTo>
                  <a:pt x="11017" y="2776251"/>
                </a:lnTo>
                <a:lnTo>
                  <a:pt x="187287" y="3988106"/>
                </a:lnTo>
                <a:lnTo>
                  <a:pt x="22034" y="4219461"/>
                </a:lnTo>
                <a:lnTo>
                  <a:pt x="0" y="4318612"/>
                </a:lnTo>
                <a:lnTo>
                  <a:pt x="517793" y="4021157"/>
                </a:lnTo>
                <a:lnTo>
                  <a:pt x="914400" y="2765234"/>
                </a:lnTo>
                <a:lnTo>
                  <a:pt x="1145755" y="1101687"/>
                </a:lnTo>
                <a:lnTo>
                  <a:pt x="1773716" y="1134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9" name="Straight Arrow Connector 8">
            <a:extLst>
              <a:ext uri="{FF2B5EF4-FFF2-40B4-BE49-F238E27FC236}">
                <a16:creationId xmlns:a16="http://schemas.microsoft.com/office/drawing/2014/main" id="{00CE2783-A225-C43D-80FC-48D92354379A}"/>
              </a:ext>
            </a:extLst>
          </p:cNvPr>
          <p:cNvCxnSpPr>
            <a:stCxn id="8" idx="5"/>
            <a:endCxn id="8" idx="10"/>
          </p:cNvCxnSpPr>
          <p:nvPr/>
        </p:nvCxnSpPr>
        <p:spPr>
          <a:xfrm flipV="1">
            <a:off x="6301648" y="3925677"/>
            <a:ext cx="903383" cy="1101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217;p54">
            <a:extLst>
              <a:ext uri="{FF2B5EF4-FFF2-40B4-BE49-F238E27FC236}">
                <a16:creationId xmlns:a16="http://schemas.microsoft.com/office/drawing/2014/main" id="{CA47DA57-26A3-F31A-C305-DB131777A90B}"/>
              </a:ext>
            </a:extLst>
          </p:cNvPr>
          <p:cNvSpPr txBox="1">
            <a:spLocks noGrp="1"/>
          </p:cNvSpPr>
          <p:nvPr>
            <p:ph type="title"/>
          </p:nvPr>
        </p:nvSpPr>
        <p:spPr>
          <a:xfrm>
            <a:off x="2962708" y="412510"/>
            <a:ext cx="7250900" cy="487536"/>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dirty="0" err="1"/>
              <a:t>UncErtainty</a:t>
            </a:r>
            <a:r>
              <a:rPr lang="en-GB" dirty="0"/>
              <a:t> MODEL DIAGRAM</a:t>
            </a:r>
            <a:endParaRPr dirty="0"/>
          </a:p>
        </p:txBody>
      </p:sp>
      <p:pic>
        <p:nvPicPr>
          <p:cNvPr id="13" name="Google Shape;95;p1" descr="Immagine che contiene testo&#10;&#10;Descrizione generata automaticamente">
            <a:extLst>
              <a:ext uri="{FF2B5EF4-FFF2-40B4-BE49-F238E27FC236}">
                <a16:creationId xmlns:a16="http://schemas.microsoft.com/office/drawing/2014/main" id="{87894B86-7B4E-EFF1-7F4E-D1E0DCF48D8F}"/>
              </a:ext>
            </a:extLst>
          </p:cNvPr>
          <p:cNvPicPr preferRelativeResize="0">
            <a:picLocks noChangeAspect="1"/>
          </p:cNvPicPr>
          <p:nvPr/>
        </p:nvPicPr>
        <p:blipFill rotWithShape="1">
          <a:blip r:embed="rId3">
            <a:alphaModFix/>
          </a:blip>
          <a:srcRect/>
          <a:stretch/>
        </p:blipFill>
        <p:spPr>
          <a:xfrm>
            <a:off x="243000" y="219403"/>
            <a:ext cx="1705950" cy="665567"/>
          </a:xfrm>
          <a:prstGeom prst="rect">
            <a:avLst/>
          </a:prstGeom>
          <a:noFill/>
          <a:ln>
            <a:noFill/>
          </a:ln>
        </p:spPr>
      </p:pic>
      <p:sp>
        <p:nvSpPr>
          <p:cNvPr id="16" name="TextBox 15">
            <a:extLst>
              <a:ext uri="{FF2B5EF4-FFF2-40B4-BE49-F238E27FC236}">
                <a16:creationId xmlns:a16="http://schemas.microsoft.com/office/drawing/2014/main" id="{8399C659-3E82-3890-C34E-E3E4E1C7B7F2}"/>
              </a:ext>
            </a:extLst>
          </p:cNvPr>
          <p:cNvSpPr txBox="1"/>
          <p:nvPr/>
        </p:nvSpPr>
        <p:spPr>
          <a:xfrm>
            <a:off x="10262071" y="1059170"/>
            <a:ext cx="1550296" cy="461665"/>
          </a:xfrm>
          <a:prstGeom prst="rect">
            <a:avLst/>
          </a:prstGeom>
          <a:noFill/>
        </p:spPr>
        <p:txBody>
          <a:bodyPr wrap="none" rtlCol="0">
            <a:spAutoFit/>
          </a:bodyPr>
          <a:lstStyle/>
          <a:p>
            <a:r>
              <a:rPr lang="en-GB" sz="2400" b="1" dirty="0">
                <a:solidFill>
                  <a:schemeClr val="accent1">
                    <a:lumMod val="75000"/>
                  </a:schemeClr>
                </a:solidFill>
              </a:rPr>
              <a:t>SAT OBS</a:t>
            </a:r>
          </a:p>
        </p:txBody>
      </p:sp>
      <p:sp>
        <p:nvSpPr>
          <p:cNvPr id="17" name="TextBox 16">
            <a:extLst>
              <a:ext uri="{FF2B5EF4-FFF2-40B4-BE49-F238E27FC236}">
                <a16:creationId xmlns:a16="http://schemas.microsoft.com/office/drawing/2014/main" id="{C89D7486-F79A-424B-3003-746D54923E15}"/>
              </a:ext>
            </a:extLst>
          </p:cNvPr>
          <p:cNvSpPr txBox="1"/>
          <p:nvPr/>
        </p:nvSpPr>
        <p:spPr>
          <a:xfrm>
            <a:off x="10934827" y="2925473"/>
            <a:ext cx="1225015" cy="461665"/>
          </a:xfrm>
          <a:prstGeom prst="rect">
            <a:avLst/>
          </a:prstGeom>
          <a:noFill/>
        </p:spPr>
        <p:txBody>
          <a:bodyPr wrap="none" rtlCol="0">
            <a:spAutoFit/>
          </a:bodyPr>
          <a:lstStyle/>
          <a:p>
            <a:r>
              <a:rPr lang="en-GB" sz="2400" b="1" dirty="0">
                <a:solidFill>
                  <a:schemeClr val="accent1">
                    <a:lumMod val="75000"/>
                  </a:schemeClr>
                </a:solidFill>
              </a:rPr>
              <a:t>RS SIM</a:t>
            </a:r>
          </a:p>
        </p:txBody>
      </p:sp>
      <p:grpSp>
        <p:nvGrpSpPr>
          <p:cNvPr id="2" name="Group 1">
            <a:extLst>
              <a:ext uri="{FF2B5EF4-FFF2-40B4-BE49-F238E27FC236}">
                <a16:creationId xmlns:a16="http://schemas.microsoft.com/office/drawing/2014/main" id="{095CC8F0-8E72-1F17-4E27-8F754FB4BF31}"/>
              </a:ext>
            </a:extLst>
          </p:cNvPr>
          <p:cNvGrpSpPr/>
          <p:nvPr/>
        </p:nvGrpSpPr>
        <p:grpSpPr>
          <a:xfrm>
            <a:off x="9975093" y="1375656"/>
            <a:ext cx="1859496" cy="3155949"/>
            <a:chOff x="714372" y="1981200"/>
            <a:chExt cx="1859496" cy="3155949"/>
          </a:xfrm>
        </p:grpSpPr>
        <p:pic>
          <p:nvPicPr>
            <p:cNvPr id="3" name="Graphic 2" descr="Child with balloon with solid fill">
              <a:extLst>
                <a:ext uri="{FF2B5EF4-FFF2-40B4-BE49-F238E27FC236}">
                  <a16:creationId xmlns:a16="http://schemas.microsoft.com/office/drawing/2014/main" id="{E920BB72-8AB9-E612-7680-37CA4D084DA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4372" y="3776133"/>
              <a:ext cx="1129245" cy="1129245"/>
            </a:xfrm>
            <a:prstGeom prst="rect">
              <a:avLst/>
            </a:prstGeom>
          </p:spPr>
        </p:pic>
        <p:pic>
          <p:nvPicPr>
            <p:cNvPr id="10" name="Graphic 9" descr="Satellite with solid fill">
              <a:extLst>
                <a:ext uri="{FF2B5EF4-FFF2-40B4-BE49-F238E27FC236}">
                  <a16:creationId xmlns:a16="http://schemas.microsoft.com/office/drawing/2014/main" id="{2D3497FE-A138-9FE0-5D31-0A37B236530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9469503">
              <a:off x="1149350" y="1981200"/>
              <a:ext cx="1417108" cy="1417108"/>
            </a:xfrm>
            <a:prstGeom prst="rect">
              <a:avLst/>
            </a:prstGeom>
          </p:spPr>
        </p:pic>
        <p:sp>
          <p:nvSpPr>
            <p:cNvPr id="11" name="Oval 10">
              <a:extLst>
                <a:ext uri="{FF2B5EF4-FFF2-40B4-BE49-F238E27FC236}">
                  <a16:creationId xmlns:a16="http://schemas.microsoft.com/office/drawing/2014/main" id="{48C26C2F-8CCC-8E2F-BEE8-151016491E8C}"/>
                </a:ext>
              </a:extLst>
            </p:cNvPr>
            <p:cNvSpPr/>
            <p:nvPr/>
          </p:nvSpPr>
          <p:spPr>
            <a:xfrm>
              <a:off x="745068" y="4702174"/>
              <a:ext cx="1828800" cy="43497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14" name="Straight Connector 13">
              <a:extLst>
                <a:ext uri="{FF2B5EF4-FFF2-40B4-BE49-F238E27FC236}">
                  <a16:creationId xmlns:a16="http://schemas.microsoft.com/office/drawing/2014/main" id="{84245EF2-EF9D-8A69-3B2D-C4F9FBCED958}"/>
                </a:ext>
              </a:extLst>
            </p:cNvPr>
            <p:cNvCxnSpPr>
              <a:cxnSpLocks/>
            </p:cNvCxnSpPr>
            <p:nvPr/>
          </p:nvCxnSpPr>
          <p:spPr>
            <a:xfrm flipH="1">
              <a:off x="745068" y="3031067"/>
              <a:ext cx="816504" cy="18885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A9F45-ED53-90C3-C991-E553333C6354}"/>
                </a:ext>
              </a:extLst>
            </p:cNvPr>
            <p:cNvCxnSpPr>
              <a:cxnSpLocks/>
              <a:endCxn id="11" idx="6"/>
            </p:cNvCxnSpPr>
            <p:nvPr/>
          </p:nvCxnSpPr>
          <p:spPr>
            <a:xfrm>
              <a:off x="2015069" y="3166533"/>
              <a:ext cx="558799" cy="17531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47830973-1871-2106-4DBE-5514FAB75265}"/>
              </a:ext>
            </a:extLst>
          </p:cNvPr>
          <p:cNvSpPr txBox="1"/>
          <p:nvPr/>
        </p:nvSpPr>
        <p:spPr>
          <a:xfrm>
            <a:off x="10592343" y="4046797"/>
            <a:ext cx="880369" cy="461665"/>
          </a:xfrm>
          <a:prstGeom prst="rect">
            <a:avLst/>
          </a:prstGeom>
          <a:noFill/>
        </p:spPr>
        <p:txBody>
          <a:bodyPr wrap="none" rtlCol="0">
            <a:spAutoFit/>
          </a:bodyPr>
          <a:lstStyle/>
          <a:p>
            <a:r>
              <a:rPr lang="en-GB" sz="2400" b="1" dirty="0">
                <a:solidFill>
                  <a:schemeClr val="accent1">
                    <a:lumMod val="75000"/>
                  </a:schemeClr>
                </a:solidFill>
              </a:rPr>
              <a:t>COL</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342652-2E56-E3C9-3359-580BE5C5BA17}"/>
                  </a:ext>
                </a:extLst>
              </p:cNvPr>
              <p:cNvSpPr txBox="1"/>
              <p:nvPr/>
            </p:nvSpPr>
            <p:spPr>
              <a:xfrm>
                <a:off x="9065575" y="5235348"/>
                <a:ext cx="3094267" cy="5950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i="1">
                          <a:latin typeface="Cambria Math" panose="02040503050406030204" pitchFamily="18" charset="0"/>
                        </a:rPr>
                        <m:t>𝑢</m:t>
                      </m:r>
                      <m:r>
                        <m:rPr>
                          <m:lit/>
                        </m:rPr>
                        <a:rPr lang="it-IT" sz="1600">
                          <a:latin typeface="Cambria Math" panose="02040503050406030204" pitchFamily="18" charset="0"/>
                        </a:rPr>
                        <m:t>_</m:t>
                      </m:r>
                      <m:r>
                        <a:rPr lang="it-IT" sz="1600" i="1">
                          <a:latin typeface="Cambria Math" panose="02040503050406030204" pitchFamily="18" charset="0"/>
                        </a:rPr>
                        <m:t>𝑎𝑙𝑙</m:t>
                      </m:r>
                      <m:r>
                        <a:rPr lang="en-GB" sz="1600" i="1">
                          <a:latin typeface="Cambria Math" panose="02040503050406030204" pitchFamily="18" charset="0"/>
                        </a:rPr>
                        <m:t>=</m:t>
                      </m:r>
                      <m:rad>
                        <m:radPr>
                          <m:degHide m:val="on"/>
                          <m:ctrlPr>
                            <a:rPr lang="en-GB" sz="1600" i="1">
                              <a:latin typeface="Cambria Math" panose="02040503050406030204" pitchFamily="18" charset="0"/>
                              <a:ea typeface="Cambria Math" panose="02040503050406030204" pitchFamily="18" charset="0"/>
                              <a:cs typeface="Cambria Math" panose="02040503050406030204" pitchFamily="18" charset="0"/>
                            </a:rPr>
                          </m:ctrlPr>
                        </m:radPr>
                        <m:deg/>
                        <m:e>
                          <m:sSubSup>
                            <m:sSubSupPr>
                              <m:ctrlPr>
                                <a:rPr lang="en-GB" sz="1600" i="1">
                                  <a:latin typeface="Cambria Math" panose="02040503050406030204" pitchFamily="18" charset="0"/>
                                  <a:ea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𝑢</m:t>
                              </m:r>
                            </m:e>
                            <m:sub>
                              <m:r>
                                <a:rPr lang="it-IT" sz="1600" b="0" i="1" smtClean="0">
                                  <a:latin typeface="Cambria Math" panose="02040503050406030204" pitchFamily="18" charset="0"/>
                                  <a:ea typeface="Cambria Math" panose="02040503050406030204" pitchFamily="18" charset="0"/>
                                </a:rPr>
                                <m:t>𝑂𝐵𝑆</m:t>
                              </m:r>
                            </m:sub>
                            <m:sup>
                              <m:r>
                                <a:rPr lang="it-IT" sz="1600" i="1">
                                  <a:latin typeface="Cambria Math" panose="02040503050406030204" pitchFamily="18" charset="0"/>
                                  <a:ea typeface="Cambria Math" panose="02040503050406030204" pitchFamily="18" charset="0"/>
                                </a:rPr>
                                <m:t>2</m:t>
                              </m:r>
                            </m:sup>
                          </m:sSubSup>
                          <m:r>
                            <a:rPr lang="it-IT" sz="1600" b="0" i="1" smtClean="0">
                              <a:latin typeface="Cambria Math" panose="02040503050406030204" pitchFamily="18" charset="0"/>
                              <a:ea typeface="Cambria Math" panose="02040503050406030204" pitchFamily="18" charset="0"/>
                            </a:rPr>
                            <m:t>+</m:t>
                          </m:r>
                          <m:sSubSup>
                            <m:sSubSupPr>
                              <m:ctrlPr>
                                <a:rPr lang="en-GB" sz="1600" i="1">
                                  <a:latin typeface="Cambria Math" panose="02040503050406030204" pitchFamily="18" charset="0"/>
                                  <a:ea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𝑢</m:t>
                              </m:r>
                            </m:e>
                            <m:sub>
                              <m:r>
                                <a:rPr lang="it-IT" sz="1600" b="0" i="1" smtClean="0">
                                  <a:latin typeface="Cambria Math" panose="02040503050406030204" pitchFamily="18" charset="0"/>
                                  <a:ea typeface="Cambria Math" panose="02040503050406030204" pitchFamily="18" charset="0"/>
                                </a:rPr>
                                <m:t>𝑆𝐼𝑀</m:t>
                              </m:r>
                            </m:sub>
                            <m:sup>
                              <m:r>
                                <a:rPr lang="it-IT" sz="1600" i="1">
                                  <a:latin typeface="Cambria Math" panose="02040503050406030204" pitchFamily="18" charset="0"/>
                                  <a:ea typeface="Cambria Math" panose="02040503050406030204" pitchFamily="18" charset="0"/>
                                </a:rPr>
                                <m:t>2</m:t>
                              </m:r>
                            </m:sup>
                          </m:sSubSup>
                          <m:r>
                            <a:rPr lang="it-IT" sz="1600" b="0" i="1" smtClean="0">
                              <a:latin typeface="Cambria Math" panose="02040503050406030204" pitchFamily="18" charset="0"/>
                              <a:ea typeface="Cambria Math" panose="02040503050406030204" pitchFamily="18" charset="0"/>
                            </a:rPr>
                            <m:t>+</m:t>
                          </m:r>
                          <m:sSubSup>
                            <m:sSubSupPr>
                              <m:ctrlPr>
                                <a:rPr lang="en-GB" sz="1600" i="1">
                                  <a:latin typeface="Cambria Math" panose="02040503050406030204" pitchFamily="18" charset="0"/>
                                  <a:ea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𝑢</m:t>
                              </m:r>
                            </m:e>
                            <m:sub>
                              <m:r>
                                <a:rPr lang="it-IT" sz="1600" b="0" i="1" smtClean="0">
                                  <a:latin typeface="Cambria Math" panose="02040503050406030204" pitchFamily="18" charset="0"/>
                                  <a:ea typeface="Cambria Math" panose="02040503050406030204" pitchFamily="18" charset="0"/>
                                </a:rPr>
                                <m:t>𝐶𝑂𝐿</m:t>
                              </m:r>
                            </m:sub>
                            <m:sup>
                              <m:r>
                                <a:rPr lang="it-IT" sz="1600" i="1">
                                  <a:latin typeface="Cambria Math" panose="02040503050406030204" pitchFamily="18" charset="0"/>
                                  <a:ea typeface="Cambria Math" panose="02040503050406030204" pitchFamily="18" charset="0"/>
                                </a:rPr>
                                <m:t>2</m:t>
                              </m:r>
                            </m:sup>
                          </m:sSubSup>
                        </m:e>
                      </m:rad>
                    </m:oMath>
                  </m:oMathPara>
                </a14:m>
                <a:endParaRPr lang="en-IT" sz="1600" dirty="0"/>
              </a:p>
            </p:txBody>
          </p:sp>
        </mc:Choice>
        <mc:Fallback xmlns="">
          <p:sp>
            <p:nvSpPr>
              <p:cNvPr id="19" name="TextBox 18">
                <a:extLst>
                  <a:ext uri="{FF2B5EF4-FFF2-40B4-BE49-F238E27FC236}">
                    <a16:creationId xmlns:a16="http://schemas.microsoft.com/office/drawing/2014/main" id="{61342652-2E56-E3C9-3359-580BE5C5BA17}"/>
                  </a:ext>
                </a:extLst>
              </p:cNvPr>
              <p:cNvSpPr txBox="1">
                <a:spLocks noRot="1" noChangeAspect="1" noMove="1" noResize="1" noEditPoints="1" noAdjustHandles="1" noChangeArrowheads="1" noChangeShapeType="1" noTextEdit="1"/>
              </p:cNvSpPr>
              <p:nvPr/>
            </p:nvSpPr>
            <p:spPr>
              <a:xfrm>
                <a:off x="9065575" y="5235348"/>
                <a:ext cx="3094267" cy="595099"/>
              </a:xfrm>
              <a:prstGeom prst="rect">
                <a:avLst/>
              </a:prstGeom>
              <a:blipFill>
                <a:blip r:embed="rId8"/>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0" name="CasellaDiTesto 18">
                <a:extLst>
                  <a:ext uri="{FF2B5EF4-FFF2-40B4-BE49-F238E27FC236}">
                    <a16:creationId xmlns:a16="http://schemas.microsoft.com/office/drawing/2014/main" id="{4337B670-638C-447B-B279-47D70D8BCC0A}"/>
                  </a:ext>
                </a:extLst>
              </p:cNvPr>
              <p:cNvSpPr txBox="1"/>
              <p:nvPr/>
            </p:nvSpPr>
            <p:spPr>
              <a:xfrm>
                <a:off x="9022161" y="5935440"/>
                <a:ext cx="31698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𝑇𝐴</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𝑅𝑆</m:t>
                          </m:r>
                        </m:sub>
                      </m:sSub>
                      <m:r>
                        <a:rPr lang="it-IT" sz="1600" i="0">
                          <a:latin typeface="Cambria Math" panose="02040503050406030204" pitchFamily="18" charset="0"/>
                        </a:rPr>
                        <m:t>≤</m:t>
                      </m:r>
                      <m:r>
                        <a:rPr lang="it-IT" sz="1600" i="1">
                          <a:latin typeface="Cambria Math" panose="02040503050406030204" pitchFamily="18" charset="0"/>
                        </a:rPr>
                        <m:t>𝑘</m:t>
                      </m:r>
                      <m:r>
                        <a:rPr lang="it-IT" sz="1600" i="0">
                          <a:latin typeface="Cambria Math" panose="02040503050406030204" pitchFamily="18" charset="0"/>
                        </a:rPr>
                        <m:t>⋅</m:t>
                      </m:r>
                      <m:r>
                        <a:rPr lang="it-IT" sz="1600" i="1">
                          <a:latin typeface="Cambria Math" panose="02040503050406030204" pitchFamily="18" charset="0"/>
                        </a:rPr>
                        <m:t>𝑢</m:t>
                      </m:r>
                      <m:r>
                        <m:rPr>
                          <m:lit/>
                        </m:rPr>
                        <a:rPr lang="it-IT" sz="1600" i="0">
                          <a:latin typeface="Cambria Math" panose="02040503050406030204" pitchFamily="18" charset="0"/>
                        </a:rPr>
                        <m:t>_</m:t>
                      </m:r>
                      <m:r>
                        <a:rPr lang="it-IT" sz="1600" i="1">
                          <a:latin typeface="Cambria Math" panose="02040503050406030204" pitchFamily="18" charset="0"/>
                        </a:rPr>
                        <m:t>𝑎𝑙𝑙</m:t>
                      </m:r>
                    </m:oMath>
                  </m:oMathPara>
                </a14:m>
                <a:endParaRPr lang="it-IT" sz="1600" dirty="0"/>
              </a:p>
            </p:txBody>
          </p:sp>
        </mc:Choice>
        <mc:Fallback xmlns="">
          <p:sp>
            <p:nvSpPr>
              <p:cNvPr id="20" name="CasellaDiTesto 18">
                <a:extLst>
                  <a:ext uri="{FF2B5EF4-FFF2-40B4-BE49-F238E27FC236}">
                    <a16:creationId xmlns:a16="http://schemas.microsoft.com/office/drawing/2014/main" id="{4337B670-638C-447B-B279-47D70D8BCC0A}"/>
                  </a:ext>
                </a:extLst>
              </p:cNvPr>
              <p:cNvSpPr txBox="1">
                <a:spLocks noRot="1" noChangeAspect="1" noMove="1" noResize="1" noEditPoints="1" noAdjustHandles="1" noChangeArrowheads="1" noChangeShapeType="1" noTextEdit="1"/>
              </p:cNvSpPr>
              <p:nvPr/>
            </p:nvSpPr>
            <p:spPr>
              <a:xfrm>
                <a:off x="9022161" y="5935440"/>
                <a:ext cx="3169839" cy="338554"/>
              </a:xfrm>
              <a:prstGeom prst="rect">
                <a:avLst/>
              </a:prstGeom>
              <a:blipFill>
                <a:blip r:embed="rId9"/>
                <a:stretch>
                  <a:fillRect/>
                </a:stretch>
              </a:blipFill>
            </p:spPr>
            <p:txBody>
              <a:bodyPr/>
              <a:lstStyle/>
              <a:p>
                <a:r>
                  <a:rPr lang="en-IE">
                    <a:noFill/>
                  </a:rPr>
                  <a:t> </a:t>
                </a:r>
              </a:p>
            </p:txBody>
          </p:sp>
        </mc:Fallback>
      </mc:AlternateContent>
      <p:sp>
        <p:nvSpPr>
          <p:cNvPr id="21" name="CasellaDiTesto 19">
            <a:extLst>
              <a:ext uri="{FF2B5EF4-FFF2-40B4-BE49-F238E27FC236}">
                <a16:creationId xmlns:a16="http://schemas.microsoft.com/office/drawing/2014/main" id="{D986DB27-9F93-A83B-F4C7-B15348DB1CA0}"/>
              </a:ext>
            </a:extLst>
          </p:cNvPr>
          <p:cNvSpPr txBox="1"/>
          <p:nvPr/>
        </p:nvSpPr>
        <p:spPr>
          <a:xfrm>
            <a:off x="9065575" y="6363039"/>
            <a:ext cx="3094267" cy="369332"/>
          </a:xfrm>
          <a:prstGeom prst="rect">
            <a:avLst/>
          </a:prstGeom>
          <a:noFill/>
        </p:spPr>
        <p:txBody>
          <a:bodyPr wrap="square">
            <a:spAutoFit/>
          </a:bodyPr>
          <a:lstStyle/>
          <a:p>
            <a:pPr lvl="1"/>
            <a:r>
              <a:rPr lang="en-GB" b="0" i="0" u="none" strike="noStrike" dirty="0">
                <a:solidFill>
                  <a:srgbClr val="00000A"/>
                </a:solidFill>
                <a:latin typeface="Calibri"/>
                <a:ea typeface="Calibri"/>
                <a:cs typeface="Calibri"/>
                <a:sym typeface="Calibri"/>
              </a:rPr>
              <a:t>(Immler et al. 2010)</a:t>
            </a:r>
          </a:p>
        </p:txBody>
      </p:sp>
    </p:spTree>
    <p:extLst>
      <p:ext uri="{BB962C8B-B14F-4D97-AF65-F5344CB8AC3E}">
        <p14:creationId xmlns:p14="http://schemas.microsoft.com/office/powerpoint/2010/main" val="13971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18"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F08479-24C4-7648-B865-F5A75BD30172}"/>
              </a:ext>
            </a:extLst>
          </p:cNvPr>
          <p:cNvSpPr>
            <a:spLocks noGrp="1"/>
          </p:cNvSpPr>
          <p:nvPr>
            <p:ph type="title"/>
          </p:nvPr>
        </p:nvSpPr>
        <p:spPr>
          <a:xfrm>
            <a:off x="4081014" y="464212"/>
            <a:ext cx="7488686" cy="529038"/>
          </a:xfrm>
          <a:noFill/>
          <a:ln>
            <a:noFill/>
          </a:ln>
        </p:spPr>
        <p:txBody>
          <a:bodyPr>
            <a:noAutofit/>
          </a:bodyPr>
          <a:lstStyle/>
          <a:p>
            <a:r>
              <a:rPr lang="en-US" sz="3200" dirty="0"/>
              <a:t>Demonstration of VICIRS tool</a:t>
            </a:r>
            <a:r>
              <a:rPr lang="it-IT" sz="3200" dirty="0"/>
              <a:t> </a:t>
            </a:r>
          </a:p>
        </p:txBody>
      </p:sp>
      <p:sp>
        <p:nvSpPr>
          <p:cNvPr id="5" name="CasellaDiTesto 4">
            <a:extLst>
              <a:ext uri="{FF2B5EF4-FFF2-40B4-BE49-F238E27FC236}">
                <a16:creationId xmlns:a16="http://schemas.microsoft.com/office/drawing/2014/main" id="{6CAADAE5-9C7C-9143-88AB-074D4E966977}"/>
              </a:ext>
            </a:extLst>
          </p:cNvPr>
          <p:cNvSpPr txBox="1"/>
          <p:nvPr/>
        </p:nvSpPr>
        <p:spPr>
          <a:xfrm>
            <a:off x="279399" y="1626857"/>
            <a:ext cx="6857999" cy="3147080"/>
          </a:xfrm>
          <a:prstGeom prst="rect">
            <a:avLst/>
          </a:prstGeom>
          <a:noFill/>
        </p:spPr>
        <p:txBody>
          <a:bodyPr wrap="square">
            <a:spAutoFit/>
          </a:bodyPr>
          <a:lstStyle/>
          <a:p>
            <a:pPr algn="just">
              <a:lnSpc>
                <a:spcPct val="115000"/>
              </a:lnSpc>
            </a:pPr>
            <a:r>
              <a:rPr lang="it-IT" sz="2400" b="1" dirty="0" err="1"/>
              <a:t>Simulated</a:t>
            </a:r>
            <a:r>
              <a:rPr lang="it-IT" sz="2400" b="1" dirty="0"/>
              <a:t> </a:t>
            </a:r>
            <a:r>
              <a:rPr lang="it-IT" sz="2400" b="1" dirty="0" err="1"/>
              <a:t>dataset</a:t>
            </a:r>
            <a:r>
              <a:rPr lang="it-IT" sz="2400" b="1" dirty="0"/>
              <a:t> (</a:t>
            </a:r>
            <a:r>
              <a:rPr lang="it-IT" sz="2400" b="1" dirty="0">
                <a:effectLst/>
                <a:latin typeface="Noto Sans Symbols"/>
                <a:ea typeface="Noto Sans Symbols"/>
                <a:cs typeface="Noto Sans Symbols"/>
              </a:rPr>
              <a:t>160 match-</a:t>
            </a:r>
            <a:r>
              <a:rPr lang="it-IT" sz="2400" b="1" dirty="0" err="1">
                <a:effectLst/>
                <a:latin typeface="Noto Sans Symbols"/>
                <a:ea typeface="Noto Sans Symbols"/>
                <a:cs typeface="Noto Sans Symbols"/>
              </a:rPr>
              <a:t>ups</a:t>
            </a:r>
            <a:r>
              <a:rPr lang="it-IT" sz="2400" b="1" dirty="0">
                <a:effectLst/>
                <a:latin typeface="Noto Sans Symbols"/>
                <a:ea typeface="Noto Sans Symbols"/>
                <a:cs typeface="Noto Sans Symbols"/>
              </a:rPr>
              <a:t>)</a:t>
            </a:r>
            <a:endParaRPr lang="it-IT" sz="2400" b="1"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800" b="1" dirty="0">
                <a:solidFill>
                  <a:srgbClr val="000000"/>
                </a:solidFill>
                <a:effectLst/>
                <a:latin typeface="Arial" panose="020B0604020202020204" pitchFamily="34" charset="0"/>
                <a:ea typeface="Arial" panose="020B0604020202020204" pitchFamily="34" charset="0"/>
                <a:cs typeface="Noto Sans Symbols"/>
              </a:rPr>
              <a:t>MWI and ICI L1B </a:t>
            </a:r>
            <a:r>
              <a:rPr lang="en-US" sz="1800" dirty="0">
                <a:solidFill>
                  <a:srgbClr val="000000"/>
                </a:solidFill>
                <a:effectLst/>
                <a:latin typeface="Arial" panose="020B0604020202020204" pitchFamily="34" charset="0"/>
                <a:ea typeface="Arial" panose="020B0604020202020204" pitchFamily="34" charset="0"/>
                <a:cs typeface="Noto Sans Symbols"/>
              </a:rPr>
              <a:t>simulated dataset </a:t>
            </a:r>
          </a:p>
          <a:p>
            <a:pPr marL="342900" lvl="0" indent="-342900" algn="just">
              <a:lnSpc>
                <a:spcPct val="115000"/>
              </a:lnSpc>
              <a:buFont typeface="Arial" panose="020B0604020202020204" pitchFamily="34" charset="0"/>
              <a:buChar char="●"/>
            </a:pPr>
            <a:r>
              <a:rPr lang="en-US" dirty="0">
                <a:solidFill>
                  <a:srgbClr val="000000"/>
                </a:solidFill>
                <a:latin typeface="Arial" panose="020B0604020202020204" pitchFamily="34" charset="0"/>
                <a:ea typeface="Arial" panose="020B0604020202020204" pitchFamily="34" charset="0"/>
                <a:cs typeface="Noto Sans Symbols"/>
              </a:rPr>
              <a:t>S</a:t>
            </a:r>
            <a:r>
              <a:rPr lang="en-US" sz="1800" dirty="0">
                <a:solidFill>
                  <a:srgbClr val="000000"/>
                </a:solidFill>
                <a:effectLst/>
                <a:latin typeface="Arial" panose="020B0604020202020204" pitchFamily="34" charset="0"/>
                <a:ea typeface="Arial" panose="020B0604020202020204" pitchFamily="34" charset="0"/>
                <a:cs typeface="Noto Sans Symbols"/>
              </a:rPr>
              <a:t>patially &amp; temporally collocated RSs </a:t>
            </a:r>
          </a:p>
          <a:p>
            <a:pPr marL="800100" lvl="1" indent="-342900" algn="just">
              <a:lnSpc>
                <a:spcPct val="115000"/>
              </a:lnSpc>
              <a:buFont typeface="Arial" panose="020B0604020202020204" pitchFamily="34" charset="0"/>
              <a:buChar char="●"/>
            </a:pPr>
            <a:r>
              <a:rPr lang="en-US" dirty="0">
                <a:solidFill>
                  <a:srgbClr val="000000"/>
                </a:solidFill>
                <a:effectLst/>
                <a:latin typeface="Arial" panose="020B0604020202020204" pitchFamily="34" charset="0"/>
                <a:ea typeface="Arial" panose="020B0604020202020204" pitchFamily="34" charset="0"/>
                <a:cs typeface="Noto Sans Symbols"/>
              </a:rPr>
              <a:t>from </a:t>
            </a:r>
            <a:r>
              <a:rPr lang="en-US" b="1" dirty="0">
                <a:solidFill>
                  <a:srgbClr val="000000"/>
                </a:solidFill>
                <a:effectLst/>
                <a:latin typeface="Arial" panose="020B0604020202020204" pitchFamily="34" charset="0"/>
                <a:ea typeface="Arial" panose="020B0604020202020204" pitchFamily="34" charset="0"/>
                <a:cs typeface="Noto Sans Symbols"/>
              </a:rPr>
              <a:t>RHARM</a:t>
            </a:r>
            <a:r>
              <a:rPr lang="en-US" dirty="0">
                <a:solidFill>
                  <a:srgbClr val="000000"/>
                </a:solidFill>
                <a:effectLst/>
                <a:latin typeface="Arial" panose="020B0604020202020204" pitchFamily="34" charset="0"/>
                <a:ea typeface="Arial" panose="020B0604020202020204" pitchFamily="34" charset="0"/>
                <a:cs typeface="Noto Sans Symbols"/>
              </a:rPr>
              <a:t> archive</a:t>
            </a:r>
          </a:p>
          <a:p>
            <a:pPr marL="1200150" lvl="2" indent="-285750" algn="just">
              <a:lnSpc>
                <a:spcPct val="115000"/>
              </a:lnSpc>
              <a:buFont typeface="Wingdings" pitchFamily="2" charset="2"/>
              <a:buChar char="Ø"/>
            </a:pPr>
            <a:r>
              <a:rPr lang="it-IT" dirty="0">
                <a:effectLst/>
              </a:rPr>
              <a:t>2007-09-12 08:00 to 2007-09-12 12:00</a:t>
            </a:r>
          </a:p>
          <a:p>
            <a:pPr marL="1200150" lvl="2" indent="-285750" algn="just">
              <a:lnSpc>
                <a:spcPct val="115000"/>
              </a:lnSpc>
              <a:buFont typeface="Wingdings" pitchFamily="2" charset="2"/>
              <a:buChar char="Ø"/>
            </a:pPr>
            <a:r>
              <a:rPr lang="it-IT" sz="1800" dirty="0">
                <a:effectLst/>
              </a:rPr>
              <a:t>2008-02-23 08:30 to 2008-02-23 10:30</a:t>
            </a:r>
          </a:p>
          <a:p>
            <a:pPr marL="1200150" lvl="2" indent="-285750" algn="just">
              <a:lnSpc>
                <a:spcPct val="115000"/>
              </a:lnSpc>
              <a:buFont typeface="Wingdings" pitchFamily="2" charset="2"/>
              <a:buChar char="Ø"/>
            </a:pPr>
            <a:endParaRPr lang="it-IT" dirty="0"/>
          </a:p>
          <a:p>
            <a:pPr algn="just">
              <a:lnSpc>
                <a:spcPct val="115000"/>
              </a:lnSpc>
            </a:pPr>
            <a:r>
              <a:rPr lang="it-IT" sz="2400" b="1" dirty="0"/>
              <a:t>Real </a:t>
            </a:r>
            <a:r>
              <a:rPr lang="it-IT" sz="2400" b="1" dirty="0" err="1"/>
              <a:t>observations</a:t>
            </a:r>
            <a:r>
              <a:rPr lang="it-IT" sz="2400" b="1" dirty="0"/>
              <a:t> (</a:t>
            </a:r>
            <a:r>
              <a:rPr lang="en-US" sz="2400" b="1" dirty="0"/>
              <a:t>37 match-ups)</a:t>
            </a:r>
            <a:endParaRPr lang="it-IT" sz="2400" b="1" dirty="0"/>
          </a:p>
          <a:p>
            <a:pPr algn="just">
              <a:lnSpc>
                <a:spcPct val="115000"/>
              </a:lnSpc>
            </a:pPr>
            <a:endParaRPr lang="it-IT" dirty="0">
              <a:effectLst/>
            </a:endParaRPr>
          </a:p>
        </p:txBody>
      </p:sp>
      <p:pic>
        <p:nvPicPr>
          <p:cNvPr id="11" name="Immagine 10" descr="Immagine che contiene testo, diagramma, mappa, Diagramma&#10;&#10;Descrizione generata automaticamente">
            <a:extLst>
              <a:ext uri="{FF2B5EF4-FFF2-40B4-BE49-F238E27FC236}">
                <a16:creationId xmlns:a16="http://schemas.microsoft.com/office/drawing/2014/main" id="{A6F09778-5645-D14D-A89B-C89ED15B9AA7}"/>
              </a:ext>
            </a:extLst>
          </p:cNvPr>
          <p:cNvPicPr>
            <a:picLocks noChangeAspect="1"/>
          </p:cNvPicPr>
          <p:nvPr/>
        </p:nvPicPr>
        <p:blipFill rotWithShape="1">
          <a:blip r:embed="rId3"/>
          <a:srcRect l="19297" r="16354" b="51070"/>
          <a:stretch/>
        </p:blipFill>
        <p:spPr>
          <a:xfrm>
            <a:off x="8551195" y="1355822"/>
            <a:ext cx="3361406" cy="2556000"/>
          </a:xfrm>
          <a:prstGeom prst="rect">
            <a:avLst/>
          </a:prstGeom>
        </p:spPr>
      </p:pic>
      <p:pic>
        <p:nvPicPr>
          <p:cNvPr id="3" name="Google Shape;95;p1" descr="Immagine che contiene testo&#10;&#10;Descrizione generata automaticamente">
            <a:extLst>
              <a:ext uri="{FF2B5EF4-FFF2-40B4-BE49-F238E27FC236}">
                <a16:creationId xmlns:a16="http://schemas.microsoft.com/office/drawing/2014/main" id="{6EDED9C6-4182-E727-9F4E-9758BCBE6625}"/>
              </a:ext>
            </a:extLst>
          </p:cNvPr>
          <p:cNvPicPr preferRelativeResize="0">
            <a:picLocks noChangeAspect="1"/>
          </p:cNvPicPr>
          <p:nvPr/>
        </p:nvPicPr>
        <p:blipFill rotWithShape="1">
          <a:blip r:embed="rId4">
            <a:alphaModFix/>
          </a:blip>
          <a:srcRect/>
          <a:stretch/>
        </p:blipFill>
        <p:spPr>
          <a:xfrm>
            <a:off x="223986" y="173888"/>
            <a:ext cx="2256828" cy="864000"/>
          </a:xfrm>
          <a:prstGeom prst="rect">
            <a:avLst/>
          </a:prstGeom>
          <a:noFill/>
          <a:ln>
            <a:noFill/>
          </a:ln>
        </p:spPr>
      </p:pic>
      <p:pic>
        <p:nvPicPr>
          <p:cNvPr id="6" name="Immagine 5" descr="Immagine che contiene testo, diagramma, schermata, Diagramma&#10;&#10;Descrizione generata automaticamente">
            <a:extLst>
              <a:ext uri="{FF2B5EF4-FFF2-40B4-BE49-F238E27FC236}">
                <a16:creationId xmlns:a16="http://schemas.microsoft.com/office/drawing/2014/main" id="{A9F292DB-7FB9-12A8-9B6C-4BBCD6C7B140}"/>
              </a:ext>
            </a:extLst>
          </p:cNvPr>
          <p:cNvPicPr>
            <a:picLocks noChangeAspect="1"/>
          </p:cNvPicPr>
          <p:nvPr/>
        </p:nvPicPr>
        <p:blipFill>
          <a:blip r:embed="rId5"/>
          <a:srcRect t="8270" b="57975"/>
          <a:stretch/>
        </p:blipFill>
        <p:spPr>
          <a:xfrm>
            <a:off x="5122195" y="4107929"/>
            <a:ext cx="6858000" cy="2314937"/>
          </a:xfrm>
          <a:prstGeom prst="rect">
            <a:avLst/>
          </a:prstGeom>
        </p:spPr>
      </p:pic>
      <p:sp>
        <p:nvSpPr>
          <p:cNvPr id="7" name="CasellaDiTesto 6">
            <a:extLst>
              <a:ext uri="{FF2B5EF4-FFF2-40B4-BE49-F238E27FC236}">
                <a16:creationId xmlns:a16="http://schemas.microsoft.com/office/drawing/2014/main" id="{4AD2EACA-FB50-31E1-95E4-2C868E6875E7}"/>
              </a:ext>
            </a:extLst>
          </p:cNvPr>
          <p:cNvSpPr txBox="1"/>
          <p:nvPr/>
        </p:nvSpPr>
        <p:spPr>
          <a:xfrm>
            <a:off x="81324" y="4400883"/>
            <a:ext cx="4962624" cy="1660519"/>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800" b="1" dirty="0">
                <a:solidFill>
                  <a:srgbClr val="000000"/>
                </a:solidFill>
                <a:effectLst/>
                <a:latin typeface="Arial" panose="020B0604020202020204" pitchFamily="34" charset="0"/>
                <a:ea typeface="Arial" panose="020B0604020202020204" pitchFamily="34" charset="0"/>
                <a:cs typeface="Noto Sans Symbols"/>
              </a:rPr>
              <a:t>NASA Global Precipitation Measurement (GPM) Microwave Imager (GMI) </a:t>
            </a:r>
            <a:r>
              <a:rPr lang="en-US" sz="1800" dirty="0" err="1">
                <a:solidFill>
                  <a:srgbClr val="000000"/>
                </a:solidFill>
                <a:effectLst/>
                <a:latin typeface="Arial" panose="020B0604020202020204" pitchFamily="34" charset="0"/>
                <a:ea typeface="Arial" panose="020B0604020202020204" pitchFamily="34" charset="0"/>
                <a:cs typeface="Noto Sans Symbols"/>
              </a:rPr>
              <a:t>obs</a:t>
            </a:r>
            <a:endParaRPr lang="en-US" sz="1800" dirty="0">
              <a:solidFill>
                <a:srgbClr val="000000"/>
              </a:solidFill>
              <a:effectLst/>
              <a:latin typeface="Arial" panose="020B0604020202020204" pitchFamily="34" charset="0"/>
              <a:ea typeface="Arial" panose="020B0604020202020204" pitchFamily="34" charset="0"/>
              <a:cs typeface="Noto Sans Symbols"/>
            </a:endParaRPr>
          </a:p>
          <a:p>
            <a:pPr marL="342900" lvl="0" indent="-342900" algn="just">
              <a:lnSpc>
                <a:spcPct val="115000"/>
              </a:lnSpc>
              <a:buFont typeface="Arial" panose="020B0604020202020204" pitchFamily="34" charset="0"/>
              <a:buChar char="●"/>
            </a:pPr>
            <a:r>
              <a:rPr lang="en-US" dirty="0">
                <a:solidFill>
                  <a:srgbClr val="000000"/>
                </a:solidFill>
                <a:latin typeface="Arial" panose="020B0604020202020204" pitchFamily="34" charset="0"/>
                <a:ea typeface="Arial" panose="020B0604020202020204" pitchFamily="34" charset="0"/>
                <a:cs typeface="Noto Sans Symbols"/>
              </a:rPr>
              <a:t>S</a:t>
            </a:r>
            <a:r>
              <a:rPr lang="en-US" sz="1800" dirty="0">
                <a:solidFill>
                  <a:srgbClr val="000000"/>
                </a:solidFill>
                <a:effectLst/>
                <a:latin typeface="Arial" panose="020B0604020202020204" pitchFamily="34" charset="0"/>
                <a:ea typeface="Arial" panose="020B0604020202020204" pitchFamily="34" charset="0"/>
                <a:cs typeface="Noto Sans Symbols"/>
              </a:rPr>
              <a:t>patially &amp; temporally collocated RSs </a:t>
            </a:r>
          </a:p>
          <a:p>
            <a:pPr marL="800100" lvl="1" indent="-342900" algn="just">
              <a:lnSpc>
                <a:spcPct val="115000"/>
              </a:lnSpc>
              <a:buFont typeface="Arial" panose="020B0604020202020204" pitchFamily="34" charset="0"/>
              <a:buChar char="●"/>
            </a:pPr>
            <a:r>
              <a:rPr lang="en-US" dirty="0">
                <a:solidFill>
                  <a:srgbClr val="000000"/>
                </a:solidFill>
                <a:effectLst/>
                <a:latin typeface="Arial" panose="020B0604020202020204" pitchFamily="34" charset="0"/>
                <a:ea typeface="Arial" panose="020B0604020202020204" pitchFamily="34" charset="0"/>
                <a:cs typeface="Noto Sans Symbols"/>
              </a:rPr>
              <a:t>from </a:t>
            </a:r>
            <a:r>
              <a:rPr lang="en-US" b="1" dirty="0">
                <a:solidFill>
                  <a:srgbClr val="000000"/>
                </a:solidFill>
                <a:effectLst/>
                <a:latin typeface="Arial" panose="020B0604020202020204" pitchFamily="34" charset="0"/>
                <a:ea typeface="Arial" panose="020B0604020202020204" pitchFamily="34" charset="0"/>
                <a:cs typeface="Noto Sans Symbols"/>
              </a:rPr>
              <a:t>GRUAN </a:t>
            </a:r>
            <a:r>
              <a:rPr lang="en-US" dirty="0">
                <a:solidFill>
                  <a:srgbClr val="000000"/>
                </a:solidFill>
                <a:effectLst/>
                <a:latin typeface="Arial" panose="020B0604020202020204" pitchFamily="34" charset="0"/>
                <a:ea typeface="Arial" panose="020B0604020202020204" pitchFamily="34" charset="0"/>
                <a:cs typeface="Noto Sans Symbols"/>
              </a:rPr>
              <a:t>Archive</a:t>
            </a:r>
          </a:p>
          <a:p>
            <a:pPr marL="800100" lvl="1" indent="-342900" algn="just">
              <a:lnSpc>
                <a:spcPct val="115000"/>
              </a:lnSpc>
              <a:buFont typeface="Wingdings" pitchFamily="2" charset="2"/>
              <a:buChar char="Ø"/>
            </a:pPr>
            <a:r>
              <a:rPr lang="en-US" dirty="0"/>
              <a:t>2023-09-01 00:00 to 2023-12-30 23:59</a:t>
            </a:r>
          </a:p>
        </p:txBody>
      </p:sp>
    </p:spTree>
    <p:extLst>
      <p:ext uri="{BB962C8B-B14F-4D97-AF65-F5344CB8AC3E}">
        <p14:creationId xmlns:p14="http://schemas.microsoft.com/office/powerpoint/2010/main" val="45727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4" name="Google Shape;174;p50"/>
          <p:cNvSpPr txBox="1">
            <a:spLocks noGrp="1"/>
          </p:cNvSpPr>
          <p:nvPr>
            <p:ph type="title"/>
          </p:nvPr>
        </p:nvSpPr>
        <p:spPr>
          <a:xfrm>
            <a:off x="4284575" y="316967"/>
            <a:ext cx="7416799" cy="645995"/>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US" sz="3200" dirty="0"/>
              <a:t>Demonstration of VICIRS tool</a:t>
            </a:r>
            <a:r>
              <a:rPr lang="it-IT" sz="3200" dirty="0"/>
              <a:t> </a:t>
            </a:r>
            <a:endParaRPr sz="3200" dirty="0"/>
          </a:p>
        </p:txBody>
      </p:sp>
      <p:sp>
        <p:nvSpPr>
          <p:cNvPr id="16" name="CasellaDiTesto 15">
            <a:extLst>
              <a:ext uri="{FF2B5EF4-FFF2-40B4-BE49-F238E27FC236}">
                <a16:creationId xmlns:a16="http://schemas.microsoft.com/office/drawing/2014/main" id="{1FFD76D9-84F4-A44D-B293-3F79478778EF}"/>
              </a:ext>
            </a:extLst>
          </p:cNvPr>
          <p:cNvSpPr txBox="1"/>
          <p:nvPr/>
        </p:nvSpPr>
        <p:spPr>
          <a:xfrm>
            <a:off x="527431" y="1329006"/>
            <a:ext cx="6348350" cy="5374100"/>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radiometer </a:t>
            </a:r>
            <a:endParaRPr lang="en-US" sz="2000" dirty="0">
              <a:solidFill>
                <a:srgbClr val="000000"/>
              </a:solidFill>
              <a:effectLst/>
              <a:ea typeface="Arial" panose="020B0604020202020204" pitchFamily="34" charset="0"/>
            </a:endParaRPr>
          </a:p>
          <a:p>
            <a:pPr marL="34290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radiosonde archive</a:t>
            </a:r>
            <a:endParaRPr lang="it-IT" sz="20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temporal range</a:t>
            </a:r>
          </a:p>
          <a:p>
            <a:pPr marL="342900" lvl="0" indent="-342900" algn="just">
              <a:lnSpc>
                <a:spcPct val="115000"/>
              </a:lnSpc>
              <a:buFont typeface="Arial" panose="020B0604020202020204" pitchFamily="34" charset="0"/>
              <a:buChar char="•"/>
            </a:pPr>
            <a:endParaRPr lang="it-IT" sz="20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temporal distance</a:t>
            </a:r>
          </a:p>
          <a:p>
            <a:pPr marL="342900" lvl="0" indent="-342900" algn="just">
              <a:lnSpc>
                <a:spcPct val="115000"/>
              </a:lnSpc>
              <a:buFont typeface="Arial" panose="020B0604020202020204" pitchFamily="34" charset="0"/>
              <a:buChar char="•"/>
            </a:pPr>
            <a:endParaRPr lang="en-US" sz="2000" dirty="0">
              <a:solidFill>
                <a:srgbClr val="000000"/>
              </a:solidFill>
              <a:effectLst/>
              <a:ea typeface="Arial" panose="020B0604020202020204" pitchFamily="34" charset="0"/>
            </a:endParaRPr>
          </a:p>
          <a:p>
            <a:pPr marL="342900" lvl="0" indent="-342900" algn="just">
              <a:lnSpc>
                <a:spcPct val="115000"/>
              </a:lnSpc>
              <a:buFont typeface="Arial" panose="020B0604020202020204" pitchFamily="34" charset="0"/>
              <a:buChar char="•"/>
            </a:pPr>
            <a:endParaRPr lang="en-US" sz="2000" dirty="0">
              <a:solidFill>
                <a:srgbClr val="000000"/>
              </a:solidFill>
              <a:effectLst/>
              <a:ea typeface="Arial" panose="020B0604020202020204" pitchFamily="34" charset="0"/>
            </a:endParaRP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spatial range</a:t>
            </a:r>
            <a:endParaRPr lang="en-US" sz="2000" dirty="0">
              <a:solidFill>
                <a:srgbClr val="000000"/>
              </a:solidFill>
              <a:ea typeface="Arial" panose="020B0604020202020204" pitchFamily="34" charset="0"/>
            </a:endParaRP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target area </a:t>
            </a: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land fraction range </a:t>
            </a:r>
          </a:p>
          <a:p>
            <a:pPr marL="342900" indent="-342900" algn="just">
              <a:lnSpc>
                <a:spcPct val="115000"/>
              </a:lnSpc>
              <a:buFont typeface="Arial" panose="020B0604020202020204" pitchFamily="34" charset="0"/>
              <a:buChar char="•"/>
            </a:pPr>
            <a:r>
              <a:rPr lang="en-GB" sz="2000" dirty="0">
                <a:solidFill>
                  <a:srgbClr val="000000"/>
                </a:solidFill>
              </a:rPr>
              <a:t>target area cloudy percentage </a:t>
            </a:r>
          </a:p>
          <a:p>
            <a:pPr marL="34290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d</a:t>
            </a:r>
            <a:r>
              <a:rPr lang="en-US" sz="2000" dirty="0">
                <a:solidFill>
                  <a:srgbClr val="000000"/>
                </a:solidFill>
                <a:effectLst/>
                <a:ea typeface="Arial" panose="020B0604020202020204" pitchFamily="34" charset="0"/>
              </a:rPr>
              <a:t>edicated </a:t>
            </a:r>
            <a:r>
              <a:rPr lang="en-US" sz="2000" dirty="0">
                <a:solidFill>
                  <a:srgbClr val="000000"/>
                </a:solidFill>
                <a:ea typeface="Arial" panose="020B0604020202020204" pitchFamily="34" charset="0"/>
              </a:rPr>
              <a:t>l</a:t>
            </a:r>
            <a:r>
              <a:rPr lang="en-US" sz="2000" dirty="0">
                <a:solidFill>
                  <a:srgbClr val="000000"/>
                </a:solidFill>
                <a:effectLst/>
                <a:ea typeface="Arial" panose="020B0604020202020204" pitchFamily="34" charset="0"/>
              </a:rPr>
              <a:t>aunches;</a:t>
            </a: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NWP </a:t>
            </a:r>
            <a:r>
              <a:rPr lang="en-US" sz="2000" dirty="0">
                <a:solidFill>
                  <a:srgbClr val="000000"/>
                </a:solidFill>
                <a:ea typeface="Arial" panose="020B0604020202020204" pitchFamily="34" charset="0"/>
              </a:rPr>
              <a:t> (and option for skin temperature)</a:t>
            </a: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homogeneity flag</a:t>
            </a: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MCM analysis</a:t>
            </a:r>
          </a:p>
        </p:txBody>
      </p:sp>
      <p:sp>
        <p:nvSpPr>
          <p:cNvPr id="6" name="CasellaDiTesto 5">
            <a:extLst>
              <a:ext uri="{FF2B5EF4-FFF2-40B4-BE49-F238E27FC236}">
                <a16:creationId xmlns:a16="http://schemas.microsoft.com/office/drawing/2014/main" id="{11B204C4-3260-9440-9AC0-C74516E00C6A}"/>
              </a:ext>
            </a:extLst>
          </p:cNvPr>
          <p:cNvSpPr txBox="1"/>
          <p:nvPr/>
        </p:nvSpPr>
        <p:spPr>
          <a:xfrm>
            <a:off x="3475297" y="928898"/>
            <a:ext cx="4189037" cy="400110"/>
          </a:xfrm>
          <a:prstGeom prst="rect">
            <a:avLst/>
          </a:prstGeom>
          <a:noFill/>
        </p:spPr>
        <p:txBody>
          <a:bodyPr wrap="square" rtlCol="0">
            <a:spAutoFit/>
          </a:bodyPr>
          <a:lstStyle/>
          <a:p>
            <a:r>
              <a:rPr lang="en-GB" sz="2000" b="1" dirty="0"/>
              <a:t>SECOND PHASE: DATA QUERY</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3A0BC90-B1A4-1148-BFD5-4AE655C3E5BC}"/>
                  </a:ext>
                </a:extLst>
              </p:cNvPr>
              <p:cNvSpPr txBox="1"/>
              <p:nvPr/>
            </p:nvSpPr>
            <p:spPr>
              <a:xfrm>
                <a:off x="4818800" y="2461679"/>
                <a:ext cx="6348350" cy="1055995"/>
              </a:xfrm>
              <a:prstGeom prst="rect">
                <a:avLst/>
              </a:prstGeom>
              <a:noFill/>
            </p:spPr>
            <p:txBody>
              <a:bodyPr wrap="square">
                <a:spAutoFit/>
              </a:bodyPr>
              <a:lstStyle/>
              <a:p>
                <a:pPr marL="692150" indent="-285750" algn="just">
                  <a:lnSpc>
                    <a:spcPct val="115000"/>
                  </a:lnSpc>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rPr>
                  <a:t>-15’</a:t>
                </a:r>
                <a14:m>
                  <m:oMath xmlns:m="http://schemas.openxmlformats.org/officeDocument/2006/math">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18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800" dirty="0">
                    <a:effectLst/>
                    <a:latin typeface="Arial" panose="020B0604020202020204" pitchFamily="34" charset="0"/>
                    <a:ea typeface="Arial" panose="020B0604020202020204" pitchFamily="34" charset="0"/>
                  </a:rPr>
                  <a:t>45’</a:t>
                </a:r>
                <a:endParaRPr lang="it-IT" sz="1800" dirty="0">
                  <a:effectLst/>
                  <a:latin typeface="Times New Roman" panose="02020603050405020304" pitchFamily="18" charset="0"/>
                  <a:ea typeface="Times New Roman" panose="02020603050405020304" pitchFamily="18" charset="0"/>
                </a:endParaRPr>
              </a:p>
              <a:p>
                <a:pPr marL="692150" indent="-285750" algn="just">
                  <a:lnSpc>
                    <a:spcPct val="115000"/>
                  </a:lnSpc>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rPr>
                  <a:t> -1 hour </a:t>
                </a:r>
                <a14:m>
                  <m:oMath xmlns:m="http://schemas.openxmlformats.org/officeDocument/2006/math">
                    <m:r>
                      <a:rPr lang="en-US" sz="1800" i="1">
                        <a:effectLst/>
                        <a:latin typeface="Cambria Math" panose="02040503050406030204" pitchFamily="18" charset="0"/>
                        <a:ea typeface="Times New Roman" panose="02020603050405020304" pitchFamily="18" charset="0"/>
                      </a:rPr>
                      <m:t>≤</m:t>
                    </m:r>
                  </m:oMath>
                </a14:m>
                <a:r>
                  <a:rPr lang="en-US" sz="1800" dirty="0">
                    <a:effectLst/>
                    <a:latin typeface="Arial" panose="020B0604020202020204" pitchFamily="34" charset="0"/>
                    <a:ea typeface="Arial" panose="020B0604020202020204" pitchFamily="34" charset="0"/>
                  </a:rPr>
                  <a:t> </a:t>
                </a:r>
                <a14:m>
                  <m:oMath xmlns:m="http://schemas.openxmlformats.org/officeDocument/2006/math">
                    <m:r>
                      <a:rPr lang="en-US" sz="18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18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800" dirty="0">
                    <a:effectLst/>
                    <a:latin typeface="Arial" panose="020B0604020202020204" pitchFamily="34" charset="0"/>
                    <a:ea typeface="Arial" panose="020B0604020202020204" pitchFamily="34" charset="0"/>
                  </a:rPr>
                  <a:t>1 hour</a:t>
                </a:r>
                <a:endParaRPr lang="it-IT" dirty="0">
                  <a:latin typeface="Times New Roman" panose="02020603050405020304" pitchFamily="18" charset="0"/>
                  <a:ea typeface="Arial" panose="020B0604020202020204" pitchFamily="34" charset="0"/>
                </a:endParaRPr>
              </a:p>
              <a:p>
                <a:pPr marL="692150" indent="-285750" algn="just">
                  <a:lnSpc>
                    <a:spcPct val="115000"/>
                  </a:lnSpc>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rPr>
                  <a:t> -3 hours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18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800" dirty="0">
                    <a:effectLst/>
                    <a:latin typeface="Arial" panose="020B0604020202020204" pitchFamily="34" charset="0"/>
                    <a:ea typeface="Arial" panose="020B0604020202020204" pitchFamily="34" charset="0"/>
                  </a:rPr>
                  <a:t>3 hours</a:t>
                </a:r>
                <a:r>
                  <a:rPr lang="it-IT" sz="2000" dirty="0">
                    <a:effectLst/>
                  </a:rPr>
                  <a:t> </a:t>
                </a:r>
                <a:endParaRPr lang="en-US" sz="2000" dirty="0">
                  <a:solidFill>
                    <a:srgbClr val="000000"/>
                  </a:solidFill>
                  <a:effectLst/>
                  <a:ea typeface="Arial" panose="020B0604020202020204" pitchFamily="34" charset="0"/>
                </a:endParaRPr>
              </a:p>
            </p:txBody>
          </p:sp>
        </mc:Choice>
        <mc:Fallback xmlns="">
          <p:sp>
            <p:nvSpPr>
              <p:cNvPr id="7" name="CasellaDiTesto 6">
                <a:extLst>
                  <a:ext uri="{FF2B5EF4-FFF2-40B4-BE49-F238E27FC236}">
                    <a16:creationId xmlns:a16="http://schemas.microsoft.com/office/drawing/2014/main" id="{D3A0BC90-B1A4-1148-BFD5-4AE655C3E5BC}"/>
                  </a:ext>
                </a:extLst>
              </p:cNvPr>
              <p:cNvSpPr txBox="1">
                <a:spLocks noRot="1" noChangeAspect="1" noMove="1" noResize="1" noEditPoints="1" noAdjustHandles="1" noChangeArrowheads="1" noChangeShapeType="1" noTextEdit="1"/>
              </p:cNvSpPr>
              <p:nvPr/>
            </p:nvSpPr>
            <p:spPr>
              <a:xfrm>
                <a:off x="4818800" y="2461679"/>
                <a:ext cx="6348350" cy="1055995"/>
              </a:xfrm>
              <a:prstGeom prst="rect">
                <a:avLst/>
              </a:prstGeom>
              <a:blipFill>
                <a:blip r:embed="rId4"/>
                <a:stretch>
                  <a:fillRect t="-1190" b="-7143"/>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8A99249F-F25E-B245-99E8-A05FBD69A0FA}"/>
              </a:ext>
            </a:extLst>
          </p:cNvPr>
          <p:cNvSpPr txBox="1"/>
          <p:nvPr/>
        </p:nvSpPr>
        <p:spPr>
          <a:xfrm>
            <a:off x="4901311" y="3806607"/>
            <a:ext cx="5003420" cy="2896499"/>
          </a:xfrm>
          <a:prstGeom prst="rect">
            <a:avLst/>
          </a:prstGeom>
          <a:noFill/>
        </p:spPr>
        <p:txBody>
          <a:bodyPr wrap="square">
            <a:spAutoFit/>
          </a:bodyPr>
          <a:lstStyle/>
          <a:p>
            <a:pPr lvl="0" algn="just">
              <a:lnSpc>
                <a:spcPct val="115000"/>
              </a:lnSpc>
            </a:pPr>
            <a:r>
              <a:rPr lang="en-US" sz="2000" dirty="0">
                <a:solidFill>
                  <a:srgbClr val="000000"/>
                </a:solidFill>
                <a:effectLst/>
                <a:ea typeface="Arial" panose="020B0604020202020204" pitchFamily="34" charset="0"/>
              </a:rPr>
              <a:t>     spatial range</a:t>
            </a:r>
            <a:r>
              <a:rPr lang="en-US" sz="2000" dirty="0">
                <a:solidFill>
                  <a:srgbClr val="000000"/>
                </a:solidFill>
                <a:ea typeface="Arial" panose="020B0604020202020204" pitchFamily="34" charset="0"/>
              </a:rPr>
              <a:t>;</a:t>
            </a:r>
          </a:p>
          <a:p>
            <a:pPr lvl="0" algn="just">
              <a:lnSpc>
                <a:spcPct val="115000"/>
              </a:lnSpc>
            </a:pPr>
            <a:r>
              <a:rPr lang="en-US" sz="2000" dirty="0">
                <a:solidFill>
                  <a:srgbClr val="000000"/>
                </a:solidFill>
                <a:ea typeface="Arial" panose="020B0604020202020204" pitchFamily="34" charset="0"/>
              </a:rPr>
              <a:t>     1, 2, 3, 4, 5</a:t>
            </a:r>
          </a:p>
          <a:p>
            <a:pPr lvl="0" algn="just">
              <a:lnSpc>
                <a:spcPct val="115000"/>
              </a:lnSpc>
            </a:pPr>
            <a:r>
              <a:rPr lang="en-US" sz="2000" dirty="0">
                <a:solidFill>
                  <a:srgbClr val="000000"/>
                </a:solidFill>
                <a:ea typeface="Arial" panose="020B0604020202020204" pitchFamily="34" charset="0"/>
              </a:rPr>
              <a:t>     [</a:t>
            </a:r>
            <a:r>
              <a:rPr lang="en-US" sz="2000" dirty="0" err="1">
                <a:solidFill>
                  <a:srgbClr val="000000"/>
                </a:solidFill>
                <a:ea typeface="Arial" panose="020B0604020202020204" pitchFamily="34" charset="0"/>
              </a:rPr>
              <a:t>LFmin</a:t>
            </a:r>
            <a:r>
              <a:rPr lang="en-US" sz="2000" dirty="0">
                <a:solidFill>
                  <a:srgbClr val="000000"/>
                </a:solidFill>
                <a:ea typeface="Arial" panose="020B0604020202020204" pitchFamily="34" charset="0"/>
              </a:rPr>
              <a:t>: </a:t>
            </a:r>
            <a:r>
              <a:rPr lang="en-US" sz="2000" dirty="0" err="1">
                <a:solidFill>
                  <a:srgbClr val="000000"/>
                </a:solidFill>
                <a:ea typeface="Arial" panose="020B0604020202020204" pitchFamily="34" charset="0"/>
              </a:rPr>
              <a:t>LFmax</a:t>
            </a:r>
            <a:r>
              <a:rPr lang="en-US" sz="2000" dirty="0">
                <a:solidFill>
                  <a:srgbClr val="000000"/>
                </a:solidFill>
                <a:ea typeface="Arial" panose="020B0604020202020204" pitchFamily="34" charset="0"/>
              </a:rPr>
              <a:t>]</a:t>
            </a:r>
          </a:p>
          <a:p>
            <a:pPr algn="just">
              <a:lnSpc>
                <a:spcPct val="115000"/>
              </a:lnSpc>
            </a:pPr>
            <a:r>
              <a:rPr lang="en-GB" sz="2000" dirty="0">
                <a:solidFill>
                  <a:srgbClr val="000000"/>
                </a:solidFill>
              </a:rPr>
              <a:t>     maximum value for cloudy percentage</a:t>
            </a:r>
            <a:endParaRPr lang="en-US" sz="2000" dirty="0">
              <a:solidFill>
                <a:srgbClr val="000000"/>
              </a:solidFill>
            </a:endParaRPr>
          </a:p>
          <a:p>
            <a:pPr algn="just">
              <a:lnSpc>
                <a:spcPct val="115000"/>
              </a:lnSpc>
            </a:pPr>
            <a:r>
              <a:rPr lang="en-US" sz="2000" dirty="0">
                <a:solidFill>
                  <a:srgbClr val="000000"/>
                </a:solidFill>
                <a:effectLst/>
                <a:ea typeface="Arial" panose="020B0604020202020204" pitchFamily="34" charset="0"/>
              </a:rPr>
              <a:t>     0,1</a:t>
            </a:r>
          </a:p>
          <a:p>
            <a:pPr lvl="0" algn="just">
              <a:lnSpc>
                <a:spcPct val="115000"/>
              </a:lnSpc>
            </a:pPr>
            <a:r>
              <a:rPr lang="en-US" sz="2000" dirty="0">
                <a:solidFill>
                  <a:srgbClr val="000000"/>
                </a:solidFill>
                <a:ea typeface="Arial" panose="020B0604020202020204" pitchFamily="34" charset="0"/>
              </a:rPr>
              <a:t>     0,1 (1,2)</a:t>
            </a:r>
          </a:p>
          <a:p>
            <a:pPr lvl="0" algn="just">
              <a:lnSpc>
                <a:spcPct val="115000"/>
              </a:lnSpc>
            </a:pPr>
            <a:r>
              <a:rPr lang="en-US" sz="2000" dirty="0">
                <a:solidFill>
                  <a:srgbClr val="000000"/>
                </a:solidFill>
                <a:ea typeface="Arial" panose="020B0604020202020204" pitchFamily="34" charset="0"/>
              </a:rPr>
              <a:t>     0 all TAs, 1 only homogeneous TA </a:t>
            </a:r>
          </a:p>
          <a:p>
            <a:pPr lvl="0" algn="just">
              <a:lnSpc>
                <a:spcPct val="115000"/>
              </a:lnSpc>
            </a:pPr>
            <a:r>
              <a:rPr lang="en-US" sz="2000" dirty="0">
                <a:solidFill>
                  <a:srgbClr val="000000"/>
                </a:solidFill>
                <a:ea typeface="Arial" panose="020B0604020202020204" pitchFamily="34" charset="0"/>
              </a:rPr>
              <a:t>     0=no, 1=yes</a:t>
            </a:r>
          </a:p>
        </p:txBody>
      </p:sp>
      <p:sp>
        <p:nvSpPr>
          <p:cNvPr id="9" name="CasellaDiTesto 8">
            <a:extLst>
              <a:ext uri="{FF2B5EF4-FFF2-40B4-BE49-F238E27FC236}">
                <a16:creationId xmlns:a16="http://schemas.microsoft.com/office/drawing/2014/main" id="{244E3C0E-59EB-B04F-A632-A8CE86F689DF}"/>
              </a:ext>
            </a:extLst>
          </p:cNvPr>
          <p:cNvSpPr txBox="1"/>
          <p:nvPr/>
        </p:nvSpPr>
        <p:spPr>
          <a:xfrm>
            <a:off x="5262625" y="1360282"/>
            <a:ext cx="6348350" cy="1126783"/>
          </a:xfrm>
          <a:prstGeom prst="rect">
            <a:avLst/>
          </a:prstGeom>
          <a:noFill/>
        </p:spPr>
        <p:txBody>
          <a:bodyPr wrap="square">
            <a:spAutoFit/>
          </a:bodyPr>
          <a:lstStyle/>
          <a:p>
            <a:pPr lvl="0" algn="just">
              <a:lnSpc>
                <a:spcPct val="115000"/>
              </a:lnSpc>
            </a:pPr>
            <a:r>
              <a:rPr lang="en-US" sz="2000" dirty="0">
                <a:solidFill>
                  <a:srgbClr val="000000"/>
                </a:solidFill>
                <a:ea typeface="Arial" panose="020B0604020202020204" pitchFamily="34" charset="0"/>
              </a:rPr>
              <a:t>MWI, ICI, GMI</a:t>
            </a:r>
          </a:p>
          <a:p>
            <a:pPr lvl="0" algn="just">
              <a:lnSpc>
                <a:spcPct val="115000"/>
              </a:lnSpc>
            </a:pPr>
            <a:r>
              <a:rPr lang="en-US" sz="2000" dirty="0">
                <a:solidFill>
                  <a:srgbClr val="000000"/>
                </a:solidFill>
                <a:effectLst/>
                <a:ea typeface="Arial" panose="020B0604020202020204" pitchFamily="34" charset="0"/>
              </a:rPr>
              <a:t>GRUAN, RHARM</a:t>
            </a:r>
            <a:endParaRPr lang="it-IT" sz="2000" dirty="0">
              <a:solidFill>
                <a:srgbClr val="000000"/>
              </a:solidFill>
              <a:effectLst/>
              <a:ea typeface="Times New Roman" panose="02020603050405020304" pitchFamily="18" charset="0"/>
            </a:endParaRPr>
          </a:p>
          <a:p>
            <a:pPr algn="just">
              <a:lnSpc>
                <a:spcPct val="115000"/>
              </a:lnSpc>
            </a:pPr>
            <a:r>
              <a:rPr lang="it-IT" sz="2000" dirty="0" err="1">
                <a:solidFill>
                  <a:srgbClr val="000000"/>
                </a:solidFill>
                <a:ea typeface="Times New Roman" panose="02020603050405020304" pitchFamily="18" charset="0"/>
              </a:rPr>
              <a:t>yyyy</a:t>
            </a:r>
            <a:r>
              <a:rPr lang="it-IT" sz="2000" dirty="0">
                <a:solidFill>
                  <a:srgbClr val="000000"/>
                </a:solidFill>
                <a:ea typeface="Times New Roman" panose="02020603050405020304" pitchFamily="18" charset="0"/>
              </a:rPr>
              <a:t>-mm-</a:t>
            </a:r>
            <a:r>
              <a:rPr lang="it-IT" sz="2000" dirty="0" err="1">
                <a:solidFill>
                  <a:srgbClr val="000000"/>
                </a:solidFill>
                <a:ea typeface="Times New Roman" panose="02020603050405020304" pitchFamily="18" charset="0"/>
              </a:rPr>
              <a:t>dd</a:t>
            </a:r>
            <a:r>
              <a:rPr lang="it-IT" sz="2000" dirty="0">
                <a:solidFill>
                  <a:srgbClr val="000000"/>
                </a:solidFill>
                <a:ea typeface="Times New Roman" panose="02020603050405020304" pitchFamily="18" charset="0"/>
              </a:rPr>
              <a:t> </a:t>
            </a:r>
            <a:r>
              <a:rPr lang="it-IT" sz="2000" dirty="0" err="1">
                <a:solidFill>
                  <a:srgbClr val="000000"/>
                </a:solidFill>
                <a:ea typeface="Times New Roman" panose="02020603050405020304" pitchFamily="18" charset="0"/>
              </a:rPr>
              <a:t>hh:mm</a:t>
            </a:r>
            <a:r>
              <a:rPr lang="it-IT" sz="2000" dirty="0">
                <a:solidFill>
                  <a:srgbClr val="000000"/>
                </a:solidFill>
                <a:ea typeface="Times New Roman" panose="02020603050405020304" pitchFamily="18" charset="0"/>
              </a:rPr>
              <a:t> (start) to </a:t>
            </a:r>
            <a:r>
              <a:rPr lang="it-IT" sz="2000" dirty="0" err="1">
                <a:solidFill>
                  <a:srgbClr val="000000"/>
                </a:solidFill>
                <a:ea typeface="Times New Roman" panose="02020603050405020304" pitchFamily="18" charset="0"/>
              </a:rPr>
              <a:t>yyyy</a:t>
            </a:r>
            <a:r>
              <a:rPr lang="it-IT" sz="2000" dirty="0">
                <a:solidFill>
                  <a:srgbClr val="000000"/>
                </a:solidFill>
                <a:ea typeface="Times New Roman" panose="02020603050405020304" pitchFamily="18" charset="0"/>
              </a:rPr>
              <a:t>-mm-</a:t>
            </a:r>
            <a:r>
              <a:rPr lang="it-IT" sz="2000" dirty="0" err="1">
                <a:solidFill>
                  <a:srgbClr val="000000"/>
                </a:solidFill>
                <a:ea typeface="Times New Roman" panose="02020603050405020304" pitchFamily="18" charset="0"/>
              </a:rPr>
              <a:t>dd</a:t>
            </a:r>
            <a:r>
              <a:rPr lang="it-IT" sz="2000" dirty="0">
                <a:solidFill>
                  <a:srgbClr val="000000"/>
                </a:solidFill>
                <a:ea typeface="Times New Roman" panose="02020603050405020304" pitchFamily="18" charset="0"/>
              </a:rPr>
              <a:t> </a:t>
            </a:r>
            <a:r>
              <a:rPr lang="it-IT" sz="2000" dirty="0" err="1">
                <a:solidFill>
                  <a:srgbClr val="000000"/>
                </a:solidFill>
                <a:ea typeface="Times New Roman" panose="02020603050405020304" pitchFamily="18" charset="0"/>
              </a:rPr>
              <a:t>hh:mm</a:t>
            </a:r>
            <a:r>
              <a:rPr lang="it-IT" sz="2000" dirty="0">
                <a:solidFill>
                  <a:srgbClr val="000000"/>
                </a:solidFill>
                <a:ea typeface="Times New Roman" panose="02020603050405020304" pitchFamily="18" charset="0"/>
              </a:rPr>
              <a:t> (end) </a:t>
            </a:r>
            <a:endParaRPr lang="en-US" sz="2000" dirty="0">
              <a:solidFill>
                <a:srgbClr val="000000"/>
              </a:solidFill>
              <a:effectLst/>
              <a:ea typeface="Arial" panose="020B0604020202020204" pitchFamily="34" charset="0"/>
            </a:endParaRPr>
          </a:p>
        </p:txBody>
      </p:sp>
      <p:pic>
        <p:nvPicPr>
          <p:cNvPr id="2" name="Google Shape;95;p1" descr="Immagine che contiene testo&#10;&#10;Descrizione generata automaticamente">
            <a:extLst>
              <a:ext uri="{FF2B5EF4-FFF2-40B4-BE49-F238E27FC236}">
                <a16:creationId xmlns:a16="http://schemas.microsoft.com/office/drawing/2014/main" id="{8AC4AF94-00EE-6607-5580-5DDEEB3099BA}"/>
              </a:ext>
            </a:extLst>
          </p:cNvPr>
          <p:cNvPicPr preferRelativeResize="0">
            <a:picLocks noChangeAspect="1"/>
          </p:cNvPicPr>
          <p:nvPr/>
        </p:nvPicPr>
        <p:blipFill rotWithShape="1">
          <a:blip r:embed="rId5">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516801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60"/>
          <p:cNvSpPr txBox="1"/>
          <p:nvPr/>
        </p:nvSpPr>
        <p:spPr>
          <a:xfrm>
            <a:off x="5032434" y="517757"/>
            <a:ext cx="6640830" cy="520131"/>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1800"/>
            </a:pPr>
            <a:r>
              <a:rPr lang="it-IT" sz="3200" dirty="0">
                <a:solidFill>
                  <a:schemeClr val="dk1"/>
                </a:solidFill>
                <a:latin typeface="+mj-lt"/>
                <a:ea typeface="Calibri"/>
                <a:cs typeface="Calibri"/>
                <a:sym typeface="Calibri"/>
              </a:rPr>
              <a:t>QUERY ON MATCH-UPS: OUTPUT</a:t>
            </a:r>
            <a:endParaRPr sz="3200" dirty="0">
              <a:solidFill>
                <a:schemeClr val="dk1"/>
              </a:solidFill>
              <a:latin typeface="+mj-lt"/>
              <a:ea typeface="Calibri"/>
              <a:cs typeface="Calibri"/>
              <a:sym typeface="Calibri"/>
            </a:endParaRPr>
          </a:p>
        </p:txBody>
      </p:sp>
      <p:sp>
        <p:nvSpPr>
          <p:cNvPr id="286" name="Google Shape;286;p60"/>
          <p:cNvSpPr/>
          <p:nvPr/>
        </p:nvSpPr>
        <p:spPr>
          <a:xfrm>
            <a:off x="1774123" y="2536838"/>
            <a:ext cx="2232707" cy="23020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0CCD539E-992B-4F48-94F3-866C564784BB}"/>
                  </a:ext>
                </a:extLst>
              </p:cNvPr>
              <p:cNvSpPr txBox="1"/>
              <p:nvPr/>
            </p:nvSpPr>
            <p:spPr>
              <a:xfrm>
                <a:off x="3921710" y="4588838"/>
                <a:ext cx="3556626" cy="1411925"/>
              </a:xfrm>
              <a:prstGeom prst="rect">
                <a:avLst/>
              </a:prstGeom>
              <a:noFill/>
            </p:spPr>
            <p:txBody>
              <a:bodyPr wrap="square">
                <a:spAutoFit/>
              </a:bodyPr>
              <a:lstStyle/>
              <a:p>
                <a:pPr algn="just"/>
                <a14:m>
                  <m:oMath xmlns:m="http://schemas.openxmlformats.org/officeDocument/2006/math">
                    <m:r>
                      <a:rPr lang="it-IT" sz="1200" i="1"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sup>
                          <m:e>
                            <m:r>
                              <a:rPr lang="it-IT" sz="1200" i="1">
                                <a:effectLst/>
                                <a:latin typeface="Cambria Math" panose="02040503050406030204" pitchFamily="18" charset="0"/>
                                <a:ea typeface="Cambria Math" panose="02040503050406030204" pitchFamily="18" charset="0"/>
                                <a:cs typeface="Cambria Math" panose="02040503050406030204" pitchFamily="18" charset="0"/>
                              </a:rPr>
                              <m:t>𝑇𝐴</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e>
                        </m:nary>
                      </m:num>
                      <m:den>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den>
                    </m:f>
                  </m:oMath>
                </a14:m>
                <a:r>
                  <a:rPr lang="it-IT" sz="1200" dirty="0">
                    <a:effectLst/>
                  </a:rPr>
                  <a:t> </a:t>
                </a:r>
                <a:endParaRPr lang="it-IT" sz="1200" b="0" i="1" dirty="0">
                  <a:effectLst/>
                  <a:latin typeface="Cambria Math" panose="02040503050406030204" pitchFamily="18" charset="0"/>
                  <a:ea typeface="Cambria Math" panose="02040503050406030204" pitchFamily="18" charset="0"/>
                  <a:cs typeface="Cambria Math" panose="02040503050406030204" pitchFamily="18" charset="0"/>
                </a:endParaRPr>
              </a:p>
              <a:p>
                <a:pPr algn="just"/>
                <a14:m>
                  <m:oMath xmlns:m="http://schemas.openxmlformats.org/officeDocument/2006/math">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𝑆</m:t>
                    </m:r>
                    <m:r>
                      <a:rPr lang="it-IT" sz="1200" i="1" smtClean="0">
                        <a:effectLst/>
                        <a:latin typeface="Cambria Math" panose="02040503050406030204" pitchFamily="18" charset="0"/>
                        <a:ea typeface="Cambria Math" panose="02040503050406030204" pitchFamily="18" charset="0"/>
                        <a:cs typeface="Cambria Math" panose="02040503050406030204" pitchFamily="18" charset="0"/>
                      </a:rPr>
                      <m:t>𝐷</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𝑇𝐴</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p>
                                  <m:sSup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𝐵𝐼𝐴𝑆</m:t>
                                    </m:r>
                                    <m:d>
                                      <m:d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e>
                                    </m:d>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𝑇𝐴</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e>
                                  <m:sup>
                                    <m:r>
                                      <a:rPr lang="en-US" sz="1200" i="1">
                                        <a:effectLst/>
                                        <a:latin typeface="Cambria Math" panose="02040503050406030204" pitchFamily="18" charset="0"/>
                                        <a:ea typeface="Cambria Math" panose="02040503050406030204" pitchFamily="18" charset="0"/>
                                        <a:cs typeface="Cambria Math" panose="02040503050406030204" pitchFamily="18" charset="0"/>
                                      </a:rPr>
                                      <m:t>2</m:t>
                                    </m:r>
                                  </m:sup>
                                </m:sSup>
                              </m:e>
                            </m:nary>
                          </m:num>
                          <m:den>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−1</m:t>
                            </m:r>
                          </m:den>
                        </m:f>
                      </m:e>
                    </m:rad>
                  </m:oMath>
                </a14:m>
                <a:r>
                  <a:rPr lang="it-IT" sz="1200" dirty="0">
                    <a:effectLst/>
                  </a:rPr>
                  <a:t> </a:t>
                </a:r>
              </a:p>
              <a:p>
                <a:pPr algn="just"/>
                <a14:m>
                  <m:oMathPara xmlns:m="http://schemas.openxmlformats.org/officeDocument/2006/math">
                    <m:oMathParaPr>
                      <m:jc m:val="left"/>
                    </m:oMathParaPr>
                    <m:oMath xmlns:m="http://schemas.openxmlformats.org/officeDocument/2006/math">
                      <m:r>
                        <a:rPr lang="it-IT" sz="1200" i="1" smtClean="0">
                          <a:latin typeface="Cambria Math" panose="02040503050406030204" pitchFamily="18" charset="0"/>
                          <a:ea typeface="Cambria Math" panose="02040503050406030204" pitchFamily="18" charset="0"/>
                          <a:cs typeface="Cambria Math" panose="02040503050406030204" pitchFamily="18" charset="0"/>
                        </a:rPr>
                        <m:t>𝑢</m:t>
                      </m:r>
                      <m:r>
                        <a:rPr lang="it-IT" sz="1200" i="1" smtClean="0">
                          <a:latin typeface="Cambria Math" panose="02040503050406030204" pitchFamily="18" charset="0"/>
                          <a:ea typeface="Cambria Math" panose="02040503050406030204" pitchFamily="18" charset="0"/>
                          <a:cs typeface="Cambria Math" panose="02040503050406030204" pitchFamily="18" charset="0"/>
                        </a:rPr>
                        <m:t>_</m:t>
                      </m:r>
                      <m:r>
                        <a:rPr lang="it-IT" sz="1200" i="1" smtClean="0">
                          <a:latin typeface="Cambria Math" panose="02040503050406030204" pitchFamily="18" charset="0"/>
                          <a:ea typeface="Cambria Math" panose="02040503050406030204" pitchFamily="18" charset="0"/>
                          <a:cs typeface="Cambria Math" panose="02040503050406030204" pitchFamily="18" charset="0"/>
                        </a:rPr>
                        <m:t>𝐵𝐼𝐴𝑆</m:t>
                      </m:r>
                      <m:r>
                        <a:rPr lang="it-IT" sz="1200" i="1" smtClean="0">
                          <a:latin typeface="Cambria Math" panose="02040503050406030204" pitchFamily="18" charset="0"/>
                          <a:ea typeface="Cambria Math" panose="02040503050406030204" pitchFamily="18" charset="0"/>
                          <a:cs typeface="Cambria Math" panose="02040503050406030204" pitchFamily="18" charset="0"/>
                        </a:rPr>
                        <m:t>=</m:t>
                      </m:r>
                      <m:f>
                        <m:fPr>
                          <m:ctrlPr>
                            <a:rPr lang="it-IT" sz="1200" i="1" smtClean="0">
                              <a:latin typeface="Cambria Math" panose="02040503050406030204" pitchFamily="18" charset="0"/>
                              <a:ea typeface="Cambria Math" panose="02040503050406030204" pitchFamily="18" charset="0"/>
                            </a:rPr>
                          </m:ctrlPr>
                        </m:fPr>
                        <m:num>
                          <m:r>
                            <a:rPr lang="it-IT" sz="1200" i="1">
                              <a:latin typeface="Cambria Math" panose="02040503050406030204" pitchFamily="18" charset="0"/>
                              <a:ea typeface="Cambria Math" panose="02040503050406030204" pitchFamily="18" charset="0"/>
                              <a:cs typeface="Cambria Math" panose="02040503050406030204" pitchFamily="18" charset="0"/>
                            </a:rPr>
                            <m:t>𝑆𝐷</m:t>
                          </m:r>
                          <m:r>
                            <a:rPr lang="en-US"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𝑇𝐴</m:t>
                          </m:r>
                          <m:r>
                            <a:rPr lang="it-IT"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𝑅𝑆</m:t>
                          </m:r>
                        </m:num>
                        <m:den>
                          <m:rad>
                            <m:radPr>
                              <m:degHide m:val="on"/>
                              <m:ctrlPr>
                                <a:rPr lang="it-IT" sz="1200" i="1" smtClean="0">
                                  <a:latin typeface="Cambria Math" panose="02040503050406030204" pitchFamily="18" charset="0"/>
                                  <a:ea typeface="Cambria Math" panose="02040503050406030204" pitchFamily="18" charset="0"/>
                                </a:rPr>
                              </m:ctrlPr>
                            </m:radPr>
                            <m:deg/>
                            <m:e>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𝑒</m:t>
                              </m:r>
                            </m:e>
                          </m:rad>
                        </m:den>
                      </m:f>
                    </m:oMath>
                  </m:oMathPara>
                </a14:m>
                <a:endParaRPr lang="en-US" sz="1200" dirty="0">
                  <a:effectLst/>
                  <a:latin typeface="Arial" panose="020B0604020202020204" pitchFamily="34" charset="0"/>
                  <a:ea typeface="Arial" panose="020B0604020202020204" pitchFamily="34" charset="0"/>
                </a:endParaRPr>
              </a:p>
            </p:txBody>
          </p:sp>
        </mc:Choice>
        <mc:Fallback xmlns="">
          <p:sp>
            <p:nvSpPr>
              <p:cNvPr id="25" name="CasellaDiTesto 24">
                <a:extLst>
                  <a:ext uri="{FF2B5EF4-FFF2-40B4-BE49-F238E27FC236}">
                    <a16:creationId xmlns:a16="http://schemas.microsoft.com/office/drawing/2014/main" id="{0CCD539E-992B-4F48-94F3-866C564784BB}"/>
                  </a:ext>
                </a:extLst>
              </p:cNvPr>
              <p:cNvSpPr txBox="1">
                <a:spLocks noRot="1" noChangeAspect="1" noMove="1" noResize="1" noEditPoints="1" noAdjustHandles="1" noChangeArrowheads="1" noChangeShapeType="1" noTextEdit="1"/>
              </p:cNvSpPr>
              <p:nvPr/>
            </p:nvSpPr>
            <p:spPr>
              <a:xfrm>
                <a:off x="3921710" y="4588838"/>
                <a:ext cx="3556626" cy="1411925"/>
              </a:xfrm>
              <a:prstGeom prst="rect">
                <a:avLst/>
              </a:prstGeom>
              <a:blipFill>
                <a:blip r:embed="rId3"/>
                <a:stretch>
                  <a:fillRect t="-9821"/>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388B70C5-BE99-0E4C-9949-17667A2ACFC5}"/>
              </a:ext>
            </a:extLst>
          </p:cNvPr>
          <p:cNvSpPr txBox="1"/>
          <p:nvPr/>
        </p:nvSpPr>
        <p:spPr>
          <a:xfrm>
            <a:off x="150833" y="6157308"/>
            <a:ext cx="3687526" cy="307777"/>
          </a:xfrm>
          <a:prstGeom prst="rect">
            <a:avLst/>
          </a:prstGeom>
          <a:noFill/>
        </p:spPr>
        <p:txBody>
          <a:bodyPr wrap="square" rtlCol="0">
            <a:spAutoFit/>
          </a:bodyPr>
          <a:lstStyle/>
          <a:p>
            <a:r>
              <a:rPr lang="en-GB" sz="1400" dirty="0"/>
              <a:t>for all the match-ups and for all the frequencies</a:t>
            </a: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3B45FD91-5EBC-0A4A-B772-DC9ECA8B671E}"/>
                  </a:ext>
                </a:extLst>
              </p:cNvPr>
              <p:cNvSpPr txBox="1"/>
              <p:nvPr/>
            </p:nvSpPr>
            <p:spPr>
              <a:xfrm>
                <a:off x="4673577" y="1155817"/>
                <a:ext cx="2475000" cy="33855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it-IT" sz="1600" i="1"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effectLst/>
                  <a:ea typeface="Cambria Math" panose="02040503050406030204" pitchFamily="18" charset="0"/>
                  <a:cs typeface="Cambria Math" panose="02040503050406030204" pitchFamily="18" charset="0"/>
                </a:endParaRPr>
              </a:p>
            </p:txBody>
          </p:sp>
        </mc:Choice>
        <mc:Fallback xmlns="">
          <p:sp>
            <p:nvSpPr>
              <p:cNvPr id="30" name="CasellaDiTesto 29">
                <a:extLst>
                  <a:ext uri="{FF2B5EF4-FFF2-40B4-BE49-F238E27FC236}">
                    <a16:creationId xmlns:a16="http://schemas.microsoft.com/office/drawing/2014/main" id="{3B45FD91-5EBC-0A4A-B772-DC9ECA8B671E}"/>
                  </a:ext>
                </a:extLst>
              </p:cNvPr>
              <p:cNvSpPr txBox="1">
                <a:spLocks noRot="1" noChangeAspect="1" noMove="1" noResize="1" noEditPoints="1" noAdjustHandles="1" noChangeArrowheads="1" noChangeShapeType="1" noTextEdit="1"/>
              </p:cNvSpPr>
              <p:nvPr/>
            </p:nvSpPr>
            <p:spPr>
              <a:xfrm>
                <a:off x="4673577" y="1155817"/>
                <a:ext cx="2475000" cy="338554"/>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907E1EA0-63DA-1749-9AB7-032B34B874A7}"/>
                  </a:ext>
                </a:extLst>
              </p:cNvPr>
              <p:cNvSpPr txBox="1"/>
              <p:nvPr/>
            </p:nvSpPr>
            <p:spPr>
              <a:xfrm>
                <a:off x="9133015" y="1113811"/>
                <a:ext cx="182622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𝑤𝑒𝑖𝑔h𝑡𝑒𝑑</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38" name="CasellaDiTesto 37">
                <a:extLst>
                  <a:ext uri="{FF2B5EF4-FFF2-40B4-BE49-F238E27FC236}">
                    <a16:creationId xmlns:a16="http://schemas.microsoft.com/office/drawing/2014/main" id="{907E1EA0-63DA-1749-9AB7-032B34B874A7}"/>
                  </a:ext>
                </a:extLst>
              </p:cNvPr>
              <p:cNvSpPr txBox="1">
                <a:spLocks noRot="1" noChangeAspect="1" noMove="1" noResize="1" noEditPoints="1" noAdjustHandles="1" noChangeArrowheads="1" noChangeShapeType="1" noTextEdit="1"/>
              </p:cNvSpPr>
              <p:nvPr/>
            </p:nvSpPr>
            <p:spPr>
              <a:xfrm>
                <a:off x="9133015" y="1113811"/>
                <a:ext cx="1826220" cy="338554"/>
              </a:xfrm>
              <a:prstGeom prst="rect">
                <a:avLst/>
              </a:prstGeom>
              <a:blipFill>
                <a:blip r:embed="rId6"/>
                <a:stretch>
                  <a:fillRect b="-14286"/>
                </a:stretch>
              </a:blipFill>
            </p:spPr>
            <p:txBody>
              <a:bodyPr/>
              <a:lstStyle/>
              <a:p>
                <a:r>
                  <a:rPr lang="it-IT">
                    <a:noFill/>
                  </a:rPr>
                  <a:t> </a:t>
                </a:r>
              </a:p>
            </p:txBody>
          </p:sp>
        </mc:Fallback>
      </mc:AlternateContent>
      <p:sp>
        <p:nvSpPr>
          <p:cNvPr id="39" name="CasellaDiTesto 38">
            <a:extLst>
              <a:ext uri="{FF2B5EF4-FFF2-40B4-BE49-F238E27FC236}">
                <a16:creationId xmlns:a16="http://schemas.microsoft.com/office/drawing/2014/main" id="{13223239-6242-644E-8E6C-B70697915EE3}"/>
              </a:ext>
            </a:extLst>
          </p:cNvPr>
          <p:cNvSpPr txBox="1"/>
          <p:nvPr/>
        </p:nvSpPr>
        <p:spPr>
          <a:xfrm>
            <a:off x="4511665" y="6162290"/>
            <a:ext cx="3168670" cy="307777"/>
          </a:xfrm>
          <a:prstGeom prst="rect">
            <a:avLst/>
          </a:prstGeom>
          <a:noFill/>
        </p:spPr>
        <p:txBody>
          <a:bodyPr wrap="square">
            <a:spAutoFit/>
          </a:bodyPr>
          <a:lstStyle/>
          <a:p>
            <a:r>
              <a:rPr lang="en-GB" sz="1400" dirty="0"/>
              <a:t>for all the frequencies</a:t>
            </a:r>
          </a:p>
        </p:txBody>
      </p:sp>
      <p:sp>
        <p:nvSpPr>
          <p:cNvPr id="42" name="CasellaDiTesto 41">
            <a:extLst>
              <a:ext uri="{FF2B5EF4-FFF2-40B4-BE49-F238E27FC236}">
                <a16:creationId xmlns:a16="http://schemas.microsoft.com/office/drawing/2014/main" id="{52C7B767-27ED-714E-8EB0-372F04EA9458}"/>
              </a:ext>
            </a:extLst>
          </p:cNvPr>
          <p:cNvSpPr txBox="1"/>
          <p:nvPr/>
        </p:nvSpPr>
        <p:spPr>
          <a:xfrm>
            <a:off x="111955" y="4905765"/>
            <a:ext cx="3302000" cy="925382"/>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200" b="1" u="none" strike="noStrike" dirty="0">
                <a:solidFill>
                  <a:srgbClr val="00B050"/>
                </a:solidFill>
                <a:effectLst/>
                <a:ea typeface="Arial" panose="020B0604020202020204" pitchFamily="34" charset="0"/>
              </a:rPr>
              <a:t>k=1 (data are </a:t>
            </a:r>
            <a:r>
              <a:rPr lang="en-US" sz="1200" b="1" i="1" u="none" strike="noStrike" dirty="0">
                <a:solidFill>
                  <a:srgbClr val="00B050"/>
                </a:solidFill>
                <a:effectLst/>
                <a:ea typeface="Arial" panose="020B0604020202020204" pitchFamily="34" charset="0"/>
              </a:rPr>
              <a:t>consistent</a:t>
            </a:r>
            <a:r>
              <a:rPr lang="en-US" sz="1200" b="1" u="none" strike="noStrike" dirty="0">
                <a:solidFill>
                  <a:srgbClr val="00B050"/>
                </a:solidFill>
                <a:effectLst/>
                <a:ea typeface="Arial" panose="020B0604020202020204" pitchFamily="34" charset="0"/>
              </a:rPr>
              <a:t>);</a:t>
            </a:r>
            <a:endParaRPr lang="it-IT" sz="1200" b="1" u="none" strike="noStrike" dirty="0">
              <a:solidFill>
                <a:srgbClr val="00B05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9300"/>
                </a:solidFill>
                <a:effectLst/>
                <a:ea typeface="Arial" panose="020B0604020202020204" pitchFamily="34" charset="0"/>
              </a:rPr>
              <a:t>k=2 (data are </a:t>
            </a:r>
            <a:r>
              <a:rPr lang="en-US" sz="1200" b="1" i="1" u="none" strike="noStrike" dirty="0">
                <a:solidFill>
                  <a:srgbClr val="FF9300"/>
                </a:solidFill>
                <a:effectLst/>
                <a:ea typeface="Arial" panose="020B0604020202020204" pitchFamily="34" charset="0"/>
              </a:rPr>
              <a:t>in statistical agreement</a:t>
            </a:r>
            <a:r>
              <a:rPr lang="en-US" sz="1200" b="1" u="none" strike="noStrike" dirty="0">
                <a:solidFill>
                  <a:srgbClr val="FF9300"/>
                </a:solidFill>
                <a:effectLst/>
                <a:ea typeface="Arial" panose="020B0604020202020204" pitchFamily="34" charset="0"/>
              </a:rPr>
              <a:t>);</a:t>
            </a:r>
            <a:endParaRPr lang="it-IT" sz="1200" b="1" u="none" strike="noStrike" dirty="0">
              <a:solidFill>
                <a:srgbClr val="FF93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0000"/>
                </a:solidFill>
                <a:effectLst/>
                <a:ea typeface="Arial" panose="020B0604020202020204" pitchFamily="34" charset="0"/>
              </a:rPr>
              <a:t>k=3 (data are </a:t>
            </a:r>
            <a:r>
              <a:rPr lang="en-US" sz="1200" b="1" i="1" u="none" strike="noStrike" dirty="0">
                <a:solidFill>
                  <a:srgbClr val="FF0000"/>
                </a:solidFill>
                <a:effectLst/>
                <a:ea typeface="Arial" panose="020B0604020202020204" pitchFamily="34" charset="0"/>
              </a:rPr>
              <a:t>significantly different</a:t>
            </a:r>
            <a:r>
              <a:rPr lang="en-US" sz="1200" b="1" u="none" strike="noStrike" dirty="0">
                <a:solidFill>
                  <a:srgbClr val="FF0000"/>
                </a:solidFill>
                <a:effectLst/>
                <a:ea typeface="Arial" panose="020B0604020202020204" pitchFamily="34" charset="0"/>
              </a:rPr>
              <a:t>);.</a:t>
            </a:r>
            <a:endParaRPr lang="it-IT" sz="1200" b="1" u="none" strike="noStrike" dirty="0">
              <a:solidFill>
                <a:srgbClr val="FF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effectLst/>
                <a:ea typeface="Arial" panose="020B0604020202020204" pitchFamily="34" charset="0"/>
              </a:rPr>
              <a:t>results do not agree within k=3</a:t>
            </a:r>
            <a:endParaRPr lang="it-IT" sz="1200" b="1" u="none" strike="noStrike"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D59678CB-8819-F84E-9E21-1D1CFF45F7C3}"/>
                  </a:ext>
                </a:extLst>
              </p:cNvPr>
              <p:cNvSpPr txBox="1"/>
              <p:nvPr/>
            </p:nvSpPr>
            <p:spPr>
              <a:xfrm>
                <a:off x="223986" y="1225758"/>
                <a:ext cx="237813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𝑇𝐴</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𝑅𝑆</m:t>
                          </m:r>
                        </m:sub>
                      </m:sSub>
                      <m:r>
                        <a:rPr lang="it-IT" sz="1600" i="0">
                          <a:latin typeface="Cambria Math" panose="02040503050406030204" pitchFamily="18" charset="0"/>
                        </a:rPr>
                        <m:t>≤</m:t>
                      </m:r>
                      <m:r>
                        <a:rPr lang="it-IT" sz="1600" i="1">
                          <a:latin typeface="Cambria Math" panose="02040503050406030204" pitchFamily="18" charset="0"/>
                        </a:rPr>
                        <m:t>𝑘</m:t>
                      </m:r>
                      <m:r>
                        <a:rPr lang="it-IT" sz="1600" i="0">
                          <a:latin typeface="Cambria Math" panose="02040503050406030204" pitchFamily="18" charset="0"/>
                        </a:rPr>
                        <m:t>⋅</m:t>
                      </m:r>
                      <m:r>
                        <a:rPr lang="it-IT" sz="1600" i="1">
                          <a:latin typeface="Cambria Math" panose="02040503050406030204" pitchFamily="18" charset="0"/>
                        </a:rPr>
                        <m:t>𝑢</m:t>
                      </m:r>
                      <m:r>
                        <m:rPr>
                          <m:lit/>
                        </m:rPr>
                        <a:rPr lang="it-IT" sz="1600" i="0">
                          <a:latin typeface="Cambria Math" panose="02040503050406030204" pitchFamily="18" charset="0"/>
                        </a:rPr>
                        <m:t>_</m:t>
                      </m:r>
                      <m:r>
                        <a:rPr lang="it-IT" sz="1600" i="1">
                          <a:latin typeface="Cambria Math" panose="02040503050406030204" pitchFamily="18" charset="0"/>
                        </a:rPr>
                        <m:t>𝑎𝑙𝑙</m:t>
                      </m:r>
                    </m:oMath>
                  </m:oMathPara>
                </a14:m>
                <a:endParaRPr lang="it-IT" sz="1600" dirty="0"/>
              </a:p>
            </p:txBody>
          </p:sp>
        </mc:Choice>
        <mc:Fallback xmlns="">
          <p:sp>
            <p:nvSpPr>
              <p:cNvPr id="43" name="CasellaDiTesto 42">
                <a:extLst>
                  <a:ext uri="{FF2B5EF4-FFF2-40B4-BE49-F238E27FC236}">
                    <a16:creationId xmlns:a16="http://schemas.microsoft.com/office/drawing/2014/main" id="{D59678CB-8819-F84E-9E21-1D1CFF45F7C3}"/>
                  </a:ext>
                </a:extLst>
              </p:cNvPr>
              <p:cNvSpPr txBox="1">
                <a:spLocks noRot="1" noChangeAspect="1" noMove="1" noResize="1" noEditPoints="1" noAdjustHandles="1" noChangeArrowheads="1" noChangeShapeType="1" noTextEdit="1"/>
              </p:cNvSpPr>
              <p:nvPr/>
            </p:nvSpPr>
            <p:spPr>
              <a:xfrm>
                <a:off x="223986" y="1225758"/>
                <a:ext cx="2378134" cy="338554"/>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CasellaDiTesto 35">
                <a:extLst>
                  <a:ext uri="{FF2B5EF4-FFF2-40B4-BE49-F238E27FC236}">
                    <a16:creationId xmlns:a16="http://schemas.microsoft.com/office/drawing/2014/main" id="{6370C556-3AF4-7341-962D-71084B255647}"/>
                  </a:ext>
                </a:extLst>
              </p:cNvPr>
              <p:cNvSpPr txBox="1"/>
              <p:nvPr/>
            </p:nvSpPr>
            <p:spPr>
              <a:xfrm>
                <a:off x="7478336" y="4548530"/>
                <a:ext cx="4530784" cy="1793889"/>
              </a:xfrm>
              <a:prstGeom prst="rect">
                <a:avLst/>
              </a:prstGeom>
              <a:noFill/>
            </p:spPr>
            <p:txBody>
              <a:bodyPr wrap="square">
                <a:spAutoFit/>
              </a:bodyPr>
              <a:lstStyle/>
              <a:p>
                <a:pPr lvl="0"/>
                <a14:m>
                  <m:oMath xmlns:m="http://schemas.openxmlformats.org/officeDocument/2006/math">
                    <m:r>
                      <a:rPr lang="it-IT" sz="1200" b="0" i="1" smtClean="0">
                        <a:latin typeface="Cambria Math" panose="02040503050406030204" pitchFamily="18" charset="0"/>
                        <a:ea typeface="Cambria Math" panose="02040503050406030204" pitchFamily="18" charset="0"/>
                        <a:cs typeface="Cambria Math" panose="02040503050406030204" pitchFamily="18" charset="0"/>
                      </a:rPr>
                      <m:t>𝑤</m:t>
                    </m:r>
                    <m:r>
                      <a:rPr lang="it-IT" sz="1200" i="1" smtClean="0">
                        <a:latin typeface="Cambria Math" panose="02040503050406030204" pitchFamily="18" charset="0"/>
                        <a:ea typeface="Cambria Math" panose="02040503050406030204" pitchFamily="18" charset="0"/>
                        <a:cs typeface="Cambria Math" panose="02040503050406030204" pitchFamily="18" charset="0"/>
                      </a:rPr>
                      <m:t>𝐵𝐼𝐴𝑆</m:t>
                    </m:r>
                    <m:r>
                      <a:rPr lang="en-US" sz="1200" i="1">
                        <a:latin typeface="Cambria Math" panose="02040503050406030204" pitchFamily="18" charset="0"/>
                        <a:ea typeface="Cambria Math" panose="02040503050406030204" pitchFamily="18" charset="0"/>
                        <a:cs typeface="Cambria Math" panose="02040503050406030204" pitchFamily="18" charset="0"/>
                      </a:rPr>
                      <m:t>=</m:t>
                    </m:r>
                    <m:f>
                      <m:fPr>
                        <m:ctrlPr>
                          <a:rPr lang="it-IT" sz="1200" i="1" smtClean="0">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𝐽</m:t>
                                </m:r>
                              </m:sub>
                            </m:sSub>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𝑇𝐴</m:t>
                            </m:r>
                            <m:r>
                              <a:rPr lang="en-US"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𝑅𝑆</m:t>
                            </m:r>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r>
                              <a:rPr lang="en-US" sz="1200" i="1">
                                <a:latin typeface="Cambria Math" panose="02040503050406030204" pitchFamily="18" charset="0"/>
                                <a:ea typeface="Cambria Math" panose="02040503050406030204" pitchFamily="18" charset="0"/>
                                <a:cs typeface="Cambria Math" panose="02040503050406030204" pitchFamily="18" charset="0"/>
                              </a:rPr>
                              <m:t>)</m:t>
                            </m:r>
                          </m:e>
                        </m:nary>
                      </m:num>
                      <m:den>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den>
                    </m:f>
                  </m:oMath>
                </a14:m>
                <a:r>
                  <a:rPr lang="en-US" sz="1200" i="1" dirty="0">
                    <a:latin typeface="Cambria Math" panose="02040503050406030204" pitchFamily="18" charset="0"/>
                    <a:ea typeface="Cambria Math" panose="02040503050406030204" pitchFamily="18" charset="0"/>
                    <a:cs typeface="Cambria Math" panose="02040503050406030204" pitchFamily="18" charset="0"/>
                  </a:rPr>
                  <a:t> ,    </a:t>
                </a:r>
                <a14:m>
                  <m:oMath xmlns:m="http://schemas.openxmlformats.org/officeDocument/2006/math">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r>
                      <a:rPr lang="it-IT" sz="1200" i="1">
                        <a:latin typeface="Cambria Math" panose="02040503050406030204" pitchFamily="18" charset="0"/>
                        <a:ea typeface="Cambria Math" panose="02040503050406030204" pitchFamily="18" charset="0"/>
                        <a:cs typeface="Cambria Math" panose="02040503050406030204" pitchFamily="18" charset="0"/>
                      </a:rPr>
                      <m:t>=1/</m:t>
                    </m:r>
                    <m:sSup>
                      <m:sSup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pPr>
                      <m:e>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𝑢</m:t>
                        </m:r>
                        <m:r>
                          <a:rPr lang="it-IT"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𝑎𝑙𝑙</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r>
                          <a:rPr lang="it-IT" sz="1200" i="1">
                            <a:latin typeface="Cambria Math" panose="02040503050406030204" pitchFamily="18" charset="0"/>
                            <a:ea typeface="Cambria Math" panose="02040503050406030204" pitchFamily="18" charset="0"/>
                            <a:cs typeface="Cambria Math" panose="02040503050406030204" pitchFamily="18" charset="0"/>
                          </a:rPr>
                          <m:t>))</m:t>
                        </m:r>
                      </m:e>
                      <m:sup>
                        <m:r>
                          <a:rPr lang="it-IT" sz="1200" i="1">
                            <a:latin typeface="Cambria Math" panose="02040503050406030204" pitchFamily="18" charset="0"/>
                            <a:ea typeface="Cambria Math" panose="02040503050406030204" pitchFamily="18" charset="0"/>
                            <a:cs typeface="Cambria Math" panose="02040503050406030204" pitchFamily="18" charset="0"/>
                          </a:rPr>
                          <m:t>2</m:t>
                        </m:r>
                      </m:sup>
                    </m:sSup>
                  </m:oMath>
                </a14:m>
                <a:endParaRPr lang="it-IT" sz="1200" i="1" dirty="0">
                  <a:latin typeface="Cambria Math" panose="02040503050406030204" pitchFamily="18" charset="0"/>
                  <a:ea typeface="Cambria Math" panose="02040503050406030204" pitchFamily="18" charset="0"/>
                  <a:cs typeface="Cambria Math" panose="02040503050406030204" pitchFamily="18" charset="0"/>
                </a:endParaRPr>
              </a:p>
              <a:p>
                <a:pPr lvl="0"/>
                <a:r>
                  <a:rPr lang="it-IT" sz="1400" i="1" dirty="0">
                    <a:latin typeface="Cambria Math" panose="02040503050406030204" pitchFamily="18" charset="0"/>
                    <a:ea typeface="Cambria Math" panose="02040503050406030204" pitchFamily="18" charset="0"/>
                    <a:cs typeface="Cambria Math" panose="02040503050406030204" pitchFamily="18" charset="0"/>
                  </a:rPr>
                  <a:t>  </a:t>
                </a:r>
              </a:p>
              <a:p>
                <a:pPr lvl="0"/>
                <a14:m>
                  <m:oMathPara xmlns:m="http://schemas.openxmlformats.org/officeDocument/2006/math">
                    <m:oMathParaPr>
                      <m:jc m:val="left"/>
                    </m:oMathParaPr>
                    <m:oMath xmlns:m="http://schemas.openxmlformats.org/officeDocument/2006/math">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𝑆</m:t>
                      </m:r>
                      <m:r>
                        <a:rPr lang="it-IT" sz="1200" i="1" smtClean="0">
                          <a:effectLst/>
                          <a:latin typeface="Cambria Math" panose="02040503050406030204" pitchFamily="18" charset="0"/>
                          <a:ea typeface="Cambria Math" panose="02040503050406030204" pitchFamily="18" charset="0"/>
                          <a:cs typeface="Cambria Math" panose="02040503050406030204" pitchFamily="18" charset="0"/>
                        </a:rPr>
                        <m:t>𝐷</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𝑤</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𝑇𝐴</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p>
                                    <m:sSup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sSupPr>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𝑤</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𝐵𝐼𝐴𝑆</m:t>
                                      </m:r>
                                      <m:d>
                                        <m:d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e>
                                      </m:d>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𝑇𝐴</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e>
                                    <m:sup>
                                      <m:r>
                                        <a:rPr lang="en-US" sz="1200" i="1">
                                          <a:effectLst/>
                                          <a:latin typeface="Cambria Math" panose="02040503050406030204" pitchFamily="18" charset="0"/>
                                          <a:ea typeface="Cambria Math" panose="02040503050406030204" pitchFamily="18" charset="0"/>
                                          <a:cs typeface="Cambria Math" panose="02040503050406030204" pitchFamily="18" charset="0"/>
                                        </a:rPr>
                                        <m:t>2</m:t>
                                      </m:r>
                                    </m:sup>
                                  </m:sSup>
                                </m:e>
                              </m:nary>
                            </m:num>
                            <m:den>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m:t>
                              </m:r>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Sup>
                                    <m:sSubSupPr>
                                      <m:ctrlPr>
                                        <a:rPr lang="it-IT" sz="1200" i="1">
                                          <a:latin typeface="Cambria Math" panose="02040503050406030204" pitchFamily="18" charset="0"/>
                                          <a:ea typeface="Cambria Math" panose="02040503050406030204" pitchFamily="18" charset="0"/>
                                        </a:rPr>
                                      </m:ctrlPr>
                                    </m:sSubSupPr>
                                    <m:e>
                                      <m:r>
                                        <a:rPr lang="it-IT" sz="1200" i="1">
                                          <a:latin typeface="Cambria Math" panose="02040503050406030204" pitchFamily="18" charset="0"/>
                                          <a:ea typeface="Cambria Math" panose="02040503050406030204" pitchFamily="18" charset="0"/>
                                        </a:rPr>
                                        <m:t>𝑤</m:t>
                                      </m:r>
                                    </m:e>
                                    <m:sub>
                                      <m:r>
                                        <a:rPr lang="it-IT" sz="1200" i="1">
                                          <a:latin typeface="Cambria Math" panose="02040503050406030204" pitchFamily="18" charset="0"/>
                                          <a:ea typeface="Cambria Math" panose="02040503050406030204" pitchFamily="18" charset="0"/>
                                        </a:rPr>
                                        <m:t>𝑖</m:t>
                                      </m:r>
                                      <m:r>
                                        <a:rPr lang="it-IT" sz="1200" i="1">
                                          <a:latin typeface="Cambria Math" panose="02040503050406030204" pitchFamily="18" charset="0"/>
                                          <a:ea typeface="Cambria Math" panose="02040503050406030204" pitchFamily="18" charset="0"/>
                                        </a:rPr>
                                        <m:t>,</m:t>
                                      </m:r>
                                      <m:r>
                                        <a:rPr lang="it-IT" sz="1200" i="1">
                                          <a:latin typeface="Cambria Math" panose="02040503050406030204" pitchFamily="18" charset="0"/>
                                          <a:ea typeface="Cambria Math" panose="02040503050406030204" pitchFamily="18" charset="0"/>
                                        </a:rPr>
                                        <m:t>𝑗</m:t>
                                      </m:r>
                                    </m:sub>
                                    <m:sup>
                                      <m:r>
                                        <a:rPr lang="it-IT" sz="1200" i="1">
                                          <a:latin typeface="Cambria Math" panose="02040503050406030204" pitchFamily="18" charset="0"/>
                                          <a:ea typeface="Cambria Math" panose="02040503050406030204" pitchFamily="18" charset="0"/>
                                        </a:rPr>
                                        <m:t>2</m:t>
                                      </m:r>
                                    </m:sup>
                                  </m:sSubSup>
                                </m:e>
                              </m:nary>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m:t>
                              </m:r>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m:t>
                              </m:r>
                            </m:den>
                          </m:f>
                        </m:e>
                      </m:rad>
                    </m:oMath>
                  </m:oMathPara>
                </a14:m>
                <a:endParaRPr lang="it-IT" sz="1200" i="1" dirty="0">
                  <a:latin typeface="Cambria Math" panose="02040503050406030204" pitchFamily="18" charset="0"/>
                  <a:ea typeface="Cambria Math" panose="02040503050406030204" pitchFamily="18" charset="0"/>
                  <a:cs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it-IT" sz="1200" i="1">
                          <a:latin typeface="Cambria Math" panose="02040503050406030204" pitchFamily="18" charset="0"/>
                          <a:ea typeface="Cambria Math" panose="02040503050406030204" pitchFamily="18" charset="0"/>
                          <a:cs typeface="Cambria Math" panose="02040503050406030204" pitchFamily="18" charset="0"/>
                        </a:rPr>
                        <m:t>𝑢</m:t>
                      </m:r>
                      <m:r>
                        <a:rPr lang="it-IT" sz="1200" i="1">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𝑤</m:t>
                      </m:r>
                      <m:r>
                        <a:rPr lang="it-IT" sz="1200" i="1">
                          <a:latin typeface="Cambria Math" panose="02040503050406030204" pitchFamily="18" charset="0"/>
                          <a:ea typeface="Cambria Math" panose="02040503050406030204" pitchFamily="18" charset="0"/>
                          <a:cs typeface="Cambria Math" panose="02040503050406030204" pitchFamily="18" charset="0"/>
                        </a:rPr>
                        <m:t>𝐵𝐼𝐴𝑆</m:t>
                      </m:r>
                      <m:r>
                        <a:rPr lang="it-IT" sz="1200" i="1">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it-IT" sz="1200" i="1">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it-IT" sz="1200" i="1">
                                  <a:latin typeface="Cambria Math" panose="02040503050406030204" pitchFamily="18" charset="0"/>
                                  <a:ea typeface="Cambria Math" panose="02040503050406030204" pitchFamily="18" charset="0"/>
                                  <a:cs typeface="Cambria Math" panose="02040503050406030204" pitchFamily="18" charset="0"/>
                                </a:rPr>
                              </m:ctrlPr>
                            </m:fPr>
                            <m:num>
                              <m:r>
                                <a:rPr lang="it-IT" sz="1200" i="1">
                                  <a:latin typeface="Cambria Math" panose="02040503050406030204" pitchFamily="18" charset="0"/>
                                  <a:ea typeface="Cambria Math" panose="02040503050406030204" pitchFamily="18" charset="0"/>
                                  <a:cs typeface="Cambria Math" panose="02040503050406030204" pitchFamily="18" charset="0"/>
                                </a:rPr>
                                <m:t>1</m:t>
                              </m:r>
                            </m:num>
                            <m:den>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den>
                          </m:f>
                        </m:e>
                      </m:rad>
                    </m:oMath>
                  </m:oMathPara>
                </a14:m>
                <a:endParaRPr lang="it-IT" sz="1200" i="1" dirty="0">
                  <a:latin typeface="Cambria Math" panose="02040503050406030204" pitchFamily="18" charset="0"/>
                  <a:ea typeface="Cambria Math" panose="02040503050406030204" pitchFamily="18" charset="0"/>
                  <a:cs typeface="Cambria Math" panose="02040503050406030204" pitchFamily="18" charset="0"/>
                </a:endParaRPr>
              </a:p>
            </p:txBody>
          </p:sp>
        </mc:Choice>
        <mc:Fallback xmlns="">
          <p:sp>
            <p:nvSpPr>
              <p:cNvPr id="23" name="CasellaDiTesto 35">
                <a:extLst>
                  <a:ext uri="{FF2B5EF4-FFF2-40B4-BE49-F238E27FC236}">
                    <a16:creationId xmlns:a16="http://schemas.microsoft.com/office/drawing/2014/main" id="{6370C556-3AF4-7341-962D-71084B255647}"/>
                  </a:ext>
                </a:extLst>
              </p:cNvPr>
              <p:cNvSpPr txBox="1">
                <a:spLocks noRot="1" noChangeAspect="1" noMove="1" noResize="1" noEditPoints="1" noAdjustHandles="1" noChangeArrowheads="1" noChangeShapeType="1" noTextEdit="1"/>
              </p:cNvSpPr>
              <p:nvPr/>
            </p:nvSpPr>
            <p:spPr>
              <a:xfrm>
                <a:off x="7478336" y="4548530"/>
                <a:ext cx="4530784" cy="1793889"/>
              </a:xfrm>
              <a:prstGeom prst="rect">
                <a:avLst/>
              </a:prstGeom>
              <a:blipFill>
                <a:blip r:embed="rId8"/>
                <a:stretch>
                  <a:fillRect t="-7746" b="-20423"/>
                </a:stretch>
              </a:blipFill>
            </p:spPr>
            <p:txBody>
              <a:bodyPr/>
              <a:lstStyle/>
              <a:p>
                <a:r>
                  <a:rPr lang="it-IT">
                    <a:noFill/>
                  </a:rPr>
                  <a:t> </a:t>
                </a:r>
              </a:p>
            </p:txBody>
          </p:sp>
        </mc:Fallback>
      </mc:AlternateContent>
      <p:pic>
        <p:nvPicPr>
          <p:cNvPr id="10" name="Immagine 9" descr="Immagine che contiene testo, diagramma, Diagramma, schermata&#10;&#10;Descrizione generata automaticamente">
            <a:extLst>
              <a:ext uri="{FF2B5EF4-FFF2-40B4-BE49-F238E27FC236}">
                <a16:creationId xmlns:a16="http://schemas.microsoft.com/office/drawing/2014/main" id="{0A61CE5A-9FB4-8F4C-B7A4-C884CED4FC1E}"/>
              </a:ext>
            </a:extLst>
          </p:cNvPr>
          <p:cNvPicPr>
            <a:picLocks noChangeAspect="1"/>
          </p:cNvPicPr>
          <p:nvPr/>
        </p:nvPicPr>
        <p:blipFill>
          <a:blip r:embed="rId9"/>
          <a:stretch>
            <a:fillRect/>
          </a:stretch>
        </p:blipFill>
        <p:spPr>
          <a:xfrm>
            <a:off x="150834" y="1615961"/>
            <a:ext cx="3687526" cy="2950021"/>
          </a:xfrm>
          <a:prstGeom prst="rect">
            <a:avLst/>
          </a:prstGeom>
        </p:spPr>
      </p:pic>
      <p:pic>
        <p:nvPicPr>
          <p:cNvPr id="13" name="Immagine 12" descr="Immagine che contiene testo, linea, Diagramma, numero&#10;&#10;Descrizione generata automaticamente">
            <a:extLst>
              <a:ext uri="{FF2B5EF4-FFF2-40B4-BE49-F238E27FC236}">
                <a16:creationId xmlns:a16="http://schemas.microsoft.com/office/drawing/2014/main" id="{09EDC2B4-C209-4240-8ED2-B4DF64BBAA62}"/>
              </a:ext>
            </a:extLst>
          </p:cNvPr>
          <p:cNvPicPr>
            <a:picLocks noChangeAspect="1"/>
          </p:cNvPicPr>
          <p:nvPr/>
        </p:nvPicPr>
        <p:blipFill>
          <a:blip r:embed="rId10"/>
          <a:stretch>
            <a:fillRect/>
          </a:stretch>
        </p:blipFill>
        <p:spPr>
          <a:xfrm>
            <a:off x="8138249" y="1923838"/>
            <a:ext cx="3888000" cy="1944000"/>
          </a:xfrm>
          <a:prstGeom prst="rect">
            <a:avLst/>
          </a:prstGeom>
        </p:spPr>
      </p:pic>
      <p:pic>
        <p:nvPicPr>
          <p:cNvPr id="15" name="Immagine 14" descr="Immagine che contiene testo, linea, numero, Diagramma&#10;&#10;Descrizione generata automaticamente">
            <a:extLst>
              <a:ext uri="{FF2B5EF4-FFF2-40B4-BE49-F238E27FC236}">
                <a16:creationId xmlns:a16="http://schemas.microsoft.com/office/drawing/2014/main" id="{2A54F483-EFB1-FB41-9501-5C99F35C9908}"/>
              </a:ext>
            </a:extLst>
          </p:cNvPr>
          <p:cNvPicPr>
            <a:picLocks noChangeAspect="1"/>
          </p:cNvPicPr>
          <p:nvPr/>
        </p:nvPicPr>
        <p:blipFill>
          <a:blip r:embed="rId11"/>
          <a:stretch>
            <a:fillRect/>
          </a:stretch>
        </p:blipFill>
        <p:spPr>
          <a:xfrm>
            <a:off x="4128539" y="1923838"/>
            <a:ext cx="3888000" cy="1944000"/>
          </a:xfrm>
          <a:prstGeom prst="rect">
            <a:avLst/>
          </a:prstGeom>
        </p:spPr>
      </p:pic>
      <p:pic>
        <p:nvPicPr>
          <p:cNvPr id="2" name="Google Shape;95;p1" descr="Immagine che contiene testo&#10;&#10;Descrizione generata automaticamente">
            <a:extLst>
              <a:ext uri="{FF2B5EF4-FFF2-40B4-BE49-F238E27FC236}">
                <a16:creationId xmlns:a16="http://schemas.microsoft.com/office/drawing/2014/main" id="{7B9C63CC-3DE3-3A44-3F68-A748AEC81B45}"/>
              </a:ext>
            </a:extLst>
          </p:cNvPr>
          <p:cNvPicPr preferRelativeResize="0">
            <a:picLocks noChangeAspect="1"/>
          </p:cNvPicPr>
          <p:nvPr/>
        </p:nvPicPr>
        <p:blipFill rotWithShape="1">
          <a:blip r:embed="rId12">
            <a:alphaModFix/>
          </a:blip>
          <a:srcRect/>
          <a:stretch/>
        </p:blipFill>
        <p:spPr>
          <a:xfrm>
            <a:off x="223986" y="173888"/>
            <a:ext cx="2256828" cy="864000"/>
          </a:xfrm>
          <a:prstGeom prst="rect">
            <a:avLst/>
          </a:prstGeom>
          <a:noFill/>
          <a:ln>
            <a:noFill/>
          </a:ln>
        </p:spPr>
      </p:pic>
      <p:sp>
        <p:nvSpPr>
          <p:cNvPr id="5" name="TextBox 4">
            <a:extLst>
              <a:ext uri="{FF2B5EF4-FFF2-40B4-BE49-F238E27FC236}">
                <a16:creationId xmlns:a16="http://schemas.microsoft.com/office/drawing/2014/main" id="{5FEB8EEE-7AAC-4975-7EC0-D0CAFB05211E}"/>
              </a:ext>
            </a:extLst>
          </p:cNvPr>
          <p:cNvSpPr txBox="1"/>
          <p:nvPr/>
        </p:nvSpPr>
        <p:spPr>
          <a:xfrm>
            <a:off x="11193193" y="3911979"/>
            <a:ext cx="998807" cy="646331"/>
          </a:xfrm>
          <a:prstGeom prst="rect">
            <a:avLst/>
          </a:prstGeom>
          <a:noFill/>
        </p:spPr>
        <p:txBody>
          <a:bodyPr wrap="square" rtlCol="0">
            <a:spAutoFit/>
          </a:bodyPr>
          <a:lstStyle/>
          <a:p>
            <a:r>
              <a:rPr lang="en-GB" dirty="0">
                <a:solidFill>
                  <a:srgbClr val="FF0000"/>
                </a:solidFill>
              </a:rPr>
              <a:t>166, 183GHz</a:t>
            </a:r>
            <a:endParaRPr lang="en-IE" dirty="0">
              <a:solidFill>
                <a:srgbClr val="FF0000"/>
              </a:solidFill>
            </a:endParaRPr>
          </a:p>
        </p:txBody>
      </p:sp>
      <p:sp>
        <p:nvSpPr>
          <p:cNvPr id="6" name="Oval 5">
            <a:extLst>
              <a:ext uri="{FF2B5EF4-FFF2-40B4-BE49-F238E27FC236}">
                <a16:creationId xmlns:a16="http://schemas.microsoft.com/office/drawing/2014/main" id="{CC79456F-F3F3-C3AB-FA90-8FDADABEFE9C}"/>
              </a:ext>
            </a:extLst>
          </p:cNvPr>
          <p:cNvSpPr/>
          <p:nvPr/>
        </p:nvSpPr>
        <p:spPr>
          <a:xfrm>
            <a:off x="11145328" y="3431608"/>
            <a:ext cx="938360" cy="480371"/>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diagramma, numero, Diagramma&#10;&#10;Descrizione generata automaticamente">
            <a:extLst>
              <a:ext uri="{FF2B5EF4-FFF2-40B4-BE49-F238E27FC236}">
                <a16:creationId xmlns:a16="http://schemas.microsoft.com/office/drawing/2014/main" id="{EE6AF07E-DE62-754A-A9B4-8CCDB6E51A69}"/>
              </a:ext>
            </a:extLst>
          </p:cNvPr>
          <p:cNvPicPr>
            <a:picLocks noChangeAspect="1"/>
          </p:cNvPicPr>
          <p:nvPr/>
        </p:nvPicPr>
        <p:blipFill>
          <a:blip r:embed="rId3"/>
          <a:stretch>
            <a:fillRect/>
          </a:stretch>
        </p:blipFill>
        <p:spPr>
          <a:xfrm>
            <a:off x="6096000" y="2045699"/>
            <a:ext cx="5872500" cy="4698000"/>
          </a:xfrm>
          <a:prstGeom prst="rect">
            <a:avLst/>
          </a:prstGeom>
        </p:spPr>
      </p:pic>
      <p:pic>
        <p:nvPicPr>
          <p:cNvPr id="8" name="Immagine 7" descr="Immagine che contiene testo, diagramma, schermata, Diagramma&#10;&#10;Descrizione generata automaticamente">
            <a:extLst>
              <a:ext uri="{FF2B5EF4-FFF2-40B4-BE49-F238E27FC236}">
                <a16:creationId xmlns:a16="http://schemas.microsoft.com/office/drawing/2014/main" id="{72F686C6-9657-4748-BEE0-B542E56F475C}"/>
              </a:ext>
            </a:extLst>
          </p:cNvPr>
          <p:cNvPicPr>
            <a:picLocks noChangeAspect="1"/>
          </p:cNvPicPr>
          <p:nvPr/>
        </p:nvPicPr>
        <p:blipFill>
          <a:blip r:embed="rId4"/>
          <a:stretch>
            <a:fillRect/>
          </a:stretch>
        </p:blipFill>
        <p:spPr>
          <a:xfrm>
            <a:off x="118400" y="2045699"/>
            <a:ext cx="5872500" cy="4698000"/>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F28E9A3-9583-B545-A749-5ADEBCF3FED6}"/>
                  </a:ext>
                </a:extLst>
              </p:cNvPr>
              <p:cNvSpPr txBox="1"/>
              <p:nvPr/>
            </p:nvSpPr>
            <p:spPr>
              <a:xfrm>
                <a:off x="3401399" y="261905"/>
                <a:ext cx="7950200"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simulated dataset:</a:t>
                </a:r>
              </a:p>
              <a:p>
                <a:r>
                  <a:rPr lang="en-US" sz="3200" cap="all" spc="200" dirty="0">
                    <a:solidFill>
                      <a:srgbClr val="262626"/>
                    </a:solidFill>
                    <a:latin typeface="+mj-lt"/>
                    <a:ea typeface="+mj-ea"/>
                    <a:cs typeface="+mj-cs"/>
                  </a:rPr>
                  <a:t>ICI L</a:t>
                </a:r>
                <a:r>
                  <a:rPr lang="en-US" sz="3200" cap="all" spc="200" dirty="0">
                    <a:solidFill>
                      <a:srgbClr val="262626"/>
                    </a:solidFill>
                    <a:latin typeface="Arial" panose="020B0604020202020204" pitchFamily="34" charset="0"/>
                    <a:ea typeface="+mj-ea"/>
                    <a:cs typeface="Arial" panose="020B0604020202020204" pitchFamily="34" charset="0"/>
                  </a:rPr>
                  <a:t>1</a:t>
                </a:r>
                <a:r>
                  <a:rPr lang="en-US" sz="3200" cap="all" spc="200" dirty="0">
                    <a:solidFill>
                      <a:srgbClr val="262626"/>
                    </a:solidFill>
                    <a:latin typeface="+mj-lt"/>
                    <a:ea typeface="+mj-ea"/>
                    <a:cs typeface="+mj-cs"/>
                  </a:rPr>
                  <a:t>B – RHARM, </a:t>
                </a:r>
                <a14:m>
                  <m:oMath xmlns:m="http://schemas.openxmlformats.org/officeDocument/2006/math">
                    <m:r>
                      <a:rPr lang="it-IT" sz="3200" b="0" i="1" smtClean="0">
                        <a:latin typeface="Cambria Math" panose="02040503050406030204" pitchFamily="18" charset="0"/>
                      </a:rPr>
                      <m:t>𝐿𝐹</m:t>
                    </m:r>
                    <m:r>
                      <a:rPr lang="it-IT" sz="3200" b="0" i="1" smtClean="0">
                        <a:latin typeface="Cambria Math" panose="02040503050406030204" pitchFamily="18" charset="0"/>
                        <a:ea typeface="Cambria Math" panose="02040503050406030204" pitchFamily="18" charset="0"/>
                      </a:rPr>
                      <m:t>∈[0:100]</m:t>
                    </m:r>
                  </m:oMath>
                </a14:m>
                <a:r>
                  <a:rPr lang="en-US" sz="3200" cap="all" spc="200" dirty="0">
                    <a:solidFill>
                      <a:srgbClr val="262626"/>
                    </a:solidFill>
                    <a:latin typeface="+mj-lt"/>
                    <a:ea typeface="+mj-ea"/>
                    <a:cs typeface="+mj-cs"/>
                  </a:rPr>
                  <a:t> </a:t>
                </a:r>
                <a:endParaRPr lang="it-IT" sz="3200" cap="all" spc="200" dirty="0">
                  <a:solidFill>
                    <a:srgbClr val="262626"/>
                  </a:solidFill>
                  <a:latin typeface="+mj-lt"/>
                  <a:ea typeface="+mj-ea"/>
                  <a:cs typeface="+mj-cs"/>
                </a:endParaRPr>
              </a:p>
            </p:txBody>
          </p:sp>
        </mc:Choice>
        <mc:Fallback xmlns="">
          <p:sp>
            <p:nvSpPr>
              <p:cNvPr id="18" name="CasellaDiTesto 17">
                <a:extLst>
                  <a:ext uri="{FF2B5EF4-FFF2-40B4-BE49-F238E27FC236}">
                    <a16:creationId xmlns:a16="http://schemas.microsoft.com/office/drawing/2014/main" id="{0F28E9A3-9583-B545-A749-5ADEBCF3FED6}"/>
                  </a:ext>
                </a:extLst>
              </p:cNvPr>
              <p:cNvSpPr txBox="1">
                <a:spLocks noRot="1" noChangeAspect="1" noMove="1" noResize="1" noEditPoints="1" noAdjustHandles="1" noChangeArrowheads="1" noChangeShapeType="1" noTextEdit="1"/>
              </p:cNvSpPr>
              <p:nvPr/>
            </p:nvSpPr>
            <p:spPr>
              <a:xfrm>
                <a:off x="3401399" y="261905"/>
                <a:ext cx="7950200" cy="1077218"/>
              </a:xfrm>
              <a:prstGeom prst="rect">
                <a:avLst/>
              </a:prstGeom>
              <a:blipFill>
                <a:blip r:embed="rId5"/>
                <a:stretch>
                  <a:fillRect l="-1914" t="-6977" b="-1744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6066693-8EB0-554C-82D7-377A40E9BB60}"/>
                  </a:ext>
                </a:extLst>
              </p:cNvPr>
              <p:cNvSpPr txBox="1"/>
              <p:nvPr/>
            </p:nvSpPr>
            <p:spPr>
              <a:xfrm>
                <a:off x="303079" y="1744464"/>
                <a:ext cx="5402312" cy="307777"/>
              </a:xfrm>
              <a:prstGeom prst="rect">
                <a:avLst/>
              </a:prstGeom>
              <a:noFill/>
            </p:spPr>
            <p:txBody>
              <a:bodyPr wrap="square">
                <a:spAutoFit/>
              </a:bodyPr>
              <a:lstStyle/>
              <a:p>
                <a:r>
                  <a:rPr lang="en-GB" sz="1400" dirty="0"/>
                  <a:t>ICI-RHARM 160 match-ups,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4</m:t>
                        </m:r>
                        <m:r>
                          <a:rPr lang="it-IT" sz="1400" i="1">
                            <a:latin typeface="Cambria Math" panose="02040503050406030204" pitchFamily="18" charset="0"/>
                            <a:ea typeface="Cambria Math" panose="02040503050406030204" pitchFamily="18" charset="0"/>
                          </a:rPr>
                          <m:t>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≥15</m:t>
                    </m:r>
                  </m:oMath>
                </a14:m>
                <a:endParaRPr lang="en-GB" sz="1400" dirty="0"/>
              </a:p>
            </p:txBody>
          </p:sp>
        </mc:Choice>
        <mc:Fallback xmlns="">
          <p:sp>
            <p:nvSpPr>
              <p:cNvPr id="19" name="CasellaDiTesto 18">
                <a:extLst>
                  <a:ext uri="{FF2B5EF4-FFF2-40B4-BE49-F238E27FC236}">
                    <a16:creationId xmlns:a16="http://schemas.microsoft.com/office/drawing/2014/main" id="{F6066693-8EB0-554C-82D7-377A40E9BB60}"/>
                  </a:ext>
                </a:extLst>
              </p:cNvPr>
              <p:cNvSpPr txBox="1">
                <a:spLocks noRot="1" noChangeAspect="1" noMove="1" noResize="1" noEditPoints="1" noAdjustHandles="1" noChangeArrowheads="1" noChangeShapeType="1" noTextEdit="1"/>
              </p:cNvSpPr>
              <p:nvPr/>
            </p:nvSpPr>
            <p:spPr>
              <a:xfrm>
                <a:off x="303079" y="1744464"/>
                <a:ext cx="5402312" cy="307777"/>
              </a:xfrm>
              <a:prstGeom prst="rect">
                <a:avLst/>
              </a:prstGeom>
              <a:blipFill>
                <a:blip r:embed="rId6"/>
                <a:stretch>
                  <a:fillRect l="-469" t="-4000" b="-1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EC9C4A80-01E5-A04D-BA68-6DA0BA745121}"/>
                  </a:ext>
                </a:extLst>
              </p:cNvPr>
              <p:cNvSpPr txBox="1"/>
              <p:nvPr/>
            </p:nvSpPr>
            <p:spPr>
              <a:xfrm>
                <a:off x="6276409" y="1744464"/>
                <a:ext cx="5402312" cy="307777"/>
              </a:xfrm>
              <a:prstGeom prst="rect">
                <a:avLst/>
              </a:prstGeom>
              <a:noFill/>
            </p:spPr>
            <p:txBody>
              <a:bodyPr wrap="square">
                <a:spAutoFit/>
              </a:bodyPr>
              <a:lstStyle/>
              <a:p>
                <a:r>
                  <a:rPr lang="en-GB" sz="1400" dirty="0"/>
                  <a:t>ICI-RHARM 15 match-ups,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100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≥40</m:t>
                    </m:r>
                  </m:oMath>
                </a14:m>
                <a:endParaRPr lang="en-GB" sz="1400" dirty="0"/>
              </a:p>
            </p:txBody>
          </p:sp>
        </mc:Choice>
        <mc:Fallback xmlns="">
          <p:sp>
            <p:nvSpPr>
              <p:cNvPr id="20" name="CasellaDiTesto 19">
                <a:extLst>
                  <a:ext uri="{FF2B5EF4-FFF2-40B4-BE49-F238E27FC236}">
                    <a16:creationId xmlns:a16="http://schemas.microsoft.com/office/drawing/2014/main" id="{EC9C4A80-01E5-A04D-BA68-6DA0BA745121}"/>
                  </a:ext>
                </a:extLst>
              </p:cNvPr>
              <p:cNvSpPr txBox="1">
                <a:spLocks noRot="1" noChangeAspect="1" noMove="1" noResize="1" noEditPoints="1" noAdjustHandles="1" noChangeArrowheads="1" noChangeShapeType="1" noTextEdit="1"/>
              </p:cNvSpPr>
              <p:nvPr/>
            </p:nvSpPr>
            <p:spPr>
              <a:xfrm>
                <a:off x="6276409" y="1744464"/>
                <a:ext cx="5402312" cy="307777"/>
              </a:xfrm>
              <a:prstGeom prst="rect">
                <a:avLst/>
              </a:prstGeom>
              <a:blipFill>
                <a:blip r:embed="rId7"/>
                <a:stretch>
                  <a:fillRect l="-469" t="-4000" b="-16000"/>
                </a:stretch>
              </a:blipFill>
            </p:spPr>
            <p:txBody>
              <a:bodyPr/>
              <a:lstStyle/>
              <a:p>
                <a:r>
                  <a:rPr lang="it-IT">
                    <a:noFill/>
                  </a:rPr>
                  <a:t> </a:t>
                </a:r>
              </a:p>
            </p:txBody>
          </p:sp>
        </mc:Fallback>
      </mc:AlternateContent>
      <p:sp>
        <p:nvSpPr>
          <p:cNvPr id="21" name="CasellaDiTesto 20">
            <a:extLst>
              <a:ext uri="{FF2B5EF4-FFF2-40B4-BE49-F238E27FC236}">
                <a16:creationId xmlns:a16="http://schemas.microsoft.com/office/drawing/2014/main" id="{FEB294D4-8702-1E42-A402-9CBC4A3B199B}"/>
              </a:ext>
            </a:extLst>
          </p:cNvPr>
          <p:cNvSpPr txBox="1"/>
          <p:nvPr/>
        </p:nvSpPr>
        <p:spPr>
          <a:xfrm>
            <a:off x="8191068" y="5642215"/>
            <a:ext cx="3672332" cy="925382"/>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200" b="1" u="none" strike="noStrike" dirty="0">
                <a:solidFill>
                  <a:srgbClr val="00B050"/>
                </a:solidFill>
                <a:effectLst/>
                <a:ea typeface="Arial" panose="020B0604020202020204" pitchFamily="34" charset="0"/>
              </a:rPr>
              <a:t>k=1 (data are </a:t>
            </a:r>
            <a:r>
              <a:rPr lang="en-US" sz="1200" b="1" i="1" u="none" strike="noStrike" dirty="0">
                <a:solidFill>
                  <a:srgbClr val="00B050"/>
                </a:solidFill>
                <a:effectLst/>
                <a:ea typeface="Arial" panose="020B0604020202020204" pitchFamily="34" charset="0"/>
              </a:rPr>
              <a:t>consistent</a:t>
            </a:r>
            <a:r>
              <a:rPr lang="en-US" sz="1200" b="1" u="none" strike="noStrike" dirty="0">
                <a:solidFill>
                  <a:srgbClr val="00B050"/>
                </a:solidFill>
                <a:effectLst/>
                <a:ea typeface="Arial" panose="020B0604020202020204" pitchFamily="34" charset="0"/>
              </a:rPr>
              <a:t>);</a:t>
            </a:r>
            <a:endParaRPr lang="it-IT" sz="1200" b="1" u="none" strike="noStrike" dirty="0">
              <a:solidFill>
                <a:srgbClr val="00B05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9300"/>
                </a:solidFill>
                <a:effectLst/>
                <a:ea typeface="Arial" panose="020B0604020202020204" pitchFamily="34" charset="0"/>
              </a:rPr>
              <a:t>k=2 (data are </a:t>
            </a:r>
            <a:r>
              <a:rPr lang="en-US" sz="1200" b="1" i="1" u="none" strike="noStrike" dirty="0">
                <a:solidFill>
                  <a:srgbClr val="FF9300"/>
                </a:solidFill>
                <a:effectLst/>
                <a:ea typeface="Arial" panose="020B0604020202020204" pitchFamily="34" charset="0"/>
              </a:rPr>
              <a:t>in statistical agreement</a:t>
            </a:r>
            <a:r>
              <a:rPr lang="en-US" sz="1200" b="1" u="none" strike="noStrike" dirty="0">
                <a:solidFill>
                  <a:srgbClr val="FF9300"/>
                </a:solidFill>
                <a:effectLst/>
                <a:ea typeface="Arial" panose="020B0604020202020204" pitchFamily="34" charset="0"/>
              </a:rPr>
              <a:t>);</a:t>
            </a:r>
            <a:endParaRPr lang="it-IT" sz="1200" b="1" u="none" strike="noStrike" dirty="0">
              <a:solidFill>
                <a:srgbClr val="FF93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0000"/>
                </a:solidFill>
                <a:effectLst/>
                <a:ea typeface="Arial" panose="020B0604020202020204" pitchFamily="34" charset="0"/>
              </a:rPr>
              <a:t>k=3 (data are </a:t>
            </a:r>
            <a:r>
              <a:rPr lang="en-US" sz="1200" b="1" i="1" u="none" strike="noStrike" dirty="0">
                <a:solidFill>
                  <a:srgbClr val="FF0000"/>
                </a:solidFill>
                <a:effectLst/>
                <a:ea typeface="Arial" panose="020B0604020202020204" pitchFamily="34" charset="0"/>
              </a:rPr>
              <a:t>significantly different</a:t>
            </a:r>
            <a:r>
              <a:rPr lang="en-US" sz="1200" b="1" u="none" strike="noStrike" dirty="0">
                <a:solidFill>
                  <a:srgbClr val="FF0000"/>
                </a:solidFill>
                <a:effectLst/>
                <a:ea typeface="Arial" panose="020B0604020202020204" pitchFamily="34" charset="0"/>
              </a:rPr>
              <a:t>);.</a:t>
            </a:r>
            <a:endParaRPr lang="it-IT" sz="1200" b="1" u="none" strike="noStrike" dirty="0">
              <a:solidFill>
                <a:srgbClr val="FF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effectLst/>
                <a:ea typeface="Arial" panose="020B0604020202020204" pitchFamily="34" charset="0"/>
              </a:rPr>
              <a:t>results do not agree within k=3</a:t>
            </a:r>
            <a:endParaRPr lang="it-IT" sz="1200" b="1" u="none" strike="noStrike"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91C767C-3BEC-6645-86A4-A544DB493132}"/>
                  </a:ext>
                </a:extLst>
              </p:cNvPr>
              <p:cNvSpPr txBox="1"/>
              <p:nvPr/>
            </p:nvSpPr>
            <p:spPr>
              <a:xfrm>
                <a:off x="3039942" y="5951017"/>
                <a:ext cx="218612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𝑇𝐴</m:t>
                          </m:r>
                        </m:sub>
                      </m:sSub>
                      <m:r>
                        <a:rPr lang="it-IT" sz="1400" b="0" i="1" smtClean="0">
                          <a:latin typeface="Cambria Math" panose="02040503050406030204" pitchFamily="18" charset="0"/>
                        </a:rPr>
                        <m:t>−</m:t>
                      </m:r>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𝑅𝑆</m:t>
                          </m:r>
                        </m:sub>
                      </m:sSub>
                      <m:r>
                        <a:rPr lang="it-IT" sz="1400" i="0">
                          <a:latin typeface="Cambria Math" panose="02040503050406030204" pitchFamily="18" charset="0"/>
                        </a:rPr>
                        <m:t>≤</m:t>
                      </m:r>
                      <m:r>
                        <a:rPr lang="it-IT" sz="1400" i="1">
                          <a:latin typeface="Cambria Math" panose="02040503050406030204" pitchFamily="18" charset="0"/>
                        </a:rPr>
                        <m:t>𝑘</m:t>
                      </m:r>
                      <m:r>
                        <a:rPr lang="it-IT" sz="1400" i="0">
                          <a:latin typeface="Cambria Math" panose="02040503050406030204" pitchFamily="18" charset="0"/>
                        </a:rPr>
                        <m:t>⋅</m:t>
                      </m:r>
                      <m:r>
                        <a:rPr lang="it-IT" sz="1400" i="1">
                          <a:latin typeface="Cambria Math" panose="02040503050406030204" pitchFamily="18" charset="0"/>
                        </a:rPr>
                        <m:t>𝑢</m:t>
                      </m:r>
                      <m:r>
                        <m:rPr>
                          <m:lit/>
                        </m:rPr>
                        <a:rPr lang="it-IT" sz="1400" i="0">
                          <a:latin typeface="Cambria Math" panose="02040503050406030204" pitchFamily="18" charset="0"/>
                        </a:rPr>
                        <m:t>_</m:t>
                      </m:r>
                      <m:r>
                        <a:rPr lang="it-IT" sz="1400" i="1">
                          <a:latin typeface="Cambria Math" panose="02040503050406030204" pitchFamily="18" charset="0"/>
                        </a:rPr>
                        <m:t>𝑎𝑙𝑙</m:t>
                      </m:r>
                    </m:oMath>
                  </m:oMathPara>
                </a14:m>
                <a:endParaRPr lang="it-IT" sz="1400" dirty="0"/>
              </a:p>
            </p:txBody>
          </p:sp>
        </mc:Choice>
        <mc:Fallback xmlns="">
          <p:sp>
            <p:nvSpPr>
              <p:cNvPr id="22" name="CasellaDiTesto 21">
                <a:extLst>
                  <a:ext uri="{FF2B5EF4-FFF2-40B4-BE49-F238E27FC236}">
                    <a16:creationId xmlns:a16="http://schemas.microsoft.com/office/drawing/2014/main" id="{F91C767C-3BEC-6645-86A4-A544DB493132}"/>
                  </a:ext>
                </a:extLst>
              </p:cNvPr>
              <p:cNvSpPr txBox="1">
                <a:spLocks noRot="1" noChangeAspect="1" noMove="1" noResize="1" noEditPoints="1" noAdjustHandles="1" noChangeArrowheads="1" noChangeShapeType="1" noTextEdit="1"/>
              </p:cNvSpPr>
              <p:nvPr/>
            </p:nvSpPr>
            <p:spPr>
              <a:xfrm>
                <a:off x="3039942" y="5951017"/>
                <a:ext cx="2186124" cy="307777"/>
              </a:xfrm>
              <a:prstGeom prst="rect">
                <a:avLst/>
              </a:prstGeom>
              <a:blipFill>
                <a:blip r:embed="rId8"/>
                <a:stretch>
                  <a:fillRect/>
                </a:stretch>
              </a:blipFill>
            </p:spPr>
            <p:txBody>
              <a:bodyPr/>
              <a:lstStyle/>
              <a:p>
                <a:r>
                  <a:rPr lang="en-IT">
                    <a:noFill/>
                  </a:rPr>
                  <a:t> </a:t>
                </a:r>
              </a:p>
            </p:txBody>
          </p:sp>
        </mc:Fallback>
      </mc:AlternateContent>
      <p:pic>
        <p:nvPicPr>
          <p:cNvPr id="2" name="Google Shape;95;p1" descr="Immagine che contiene testo&#10;&#10;Descrizione generata automaticamente">
            <a:extLst>
              <a:ext uri="{FF2B5EF4-FFF2-40B4-BE49-F238E27FC236}">
                <a16:creationId xmlns:a16="http://schemas.microsoft.com/office/drawing/2014/main" id="{87118607-4B67-B7F9-7262-75D989B6E448}"/>
              </a:ext>
            </a:extLst>
          </p:cNvPr>
          <p:cNvPicPr preferRelativeResize="0">
            <a:picLocks noChangeAspect="1"/>
          </p:cNvPicPr>
          <p:nvPr/>
        </p:nvPicPr>
        <p:blipFill rotWithShape="1">
          <a:blip r:embed="rId9">
            <a:alphaModFix/>
          </a:blip>
          <a:srcRect/>
          <a:stretch/>
        </p:blipFill>
        <p:spPr>
          <a:xfrm>
            <a:off x="223986" y="173888"/>
            <a:ext cx="2256828" cy="864000"/>
          </a:xfrm>
          <a:prstGeom prst="rect">
            <a:avLst/>
          </a:prstGeom>
          <a:noFill/>
          <a:ln>
            <a:noFill/>
          </a:ln>
        </p:spPr>
      </p:pic>
      <p:sp>
        <p:nvSpPr>
          <p:cNvPr id="5" name="TextBox 4">
            <a:extLst>
              <a:ext uri="{FF2B5EF4-FFF2-40B4-BE49-F238E27FC236}">
                <a16:creationId xmlns:a16="http://schemas.microsoft.com/office/drawing/2014/main" id="{9533DA29-1550-CAE2-52BB-FBE71FD8D051}"/>
              </a:ext>
            </a:extLst>
          </p:cNvPr>
          <p:cNvSpPr txBox="1"/>
          <p:nvPr/>
        </p:nvSpPr>
        <p:spPr>
          <a:xfrm>
            <a:off x="1694772" y="1360398"/>
            <a:ext cx="3413255" cy="369332"/>
          </a:xfrm>
          <a:prstGeom prst="rect">
            <a:avLst/>
          </a:prstGeom>
          <a:noFill/>
        </p:spPr>
        <p:txBody>
          <a:bodyPr wrap="square">
            <a:spAutoFit/>
          </a:bodyPr>
          <a:lstStyle/>
          <a:p>
            <a:r>
              <a:rPr lang="en-GB" sz="1800" b="1" dirty="0"/>
              <a:t>ALL DATA (UNFILTERED)</a:t>
            </a:r>
            <a:endParaRPr lang="en-IT" b="1" dirty="0"/>
          </a:p>
        </p:txBody>
      </p:sp>
      <p:sp>
        <p:nvSpPr>
          <p:cNvPr id="7" name="TextBox 6">
            <a:extLst>
              <a:ext uri="{FF2B5EF4-FFF2-40B4-BE49-F238E27FC236}">
                <a16:creationId xmlns:a16="http://schemas.microsoft.com/office/drawing/2014/main" id="{4E8DE60B-A535-BFF2-8E14-C477A42AF96E}"/>
              </a:ext>
            </a:extLst>
          </p:cNvPr>
          <p:cNvSpPr txBox="1"/>
          <p:nvPr/>
        </p:nvSpPr>
        <p:spPr>
          <a:xfrm>
            <a:off x="7790773" y="1360398"/>
            <a:ext cx="2719754" cy="369332"/>
          </a:xfrm>
          <a:prstGeom prst="rect">
            <a:avLst/>
          </a:prstGeom>
          <a:noFill/>
        </p:spPr>
        <p:txBody>
          <a:bodyPr wrap="square">
            <a:spAutoFit/>
          </a:bodyPr>
          <a:lstStyle/>
          <a:p>
            <a:r>
              <a:rPr lang="en-GB" sz="1800" b="1" dirty="0"/>
              <a:t>FILTERED (</a:t>
            </a:r>
            <a:r>
              <a:rPr lang="en-GB" sz="1800" b="1" dirty="0" err="1"/>
              <a:t>n</a:t>
            </a:r>
            <a:r>
              <a:rPr lang="en-GB" sz="1800" b="1" baseline="-25000" dirty="0" err="1"/>
              <a:t>lev</a:t>
            </a:r>
            <a:r>
              <a:rPr lang="en-GB" sz="1800" b="1" baseline="-25000" dirty="0"/>
              <a:t>,</a:t>
            </a:r>
            <a:r>
              <a:rPr lang="en-GB" sz="1800" b="1" dirty="0"/>
              <a:t> </a:t>
            </a:r>
            <a:r>
              <a:rPr lang="en-GB" sz="1800" b="1" dirty="0" err="1"/>
              <a:t>P</a:t>
            </a:r>
            <a:r>
              <a:rPr lang="en-GB" sz="1800" b="1" baseline="-25000" dirty="0" err="1"/>
              <a:t>min</a:t>
            </a:r>
            <a:r>
              <a:rPr lang="en-GB" sz="1800" b="1" dirty="0"/>
              <a:t>)</a:t>
            </a:r>
            <a:endParaRPr lang="en-IT" b="1" dirty="0"/>
          </a:p>
        </p:txBody>
      </p:sp>
    </p:spTree>
    <p:extLst>
      <p:ext uri="{BB962C8B-B14F-4D97-AF65-F5344CB8AC3E}">
        <p14:creationId xmlns:p14="http://schemas.microsoft.com/office/powerpoint/2010/main" val="1338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351649" y="355488"/>
            <a:ext cx="7886700" cy="675237"/>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altLang="x-none" sz="3200" dirty="0"/>
              <a:t>Introduction</a:t>
            </a:r>
          </a:p>
        </p:txBody>
      </p:sp>
      <p:sp>
        <p:nvSpPr>
          <p:cNvPr id="16386" name="Content Placeholder 2"/>
          <p:cNvSpPr>
            <a:spLocks noGrp="1"/>
          </p:cNvSpPr>
          <p:nvPr>
            <p:ph idx="1"/>
          </p:nvPr>
        </p:nvSpPr>
        <p:spPr bwMode="auto">
          <a:xfrm>
            <a:off x="223986" y="1652098"/>
            <a:ext cx="11466444" cy="2524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lnSpcReduction="10000"/>
          </a:bodyPr>
          <a:lstStyle/>
          <a:p>
            <a:pPr marL="0" indent="0" algn="just">
              <a:lnSpc>
                <a:spcPct val="110000"/>
              </a:lnSpc>
              <a:spcBef>
                <a:spcPts val="0"/>
              </a:spcBef>
              <a:buNone/>
            </a:pPr>
            <a:r>
              <a:rPr lang="en-US" altLang="x-none" sz="2000" b="1" dirty="0">
                <a:cs typeface="Calibri" panose="020F0502020204030204" pitchFamily="34" charset="0"/>
              </a:rPr>
              <a:t>Objective</a:t>
            </a:r>
            <a:r>
              <a:rPr lang="en-US" altLang="x-none" sz="2000" dirty="0">
                <a:cs typeface="Calibri" panose="020F0502020204030204" pitchFamily="34" charset="0"/>
              </a:rPr>
              <a:t>: </a:t>
            </a:r>
            <a:r>
              <a:rPr lang="en-GB" altLang="x-none" sz="2000" dirty="0">
                <a:cs typeface="Calibri" panose="020F0502020204030204" pitchFamily="34" charset="0"/>
              </a:rPr>
              <a:t>develop a vicarious calibration and validation (Cal/Val) tool to compare MWI and ICI observations against </a:t>
            </a:r>
            <a:r>
              <a:rPr lang="en-GB" altLang="x-none" sz="2000" dirty="0" err="1">
                <a:cs typeface="Calibri" panose="020F0502020204030204" pitchFamily="34" charset="0"/>
              </a:rPr>
              <a:t>radiosoundings</a:t>
            </a:r>
            <a:r>
              <a:rPr lang="en-GB" altLang="x-none" sz="2000" dirty="0">
                <a:cs typeface="Calibri" panose="020F0502020204030204" pitchFamily="34" charset="0"/>
              </a:rPr>
              <a:t>.</a:t>
            </a:r>
          </a:p>
          <a:p>
            <a:pPr marL="0" indent="0" algn="just">
              <a:lnSpc>
                <a:spcPct val="110000"/>
              </a:lnSpc>
              <a:spcBef>
                <a:spcPts val="0"/>
              </a:spcBef>
              <a:buNone/>
            </a:pPr>
            <a:endParaRPr lang="en-GB" altLang="x-none" dirty="0">
              <a:cs typeface="Calibri" panose="020F0502020204030204" pitchFamily="34" charset="0"/>
            </a:endParaRPr>
          </a:p>
          <a:p>
            <a:pPr marL="0" indent="0" algn="just">
              <a:lnSpc>
                <a:spcPct val="110000"/>
              </a:lnSpc>
              <a:spcBef>
                <a:spcPts val="0"/>
              </a:spcBef>
              <a:buNone/>
            </a:pPr>
            <a:r>
              <a:rPr lang="en-GB" altLang="x-none" sz="2000" b="1" dirty="0">
                <a:cs typeface="Calibri" panose="020F0502020204030204" pitchFamily="34" charset="0"/>
              </a:rPr>
              <a:t>Vicarious calibration</a:t>
            </a:r>
            <a:r>
              <a:rPr lang="en-GB" altLang="x-none" sz="2000" dirty="0">
                <a:cs typeface="Calibri" panose="020F0502020204030204" pitchFamily="34" charset="0"/>
              </a:rPr>
              <a:t>: post-launch calibration based on targets imaged near-coincidently by the sensor to be calibrated and by one or more well-calibrated sensors (from satellites, aircraft, balloon or ground).</a:t>
            </a:r>
          </a:p>
          <a:p>
            <a:pPr marL="9525" indent="0" algn="just">
              <a:lnSpc>
                <a:spcPct val="110000"/>
              </a:lnSpc>
              <a:buNone/>
            </a:pPr>
            <a:r>
              <a:rPr lang="en-GB" altLang="x-none" sz="2000" dirty="0">
                <a:cs typeface="Calibri" panose="020F0502020204030204" pitchFamily="34" charset="0"/>
              </a:rPr>
              <a:t>MicroWave Imager (MWI) and Ice Cloud Imager (ICI) are conical-scanning microwave radiometers that will fly from 2026 onward aboard the 2nd generation European Polar Satellites (METOP-SG-B).</a:t>
            </a:r>
          </a:p>
        </p:txBody>
      </p:sp>
      <p:pic>
        <p:nvPicPr>
          <p:cNvPr id="2050" name="Picture 2" descr="Ice Cloud Imaging instrument scanning pattern">
            <a:extLst>
              <a:ext uri="{FF2B5EF4-FFF2-40B4-BE49-F238E27FC236}">
                <a16:creationId xmlns:a16="http://schemas.microsoft.com/office/drawing/2014/main" id="{9FE53F6D-E207-C11D-07F6-1DCB205BC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999" y="4244103"/>
            <a:ext cx="4496553" cy="24062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6180A40-EA68-58AC-02C8-6EF11B0BD2B6}"/>
              </a:ext>
            </a:extLst>
          </p:cNvPr>
          <p:cNvPicPr>
            <a:picLocks noChangeAspect="1"/>
          </p:cNvPicPr>
          <p:nvPr/>
        </p:nvPicPr>
        <p:blipFill>
          <a:blip r:embed="rId3"/>
          <a:stretch>
            <a:fillRect/>
          </a:stretch>
        </p:blipFill>
        <p:spPr>
          <a:xfrm>
            <a:off x="987191" y="4240857"/>
            <a:ext cx="4544604" cy="2406264"/>
          </a:xfrm>
          <a:prstGeom prst="rect">
            <a:avLst/>
          </a:prstGeom>
        </p:spPr>
      </p:pic>
      <p:sp>
        <p:nvSpPr>
          <p:cNvPr id="3" name="Oval 2">
            <a:extLst>
              <a:ext uri="{FF2B5EF4-FFF2-40B4-BE49-F238E27FC236}">
                <a16:creationId xmlns:a16="http://schemas.microsoft.com/office/drawing/2014/main" id="{BA4C0E47-7EC5-F391-74D5-6614263D3274}"/>
              </a:ext>
            </a:extLst>
          </p:cNvPr>
          <p:cNvSpPr/>
          <p:nvPr/>
        </p:nvSpPr>
        <p:spPr>
          <a:xfrm>
            <a:off x="1639296" y="4650807"/>
            <a:ext cx="1683035" cy="5255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Oval 3">
            <a:extLst>
              <a:ext uri="{FF2B5EF4-FFF2-40B4-BE49-F238E27FC236}">
                <a16:creationId xmlns:a16="http://schemas.microsoft.com/office/drawing/2014/main" id="{DAB5144D-693B-8734-2EA0-644EA4712E70}"/>
              </a:ext>
            </a:extLst>
          </p:cNvPr>
          <p:cNvSpPr/>
          <p:nvPr/>
        </p:nvSpPr>
        <p:spPr>
          <a:xfrm>
            <a:off x="1423164" y="5350378"/>
            <a:ext cx="1683035" cy="62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5" name="Google Shape;95;p1" descr="Immagine che contiene testo&#10;&#10;Descrizione generata automaticamente">
            <a:extLst>
              <a:ext uri="{FF2B5EF4-FFF2-40B4-BE49-F238E27FC236}">
                <a16:creationId xmlns:a16="http://schemas.microsoft.com/office/drawing/2014/main" id="{7A8D0D96-C4A8-ED46-9055-F00BFFE448ED}"/>
              </a:ext>
            </a:extLst>
          </p:cNvPr>
          <p:cNvPicPr preferRelativeResize="0">
            <a:picLocks noChangeAspect="1"/>
          </p:cNvPicPr>
          <p:nvPr/>
        </p:nvPicPr>
        <p:blipFill rotWithShape="1">
          <a:blip r:embed="rId4">
            <a:alphaModFix/>
          </a:blip>
          <a:srcRect/>
          <a:stretch/>
        </p:blipFill>
        <p:spPr>
          <a:xfrm>
            <a:off x="223986" y="173889"/>
            <a:ext cx="2257200" cy="864143"/>
          </a:xfrm>
          <a:prstGeom prst="rect">
            <a:avLst/>
          </a:prstGeom>
          <a:noFill/>
          <a:ln>
            <a:noFill/>
          </a:ln>
        </p:spPr>
      </p:pic>
      <p:sp>
        <p:nvSpPr>
          <p:cNvPr id="6" name="CasellaDiTesto 5">
            <a:extLst>
              <a:ext uri="{FF2B5EF4-FFF2-40B4-BE49-F238E27FC236}">
                <a16:creationId xmlns:a16="http://schemas.microsoft.com/office/drawing/2014/main" id="{374F3B80-0CD3-8956-E5AF-B26E2F5CD50D}"/>
              </a:ext>
            </a:extLst>
          </p:cNvPr>
          <p:cNvSpPr txBox="1"/>
          <p:nvPr/>
        </p:nvSpPr>
        <p:spPr>
          <a:xfrm>
            <a:off x="220023" y="1247867"/>
            <a:ext cx="7153050" cy="400110"/>
          </a:xfrm>
          <a:prstGeom prst="rect">
            <a:avLst/>
          </a:prstGeom>
          <a:noFill/>
        </p:spPr>
        <p:txBody>
          <a:bodyPr wrap="square">
            <a:spAutoFit/>
          </a:bodyPr>
          <a:lstStyle/>
          <a:p>
            <a:r>
              <a:rPr lang="en-GB" altLang="x-none" sz="2000" dirty="0"/>
              <a:t>In response to EUMETSAT Invitation Tender ITT 22/224312 </a:t>
            </a:r>
            <a:endParaRPr lang="it-IT" sz="2000" dirty="0"/>
          </a:p>
        </p:txBody>
      </p:sp>
    </p:spTree>
    <p:extLst>
      <p:ext uri="{BB962C8B-B14F-4D97-AF65-F5344CB8AC3E}">
        <p14:creationId xmlns:p14="http://schemas.microsoft.com/office/powerpoint/2010/main" val="210599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635E017-B495-B249-9ACB-168FE427BB1E}"/>
                  </a:ext>
                </a:extLst>
              </p:cNvPr>
              <p:cNvSpPr txBox="1"/>
              <p:nvPr/>
            </p:nvSpPr>
            <p:spPr>
              <a:xfrm>
                <a:off x="2323510" y="1633447"/>
                <a:ext cx="4495231" cy="307777"/>
              </a:xfrm>
              <a:prstGeom prst="rect">
                <a:avLst/>
              </a:prstGeom>
              <a:noFill/>
            </p:spPr>
            <p:txBody>
              <a:bodyPr wrap="square">
                <a:spAutoFit/>
              </a:bodyPr>
              <a:lstStyle/>
              <a:p>
                <a:r>
                  <a:rPr lang="en-GB" sz="1400" dirty="0"/>
                  <a:t>160 match-ups, </a:t>
                </a:r>
                <a:r>
                  <a:rPr lang="it-IT" sz="1400" i="1" dirty="0">
                    <a:latin typeface="Cambria Math" panose="02040503050406030204" pitchFamily="18" charset="0"/>
                    <a:ea typeface="Cambria Math" panose="02040503050406030204" pitchFamily="18" charset="0"/>
                  </a:rPr>
                  <a:t>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4</m:t>
                        </m:r>
                        <m:r>
                          <a:rPr lang="it-IT" sz="1400" i="1">
                            <a:latin typeface="Cambria Math" panose="02040503050406030204" pitchFamily="18" charset="0"/>
                            <a:ea typeface="Cambria Math" panose="02040503050406030204" pitchFamily="18" charset="0"/>
                          </a:rPr>
                          <m:t>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≥15</m:t>
                    </m:r>
                  </m:oMath>
                </a14:m>
                <a:endParaRPr lang="en-GB" sz="1400" dirty="0"/>
              </a:p>
            </p:txBody>
          </p:sp>
        </mc:Choice>
        <mc:Fallback xmlns="">
          <p:sp>
            <p:nvSpPr>
              <p:cNvPr id="10" name="CasellaDiTesto 9">
                <a:extLst>
                  <a:ext uri="{FF2B5EF4-FFF2-40B4-BE49-F238E27FC236}">
                    <a16:creationId xmlns:a16="http://schemas.microsoft.com/office/drawing/2014/main" id="{E635E017-B495-B249-9ACB-168FE427BB1E}"/>
                  </a:ext>
                </a:extLst>
              </p:cNvPr>
              <p:cNvSpPr txBox="1">
                <a:spLocks noRot="1" noChangeAspect="1" noMove="1" noResize="1" noEditPoints="1" noAdjustHandles="1" noChangeArrowheads="1" noChangeShapeType="1" noTextEdit="1"/>
              </p:cNvSpPr>
              <p:nvPr/>
            </p:nvSpPr>
            <p:spPr>
              <a:xfrm>
                <a:off x="2323510" y="1633447"/>
                <a:ext cx="4495231" cy="307777"/>
              </a:xfrm>
              <a:prstGeom prst="rect">
                <a:avLst/>
              </a:prstGeom>
              <a:blipFill>
                <a:blip r:embed="rId3"/>
                <a:stretch>
                  <a:fillRect l="-281" t="-4000" b="-1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2FBEAF7-7A7B-BC45-B785-FEA7A229BC93}"/>
                  </a:ext>
                </a:extLst>
              </p:cNvPr>
              <p:cNvSpPr txBox="1"/>
              <p:nvPr/>
            </p:nvSpPr>
            <p:spPr>
              <a:xfrm>
                <a:off x="7052733" y="1633446"/>
                <a:ext cx="4495231" cy="307777"/>
              </a:xfrm>
              <a:prstGeom prst="rect">
                <a:avLst/>
              </a:prstGeom>
              <a:noFill/>
            </p:spPr>
            <p:txBody>
              <a:bodyPr wrap="square">
                <a:spAutoFit/>
              </a:bodyPr>
              <a:lstStyle/>
              <a:p>
                <a:r>
                  <a:rPr lang="en-GB" sz="1400" dirty="0"/>
                  <a:t>15 match-ups, </a:t>
                </a:r>
                <a:r>
                  <a:rPr lang="it-IT" sz="1400" i="1" dirty="0">
                    <a:latin typeface="Cambria Math" panose="02040503050406030204" pitchFamily="18" charset="0"/>
                    <a:ea typeface="Cambria Math" panose="02040503050406030204" pitchFamily="18" charset="0"/>
                  </a:rPr>
                  <a:t>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100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≥40</m:t>
                    </m:r>
                  </m:oMath>
                </a14:m>
                <a:endParaRPr lang="en-GB" sz="1400" dirty="0"/>
              </a:p>
            </p:txBody>
          </p:sp>
        </mc:Choice>
        <mc:Fallback xmlns="">
          <p:sp>
            <p:nvSpPr>
              <p:cNvPr id="11" name="CasellaDiTesto 10">
                <a:extLst>
                  <a:ext uri="{FF2B5EF4-FFF2-40B4-BE49-F238E27FC236}">
                    <a16:creationId xmlns:a16="http://schemas.microsoft.com/office/drawing/2014/main" id="{A2FBEAF7-7A7B-BC45-B785-FEA7A229BC93}"/>
                  </a:ext>
                </a:extLst>
              </p:cNvPr>
              <p:cNvSpPr txBox="1">
                <a:spLocks noRot="1" noChangeAspect="1" noMove="1" noResize="1" noEditPoints="1" noAdjustHandles="1" noChangeArrowheads="1" noChangeShapeType="1" noTextEdit="1"/>
              </p:cNvSpPr>
              <p:nvPr/>
            </p:nvSpPr>
            <p:spPr>
              <a:xfrm>
                <a:off x="7052733" y="1633446"/>
                <a:ext cx="4495231" cy="307777"/>
              </a:xfrm>
              <a:prstGeom prst="rect">
                <a:avLst/>
              </a:prstGeom>
              <a:blipFill>
                <a:blip r:embed="rId4"/>
                <a:stretch>
                  <a:fillRect l="-563" t="-4000" b="-1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E13ECBAF-C3C9-EE48-BF10-9A77CDF44F04}"/>
                  </a:ext>
                </a:extLst>
              </p:cNvPr>
              <p:cNvSpPr txBox="1"/>
              <p:nvPr/>
            </p:nvSpPr>
            <p:spPr>
              <a:xfrm>
                <a:off x="413123" y="2958826"/>
                <a:ext cx="1597201" cy="33855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it-IT" sz="1600" i="1"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effectLst/>
                  <a:ea typeface="Cambria Math" panose="02040503050406030204" pitchFamily="18" charset="0"/>
                  <a:cs typeface="Cambria Math" panose="02040503050406030204" pitchFamily="18" charset="0"/>
                </a:endParaRPr>
              </a:p>
            </p:txBody>
          </p:sp>
        </mc:Choice>
        <mc:Fallback xmlns="">
          <p:sp>
            <p:nvSpPr>
              <p:cNvPr id="16" name="CasellaDiTesto 15">
                <a:extLst>
                  <a:ext uri="{FF2B5EF4-FFF2-40B4-BE49-F238E27FC236}">
                    <a16:creationId xmlns:a16="http://schemas.microsoft.com/office/drawing/2014/main" id="{E13ECBAF-C3C9-EE48-BF10-9A77CDF44F04}"/>
                  </a:ext>
                </a:extLst>
              </p:cNvPr>
              <p:cNvSpPr txBox="1">
                <a:spLocks noRot="1" noChangeAspect="1" noMove="1" noResize="1" noEditPoints="1" noAdjustHandles="1" noChangeArrowheads="1" noChangeShapeType="1" noTextEdit="1"/>
              </p:cNvSpPr>
              <p:nvPr/>
            </p:nvSpPr>
            <p:spPr>
              <a:xfrm>
                <a:off x="413123" y="2958826"/>
                <a:ext cx="1597201" cy="338554"/>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7DBB6847-30A7-C94E-BC34-D53B2B0324BA}"/>
                  </a:ext>
                </a:extLst>
              </p:cNvPr>
              <p:cNvSpPr txBox="1"/>
              <p:nvPr/>
            </p:nvSpPr>
            <p:spPr>
              <a:xfrm>
                <a:off x="358749" y="5229891"/>
                <a:ext cx="182622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𝑤𝑒𝑖𝑔h𝑡𝑒𝑑</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17" name="CasellaDiTesto 16">
                <a:extLst>
                  <a:ext uri="{FF2B5EF4-FFF2-40B4-BE49-F238E27FC236}">
                    <a16:creationId xmlns:a16="http://schemas.microsoft.com/office/drawing/2014/main" id="{7DBB6847-30A7-C94E-BC34-D53B2B0324BA}"/>
                  </a:ext>
                </a:extLst>
              </p:cNvPr>
              <p:cNvSpPr txBox="1">
                <a:spLocks noRot="1" noChangeAspect="1" noMove="1" noResize="1" noEditPoints="1" noAdjustHandles="1" noChangeArrowheads="1" noChangeShapeType="1" noTextEdit="1"/>
              </p:cNvSpPr>
              <p:nvPr/>
            </p:nvSpPr>
            <p:spPr>
              <a:xfrm>
                <a:off x="358749" y="5229891"/>
                <a:ext cx="1826220" cy="338554"/>
              </a:xfrm>
              <a:prstGeom prst="rect">
                <a:avLst/>
              </a:prstGeom>
              <a:blipFill>
                <a:blip r:embed="rId6"/>
                <a:stretch>
                  <a:fillRect b="-14286"/>
                </a:stretch>
              </a:blipFill>
            </p:spPr>
            <p:txBody>
              <a:bodyPr/>
              <a:lstStyle/>
              <a:p>
                <a:r>
                  <a:rPr lang="en-IT">
                    <a:noFill/>
                  </a:rPr>
                  <a:t> </a:t>
                </a:r>
              </a:p>
            </p:txBody>
          </p:sp>
        </mc:Fallback>
      </mc:AlternateContent>
      <p:pic>
        <p:nvPicPr>
          <p:cNvPr id="3" name="Google Shape;95;p1" descr="Immagine che contiene testo&#10;&#10;Descrizione generata automaticamente">
            <a:extLst>
              <a:ext uri="{FF2B5EF4-FFF2-40B4-BE49-F238E27FC236}">
                <a16:creationId xmlns:a16="http://schemas.microsoft.com/office/drawing/2014/main" id="{5C6D249A-12E9-E1B3-1E12-FCDCFA852FBC}"/>
              </a:ext>
            </a:extLst>
          </p:cNvPr>
          <p:cNvPicPr preferRelativeResize="0">
            <a:picLocks noChangeAspect="1"/>
          </p:cNvPicPr>
          <p:nvPr/>
        </p:nvPicPr>
        <p:blipFill rotWithShape="1">
          <a:blip r:embed="rId7">
            <a:alphaModFix/>
          </a:blip>
          <a:srcRect/>
          <a:stretch/>
        </p:blipFill>
        <p:spPr>
          <a:xfrm>
            <a:off x="223986" y="173888"/>
            <a:ext cx="2256828" cy="864000"/>
          </a:xfrm>
          <a:prstGeom prst="rect">
            <a:avLst/>
          </a:prstGeom>
          <a:noFill/>
          <a:ln>
            <a:noFill/>
          </a:ln>
        </p:spPr>
      </p:pic>
      <p:sp>
        <p:nvSpPr>
          <p:cNvPr id="4" name="TextBox 3">
            <a:extLst>
              <a:ext uri="{FF2B5EF4-FFF2-40B4-BE49-F238E27FC236}">
                <a16:creationId xmlns:a16="http://schemas.microsoft.com/office/drawing/2014/main" id="{8F28C6E3-3C59-F6A8-1DA5-412CD498AB10}"/>
              </a:ext>
            </a:extLst>
          </p:cNvPr>
          <p:cNvSpPr txBox="1"/>
          <p:nvPr/>
        </p:nvSpPr>
        <p:spPr>
          <a:xfrm>
            <a:off x="3082134" y="1360398"/>
            <a:ext cx="3413255" cy="369332"/>
          </a:xfrm>
          <a:prstGeom prst="rect">
            <a:avLst/>
          </a:prstGeom>
          <a:noFill/>
        </p:spPr>
        <p:txBody>
          <a:bodyPr wrap="square">
            <a:spAutoFit/>
          </a:bodyPr>
          <a:lstStyle/>
          <a:p>
            <a:r>
              <a:rPr lang="en-GB" sz="1800" b="1" dirty="0"/>
              <a:t>ALL DATA (UNFILTERED)</a:t>
            </a:r>
            <a:endParaRPr lang="en-IT" b="1" dirty="0"/>
          </a:p>
        </p:txBody>
      </p:sp>
      <p:sp>
        <p:nvSpPr>
          <p:cNvPr id="5" name="TextBox 4">
            <a:extLst>
              <a:ext uri="{FF2B5EF4-FFF2-40B4-BE49-F238E27FC236}">
                <a16:creationId xmlns:a16="http://schemas.microsoft.com/office/drawing/2014/main" id="{F05F2237-9EBE-931C-EFBB-05E7C5944973}"/>
              </a:ext>
            </a:extLst>
          </p:cNvPr>
          <p:cNvSpPr txBox="1"/>
          <p:nvPr/>
        </p:nvSpPr>
        <p:spPr>
          <a:xfrm>
            <a:off x="8116593" y="1360398"/>
            <a:ext cx="2719754" cy="369332"/>
          </a:xfrm>
          <a:prstGeom prst="rect">
            <a:avLst/>
          </a:prstGeom>
          <a:noFill/>
        </p:spPr>
        <p:txBody>
          <a:bodyPr wrap="square">
            <a:spAutoFit/>
          </a:bodyPr>
          <a:lstStyle/>
          <a:p>
            <a:r>
              <a:rPr lang="en-GB" sz="1800" b="1" dirty="0"/>
              <a:t>FILTERED (</a:t>
            </a:r>
            <a:r>
              <a:rPr lang="en-GB" sz="1800" b="1" dirty="0" err="1"/>
              <a:t>n</a:t>
            </a:r>
            <a:r>
              <a:rPr lang="en-GB" sz="1800" b="1" baseline="-25000" dirty="0" err="1"/>
              <a:t>lev</a:t>
            </a:r>
            <a:r>
              <a:rPr lang="en-GB" sz="1800" b="1" baseline="-25000" dirty="0"/>
              <a:t>,</a:t>
            </a:r>
            <a:r>
              <a:rPr lang="en-GB" sz="1800" b="1" dirty="0"/>
              <a:t> </a:t>
            </a:r>
            <a:r>
              <a:rPr lang="en-GB" sz="1800" b="1" dirty="0" err="1"/>
              <a:t>P</a:t>
            </a:r>
            <a:r>
              <a:rPr lang="en-GB" sz="1800" b="1" baseline="-25000" dirty="0" err="1"/>
              <a:t>min</a:t>
            </a:r>
            <a:r>
              <a:rPr lang="en-GB" sz="1800" b="1" dirty="0"/>
              <a:t>)</a:t>
            </a:r>
            <a:endParaRPr lang="en-IT" b="1" dirty="0"/>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20EAAE9-DE7B-144A-82B6-3230C563F0B2}"/>
                  </a:ext>
                </a:extLst>
              </p:cNvPr>
              <p:cNvSpPr txBox="1"/>
              <p:nvPr/>
            </p:nvSpPr>
            <p:spPr>
              <a:xfrm>
                <a:off x="3401399" y="261905"/>
                <a:ext cx="7950200"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simulated dataset:</a:t>
                </a:r>
              </a:p>
              <a:p>
                <a:r>
                  <a:rPr lang="en-US" sz="3200" cap="all" spc="200" dirty="0">
                    <a:solidFill>
                      <a:srgbClr val="262626"/>
                    </a:solidFill>
                    <a:latin typeface="+mj-lt"/>
                    <a:ea typeface="+mj-ea"/>
                    <a:cs typeface="+mj-cs"/>
                  </a:rPr>
                  <a:t>ICI L</a:t>
                </a:r>
                <a:r>
                  <a:rPr lang="en-US" sz="3200" cap="all" spc="200" dirty="0">
                    <a:solidFill>
                      <a:srgbClr val="262626"/>
                    </a:solidFill>
                    <a:latin typeface="Arial" panose="020B0604020202020204" pitchFamily="34" charset="0"/>
                    <a:ea typeface="+mj-ea"/>
                    <a:cs typeface="Arial" panose="020B0604020202020204" pitchFamily="34" charset="0"/>
                  </a:rPr>
                  <a:t>1</a:t>
                </a:r>
                <a:r>
                  <a:rPr lang="en-US" sz="3200" cap="all" spc="200" dirty="0">
                    <a:solidFill>
                      <a:srgbClr val="262626"/>
                    </a:solidFill>
                    <a:latin typeface="+mj-lt"/>
                    <a:ea typeface="+mj-ea"/>
                    <a:cs typeface="+mj-cs"/>
                  </a:rPr>
                  <a:t>B – RHARM, </a:t>
                </a:r>
                <a14:m>
                  <m:oMath xmlns:m="http://schemas.openxmlformats.org/officeDocument/2006/math">
                    <m:r>
                      <a:rPr lang="it-IT" sz="3200" b="0" i="1" smtClean="0">
                        <a:latin typeface="Cambria Math" panose="02040503050406030204" pitchFamily="18" charset="0"/>
                      </a:rPr>
                      <m:t>𝐿𝐹</m:t>
                    </m:r>
                    <m:r>
                      <a:rPr lang="it-IT" sz="3200" b="0" i="1" smtClean="0">
                        <a:latin typeface="Cambria Math" panose="02040503050406030204" pitchFamily="18" charset="0"/>
                        <a:ea typeface="Cambria Math" panose="02040503050406030204" pitchFamily="18" charset="0"/>
                      </a:rPr>
                      <m:t>∈[0:100]</m:t>
                    </m:r>
                  </m:oMath>
                </a14:m>
                <a:r>
                  <a:rPr lang="en-US" sz="3200" cap="all" spc="200" dirty="0">
                    <a:solidFill>
                      <a:srgbClr val="262626"/>
                    </a:solidFill>
                    <a:latin typeface="+mj-lt"/>
                    <a:ea typeface="+mj-ea"/>
                    <a:cs typeface="+mj-cs"/>
                  </a:rPr>
                  <a:t> </a:t>
                </a:r>
                <a:endParaRPr lang="it-IT" sz="3200" cap="all" spc="200" dirty="0">
                  <a:solidFill>
                    <a:srgbClr val="262626"/>
                  </a:solidFill>
                  <a:latin typeface="+mj-lt"/>
                  <a:ea typeface="+mj-ea"/>
                  <a:cs typeface="+mj-cs"/>
                </a:endParaRPr>
              </a:p>
            </p:txBody>
          </p:sp>
        </mc:Choice>
        <mc:Fallback xmlns="">
          <p:sp>
            <p:nvSpPr>
              <p:cNvPr id="15" name="CasellaDiTesto 14">
                <a:extLst>
                  <a:ext uri="{FF2B5EF4-FFF2-40B4-BE49-F238E27FC236}">
                    <a16:creationId xmlns:a16="http://schemas.microsoft.com/office/drawing/2014/main" id="{A20EAAE9-DE7B-144A-82B6-3230C563F0B2}"/>
                  </a:ext>
                </a:extLst>
              </p:cNvPr>
              <p:cNvSpPr txBox="1">
                <a:spLocks noRot="1" noChangeAspect="1" noMove="1" noResize="1" noEditPoints="1" noAdjustHandles="1" noChangeArrowheads="1" noChangeShapeType="1" noTextEdit="1"/>
              </p:cNvSpPr>
              <p:nvPr/>
            </p:nvSpPr>
            <p:spPr>
              <a:xfrm>
                <a:off x="3401399" y="261905"/>
                <a:ext cx="7950200" cy="1077218"/>
              </a:xfrm>
              <a:prstGeom prst="rect">
                <a:avLst/>
              </a:prstGeom>
              <a:blipFill>
                <a:blip r:embed="rId8"/>
                <a:stretch>
                  <a:fillRect l="-1914" t="-6977" b="-17442"/>
                </a:stretch>
              </a:blipFill>
            </p:spPr>
            <p:txBody>
              <a:bodyPr/>
              <a:lstStyle/>
              <a:p>
                <a:r>
                  <a:rPr lang="it-IT">
                    <a:noFill/>
                  </a:rPr>
                  <a:t> </a:t>
                </a:r>
              </a:p>
            </p:txBody>
          </p:sp>
        </mc:Fallback>
      </mc:AlternateContent>
      <p:pic>
        <p:nvPicPr>
          <p:cNvPr id="9" name="Immagine 8" descr="Immagine che contiene testo, linea, diagramma, Diagramma&#10;&#10;Descrizione generata automaticamente">
            <a:extLst>
              <a:ext uri="{FF2B5EF4-FFF2-40B4-BE49-F238E27FC236}">
                <a16:creationId xmlns:a16="http://schemas.microsoft.com/office/drawing/2014/main" id="{9E9A527B-7C77-5446-8CDD-66319FB23F68}"/>
              </a:ext>
            </a:extLst>
          </p:cNvPr>
          <p:cNvPicPr>
            <a:picLocks noChangeAspect="1"/>
          </p:cNvPicPr>
          <p:nvPr/>
        </p:nvPicPr>
        <p:blipFill>
          <a:blip r:embed="rId9"/>
          <a:stretch>
            <a:fillRect/>
          </a:stretch>
        </p:blipFill>
        <p:spPr>
          <a:xfrm>
            <a:off x="2323510" y="1976103"/>
            <a:ext cx="4608000" cy="2304000"/>
          </a:xfrm>
          <a:prstGeom prst="rect">
            <a:avLst/>
          </a:prstGeom>
        </p:spPr>
      </p:pic>
      <p:pic>
        <p:nvPicPr>
          <p:cNvPr id="13" name="Immagine 12" descr="Immagine che contiene testo, linea, diagramma, Diagramma&#10;&#10;Descrizione generata automaticamente">
            <a:extLst>
              <a:ext uri="{FF2B5EF4-FFF2-40B4-BE49-F238E27FC236}">
                <a16:creationId xmlns:a16="http://schemas.microsoft.com/office/drawing/2014/main" id="{2CB1CD80-CAED-8B49-B8B1-FFA91FE4EC32}"/>
              </a:ext>
            </a:extLst>
          </p:cNvPr>
          <p:cNvPicPr>
            <a:picLocks noChangeAspect="1"/>
          </p:cNvPicPr>
          <p:nvPr/>
        </p:nvPicPr>
        <p:blipFill>
          <a:blip r:embed="rId10"/>
          <a:stretch>
            <a:fillRect/>
          </a:stretch>
        </p:blipFill>
        <p:spPr>
          <a:xfrm>
            <a:off x="2323510" y="4435104"/>
            <a:ext cx="4608000" cy="2304000"/>
          </a:xfrm>
          <a:prstGeom prst="rect">
            <a:avLst/>
          </a:prstGeom>
        </p:spPr>
      </p:pic>
      <p:pic>
        <p:nvPicPr>
          <p:cNvPr id="20" name="Immagine 19" descr="Immagine che contiene testo, linea, Diagramma, numero&#10;&#10;Descrizione generata automaticamente">
            <a:extLst>
              <a:ext uri="{FF2B5EF4-FFF2-40B4-BE49-F238E27FC236}">
                <a16:creationId xmlns:a16="http://schemas.microsoft.com/office/drawing/2014/main" id="{5AE90654-AA7F-1247-86CD-590550FDF097}"/>
              </a:ext>
            </a:extLst>
          </p:cNvPr>
          <p:cNvPicPr>
            <a:picLocks noChangeAspect="1"/>
          </p:cNvPicPr>
          <p:nvPr/>
        </p:nvPicPr>
        <p:blipFill>
          <a:blip r:embed="rId11"/>
          <a:stretch>
            <a:fillRect/>
          </a:stretch>
        </p:blipFill>
        <p:spPr>
          <a:xfrm>
            <a:off x="7070051" y="1976103"/>
            <a:ext cx="4608000" cy="2304000"/>
          </a:xfrm>
          <a:prstGeom prst="rect">
            <a:avLst/>
          </a:prstGeom>
        </p:spPr>
      </p:pic>
      <p:pic>
        <p:nvPicPr>
          <p:cNvPr id="23" name="Immagine 22" descr="Immagine che contiene testo, linea, Diagramma, numero&#10;&#10;Descrizione generata automaticamente">
            <a:extLst>
              <a:ext uri="{FF2B5EF4-FFF2-40B4-BE49-F238E27FC236}">
                <a16:creationId xmlns:a16="http://schemas.microsoft.com/office/drawing/2014/main" id="{A0D770F9-C4CB-AE45-8743-17FB9A4221E1}"/>
              </a:ext>
            </a:extLst>
          </p:cNvPr>
          <p:cNvPicPr>
            <a:picLocks noChangeAspect="1"/>
          </p:cNvPicPr>
          <p:nvPr/>
        </p:nvPicPr>
        <p:blipFill>
          <a:blip r:embed="rId12"/>
          <a:stretch>
            <a:fillRect/>
          </a:stretch>
        </p:blipFill>
        <p:spPr>
          <a:xfrm>
            <a:off x="7070051" y="4435104"/>
            <a:ext cx="4608000" cy="2304000"/>
          </a:xfrm>
          <a:prstGeom prst="rect">
            <a:avLst/>
          </a:prstGeom>
        </p:spPr>
      </p:pic>
    </p:spTree>
    <p:extLst>
      <p:ext uri="{BB962C8B-B14F-4D97-AF65-F5344CB8AC3E}">
        <p14:creationId xmlns:p14="http://schemas.microsoft.com/office/powerpoint/2010/main" val="208150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diagramma, Diagramma, Carattere&#10;&#10;Descrizione generata automaticamente">
            <a:extLst>
              <a:ext uri="{FF2B5EF4-FFF2-40B4-BE49-F238E27FC236}">
                <a16:creationId xmlns:a16="http://schemas.microsoft.com/office/drawing/2014/main" id="{75C02C1C-807F-66E4-A6C3-D1C405080C09}"/>
              </a:ext>
            </a:extLst>
          </p:cNvPr>
          <p:cNvPicPr>
            <a:picLocks noChangeAspect="1"/>
          </p:cNvPicPr>
          <p:nvPr/>
        </p:nvPicPr>
        <p:blipFill>
          <a:blip r:embed="rId3"/>
          <a:stretch>
            <a:fillRect/>
          </a:stretch>
        </p:blipFill>
        <p:spPr>
          <a:xfrm>
            <a:off x="251992" y="1897543"/>
            <a:ext cx="5133053" cy="4106442"/>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F28E9A3-9583-B545-A749-5ADEBCF3FED6}"/>
                  </a:ext>
                </a:extLst>
              </p:cNvPr>
              <p:cNvSpPr txBox="1"/>
              <p:nvPr/>
            </p:nvSpPr>
            <p:spPr>
              <a:xfrm>
                <a:off x="3514007" y="252692"/>
                <a:ext cx="7701681"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REAL OBSERVATIONS: </a:t>
                </a:r>
              </a:p>
              <a:p>
                <a:r>
                  <a:rPr lang="en-US" sz="3200" cap="all" spc="200" dirty="0">
                    <a:solidFill>
                      <a:srgbClr val="262626"/>
                    </a:solidFill>
                    <a:latin typeface="+mj-lt"/>
                    <a:ea typeface="+mj-ea"/>
                    <a:cs typeface="+mj-cs"/>
                  </a:rPr>
                  <a:t>GMI – GRUAN, </a:t>
                </a:r>
                <a14:m>
                  <m:oMath xmlns:m="http://schemas.openxmlformats.org/officeDocument/2006/math">
                    <m:r>
                      <a:rPr lang="it-IT" sz="3200" b="0" i="1" smtClean="0">
                        <a:latin typeface="Cambria Math" panose="02040503050406030204" pitchFamily="18" charset="0"/>
                      </a:rPr>
                      <m:t>𝐿𝐹</m:t>
                    </m:r>
                    <m:r>
                      <a:rPr lang="it-IT" sz="3200" b="0" i="1" smtClean="0">
                        <a:latin typeface="Cambria Math" panose="02040503050406030204" pitchFamily="18" charset="0"/>
                        <a:ea typeface="Cambria Math" panose="02040503050406030204" pitchFamily="18" charset="0"/>
                      </a:rPr>
                      <m:t>∈[0:100]</m:t>
                    </m:r>
                  </m:oMath>
                </a14:m>
                <a:r>
                  <a:rPr lang="en-US" sz="3200" cap="all" spc="200" dirty="0">
                    <a:solidFill>
                      <a:srgbClr val="262626"/>
                    </a:solidFill>
                    <a:latin typeface="+mj-lt"/>
                    <a:ea typeface="+mj-ea"/>
                    <a:cs typeface="+mj-cs"/>
                  </a:rPr>
                  <a:t> </a:t>
                </a:r>
                <a:endParaRPr lang="it-IT" sz="3200" cap="all" spc="200" dirty="0">
                  <a:solidFill>
                    <a:srgbClr val="262626"/>
                  </a:solidFill>
                  <a:latin typeface="+mj-lt"/>
                  <a:ea typeface="+mj-ea"/>
                  <a:cs typeface="+mj-cs"/>
                </a:endParaRPr>
              </a:p>
            </p:txBody>
          </p:sp>
        </mc:Choice>
        <mc:Fallback xmlns="">
          <p:sp>
            <p:nvSpPr>
              <p:cNvPr id="18" name="CasellaDiTesto 17">
                <a:extLst>
                  <a:ext uri="{FF2B5EF4-FFF2-40B4-BE49-F238E27FC236}">
                    <a16:creationId xmlns:a16="http://schemas.microsoft.com/office/drawing/2014/main" id="{0F28E9A3-9583-B545-A749-5ADEBCF3FED6}"/>
                  </a:ext>
                </a:extLst>
              </p:cNvPr>
              <p:cNvSpPr txBox="1">
                <a:spLocks noRot="1" noChangeAspect="1" noMove="1" noResize="1" noEditPoints="1" noAdjustHandles="1" noChangeArrowheads="1" noChangeShapeType="1" noTextEdit="1"/>
              </p:cNvSpPr>
              <p:nvPr/>
            </p:nvSpPr>
            <p:spPr>
              <a:xfrm>
                <a:off x="3514007" y="252692"/>
                <a:ext cx="7701681" cy="1077218"/>
              </a:xfrm>
              <a:prstGeom prst="rect">
                <a:avLst/>
              </a:prstGeom>
              <a:blipFill>
                <a:blip r:embed="rId4"/>
                <a:stretch>
                  <a:fillRect l="-1974" t="-6977" b="-1744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6066693-8EB0-554C-82D7-377A40E9BB60}"/>
                  </a:ext>
                </a:extLst>
              </p:cNvPr>
              <p:cNvSpPr txBox="1"/>
              <p:nvPr/>
            </p:nvSpPr>
            <p:spPr>
              <a:xfrm>
                <a:off x="228746" y="1589766"/>
                <a:ext cx="6113254" cy="307777"/>
              </a:xfrm>
              <a:prstGeom prst="rect">
                <a:avLst/>
              </a:prstGeom>
              <a:noFill/>
            </p:spPr>
            <p:txBody>
              <a:bodyPr wrap="square">
                <a:spAutoFit/>
              </a:bodyPr>
              <a:lstStyle/>
              <a:p>
                <a:r>
                  <a:rPr lang="en-GB" sz="1400" dirty="0"/>
                  <a:t>GMI-GRUAN 34 match-ups, </a:t>
                </a:r>
                <a14:m>
                  <m:oMath xmlns:m="http://schemas.openxmlformats.org/officeDocument/2006/math">
                    <m:r>
                      <a:rPr lang="it-IT" sz="1400" b="0" i="1" smtClean="0">
                        <a:latin typeface="Cambria Math" panose="02040503050406030204" pitchFamily="18" charset="0"/>
                        <a:ea typeface="Cambria Math" panose="02040503050406030204" pitchFamily="18" charset="0"/>
                      </a:rPr>
                      <m:t>𝑡𝑒𝑚𝑝𝑜𝑟𝑎𝑙</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𝑑𝑖𝑠𝑡𝑎𝑛𝑐𝑒</m:t>
                    </m:r>
                    <m:r>
                      <a:rPr lang="it-IT" sz="1400" b="0" i="1" smtClean="0">
                        <a:latin typeface="Cambria Math" panose="02040503050406030204" pitchFamily="18" charset="0"/>
                        <a:ea typeface="Cambria Math" panose="02040503050406030204" pitchFamily="18" charset="0"/>
                      </a:rPr>
                      <m:t>:</m:t>
                    </m:r>
                    <m:r>
                      <m:rPr>
                        <m:nor/>
                      </m:rPr>
                      <a:rPr lang="en-US" sz="1400" dirty="0">
                        <a:latin typeface="Arial" panose="020B0604020202020204" pitchFamily="34" charset="0"/>
                        <a:ea typeface="Arial" panose="020B0604020202020204" pitchFamily="34" charset="0"/>
                      </a:rPr>
                      <m:t>−3 </m:t>
                    </m:r>
                    <m:r>
                      <m:rPr>
                        <m:nor/>
                      </m:rPr>
                      <a:rPr lang="en-US" sz="1400" dirty="0">
                        <a:latin typeface="Arial" panose="020B0604020202020204" pitchFamily="34" charset="0"/>
                        <a:ea typeface="Arial" panose="020B0604020202020204" pitchFamily="34" charset="0"/>
                      </a:rPr>
                      <m:t>hours</m:t>
                    </m:r>
                    <m:r>
                      <m:rPr>
                        <m:nor/>
                      </m:rPr>
                      <a:rPr lang="en-US" sz="1400" dirty="0">
                        <a:latin typeface="Arial" panose="020B0604020202020204" pitchFamily="34" charset="0"/>
                        <a:ea typeface="Arial" panose="020B0604020202020204" pitchFamily="34" charset="0"/>
                      </a:rPr>
                      <m:t> </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Cambria Math" panose="02040503050406030204" pitchFamily="18" charset="0"/>
                        <a:cs typeface="Cambria Math" panose="02040503050406030204" pitchFamily="18" charset="0"/>
                      </a:rPr>
                      <m:t>𝛥</m:t>
                    </m:r>
                    <m:r>
                      <a:rPr lang="it-IT" sz="1400" i="1">
                        <a:latin typeface="Cambria Math" panose="02040503050406030204" pitchFamily="18" charset="0"/>
                        <a:ea typeface="Cambria Math" panose="02040503050406030204" pitchFamily="18" charset="0"/>
                        <a:cs typeface="Cambria Math" panose="02040503050406030204" pitchFamily="18" charset="0"/>
                      </a:rPr>
                      <m:t>𝑡</m:t>
                    </m:r>
                    <m:r>
                      <a:rPr lang="en-US" sz="1400" i="1">
                        <a:latin typeface="Cambria Math" panose="02040503050406030204" pitchFamily="18" charset="0"/>
                        <a:ea typeface="Cambria Math" panose="02040503050406030204" pitchFamily="18" charset="0"/>
                        <a:cs typeface="Cambria Math" panose="02040503050406030204" pitchFamily="18" charset="0"/>
                      </a:rPr>
                      <m:t>≤</m:t>
                    </m:r>
                    <m:r>
                      <m:rPr>
                        <m:nor/>
                      </m:rPr>
                      <a:rPr lang="en-US" sz="1400" dirty="0">
                        <a:latin typeface="Arial" panose="020B0604020202020204" pitchFamily="34" charset="0"/>
                        <a:ea typeface="Arial" panose="020B0604020202020204" pitchFamily="34" charset="0"/>
                      </a:rPr>
                      <m:t>3 </m:t>
                    </m:r>
                    <m:r>
                      <m:rPr>
                        <m:nor/>
                      </m:rPr>
                      <a:rPr lang="en-US" sz="1400" dirty="0">
                        <a:latin typeface="Arial" panose="020B0604020202020204" pitchFamily="34" charset="0"/>
                        <a:ea typeface="Arial" panose="020B0604020202020204" pitchFamily="34" charset="0"/>
                      </a:rPr>
                      <m:t>hours</m:t>
                    </m:r>
                  </m:oMath>
                </a14:m>
                <a:endParaRPr lang="en-GB" sz="1400" dirty="0"/>
              </a:p>
            </p:txBody>
          </p:sp>
        </mc:Choice>
        <mc:Fallback xmlns="">
          <p:sp>
            <p:nvSpPr>
              <p:cNvPr id="19" name="CasellaDiTesto 18">
                <a:extLst>
                  <a:ext uri="{FF2B5EF4-FFF2-40B4-BE49-F238E27FC236}">
                    <a16:creationId xmlns:a16="http://schemas.microsoft.com/office/drawing/2014/main" id="{F6066693-8EB0-554C-82D7-377A40E9BB60}"/>
                  </a:ext>
                </a:extLst>
              </p:cNvPr>
              <p:cNvSpPr txBox="1">
                <a:spLocks noRot="1" noChangeAspect="1" noMove="1" noResize="1" noEditPoints="1" noAdjustHandles="1" noChangeArrowheads="1" noChangeShapeType="1" noTextEdit="1"/>
              </p:cNvSpPr>
              <p:nvPr/>
            </p:nvSpPr>
            <p:spPr>
              <a:xfrm>
                <a:off x="228746" y="1589766"/>
                <a:ext cx="6113254" cy="307777"/>
              </a:xfrm>
              <a:prstGeom prst="rect">
                <a:avLst/>
              </a:prstGeom>
              <a:blipFill>
                <a:blip r:embed="rId5"/>
                <a:stretch>
                  <a:fillRect l="-415" t="-4000" b="-16000"/>
                </a:stretch>
              </a:blipFill>
            </p:spPr>
            <p:txBody>
              <a:bodyPr/>
              <a:lstStyle/>
              <a:p>
                <a:r>
                  <a:rPr lang="it-IT">
                    <a:noFill/>
                  </a:rPr>
                  <a:t> </a:t>
                </a:r>
              </a:p>
            </p:txBody>
          </p:sp>
        </mc:Fallback>
      </mc:AlternateContent>
      <p:sp>
        <p:nvSpPr>
          <p:cNvPr id="21" name="CasellaDiTesto 20">
            <a:extLst>
              <a:ext uri="{FF2B5EF4-FFF2-40B4-BE49-F238E27FC236}">
                <a16:creationId xmlns:a16="http://schemas.microsoft.com/office/drawing/2014/main" id="{FEB294D4-8702-1E42-A402-9CBC4A3B199B}"/>
              </a:ext>
            </a:extLst>
          </p:cNvPr>
          <p:cNvSpPr txBox="1"/>
          <p:nvPr/>
        </p:nvSpPr>
        <p:spPr>
          <a:xfrm>
            <a:off x="1962831" y="4895298"/>
            <a:ext cx="3307669" cy="925382"/>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200" b="1" u="none" strike="noStrike" dirty="0">
                <a:solidFill>
                  <a:srgbClr val="00B050"/>
                </a:solidFill>
                <a:effectLst/>
                <a:ea typeface="Arial" panose="020B0604020202020204" pitchFamily="34" charset="0"/>
              </a:rPr>
              <a:t>k=1 (data are </a:t>
            </a:r>
            <a:r>
              <a:rPr lang="en-US" sz="1200" b="1" i="1" u="none" strike="noStrike" dirty="0">
                <a:solidFill>
                  <a:srgbClr val="00B050"/>
                </a:solidFill>
                <a:effectLst/>
                <a:ea typeface="Arial" panose="020B0604020202020204" pitchFamily="34" charset="0"/>
              </a:rPr>
              <a:t>consistent</a:t>
            </a:r>
            <a:r>
              <a:rPr lang="en-US" sz="1200" b="1" u="none" strike="noStrike" dirty="0">
                <a:solidFill>
                  <a:srgbClr val="00B050"/>
                </a:solidFill>
                <a:effectLst/>
                <a:ea typeface="Arial" panose="020B0604020202020204" pitchFamily="34" charset="0"/>
              </a:rPr>
              <a:t>);</a:t>
            </a:r>
            <a:endParaRPr lang="it-IT" sz="1200" b="1" u="none" strike="noStrike" dirty="0">
              <a:solidFill>
                <a:srgbClr val="00B05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9300"/>
                </a:solidFill>
                <a:effectLst/>
                <a:ea typeface="Arial" panose="020B0604020202020204" pitchFamily="34" charset="0"/>
              </a:rPr>
              <a:t>k=2 (data are </a:t>
            </a:r>
            <a:r>
              <a:rPr lang="en-US" sz="1200" b="1" i="1" u="none" strike="noStrike" dirty="0">
                <a:solidFill>
                  <a:srgbClr val="FF9300"/>
                </a:solidFill>
                <a:effectLst/>
                <a:ea typeface="Arial" panose="020B0604020202020204" pitchFamily="34" charset="0"/>
              </a:rPr>
              <a:t>in statistical agreement</a:t>
            </a:r>
            <a:r>
              <a:rPr lang="en-US" sz="1200" b="1" u="none" strike="noStrike" dirty="0">
                <a:solidFill>
                  <a:srgbClr val="FF9300"/>
                </a:solidFill>
                <a:effectLst/>
                <a:ea typeface="Arial" panose="020B0604020202020204" pitchFamily="34" charset="0"/>
              </a:rPr>
              <a:t>);</a:t>
            </a:r>
            <a:endParaRPr lang="it-IT" sz="1200" b="1" u="none" strike="noStrike" dirty="0">
              <a:solidFill>
                <a:srgbClr val="FF93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0000"/>
                </a:solidFill>
                <a:effectLst/>
                <a:ea typeface="Arial" panose="020B0604020202020204" pitchFamily="34" charset="0"/>
              </a:rPr>
              <a:t>k=3 (data are </a:t>
            </a:r>
            <a:r>
              <a:rPr lang="en-US" sz="1200" b="1" i="1" u="none" strike="noStrike" dirty="0">
                <a:solidFill>
                  <a:srgbClr val="FF0000"/>
                </a:solidFill>
                <a:effectLst/>
                <a:ea typeface="Arial" panose="020B0604020202020204" pitchFamily="34" charset="0"/>
              </a:rPr>
              <a:t>significantly different</a:t>
            </a:r>
            <a:r>
              <a:rPr lang="en-US" sz="1200" b="1" u="none" strike="noStrike" dirty="0">
                <a:solidFill>
                  <a:srgbClr val="FF0000"/>
                </a:solidFill>
                <a:effectLst/>
                <a:ea typeface="Arial" panose="020B0604020202020204" pitchFamily="34" charset="0"/>
              </a:rPr>
              <a:t>);.</a:t>
            </a:r>
            <a:endParaRPr lang="it-IT" sz="1200" b="1" u="none" strike="noStrike" dirty="0">
              <a:solidFill>
                <a:srgbClr val="FF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effectLst/>
                <a:ea typeface="Arial" panose="020B0604020202020204" pitchFamily="34" charset="0"/>
              </a:rPr>
              <a:t>results do not agree within k=3</a:t>
            </a:r>
            <a:endParaRPr lang="it-IT" sz="1200" b="1" u="none" strike="noStrike"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91C767C-3BEC-6645-86A4-A544DB493132}"/>
                  </a:ext>
                </a:extLst>
              </p:cNvPr>
              <p:cNvSpPr txBox="1"/>
              <p:nvPr/>
            </p:nvSpPr>
            <p:spPr>
              <a:xfrm>
                <a:off x="442821" y="6117929"/>
                <a:ext cx="218612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𝑇𝐴</m:t>
                          </m:r>
                        </m:sub>
                      </m:sSub>
                      <m:r>
                        <a:rPr lang="it-IT" sz="1400" b="0" i="1" smtClean="0">
                          <a:latin typeface="Cambria Math" panose="02040503050406030204" pitchFamily="18" charset="0"/>
                        </a:rPr>
                        <m:t>−</m:t>
                      </m:r>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𝑅𝑆</m:t>
                          </m:r>
                        </m:sub>
                      </m:sSub>
                      <m:r>
                        <a:rPr lang="it-IT" sz="1400" i="0">
                          <a:latin typeface="Cambria Math" panose="02040503050406030204" pitchFamily="18" charset="0"/>
                        </a:rPr>
                        <m:t>≤</m:t>
                      </m:r>
                      <m:r>
                        <a:rPr lang="it-IT" sz="1400" i="1">
                          <a:latin typeface="Cambria Math" panose="02040503050406030204" pitchFamily="18" charset="0"/>
                        </a:rPr>
                        <m:t>𝑘</m:t>
                      </m:r>
                      <m:r>
                        <a:rPr lang="it-IT" sz="1400" i="0">
                          <a:latin typeface="Cambria Math" panose="02040503050406030204" pitchFamily="18" charset="0"/>
                        </a:rPr>
                        <m:t>⋅</m:t>
                      </m:r>
                      <m:r>
                        <a:rPr lang="it-IT" sz="1400" i="1">
                          <a:latin typeface="Cambria Math" panose="02040503050406030204" pitchFamily="18" charset="0"/>
                        </a:rPr>
                        <m:t>𝑢</m:t>
                      </m:r>
                      <m:r>
                        <m:rPr>
                          <m:lit/>
                        </m:rPr>
                        <a:rPr lang="it-IT" sz="1400" i="0">
                          <a:latin typeface="Cambria Math" panose="02040503050406030204" pitchFamily="18" charset="0"/>
                        </a:rPr>
                        <m:t>_</m:t>
                      </m:r>
                      <m:r>
                        <a:rPr lang="it-IT" sz="1400" i="1">
                          <a:latin typeface="Cambria Math" panose="02040503050406030204" pitchFamily="18" charset="0"/>
                        </a:rPr>
                        <m:t>𝑎𝑙𝑙</m:t>
                      </m:r>
                    </m:oMath>
                  </m:oMathPara>
                </a14:m>
                <a:endParaRPr lang="it-IT" sz="1400" dirty="0"/>
              </a:p>
            </p:txBody>
          </p:sp>
        </mc:Choice>
        <mc:Fallback xmlns="">
          <p:sp>
            <p:nvSpPr>
              <p:cNvPr id="22" name="CasellaDiTesto 21">
                <a:extLst>
                  <a:ext uri="{FF2B5EF4-FFF2-40B4-BE49-F238E27FC236}">
                    <a16:creationId xmlns:a16="http://schemas.microsoft.com/office/drawing/2014/main" id="{F91C767C-3BEC-6645-86A4-A544DB493132}"/>
                  </a:ext>
                </a:extLst>
              </p:cNvPr>
              <p:cNvSpPr txBox="1">
                <a:spLocks noRot="1" noChangeAspect="1" noMove="1" noResize="1" noEditPoints="1" noAdjustHandles="1" noChangeArrowheads="1" noChangeShapeType="1" noTextEdit="1"/>
              </p:cNvSpPr>
              <p:nvPr/>
            </p:nvSpPr>
            <p:spPr>
              <a:xfrm>
                <a:off x="442821" y="6117929"/>
                <a:ext cx="2186124" cy="307777"/>
              </a:xfrm>
              <a:prstGeom prst="rect">
                <a:avLst/>
              </a:prstGeom>
              <a:blipFill>
                <a:blip r:embed="rId6"/>
                <a:stretch>
                  <a:fillRect/>
                </a:stretch>
              </a:blipFill>
            </p:spPr>
            <p:txBody>
              <a:bodyPr/>
              <a:lstStyle/>
              <a:p>
                <a:r>
                  <a:rPr lang="it-IT">
                    <a:noFill/>
                  </a:rPr>
                  <a:t> </a:t>
                </a:r>
              </a:p>
            </p:txBody>
          </p:sp>
        </mc:Fallback>
      </mc:AlternateContent>
      <p:pic>
        <p:nvPicPr>
          <p:cNvPr id="2" name="Google Shape;95;p1" descr="Immagine che contiene testo&#10;&#10;Descrizione generata automaticamente">
            <a:extLst>
              <a:ext uri="{FF2B5EF4-FFF2-40B4-BE49-F238E27FC236}">
                <a16:creationId xmlns:a16="http://schemas.microsoft.com/office/drawing/2014/main" id="{73390CC4-1596-BAF6-D1A2-B72CDC8FBF12}"/>
              </a:ext>
            </a:extLst>
          </p:cNvPr>
          <p:cNvPicPr preferRelativeResize="0">
            <a:picLocks noChangeAspect="1"/>
          </p:cNvPicPr>
          <p:nvPr/>
        </p:nvPicPr>
        <p:blipFill rotWithShape="1">
          <a:blip r:embed="rId7">
            <a:alphaModFix/>
          </a:blip>
          <a:srcRect/>
          <a:stretch/>
        </p:blipFill>
        <p:spPr>
          <a:xfrm>
            <a:off x="223986" y="173888"/>
            <a:ext cx="2256828" cy="864000"/>
          </a:xfrm>
          <a:prstGeom prst="rect">
            <a:avLst/>
          </a:prstGeom>
          <a:noFill/>
          <a:ln>
            <a:noFill/>
          </a:ln>
        </p:spPr>
      </p:pic>
      <p:pic>
        <p:nvPicPr>
          <p:cNvPr id="16" name="Immagine 15" descr="Immagine che contiene testo, diagramma, linea, Diagramma&#10;&#10;Descrizione generata automaticamente">
            <a:extLst>
              <a:ext uri="{FF2B5EF4-FFF2-40B4-BE49-F238E27FC236}">
                <a16:creationId xmlns:a16="http://schemas.microsoft.com/office/drawing/2014/main" id="{1F5F5851-B023-7256-5A1F-4A0ADF64C3A9}"/>
              </a:ext>
            </a:extLst>
          </p:cNvPr>
          <p:cNvPicPr>
            <a:picLocks noChangeAspect="1"/>
          </p:cNvPicPr>
          <p:nvPr/>
        </p:nvPicPr>
        <p:blipFill>
          <a:blip r:embed="rId8"/>
          <a:srcRect b="21271"/>
          <a:stretch/>
        </p:blipFill>
        <p:spPr>
          <a:xfrm>
            <a:off x="5531192" y="1897543"/>
            <a:ext cx="6519912" cy="4106442"/>
          </a:xfrm>
          <a:prstGeom prst="rect">
            <a:avLst/>
          </a:prstGeom>
        </p:spPr>
      </p:pic>
    </p:spTree>
    <p:extLst>
      <p:ext uri="{BB962C8B-B14F-4D97-AF65-F5344CB8AC3E}">
        <p14:creationId xmlns:p14="http://schemas.microsoft.com/office/powerpoint/2010/main" val="409473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6066693-8EB0-554C-82D7-377A40E9BB60}"/>
                  </a:ext>
                </a:extLst>
              </p:cNvPr>
              <p:cNvSpPr txBox="1"/>
              <p:nvPr/>
            </p:nvSpPr>
            <p:spPr>
              <a:xfrm>
                <a:off x="3248773" y="1750501"/>
                <a:ext cx="6929405" cy="338554"/>
              </a:xfrm>
              <a:prstGeom prst="rect">
                <a:avLst/>
              </a:prstGeom>
              <a:noFill/>
            </p:spPr>
            <p:txBody>
              <a:bodyPr wrap="square">
                <a:spAutoFit/>
              </a:bodyPr>
              <a:lstStyle/>
              <a:p>
                <a:r>
                  <a:rPr lang="en-GB" sz="1600" dirty="0"/>
                  <a:t>GMI-GRUAN 34 match-ups</a:t>
                </a:r>
                <a14:m>
                  <m:oMath xmlns:m="http://schemas.openxmlformats.org/officeDocument/2006/math">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𝑡𝑒𝑚𝑝𝑜𝑟𝑎𝑙</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𝑑𝑖𝑠𝑡𝑎𝑛𝑐𝑒</m:t>
                    </m:r>
                    <m:r>
                      <a:rPr lang="it-IT" sz="1600" b="0" i="1" smtClean="0">
                        <a:latin typeface="Cambria Math" panose="02040503050406030204" pitchFamily="18" charset="0"/>
                        <a:ea typeface="Cambria Math" panose="02040503050406030204" pitchFamily="18" charset="0"/>
                      </a:rPr>
                      <m:t>:</m:t>
                    </m:r>
                    <m:r>
                      <m:rPr>
                        <m:nor/>
                      </m:rPr>
                      <a:rPr lang="en-US" sz="1600" dirty="0">
                        <a:latin typeface="Arial" panose="020B0604020202020204" pitchFamily="34" charset="0"/>
                        <a:ea typeface="Arial" panose="020B0604020202020204" pitchFamily="34" charset="0"/>
                      </a:rPr>
                      <m:t>−3 </m:t>
                    </m:r>
                    <m:r>
                      <m:rPr>
                        <m:nor/>
                      </m:rPr>
                      <a:rPr lang="en-US" sz="1600" dirty="0">
                        <a:latin typeface="Arial" panose="020B0604020202020204" pitchFamily="34" charset="0"/>
                        <a:ea typeface="Arial" panose="020B0604020202020204" pitchFamily="34" charset="0"/>
                      </a:rPr>
                      <m:t>hours</m:t>
                    </m:r>
                    <m:r>
                      <m:rPr>
                        <m:nor/>
                      </m:rPr>
                      <a:rPr lang="en-US" sz="1600" dirty="0">
                        <a:latin typeface="Arial" panose="020B0604020202020204" pitchFamily="34" charset="0"/>
                        <a:ea typeface="Arial" panose="020B0604020202020204" pitchFamily="34" charset="0"/>
                      </a:rPr>
                      <m:t> </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Cambria Math" panose="02040503050406030204" pitchFamily="18" charset="0"/>
                      </a:rPr>
                      <m:t>𝛥</m:t>
                    </m:r>
                    <m:r>
                      <a:rPr lang="it-IT" sz="1600" i="1">
                        <a:latin typeface="Cambria Math" panose="02040503050406030204" pitchFamily="18" charset="0"/>
                        <a:ea typeface="Cambria Math" panose="02040503050406030204" pitchFamily="18" charset="0"/>
                        <a:cs typeface="Cambria Math" panose="02040503050406030204" pitchFamily="18" charset="0"/>
                      </a:rPr>
                      <m:t>𝑡</m:t>
                    </m:r>
                    <m:r>
                      <a:rPr lang="en-US" sz="1600" i="1">
                        <a:latin typeface="Cambria Math" panose="02040503050406030204" pitchFamily="18" charset="0"/>
                        <a:ea typeface="Cambria Math" panose="02040503050406030204" pitchFamily="18" charset="0"/>
                        <a:cs typeface="Cambria Math" panose="02040503050406030204" pitchFamily="18" charset="0"/>
                      </a:rPr>
                      <m:t>≤</m:t>
                    </m:r>
                    <m:r>
                      <m:rPr>
                        <m:nor/>
                      </m:rPr>
                      <a:rPr lang="en-US" sz="1600" dirty="0">
                        <a:latin typeface="Arial" panose="020B0604020202020204" pitchFamily="34" charset="0"/>
                        <a:ea typeface="Arial" panose="020B0604020202020204" pitchFamily="34" charset="0"/>
                      </a:rPr>
                      <m:t>3 </m:t>
                    </m:r>
                    <m:r>
                      <m:rPr>
                        <m:nor/>
                      </m:rPr>
                      <a:rPr lang="en-US" sz="1600" dirty="0">
                        <a:latin typeface="Arial" panose="020B0604020202020204" pitchFamily="34" charset="0"/>
                        <a:ea typeface="Arial" panose="020B0604020202020204" pitchFamily="34" charset="0"/>
                      </a:rPr>
                      <m:t>hours</m:t>
                    </m:r>
                  </m:oMath>
                </a14:m>
                <a:endParaRPr lang="en-GB" sz="1600" dirty="0"/>
              </a:p>
            </p:txBody>
          </p:sp>
        </mc:Choice>
        <mc:Fallback xmlns="">
          <p:sp>
            <p:nvSpPr>
              <p:cNvPr id="19" name="CasellaDiTesto 18">
                <a:extLst>
                  <a:ext uri="{FF2B5EF4-FFF2-40B4-BE49-F238E27FC236}">
                    <a16:creationId xmlns:a16="http://schemas.microsoft.com/office/drawing/2014/main" id="{F6066693-8EB0-554C-82D7-377A40E9BB60}"/>
                  </a:ext>
                </a:extLst>
              </p:cNvPr>
              <p:cNvSpPr txBox="1">
                <a:spLocks noRot="1" noChangeAspect="1" noMove="1" noResize="1" noEditPoints="1" noAdjustHandles="1" noChangeArrowheads="1" noChangeShapeType="1" noTextEdit="1"/>
              </p:cNvSpPr>
              <p:nvPr/>
            </p:nvSpPr>
            <p:spPr>
              <a:xfrm>
                <a:off x="3248773" y="1750501"/>
                <a:ext cx="6929405" cy="338554"/>
              </a:xfrm>
              <a:prstGeom prst="rect">
                <a:avLst/>
              </a:prstGeom>
              <a:blipFill>
                <a:blip r:embed="rId3"/>
                <a:stretch>
                  <a:fillRect l="-366" t="-3571" b="-2142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67E5CC98-A784-544F-9E66-CFDF3C5A6554}"/>
                  </a:ext>
                </a:extLst>
              </p:cNvPr>
              <p:cNvSpPr txBox="1"/>
              <p:nvPr/>
            </p:nvSpPr>
            <p:spPr>
              <a:xfrm>
                <a:off x="8148641" y="5211765"/>
                <a:ext cx="182622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𝑤𝑒𝑖𝑔h𝑡𝑒𝑑</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12" name="CasellaDiTesto 11">
                <a:extLst>
                  <a:ext uri="{FF2B5EF4-FFF2-40B4-BE49-F238E27FC236}">
                    <a16:creationId xmlns:a16="http://schemas.microsoft.com/office/drawing/2014/main" id="{67E5CC98-A784-544F-9E66-CFDF3C5A6554}"/>
                  </a:ext>
                </a:extLst>
              </p:cNvPr>
              <p:cNvSpPr txBox="1">
                <a:spLocks noRot="1" noChangeAspect="1" noMove="1" noResize="1" noEditPoints="1" noAdjustHandles="1" noChangeArrowheads="1" noChangeShapeType="1" noTextEdit="1"/>
              </p:cNvSpPr>
              <p:nvPr/>
            </p:nvSpPr>
            <p:spPr>
              <a:xfrm>
                <a:off x="8148641" y="5211765"/>
                <a:ext cx="1826220" cy="338554"/>
              </a:xfrm>
              <a:prstGeom prst="rect">
                <a:avLst/>
              </a:prstGeom>
              <a:blipFill>
                <a:blip r:embed="rId4"/>
                <a:stretch>
                  <a:fillRect b="-148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80861478-FD5E-3B41-9AE7-589B22CD23DC}"/>
                  </a:ext>
                </a:extLst>
              </p:cNvPr>
              <p:cNvSpPr txBox="1"/>
              <p:nvPr/>
            </p:nvSpPr>
            <p:spPr>
              <a:xfrm>
                <a:off x="2581186" y="5211765"/>
                <a:ext cx="13351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13" name="CasellaDiTesto 12">
                <a:extLst>
                  <a:ext uri="{FF2B5EF4-FFF2-40B4-BE49-F238E27FC236}">
                    <a16:creationId xmlns:a16="http://schemas.microsoft.com/office/drawing/2014/main" id="{80861478-FD5E-3B41-9AE7-589B22CD23DC}"/>
                  </a:ext>
                </a:extLst>
              </p:cNvPr>
              <p:cNvSpPr txBox="1">
                <a:spLocks noRot="1" noChangeAspect="1" noMove="1" noResize="1" noEditPoints="1" noAdjustHandles="1" noChangeArrowheads="1" noChangeShapeType="1" noTextEdit="1"/>
              </p:cNvSpPr>
              <p:nvPr/>
            </p:nvSpPr>
            <p:spPr>
              <a:xfrm>
                <a:off x="2581186" y="5211765"/>
                <a:ext cx="1335175" cy="338554"/>
              </a:xfrm>
              <a:prstGeom prst="rect">
                <a:avLst/>
              </a:prstGeom>
              <a:blipFill>
                <a:blip r:embed="rId5"/>
                <a:stretch>
                  <a:fillRect b="-148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AC5C5180-325E-6841-BD22-F7590D629ED4}"/>
                  </a:ext>
                </a:extLst>
              </p:cNvPr>
              <p:cNvSpPr txBox="1"/>
              <p:nvPr/>
            </p:nvSpPr>
            <p:spPr>
              <a:xfrm>
                <a:off x="223986" y="1602441"/>
                <a:ext cx="193501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0" smtClean="0">
                          <a:latin typeface="Cambria Math" panose="02040503050406030204" pitchFamily="18" charset="0"/>
                        </a:rPr>
                        <m:t> </m:t>
                      </m:r>
                      <m:r>
                        <m:rPr>
                          <m:sty m:val="p"/>
                        </m:rPr>
                        <a:rPr lang="it-IT" sz="1600" b="0" i="0" smtClean="0">
                          <a:latin typeface="Cambria Math" panose="02040503050406030204" pitchFamily="18" charset="0"/>
                        </a:rPr>
                        <m:t>TA</m:t>
                      </m:r>
                      <m:r>
                        <a:rPr lang="it-IT" sz="1600" b="0" i="0" smtClean="0">
                          <a:latin typeface="Cambria Math" panose="02040503050406030204" pitchFamily="18" charset="0"/>
                        </a:rPr>
                        <m:t> %</m:t>
                      </m:r>
                      <m:r>
                        <a:rPr lang="it-IT" sz="1600">
                          <a:latin typeface="Cambria Math" panose="02040503050406030204" pitchFamily="18" charset="0"/>
                        </a:rPr>
                        <m:t>𝑐𝑙𝑜𝑢𝑑𝑦</m:t>
                      </m:r>
                      <m:r>
                        <a:rPr lang="it-IT" sz="1600">
                          <a:latin typeface="Cambria Math" panose="02040503050406030204" pitchFamily="18" charset="0"/>
                        </a:rPr>
                        <m:t>=0,</m:t>
                      </m:r>
                    </m:oMath>
                  </m:oMathPara>
                </a14:m>
                <a:endParaRPr lang="it-IT" sz="1600" b="0" dirty="0"/>
              </a:p>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𝐿𝐹</m:t>
                      </m:r>
                      <m:r>
                        <a:rPr lang="it-IT" sz="1600" b="0" i="1" smtClean="0">
                          <a:latin typeface="Cambria Math" panose="02040503050406030204" pitchFamily="18" charset="0"/>
                          <a:ea typeface="Cambria Math" panose="02040503050406030204" pitchFamily="18" charset="0"/>
                        </a:rPr>
                        <m:t>∈[90:100]</m:t>
                      </m:r>
                    </m:oMath>
                  </m:oMathPara>
                </a14:m>
                <a:endParaRPr lang="it-IT" sz="1600" dirty="0"/>
              </a:p>
            </p:txBody>
          </p:sp>
        </mc:Choice>
        <mc:Fallback xmlns="">
          <p:sp>
            <p:nvSpPr>
              <p:cNvPr id="43" name="CasellaDiTesto 42">
                <a:extLst>
                  <a:ext uri="{FF2B5EF4-FFF2-40B4-BE49-F238E27FC236}">
                    <a16:creationId xmlns:a16="http://schemas.microsoft.com/office/drawing/2014/main" id="{AC5C5180-325E-6841-BD22-F7590D629ED4}"/>
                  </a:ext>
                </a:extLst>
              </p:cNvPr>
              <p:cNvSpPr txBox="1">
                <a:spLocks noRot="1" noChangeAspect="1" noMove="1" noResize="1" noEditPoints="1" noAdjustHandles="1" noChangeArrowheads="1" noChangeShapeType="1" noTextEdit="1"/>
              </p:cNvSpPr>
              <p:nvPr/>
            </p:nvSpPr>
            <p:spPr>
              <a:xfrm>
                <a:off x="223986" y="1602441"/>
                <a:ext cx="1935014" cy="584775"/>
              </a:xfrm>
              <a:prstGeom prst="rect">
                <a:avLst/>
              </a:prstGeom>
              <a:blipFill>
                <a:blip r:embed="rId6"/>
                <a:stretch>
                  <a:fillRect b="-8511"/>
                </a:stretch>
              </a:blipFill>
            </p:spPr>
            <p:txBody>
              <a:bodyPr/>
              <a:lstStyle/>
              <a:p>
                <a:r>
                  <a:rPr lang="it-IT">
                    <a:noFill/>
                  </a:rPr>
                  <a:t> </a:t>
                </a:r>
              </a:p>
            </p:txBody>
          </p:sp>
        </mc:Fallback>
      </mc:AlternateContent>
      <p:pic>
        <p:nvPicPr>
          <p:cNvPr id="2" name="Google Shape;95;p1" descr="Immagine che contiene testo&#10;&#10;Descrizione generata automaticamente">
            <a:extLst>
              <a:ext uri="{FF2B5EF4-FFF2-40B4-BE49-F238E27FC236}">
                <a16:creationId xmlns:a16="http://schemas.microsoft.com/office/drawing/2014/main" id="{B99D4FCD-8113-5295-00A5-DC39AF31EED6}"/>
              </a:ext>
            </a:extLst>
          </p:cNvPr>
          <p:cNvPicPr preferRelativeResize="0">
            <a:picLocks noChangeAspect="1"/>
          </p:cNvPicPr>
          <p:nvPr/>
        </p:nvPicPr>
        <p:blipFill rotWithShape="1">
          <a:blip r:embed="rId7">
            <a:alphaModFix/>
          </a:blip>
          <a:srcRect/>
          <a:stretch/>
        </p:blipFill>
        <p:spPr>
          <a:xfrm>
            <a:off x="223986" y="173888"/>
            <a:ext cx="2256828" cy="864000"/>
          </a:xfrm>
          <a:prstGeom prst="rect">
            <a:avLst/>
          </a:prstGeom>
          <a:noFill/>
          <a:ln>
            <a:noFill/>
          </a:ln>
        </p:spPr>
      </p:pic>
      <p:sp>
        <p:nvSpPr>
          <p:cNvPr id="14" name="CasellaDiTesto 13">
            <a:extLst>
              <a:ext uri="{FF2B5EF4-FFF2-40B4-BE49-F238E27FC236}">
                <a16:creationId xmlns:a16="http://schemas.microsoft.com/office/drawing/2014/main" id="{D2C4EC92-683E-FF45-9760-3D2E1AA48CF7}"/>
              </a:ext>
            </a:extLst>
          </p:cNvPr>
          <p:cNvSpPr txBox="1"/>
          <p:nvPr/>
        </p:nvSpPr>
        <p:spPr>
          <a:xfrm>
            <a:off x="3399707" y="138130"/>
            <a:ext cx="7701681"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REAL OBSERVATIONS: </a:t>
            </a:r>
          </a:p>
          <a:p>
            <a:r>
              <a:rPr lang="en-US" sz="3200" cap="all" spc="200" dirty="0">
                <a:solidFill>
                  <a:srgbClr val="262626"/>
                </a:solidFill>
                <a:latin typeface="+mj-lt"/>
                <a:ea typeface="+mj-ea"/>
                <a:cs typeface="+mj-cs"/>
              </a:rPr>
              <a:t>GMI – GRUAN</a:t>
            </a:r>
            <a:endParaRPr lang="it-IT" sz="3200" cap="all" spc="200" dirty="0">
              <a:solidFill>
                <a:srgbClr val="262626"/>
              </a:solidFill>
              <a:latin typeface="+mj-lt"/>
              <a:ea typeface="+mj-ea"/>
              <a:cs typeface="+mj-cs"/>
            </a:endParaRPr>
          </a:p>
        </p:txBody>
      </p:sp>
      <p:pic>
        <p:nvPicPr>
          <p:cNvPr id="24" name="Immagine 23" descr="Immagine che contiene testo, linea, numero, Diagramma&#10;&#10;Descrizione generata automaticamente">
            <a:extLst>
              <a:ext uri="{FF2B5EF4-FFF2-40B4-BE49-F238E27FC236}">
                <a16:creationId xmlns:a16="http://schemas.microsoft.com/office/drawing/2014/main" id="{6CDCEA5A-02DA-ECCD-BE2F-6C23AE027170}"/>
              </a:ext>
            </a:extLst>
          </p:cNvPr>
          <p:cNvPicPr>
            <a:picLocks noChangeAspect="1"/>
          </p:cNvPicPr>
          <p:nvPr/>
        </p:nvPicPr>
        <p:blipFill>
          <a:blip r:embed="rId8"/>
          <a:stretch>
            <a:fillRect/>
          </a:stretch>
        </p:blipFill>
        <p:spPr>
          <a:xfrm>
            <a:off x="628401" y="2378250"/>
            <a:ext cx="5399999" cy="2700000"/>
          </a:xfrm>
          <a:prstGeom prst="rect">
            <a:avLst/>
          </a:prstGeom>
        </p:spPr>
      </p:pic>
      <p:pic>
        <p:nvPicPr>
          <p:cNvPr id="26" name="Immagine 25" descr="Immagine che contiene testo, linea, numero, Diagramma&#10;&#10;Descrizione generata automaticamente">
            <a:extLst>
              <a:ext uri="{FF2B5EF4-FFF2-40B4-BE49-F238E27FC236}">
                <a16:creationId xmlns:a16="http://schemas.microsoft.com/office/drawing/2014/main" id="{2C1F5A7D-6F17-B39D-6A92-364DE6F7437E}"/>
              </a:ext>
            </a:extLst>
          </p:cNvPr>
          <p:cNvPicPr>
            <a:picLocks noChangeAspect="1"/>
          </p:cNvPicPr>
          <p:nvPr/>
        </p:nvPicPr>
        <p:blipFill>
          <a:blip r:embed="rId9"/>
          <a:stretch>
            <a:fillRect/>
          </a:stretch>
        </p:blipFill>
        <p:spPr>
          <a:xfrm>
            <a:off x="6488751" y="2378250"/>
            <a:ext cx="5399999" cy="2700000"/>
          </a:xfrm>
          <a:prstGeom prst="rect">
            <a:avLst/>
          </a:prstGeom>
        </p:spPr>
      </p:pic>
      <p:sp>
        <p:nvSpPr>
          <p:cNvPr id="3" name="TextBox 2">
            <a:extLst>
              <a:ext uri="{FF2B5EF4-FFF2-40B4-BE49-F238E27FC236}">
                <a16:creationId xmlns:a16="http://schemas.microsoft.com/office/drawing/2014/main" id="{AD9A7816-653F-1041-5E94-DCEC7977AD9F}"/>
              </a:ext>
            </a:extLst>
          </p:cNvPr>
          <p:cNvSpPr txBox="1"/>
          <p:nvPr/>
        </p:nvSpPr>
        <p:spPr>
          <a:xfrm>
            <a:off x="10644997" y="5078250"/>
            <a:ext cx="1438691" cy="369332"/>
          </a:xfrm>
          <a:prstGeom prst="rect">
            <a:avLst/>
          </a:prstGeom>
          <a:noFill/>
        </p:spPr>
        <p:txBody>
          <a:bodyPr wrap="square" rtlCol="0">
            <a:spAutoFit/>
          </a:bodyPr>
          <a:lstStyle/>
          <a:p>
            <a:r>
              <a:rPr lang="en-GB" dirty="0">
                <a:solidFill>
                  <a:srgbClr val="FF0000"/>
                </a:solidFill>
              </a:rPr>
              <a:t>166, 183GHz</a:t>
            </a:r>
            <a:endParaRPr lang="en-IE" dirty="0">
              <a:solidFill>
                <a:srgbClr val="FF0000"/>
              </a:solidFill>
            </a:endParaRPr>
          </a:p>
        </p:txBody>
      </p:sp>
      <p:sp>
        <p:nvSpPr>
          <p:cNvPr id="4" name="Oval 3">
            <a:extLst>
              <a:ext uri="{FF2B5EF4-FFF2-40B4-BE49-F238E27FC236}">
                <a16:creationId xmlns:a16="http://schemas.microsoft.com/office/drawing/2014/main" id="{4FDE4986-E230-6FA3-69DE-84BFCBF153E4}"/>
              </a:ext>
            </a:extLst>
          </p:cNvPr>
          <p:cNvSpPr/>
          <p:nvPr/>
        </p:nvSpPr>
        <p:spPr>
          <a:xfrm>
            <a:off x="10644997" y="4597879"/>
            <a:ext cx="1243753" cy="480371"/>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spTree>
    <p:extLst>
      <p:ext uri="{BB962C8B-B14F-4D97-AF65-F5344CB8AC3E}">
        <p14:creationId xmlns:p14="http://schemas.microsoft.com/office/powerpoint/2010/main" val="204964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07EC71D8-5EB1-2A4A-89E7-A9C979E38DC7}"/>
              </a:ext>
            </a:extLst>
          </p:cNvPr>
          <p:cNvSpPr txBox="1"/>
          <p:nvPr/>
        </p:nvSpPr>
        <p:spPr>
          <a:xfrm>
            <a:off x="3854450" y="451407"/>
            <a:ext cx="7262229" cy="584775"/>
          </a:xfrm>
          <a:prstGeom prst="rect">
            <a:avLst/>
          </a:prstGeom>
          <a:noFill/>
        </p:spPr>
        <p:txBody>
          <a:bodyPr wrap="square">
            <a:spAutoFit/>
          </a:bodyPr>
          <a:lstStyle/>
          <a:p>
            <a:r>
              <a:rPr lang="it-IT" sz="3200" cap="all" spc="200" dirty="0">
                <a:solidFill>
                  <a:srgbClr val="262626"/>
                </a:solidFill>
                <a:latin typeface="+mj-lt"/>
                <a:ea typeface="+mj-ea"/>
                <a:cs typeface="+mj-cs"/>
              </a:rPr>
              <a:t>SUMMARY &amp; CONCLUSIONS</a:t>
            </a:r>
          </a:p>
        </p:txBody>
      </p:sp>
      <p:sp>
        <p:nvSpPr>
          <p:cNvPr id="2" name="CasellaDiTesto 1">
            <a:extLst>
              <a:ext uri="{FF2B5EF4-FFF2-40B4-BE49-F238E27FC236}">
                <a16:creationId xmlns:a16="http://schemas.microsoft.com/office/drawing/2014/main" id="{A137C1F7-23B0-644C-ACFD-E22D5C3E2159}"/>
              </a:ext>
            </a:extLst>
          </p:cNvPr>
          <p:cNvSpPr txBox="1"/>
          <p:nvPr/>
        </p:nvSpPr>
        <p:spPr>
          <a:xfrm>
            <a:off x="895200" y="1593276"/>
            <a:ext cx="10699900" cy="2677656"/>
          </a:xfrm>
          <a:prstGeom prst="rect">
            <a:avLst/>
          </a:prstGeom>
          <a:noFill/>
        </p:spPr>
        <p:txBody>
          <a:bodyPr wrap="square" rtlCol="0">
            <a:spAutoFit/>
          </a:bodyPr>
          <a:lstStyle/>
          <a:p>
            <a:r>
              <a:rPr lang="en-GB" sz="2400" dirty="0"/>
              <a:t>VICIRS tool for the vicarious calibration of MWI/ICI observations against radiosonde observations</a:t>
            </a:r>
          </a:p>
          <a:p>
            <a:pPr marL="342900" indent="-342900">
              <a:buFont typeface="Arial" panose="020B0604020202020204" pitchFamily="34" charset="0"/>
              <a:buChar char="•"/>
            </a:pPr>
            <a:r>
              <a:rPr lang="en-GB" sz="2400" dirty="0"/>
              <a:t>Flexible and user friendly</a:t>
            </a:r>
          </a:p>
          <a:p>
            <a:pPr marL="342900" indent="-342900">
              <a:buFont typeface="Arial" panose="020B0604020202020204" pitchFamily="34" charset="0"/>
              <a:buChar char="•"/>
            </a:pPr>
            <a:r>
              <a:rPr lang="en-GB" sz="2400" dirty="0"/>
              <a:t>GRUAN and RHARM RS</a:t>
            </a:r>
          </a:p>
          <a:p>
            <a:pPr marL="342900" indent="-342900">
              <a:buFont typeface="Arial" panose="020B0604020202020204" pitchFamily="34" charset="0"/>
              <a:buChar char="•"/>
            </a:pPr>
            <a:r>
              <a:rPr lang="en-GB" sz="2400" dirty="0"/>
              <a:t>uncertainty characterization &amp; multisource analysis </a:t>
            </a:r>
          </a:p>
          <a:p>
            <a:pPr marL="342900" indent="-342900">
              <a:buFont typeface="Arial" panose="020B0604020202020204" pitchFamily="34" charset="0"/>
              <a:buChar char="•"/>
            </a:pPr>
            <a:r>
              <a:rPr lang="en-GB" sz="2400" dirty="0"/>
              <a:t>tested with simulated and real observations</a:t>
            </a:r>
          </a:p>
          <a:p>
            <a:pPr marL="800100" lvl="1" indent="-342900">
              <a:buFont typeface="Arial" panose="020B0604020202020204" pitchFamily="34" charset="0"/>
              <a:buChar char="•"/>
            </a:pPr>
            <a:r>
              <a:rPr lang="en-GB" sz="2400" dirty="0"/>
              <a:t>MWI/ICI &amp; GMI</a:t>
            </a:r>
          </a:p>
        </p:txBody>
      </p:sp>
      <p:pic>
        <p:nvPicPr>
          <p:cNvPr id="3" name="Google Shape;95;p1" descr="Immagine che contiene testo&#10;&#10;Descrizione generata automaticamente">
            <a:extLst>
              <a:ext uri="{FF2B5EF4-FFF2-40B4-BE49-F238E27FC236}">
                <a16:creationId xmlns:a16="http://schemas.microsoft.com/office/drawing/2014/main" id="{2ECCF5A2-B8B9-53A0-E242-56D583D1AA02}"/>
              </a:ext>
            </a:extLst>
          </p:cNvPr>
          <p:cNvPicPr preferRelativeResize="0">
            <a:picLocks noChangeAspect="1"/>
          </p:cNvPicPr>
          <p:nvPr/>
        </p:nvPicPr>
        <p:blipFill rotWithShape="1">
          <a:blip r:embed="rId2">
            <a:alphaModFix/>
          </a:blip>
          <a:srcRect/>
          <a:stretch/>
        </p:blipFill>
        <p:spPr>
          <a:xfrm>
            <a:off x="223986" y="173888"/>
            <a:ext cx="2256828" cy="864000"/>
          </a:xfrm>
          <a:prstGeom prst="rect">
            <a:avLst/>
          </a:prstGeom>
          <a:noFill/>
          <a:ln>
            <a:noFill/>
          </a:ln>
        </p:spPr>
      </p:pic>
      <p:sp>
        <p:nvSpPr>
          <p:cNvPr id="5" name="CasellaDiTesto 4">
            <a:extLst>
              <a:ext uri="{FF2B5EF4-FFF2-40B4-BE49-F238E27FC236}">
                <a16:creationId xmlns:a16="http://schemas.microsoft.com/office/drawing/2014/main" id="{32428A01-837E-DAB1-69EB-93B66C5B4FF5}"/>
              </a:ext>
            </a:extLst>
          </p:cNvPr>
          <p:cNvSpPr txBox="1"/>
          <p:nvPr/>
        </p:nvSpPr>
        <p:spPr>
          <a:xfrm>
            <a:off x="895200" y="4467601"/>
            <a:ext cx="9992510" cy="1938992"/>
          </a:xfrm>
          <a:prstGeom prst="rect">
            <a:avLst/>
          </a:prstGeom>
          <a:noFill/>
        </p:spPr>
        <p:txBody>
          <a:bodyPr wrap="square">
            <a:spAutoFit/>
          </a:bodyPr>
          <a:lstStyle/>
          <a:p>
            <a:r>
              <a:rPr lang="en-GB" sz="2400" dirty="0"/>
              <a:t>Future work</a:t>
            </a:r>
          </a:p>
          <a:p>
            <a:pPr marL="800100" lvl="1" indent="-342900">
              <a:buFont typeface="Arial" panose="020B0604020202020204" pitchFamily="34" charset="0"/>
              <a:buChar char="•"/>
            </a:pPr>
            <a:r>
              <a:rPr lang="en-GB" sz="2400" dirty="0">
                <a:ea typeface="Times New Roman" panose="02020603050405020304" pitchFamily="18" charset="0"/>
              </a:rPr>
              <a:t>further</a:t>
            </a:r>
            <a:r>
              <a:rPr lang="en-GB" sz="2400" dirty="0">
                <a:effectLst/>
                <a:ea typeface="Times New Roman" panose="02020603050405020304" pitchFamily="18" charset="0"/>
              </a:rPr>
              <a:t> uncertainty characterization</a:t>
            </a:r>
          </a:p>
          <a:p>
            <a:pPr marL="800100" lvl="1" indent="-342900">
              <a:buFont typeface="Arial" panose="020B0604020202020204" pitchFamily="34" charset="0"/>
              <a:buChar char="•"/>
            </a:pPr>
            <a:r>
              <a:rPr lang="en-GB" sz="2400" dirty="0"/>
              <a:t>assess overall quality of estimated bias and accuracy </a:t>
            </a:r>
          </a:p>
          <a:p>
            <a:pPr marL="1257300" lvl="2" indent="-342900">
              <a:buFont typeface="Arial" panose="020B0604020202020204" pitchFamily="34" charset="0"/>
              <a:buChar char="•"/>
            </a:pPr>
            <a:r>
              <a:rPr lang="en-GB" sz="2400" dirty="0"/>
              <a:t>vs. RS quantity and quality</a:t>
            </a:r>
          </a:p>
          <a:p>
            <a:pPr marL="800100" lvl="1" indent="-342900">
              <a:buFont typeface="Arial" panose="020B0604020202020204" pitchFamily="34" charset="0"/>
              <a:buChar char="•"/>
            </a:pPr>
            <a:r>
              <a:rPr lang="en-GB" sz="2400" dirty="0"/>
              <a:t>after launch, adopt VICIRS tool within the MWI/ICI Cal/Val activities</a:t>
            </a:r>
          </a:p>
        </p:txBody>
      </p:sp>
      <p:sp>
        <p:nvSpPr>
          <p:cNvPr id="4" name="TextBox 3">
            <a:extLst>
              <a:ext uri="{FF2B5EF4-FFF2-40B4-BE49-F238E27FC236}">
                <a16:creationId xmlns:a16="http://schemas.microsoft.com/office/drawing/2014/main" id="{F8DF652B-31C7-8F76-54CA-8CC34E8F9E76}"/>
              </a:ext>
            </a:extLst>
          </p:cNvPr>
          <p:cNvSpPr txBox="1"/>
          <p:nvPr/>
        </p:nvSpPr>
        <p:spPr>
          <a:xfrm>
            <a:off x="7841411" y="2329132"/>
            <a:ext cx="4037163" cy="1200329"/>
          </a:xfrm>
          <a:prstGeom prst="rect">
            <a:avLst/>
          </a:prstGeom>
          <a:noFill/>
        </p:spPr>
        <p:txBody>
          <a:bodyPr wrap="square" rtlCol="0">
            <a:spAutoFit/>
          </a:bodyPr>
          <a:lstStyle/>
          <a:p>
            <a:r>
              <a:rPr lang="en-GB" dirty="0">
                <a:solidFill>
                  <a:srgbClr val="FF0000"/>
                </a:solidFill>
              </a:rPr>
              <a:t>New EUMETSAT Service for dedicated GRUAN(-like) Radiosonde launches to support commissioning of MWS/MWI/ICI from 2026-2029 – see agenda item 13c</a:t>
            </a:r>
            <a:endParaRPr lang="en-IE" dirty="0">
              <a:solidFill>
                <a:srgbClr val="FF0000"/>
              </a:solidFill>
            </a:endParaRPr>
          </a:p>
        </p:txBody>
      </p:sp>
    </p:spTree>
    <p:extLst>
      <p:ext uri="{BB962C8B-B14F-4D97-AF65-F5344CB8AC3E}">
        <p14:creationId xmlns:p14="http://schemas.microsoft.com/office/powerpoint/2010/main" val="31779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5943034" y="5425933"/>
            <a:ext cx="1118997" cy="925200"/>
          </a:xfrm>
          <a:prstGeom prst="rect">
            <a:avLst/>
          </a:prstGeom>
          <a:noFill/>
          <a:ln>
            <a:noFill/>
          </a:ln>
          <a:effectLst>
            <a:outerShdw blurRad="406400" dist="317500" dir="5400000" sx="89000" sy="89000" rotWithShape="0">
              <a:srgbClr val="000000">
                <a:alpha val="14901"/>
              </a:srgbClr>
            </a:outerShdw>
          </a:effectLst>
        </p:spPr>
      </p:pic>
      <p:pic>
        <p:nvPicPr>
          <p:cNvPr id="93" name="Google Shape;93;p1"/>
          <p:cNvPicPr preferRelativeResize="0"/>
          <p:nvPr/>
        </p:nvPicPr>
        <p:blipFill rotWithShape="1">
          <a:blip r:embed="rId4">
            <a:alphaModFix/>
          </a:blip>
          <a:srcRect/>
          <a:stretch/>
        </p:blipFill>
        <p:spPr>
          <a:xfrm>
            <a:off x="7062031" y="5359041"/>
            <a:ext cx="1152000" cy="935568"/>
          </a:xfrm>
          <a:prstGeom prst="rect">
            <a:avLst/>
          </a:prstGeom>
          <a:noFill/>
          <a:ln>
            <a:noFill/>
          </a:ln>
        </p:spPr>
      </p:pic>
      <p:pic>
        <p:nvPicPr>
          <p:cNvPr id="3" name="Immagine 2" descr="Immagine che contiene emblema, simbolo, vestiti, cresta&#10;&#10;Descrizione generata automaticamente">
            <a:extLst>
              <a:ext uri="{FF2B5EF4-FFF2-40B4-BE49-F238E27FC236}">
                <a16:creationId xmlns:a16="http://schemas.microsoft.com/office/drawing/2014/main" id="{4728C43E-DB50-BE41-A72B-0A0F9DD6672B}"/>
              </a:ext>
            </a:extLst>
          </p:cNvPr>
          <p:cNvPicPr>
            <a:picLocks noChangeAspect="1"/>
          </p:cNvPicPr>
          <p:nvPr/>
        </p:nvPicPr>
        <p:blipFill>
          <a:blip r:embed="rId5"/>
          <a:stretch>
            <a:fillRect/>
          </a:stretch>
        </p:blipFill>
        <p:spPr>
          <a:xfrm>
            <a:off x="9757469" y="5271200"/>
            <a:ext cx="1111250" cy="1111250"/>
          </a:xfrm>
          <a:prstGeom prst="rect">
            <a:avLst/>
          </a:prstGeom>
        </p:spPr>
      </p:pic>
      <p:sp>
        <p:nvSpPr>
          <p:cNvPr id="11" name="CasellaDiTesto 10">
            <a:extLst>
              <a:ext uri="{FF2B5EF4-FFF2-40B4-BE49-F238E27FC236}">
                <a16:creationId xmlns:a16="http://schemas.microsoft.com/office/drawing/2014/main" id="{196EB68E-E64C-F246-92B4-42F036D919FA}"/>
              </a:ext>
            </a:extLst>
          </p:cNvPr>
          <p:cNvSpPr txBox="1"/>
          <p:nvPr/>
        </p:nvSpPr>
        <p:spPr>
          <a:xfrm>
            <a:off x="3093965" y="2228671"/>
            <a:ext cx="5698137" cy="1200329"/>
          </a:xfrm>
          <a:prstGeom prst="rect">
            <a:avLst/>
          </a:prstGeom>
          <a:noFill/>
        </p:spPr>
        <p:txBody>
          <a:bodyPr wrap="square" rtlCol="0">
            <a:spAutoFit/>
          </a:bodyPr>
          <a:lstStyle/>
          <a:p>
            <a:pPr algn="ctr"/>
            <a:r>
              <a:rPr lang="en-GB" sz="3600" b="1" dirty="0">
                <a:solidFill>
                  <a:schemeClr val="bg1"/>
                </a:solidFill>
              </a:rPr>
              <a:t>Thank you very much</a:t>
            </a:r>
          </a:p>
          <a:p>
            <a:pPr algn="ctr"/>
            <a:r>
              <a:rPr lang="en-GB" sz="3600" b="1" dirty="0">
                <a:solidFill>
                  <a:schemeClr val="bg1"/>
                </a:solidFill>
              </a:rPr>
              <a:t>for the attention!</a:t>
            </a:r>
          </a:p>
        </p:txBody>
      </p:sp>
      <p:pic>
        <p:nvPicPr>
          <p:cNvPr id="2" name="Immagine 1" descr="Immagine che contiene Carattere, testo, Elementi grafici, grafica&#10;&#10;Descrizione generata automaticamente">
            <a:extLst>
              <a:ext uri="{FF2B5EF4-FFF2-40B4-BE49-F238E27FC236}">
                <a16:creationId xmlns:a16="http://schemas.microsoft.com/office/drawing/2014/main" id="{5F871449-0B63-2E20-0D01-553EC32F6029}"/>
              </a:ext>
            </a:extLst>
          </p:cNvPr>
          <p:cNvPicPr>
            <a:picLocks noChangeAspect="1"/>
          </p:cNvPicPr>
          <p:nvPr/>
        </p:nvPicPr>
        <p:blipFill>
          <a:blip r:embed="rId6"/>
          <a:stretch>
            <a:fillRect/>
          </a:stretch>
        </p:blipFill>
        <p:spPr>
          <a:xfrm>
            <a:off x="639970" y="5619161"/>
            <a:ext cx="4130382" cy="538745"/>
          </a:xfrm>
          <a:prstGeom prst="rect">
            <a:avLst/>
          </a:prstGeom>
        </p:spPr>
      </p:pic>
      <p:pic>
        <p:nvPicPr>
          <p:cNvPr id="4" name="Google Shape;95;p1" descr="Immagine che contiene testo&#10;&#10;Descrizione generata automaticamente">
            <a:extLst>
              <a:ext uri="{FF2B5EF4-FFF2-40B4-BE49-F238E27FC236}">
                <a16:creationId xmlns:a16="http://schemas.microsoft.com/office/drawing/2014/main" id="{A6DCB812-4B45-C981-E79E-55B1BE91CCE5}"/>
              </a:ext>
            </a:extLst>
          </p:cNvPr>
          <p:cNvPicPr preferRelativeResize="0">
            <a:picLocks noChangeAspect="1"/>
          </p:cNvPicPr>
          <p:nvPr/>
        </p:nvPicPr>
        <p:blipFill rotWithShape="1">
          <a:blip r:embed="rId7">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199801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07EC71D8-5EB1-2A4A-89E7-A9C979E38DC7}"/>
              </a:ext>
            </a:extLst>
          </p:cNvPr>
          <p:cNvSpPr txBox="1"/>
          <p:nvPr/>
        </p:nvSpPr>
        <p:spPr>
          <a:xfrm>
            <a:off x="4222751" y="1949143"/>
            <a:ext cx="4857750" cy="584775"/>
          </a:xfrm>
          <a:prstGeom prst="rect">
            <a:avLst/>
          </a:prstGeom>
          <a:noFill/>
        </p:spPr>
        <p:txBody>
          <a:bodyPr wrap="square">
            <a:spAutoFit/>
          </a:bodyPr>
          <a:lstStyle/>
          <a:p>
            <a:r>
              <a:rPr lang="it-IT" sz="3200" cap="all" spc="200" dirty="0">
                <a:solidFill>
                  <a:srgbClr val="262626"/>
                </a:solidFill>
                <a:latin typeface="+mj-lt"/>
                <a:ea typeface="+mj-ea"/>
                <a:cs typeface="+mj-cs"/>
              </a:rPr>
              <a:t>BACK-up </a:t>
            </a:r>
            <a:r>
              <a:rPr lang="it-IT" sz="3200" cap="all" spc="200" dirty="0" err="1">
                <a:solidFill>
                  <a:srgbClr val="262626"/>
                </a:solidFill>
                <a:latin typeface="+mj-lt"/>
                <a:ea typeface="+mj-ea"/>
                <a:cs typeface="+mj-cs"/>
              </a:rPr>
              <a:t>slides</a:t>
            </a:r>
            <a:endParaRPr lang="it-IT" sz="3200" cap="all" spc="200" dirty="0">
              <a:solidFill>
                <a:srgbClr val="262626"/>
              </a:solidFill>
              <a:latin typeface="+mj-lt"/>
              <a:ea typeface="+mj-ea"/>
              <a:cs typeface="+mj-cs"/>
            </a:endParaRPr>
          </a:p>
        </p:txBody>
      </p:sp>
      <p:pic>
        <p:nvPicPr>
          <p:cNvPr id="2" name="Google Shape;95;p1" descr="Immagine che contiene testo&#10;&#10;Descrizione generata automaticamente">
            <a:extLst>
              <a:ext uri="{FF2B5EF4-FFF2-40B4-BE49-F238E27FC236}">
                <a16:creationId xmlns:a16="http://schemas.microsoft.com/office/drawing/2014/main" id="{2163CCC3-4D3A-0FC6-DD79-799D4B13F355}"/>
              </a:ext>
            </a:extLst>
          </p:cNvPr>
          <p:cNvPicPr preferRelativeResize="0">
            <a:picLocks noChangeAspect="1"/>
          </p:cNvPicPr>
          <p:nvPr/>
        </p:nvPicPr>
        <p:blipFill rotWithShape="1">
          <a:blip r:embed="rId2">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597918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9647F0F3-1D4C-1440-AD40-93BD6975D645}"/>
              </a:ext>
            </a:extLst>
          </p:cNvPr>
          <p:cNvSpPr txBox="1"/>
          <p:nvPr/>
        </p:nvSpPr>
        <p:spPr>
          <a:xfrm>
            <a:off x="312446" y="3210167"/>
            <a:ext cx="4375932" cy="1292662"/>
          </a:xfrm>
          <a:prstGeom prst="rect">
            <a:avLst/>
          </a:prstGeom>
          <a:noFill/>
        </p:spPr>
        <p:txBody>
          <a:bodyPr wrap="square">
            <a:spAutoFit/>
          </a:bodyPr>
          <a:lstStyle/>
          <a:p>
            <a:pPr algn="just" hangingPunct="0"/>
            <a:r>
              <a:rPr lang="it-IT" sz="1600" b="1" dirty="0">
                <a:solidFill>
                  <a:srgbClr val="00000A"/>
                </a:solidFill>
                <a:latin typeface="Calibri" panose="020F0502020204030204" pitchFamily="34" charset="0"/>
                <a:cs typeface="Calibri" panose="020F0502020204030204" pitchFamily="34" charset="0"/>
              </a:rPr>
              <a:t>MWI/ICI </a:t>
            </a:r>
            <a:r>
              <a:rPr lang="it-IT" sz="1600" b="1" dirty="0" err="1">
                <a:solidFill>
                  <a:srgbClr val="00000A"/>
                </a:solidFill>
                <a:latin typeface="Calibri" panose="020F0502020204030204" pitchFamily="34" charset="0"/>
                <a:cs typeface="Calibri" panose="020F0502020204030204" pitchFamily="34" charset="0"/>
              </a:rPr>
              <a:t>level</a:t>
            </a:r>
            <a:r>
              <a:rPr lang="it-IT" sz="1600" b="1" dirty="0">
                <a:solidFill>
                  <a:srgbClr val="00000A"/>
                </a:solidFill>
                <a:latin typeface="Calibri" panose="020F0502020204030204" pitchFamily="34" charset="0"/>
                <a:cs typeface="Calibri" panose="020F0502020204030204" pitchFamily="34" charset="0"/>
              </a:rPr>
              <a:t> 1B data </a:t>
            </a:r>
            <a:r>
              <a:rPr lang="en-US" sz="1600" b="1" dirty="0">
                <a:solidFill>
                  <a:srgbClr val="00000A"/>
                </a:solidFill>
                <a:latin typeface="Calibri" panose="020F0502020204030204" pitchFamily="34" charset="0"/>
                <a:cs typeface="Calibri" panose="020F0502020204030204" pitchFamily="34" charset="0"/>
              </a:rPr>
              <a:t>orbit 4656 </a:t>
            </a:r>
          </a:p>
          <a:p>
            <a:pPr algn="just" hangingPunct="0"/>
            <a:r>
              <a:rPr lang="en-US" sz="1600" b="1" dirty="0">
                <a:solidFill>
                  <a:srgbClr val="00000A"/>
                </a:solidFill>
                <a:latin typeface="Calibri" panose="020F0502020204030204" pitchFamily="34" charset="0"/>
                <a:cs typeface="Calibri" panose="020F0502020204030204" pitchFamily="34" charset="0"/>
              </a:rPr>
              <a:t>(20070912102225 to 20070912120114) simulated from </a:t>
            </a:r>
            <a:r>
              <a:rPr lang="en-GB" sz="1600" b="1" dirty="0">
                <a:solidFill>
                  <a:srgbClr val="00000A"/>
                </a:solidFill>
                <a:latin typeface="Calibri" panose="020F0502020204030204" pitchFamily="34" charset="0"/>
                <a:cs typeface="Calibri" panose="020F0502020204030204" pitchFamily="34" charset="0"/>
              </a:rPr>
              <a:t>2007-09-12 10:00 UTC ERA-5 data</a:t>
            </a:r>
          </a:p>
          <a:p>
            <a:pPr algn="just" hangingPunct="0"/>
            <a:r>
              <a:rPr lang="en-US" sz="1600" b="1" dirty="0">
                <a:solidFill>
                  <a:srgbClr val="00000A"/>
                </a:solidFill>
                <a:latin typeface="Calibri" panose="020F0502020204030204" pitchFamily="34" charset="0"/>
                <a:cs typeface="Calibri" panose="020F0502020204030204" pitchFamily="34" charset="0"/>
              </a:rPr>
              <a:t> </a:t>
            </a:r>
          </a:p>
          <a:p>
            <a:pPr algn="just" hangingPunct="0"/>
            <a:r>
              <a:rPr lang="en-GB" sz="1400" b="1" dirty="0">
                <a:solidFill>
                  <a:srgbClr val="00000A"/>
                </a:solidFill>
                <a:latin typeface="Calibri" panose="020F0502020204030204" pitchFamily="34" charset="0"/>
                <a:cs typeface="Calibri" panose="020F0502020204030204" pitchFamily="34" charset="0"/>
              </a:rPr>
              <a:t>MSG-SEVIRI image acquired on 2007-09-12 10:15 UTC</a:t>
            </a:r>
            <a:endParaRPr lang="it-IT" sz="1400" b="1" dirty="0">
              <a:solidFill>
                <a:srgbClr val="00000A"/>
              </a:solidFill>
              <a:latin typeface="Calibri" panose="020F0502020204030204" pitchFamily="34" charset="0"/>
              <a:cs typeface="Calibri" panose="020F0502020204030204" pitchFamily="34" charset="0"/>
            </a:endParaRPr>
          </a:p>
        </p:txBody>
      </p:sp>
      <p:sp>
        <p:nvSpPr>
          <p:cNvPr id="9" name="Google Shape;217;p54">
            <a:extLst>
              <a:ext uri="{FF2B5EF4-FFF2-40B4-BE49-F238E27FC236}">
                <a16:creationId xmlns:a16="http://schemas.microsoft.com/office/drawing/2014/main" id="{0BD11467-9A4E-8346-B973-DD911DCB3208}"/>
              </a:ext>
            </a:extLst>
          </p:cNvPr>
          <p:cNvSpPr txBox="1">
            <a:spLocks noGrp="1"/>
          </p:cNvSpPr>
          <p:nvPr>
            <p:ph type="title"/>
          </p:nvPr>
        </p:nvSpPr>
        <p:spPr>
          <a:xfrm>
            <a:off x="3992782" y="364393"/>
            <a:ext cx="4622603" cy="658307"/>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sz="3200" dirty="0"/>
              <a:t>Cloud Screening </a:t>
            </a:r>
            <a:endParaRPr sz="3200" dirty="0"/>
          </a:p>
        </p:txBody>
      </p:sp>
      <p:pic>
        <p:nvPicPr>
          <p:cNvPr id="13" name="image45.png" descr="Immagine che contiene testo, schermata, mappa, diagramma&#10;&#10;Descrizione generata automaticamente">
            <a:extLst>
              <a:ext uri="{FF2B5EF4-FFF2-40B4-BE49-F238E27FC236}">
                <a16:creationId xmlns:a16="http://schemas.microsoft.com/office/drawing/2014/main" id="{48BB9A5A-D30A-5A45-98D3-7B8EF58C90E1}"/>
              </a:ext>
            </a:extLst>
          </p:cNvPr>
          <p:cNvPicPr/>
          <p:nvPr/>
        </p:nvPicPr>
        <p:blipFill>
          <a:blip r:embed="rId2"/>
          <a:srcRect/>
          <a:stretch>
            <a:fillRect/>
          </a:stretch>
        </p:blipFill>
        <p:spPr>
          <a:xfrm>
            <a:off x="7510577" y="3164140"/>
            <a:ext cx="2039620" cy="1475740"/>
          </a:xfrm>
          <a:prstGeom prst="rect">
            <a:avLst/>
          </a:prstGeom>
          <a:ln/>
        </p:spPr>
      </p:pic>
      <p:pic>
        <p:nvPicPr>
          <p:cNvPr id="17" name="image48.png" descr="Immagine che contiene testo, diagramma, mappa&#10;&#10;Descrizione generata automaticamente">
            <a:extLst>
              <a:ext uri="{FF2B5EF4-FFF2-40B4-BE49-F238E27FC236}">
                <a16:creationId xmlns:a16="http://schemas.microsoft.com/office/drawing/2014/main" id="{4DF24D98-255A-1744-944B-A3BD27442D27}"/>
              </a:ext>
            </a:extLst>
          </p:cNvPr>
          <p:cNvPicPr/>
          <p:nvPr/>
        </p:nvPicPr>
        <p:blipFill>
          <a:blip r:embed="rId3"/>
          <a:srcRect/>
          <a:stretch>
            <a:fillRect/>
          </a:stretch>
        </p:blipFill>
        <p:spPr>
          <a:xfrm>
            <a:off x="7510577" y="4732237"/>
            <a:ext cx="2052000" cy="1473835"/>
          </a:xfrm>
          <a:prstGeom prst="rect">
            <a:avLst/>
          </a:prstGeom>
          <a:ln/>
        </p:spPr>
      </p:pic>
      <p:pic>
        <p:nvPicPr>
          <p:cNvPr id="18" name="image68.png">
            <a:extLst>
              <a:ext uri="{FF2B5EF4-FFF2-40B4-BE49-F238E27FC236}">
                <a16:creationId xmlns:a16="http://schemas.microsoft.com/office/drawing/2014/main" id="{9D01813D-455C-514B-A66F-4577DEFA2487}"/>
              </a:ext>
            </a:extLst>
          </p:cNvPr>
          <p:cNvPicPr/>
          <p:nvPr/>
        </p:nvPicPr>
        <p:blipFill>
          <a:blip r:embed="rId4"/>
          <a:srcRect/>
          <a:stretch>
            <a:fillRect/>
          </a:stretch>
        </p:blipFill>
        <p:spPr>
          <a:xfrm>
            <a:off x="5278084" y="4718917"/>
            <a:ext cx="2052000" cy="1461770"/>
          </a:xfrm>
          <a:prstGeom prst="rect">
            <a:avLst/>
          </a:prstGeom>
          <a:ln/>
        </p:spPr>
      </p:pic>
      <p:pic>
        <p:nvPicPr>
          <p:cNvPr id="19" name="image52.png" descr="Immagine che contiene mappa, testo, Terra&#10;&#10;Descrizione generata automaticamente">
            <a:extLst>
              <a:ext uri="{FF2B5EF4-FFF2-40B4-BE49-F238E27FC236}">
                <a16:creationId xmlns:a16="http://schemas.microsoft.com/office/drawing/2014/main" id="{C159B94D-2DFD-5245-BA4F-2F8EFE37E07F}"/>
              </a:ext>
            </a:extLst>
          </p:cNvPr>
          <p:cNvPicPr/>
          <p:nvPr/>
        </p:nvPicPr>
        <p:blipFill>
          <a:blip r:embed="rId5"/>
          <a:srcRect l="3731" r="7812"/>
          <a:stretch>
            <a:fillRect/>
          </a:stretch>
        </p:blipFill>
        <p:spPr>
          <a:xfrm>
            <a:off x="5278084" y="3157891"/>
            <a:ext cx="2052000" cy="1475740"/>
          </a:xfrm>
          <a:prstGeom prst="rect">
            <a:avLst/>
          </a:prstGeom>
          <a:ln/>
        </p:spPr>
      </p:pic>
      <p:graphicFrame>
        <p:nvGraphicFramePr>
          <p:cNvPr id="3" name="Tabella 3">
            <a:extLst>
              <a:ext uri="{FF2B5EF4-FFF2-40B4-BE49-F238E27FC236}">
                <a16:creationId xmlns:a16="http://schemas.microsoft.com/office/drawing/2014/main" id="{2C389E45-6295-454D-9018-258C95DE52BC}"/>
              </a:ext>
            </a:extLst>
          </p:cNvPr>
          <p:cNvGraphicFramePr>
            <a:graphicFrameLocks noGrp="1"/>
          </p:cNvGraphicFramePr>
          <p:nvPr>
            <p:extLst>
              <p:ext uri="{D42A27DB-BD31-4B8C-83A1-F6EECF244321}">
                <p14:modId xmlns:p14="http://schemas.microsoft.com/office/powerpoint/2010/main" val="1186109433"/>
              </p:ext>
            </p:extLst>
          </p:nvPr>
        </p:nvGraphicFramePr>
        <p:xfrm>
          <a:off x="403886" y="1494691"/>
          <a:ext cx="10577227" cy="1249680"/>
        </p:xfrm>
        <a:graphic>
          <a:graphicData uri="http://schemas.openxmlformats.org/drawingml/2006/table">
            <a:tbl>
              <a:tblPr firstRow="1" bandRow="1">
                <a:tableStyleId>{5940675A-B579-460E-94D1-54222C63F5DA}</a:tableStyleId>
              </a:tblPr>
              <a:tblGrid>
                <a:gridCol w="947801">
                  <a:extLst>
                    <a:ext uri="{9D8B030D-6E8A-4147-A177-3AD203B41FA5}">
                      <a16:colId xmlns:a16="http://schemas.microsoft.com/office/drawing/2014/main" val="2988522124"/>
                    </a:ext>
                  </a:extLst>
                </a:gridCol>
                <a:gridCol w="2430604">
                  <a:extLst>
                    <a:ext uri="{9D8B030D-6E8A-4147-A177-3AD203B41FA5}">
                      <a16:colId xmlns:a16="http://schemas.microsoft.com/office/drawing/2014/main" val="2435894460"/>
                    </a:ext>
                  </a:extLst>
                </a:gridCol>
                <a:gridCol w="2635134">
                  <a:extLst>
                    <a:ext uri="{9D8B030D-6E8A-4147-A177-3AD203B41FA5}">
                      <a16:colId xmlns:a16="http://schemas.microsoft.com/office/drawing/2014/main" val="3231201488"/>
                    </a:ext>
                  </a:extLst>
                </a:gridCol>
                <a:gridCol w="2344190">
                  <a:extLst>
                    <a:ext uri="{9D8B030D-6E8A-4147-A177-3AD203B41FA5}">
                      <a16:colId xmlns:a16="http://schemas.microsoft.com/office/drawing/2014/main" val="2824544187"/>
                    </a:ext>
                  </a:extLst>
                </a:gridCol>
                <a:gridCol w="2219498">
                  <a:extLst>
                    <a:ext uri="{9D8B030D-6E8A-4147-A177-3AD203B41FA5}">
                      <a16:colId xmlns:a16="http://schemas.microsoft.com/office/drawing/2014/main" val="1168711939"/>
                    </a:ext>
                  </a:extLst>
                </a:gridCol>
              </a:tblGrid>
              <a:tr h="262027">
                <a:tc>
                  <a:txBody>
                    <a:bodyPr/>
                    <a:lstStyle/>
                    <a:p>
                      <a:endParaRPr lang="it-IT" sz="1600" dirty="0">
                        <a:latin typeface="+mn-l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183 GHz</a:t>
                      </a:r>
                      <a:endParaRPr lang="it-IT" sz="1600" b="1" dirty="0">
                        <a:effectLs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89 GHz </a:t>
                      </a:r>
                      <a:endParaRPr lang="it-IT" sz="1600" b="1" dirty="0">
                        <a:effectLs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165 GHz </a:t>
                      </a:r>
                      <a:endParaRPr lang="it-IT" sz="1600" b="1" dirty="0">
                        <a:effectLs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664v GHz </a:t>
                      </a:r>
                      <a:endParaRPr lang="it-IT" sz="1600" b="1" dirty="0">
                        <a:effectLst/>
                      </a:endParaRPr>
                    </a:p>
                  </a:txBody>
                  <a:tcPr>
                    <a:solidFill>
                      <a:schemeClr val="accent6"/>
                    </a:solidFill>
                  </a:tcPr>
                </a:tc>
                <a:extLst>
                  <a:ext uri="{0D108BD9-81ED-4DB2-BD59-A6C34878D82A}">
                    <a16:rowId xmlns:a16="http://schemas.microsoft.com/office/drawing/2014/main" val="3327780596"/>
                  </a:ext>
                </a:extLst>
              </a:tr>
              <a:tr h="370840">
                <a:tc>
                  <a:txBody>
                    <a:bodyPr/>
                    <a:lstStyle/>
                    <a:p>
                      <a:r>
                        <a:rPr lang="it-IT" sz="1600" b="1" dirty="0"/>
                        <a:t>MWI</a:t>
                      </a:r>
                      <a:endParaRPr lang="it-IT" sz="1600" b="1" dirty="0">
                        <a:latin typeface="+mn-lt"/>
                      </a:endParaRPr>
                    </a:p>
                  </a:txBody>
                  <a:tcPr>
                    <a:solidFill>
                      <a:schemeClr val="bg1">
                        <a:lumMod val="95000"/>
                      </a:schemeClr>
                    </a:solidFill>
                  </a:tcPr>
                </a:tc>
                <a:tc rowSpan="2">
                  <a:txBody>
                    <a:bodyPr/>
                    <a:lstStyle/>
                    <a:p>
                      <a:r>
                        <a:rPr lang="en-US" sz="1600" b="0" dirty="0">
                          <a:effectLst/>
                        </a:rPr>
                        <a:t>Buehler et al, 2007</a:t>
                      </a:r>
                    </a:p>
                    <a:p>
                      <a:r>
                        <a:rPr lang="en-US" sz="1600" b="0" dirty="0">
                          <a:effectLst/>
                        </a:rPr>
                        <a:t>Hong et al, 2005</a:t>
                      </a:r>
                    </a:p>
                    <a:p>
                      <a:r>
                        <a:rPr lang="en-US" sz="1600" b="0" dirty="0">
                          <a:effectLst/>
                        </a:rPr>
                        <a:t>Clain et al, 2005</a:t>
                      </a:r>
                      <a:endParaRPr lang="it-IT" sz="1600" dirty="0">
                        <a:latin typeface="+mn-lt"/>
                      </a:endParaRPr>
                    </a:p>
                  </a:txBody>
                  <a:tcPr>
                    <a:solidFill>
                      <a:schemeClr val="bg1">
                        <a:lumMod val="95000"/>
                      </a:schemeClr>
                    </a:solidFill>
                  </a:tcPr>
                </a:tc>
                <a:tc>
                  <a:txBody>
                    <a:bodyPr/>
                    <a:lstStyle/>
                    <a:p>
                      <a:r>
                        <a:rPr lang="it-IT" sz="1600" dirty="0"/>
                        <a:t>over </a:t>
                      </a:r>
                      <a:r>
                        <a:rPr lang="it-IT" sz="1600" dirty="0" err="1"/>
                        <a:t>land</a:t>
                      </a:r>
                      <a:r>
                        <a:rPr lang="it-IT" sz="1600" dirty="0"/>
                        <a:t>:  </a:t>
                      </a:r>
                      <a:r>
                        <a:rPr lang="it-IT" sz="1600" dirty="0" err="1"/>
                        <a:t>Yaping</a:t>
                      </a:r>
                      <a:r>
                        <a:rPr lang="it-IT" sz="1600" dirty="0"/>
                        <a:t> et al, 2008</a:t>
                      </a:r>
                    </a:p>
                    <a:p>
                      <a:r>
                        <a:rPr lang="it-IT" sz="1600" dirty="0"/>
                        <a:t>over </a:t>
                      </a:r>
                      <a:r>
                        <a:rPr lang="it-IT" sz="1600" dirty="0" err="1"/>
                        <a:t>sea</a:t>
                      </a:r>
                      <a:r>
                        <a:rPr lang="it-IT" sz="1600" dirty="0"/>
                        <a:t>:</a:t>
                      </a:r>
                      <a:r>
                        <a:rPr lang="it-IT" sz="1600" kern="1200" dirty="0">
                          <a:solidFill>
                            <a:schemeClr val="tx1"/>
                          </a:solidFill>
                        </a:rPr>
                        <a:t> </a:t>
                      </a:r>
                      <a:r>
                        <a:rPr lang="en-US" sz="1600" kern="1200" dirty="0">
                          <a:solidFill>
                            <a:schemeClr val="dk1"/>
                          </a:solidFill>
                        </a:rPr>
                        <a:t>Gong and Wu, 2017</a:t>
                      </a:r>
                      <a:endParaRPr lang="it-IT" sz="1600" kern="1200" dirty="0">
                        <a:solidFill>
                          <a:schemeClr val="dk1"/>
                        </a:solidFill>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Yaping et al, 2008</a:t>
                      </a:r>
                    </a:p>
                    <a:p>
                      <a:endParaRPr lang="it-IT" sz="1600" dirty="0">
                        <a:latin typeface="+mn-lt"/>
                      </a:endParaRPr>
                    </a:p>
                  </a:txBody>
                  <a:tcPr>
                    <a:solidFill>
                      <a:schemeClr val="bg1">
                        <a:lumMod val="95000"/>
                      </a:schemeClr>
                    </a:solidFill>
                  </a:tcPr>
                </a:tc>
                <a:tc>
                  <a:txBody>
                    <a:bodyPr/>
                    <a:lstStyle/>
                    <a:p>
                      <a:endParaRPr lang="it-IT" sz="1600" dirty="0">
                        <a:latin typeface="+mn-lt"/>
                      </a:endParaRPr>
                    </a:p>
                  </a:txBody>
                  <a:tcPr>
                    <a:solidFill>
                      <a:schemeClr val="bg1">
                        <a:lumMod val="95000"/>
                      </a:schemeClr>
                    </a:solidFill>
                  </a:tcPr>
                </a:tc>
                <a:extLst>
                  <a:ext uri="{0D108BD9-81ED-4DB2-BD59-A6C34878D82A}">
                    <a16:rowId xmlns:a16="http://schemas.microsoft.com/office/drawing/2014/main" val="964308445"/>
                  </a:ext>
                </a:extLst>
              </a:tr>
              <a:tr h="0">
                <a:tc>
                  <a:txBody>
                    <a:bodyPr/>
                    <a:lstStyle/>
                    <a:p>
                      <a:r>
                        <a:rPr lang="it-IT" sz="1600" b="1" dirty="0"/>
                        <a:t>ICI</a:t>
                      </a:r>
                      <a:endParaRPr lang="it-IT" sz="1600" b="1" dirty="0">
                        <a:latin typeface="+mn-lt"/>
                      </a:endParaRPr>
                    </a:p>
                  </a:txBody>
                  <a:tcPr>
                    <a:solidFill>
                      <a:schemeClr val="bg1">
                        <a:lumMod val="95000"/>
                      </a:schemeClr>
                    </a:solidFill>
                  </a:tcPr>
                </a:tc>
                <a:tc vMerge="1">
                  <a:txBody>
                    <a:bodyPr/>
                    <a:lstStyle/>
                    <a:p>
                      <a:endParaRPr lang="it-IT" sz="1600" dirty="0">
                        <a:latin typeface="+mn-lt"/>
                      </a:endParaRPr>
                    </a:p>
                  </a:txBody>
                  <a:tcPr>
                    <a:solidFill>
                      <a:schemeClr val="bg1">
                        <a:lumMod val="95000"/>
                      </a:schemeClr>
                    </a:solidFill>
                  </a:tcPr>
                </a:tc>
                <a:tc>
                  <a:txBody>
                    <a:bodyPr/>
                    <a:lstStyle/>
                    <a:p>
                      <a:endParaRPr lang="it-IT" sz="1600" dirty="0">
                        <a:latin typeface="+mn-lt"/>
                      </a:endParaRPr>
                    </a:p>
                  </a:txBody>
                  <a:tcPr>
                    <a:solidFill>
                      <a:schemeClr val="bg1">
                        <a:lumMod val="95000"/>
                      </a:schemeClr>
                    </a:solidFill>
                  </a:tcPr>
                </a:tc>
                <a:tc>
                  <a:txBody>
                    <a:bodyPr/>
                    <a:lstStyle/>
                    <a:p>
                      <a:endParaRPr lang="it-IT" sz="1600" dirty="0">
                        <a:latin typeface="+mn-lt"/>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rPr>
                        <a:t>Gong and Wu, 2017</a:t>
                      </a:r>
                      <a:endParaRPr lang="it-IT" sz="1600" kern="1200" dirty="0">
                        <a:solidFill>
                          <a:schemeClr val="dk1"/>
                        </a:solidFill>
                      </a:endParaRPr>
                    </a:p>
                  </a:txBody>
                  <a:tcPr>
                    <a:solidFill>
                      <a:schemeClr val="bg1">
                        <a:lumMod val="95000"/>
                      </a:schemeClr>
                    </a:solidFill>
                  </a:tcPr>
                </a:tc>
                <a:extLst>
                  <a:ext uri="{0D108BD9-81ED-4DB2-BD59-A6C34878D82A}">
                    <a16:rowId xmlns:a16="http://schemas.microsoft.com/office/drawing/2014/main" val="4042379787"/>
                  </a:ext>
                </a:extLst>
              </a:tr>
            </a:tbl>
          </a:graphicData>
        </a:graphic>
      </p:graphicFrame>
      <p:pic>
        <p:nvPicPr>
          <p:cNvPr id="22" name="image70.png">
            <a:extLst>
              <a:ext uri="{FF2B5EF4-FFF2-40B4-BE49-F238E27FC236}">
                <a16:creationId xmlns:a16="http://schemas.microsoft.com/office/drawing/2014/main" id="{D68F8BC4-3641-C047-A0EF-D47345831588}"/>
              </a:ext>
            </a:extLst>
          </p:cNvPr>
          <p:cNvPicPr/>
          <p:nvPr/>
        </p:nvPicPr>
        <p:blipFill>
          <a:blip r:embed="rId6"/>
          <a:srcRect/>
          <a:stretch>
            <a:fillRect/>
          </a:stretch>
        </p:blipFill>
        <p:spPr>
          <a:xfrm>
            <a:off x="9743070" y="4732237"/>
            <a:ext cx="2052000" cy="1476000"/>
          </a:xfrm>
          <a:prstGeom prst="rect">
            <a:avLst/>
          </a:prstGeom>
          <a:ln/>
        </p:spPr>
      </p:pic>
      <p:pic>
        <p:nvPicPr>
          <p:cNvPr id="23" name="image53.png" descr="Immagine che contiene testo, schermata, mappa, Policromia&#10;&#10;Descrizione generata automaticamente">
            <a:extLst>
              <a:ext uri="{FF2B5EF4-FFF2-40B4-BE49-F238E27FC236}">
                <a16:creationId xmlns:a16="http://schemas.microsoft.com/office/drawing/2014/main" id="{2ABC45DD-05F8-EA42-A161-729358C3F87A}"/>
              </a:ext>
            </a:extLst>
          </p:cNvPr>
          <p:cNvPicPr/>
          <p:nvPr/>
        </p:nvPicPr>
        <p:blipFill>
          <a:blip r:embed="rId7"/>
          <a:srcRect/>
          <a:stretch>
            <a:fillRect/>
          </a:stretch>
        </p:blipFill>
        <p:spPr>
          <a:xfrm>
            <a:off x="9730690" y="3157891"/>
            <a:ext cx="2052000" cy="1476000"/>
          </a:xfrm>
          <a:prstGeom prst="rect">
            <a:avLst/>
          </a:prstGeom>
          <a:ln/>
        </p:spPr>
      </p:pic>
      <p:pic>
        <p:nvPicPr>
          <p:cNvPr id="2" name="Google Shape;95;p1" descr="Immagine che contiene testo&#10;&#10;Descrizione generata automaticamente">
            <a:extLst>
              <a:ext uri="{FF2B5EF4-FFF2-40B4-BE49-F238E27FC236}">
                <a16:creationId xmlns:a16="http://schemas.microsoft.com/office/drawing/2014/main" id="{189D4977-D1BF-64D8-721C-8E19F0653833}"/>
              </a:ext>
            </a:extLst>
          </p:cNvPr>
          <p:cNvPicPr preferRelativeResize="0">
            <a:picLocks noChangeAspect="1"/>
          </p:cNvPicPr>
          <p:nvPr/>
        </p:nvPicPr>
        <p:blipFill rotWithShape="1">
          <a:blip r:embed="rId8">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1098365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graphicFrame>
        <p:nvGraphicFramePr>
          <p:cNvPr id="11" name="Tabella 10">
            <a:extLst>
              <a:ext uri="{FF2B5EF4-FFF2-40B4-BE49-F238E27FC236}">
                <a16:creationId xmlns:a16="http://schemas.microsoft.com/office/drawing/2014/main" id="{C773843E-B86C-534D-9B28-49F62FEA431B}"/>
              </a:ext>
            </a:extLst>
          </p:cNvPr>
          <p:cNvGraphicFramePr>
            <a:graphicFrameLocks noGrp="1"/>
          </p:cNvGraphicFramePr>
          <p:nvPr/>
        </p:nvGraphicFramePr>
        <p:xfrm>
          <a:off x="4356192" y="2012901"/>
          <a:ext cx="6609444" cy="2407920"/>
        </p:xfrm>
        <a:graphic>
          <a:graphicData uri="http://schemas.openxmlformats.org/drawingml/2006/table">
            <a:tbl>
              <a:tblPr bandRow="1">
                <a:tableStyleId>{5DA37D80-6434-44D0-A028-1B22A696006F}</a:tableStyleId>
              </a:tblPr>
              <a:tblGrid>
                <a:gridCol w="1594799">
                  <a:extLst>
                    <a:ext uri="{9D8B030D-6E8A-4147-A177-3AD203B41FA5}">
                      <a16:colId xmlns:a16="http://schemas.microsoft.com/office/drawing/2014/main" val="2969716825"/>
                    </a:ext>
                  </a:extLst>
                </a:gridCol>
                <a:gridCol w="1202101">
                  <a:extLst>
                    <a:ext uri="{9D8B030D-6E8A-4147-A177-3AD203B41FA5}">
                      <a16:colId xmlns:a16="http://schemas.microsoft.com/office/drawing/2014/main" val="3333168510"/>
                    </a:ext>
                  </a:extLst>
                </a:gridCol>
                <a:gridCol w="1200690">
                  <a:extLst>
                    <a:ext uri="{9D8B030D-6E8A-4147-A177-3AD203B41FA5}">
                      <a16:colId xmlns:a16="http://schemas.microsoft.com/office/drawing/2014/main" val="148653262"/>
                    </a:ext>
                  </a:extLst>
                </a:gridCol>
                <a:gridCol w="1001516">
                  <a:extLst>
                    <a:ext uri="{9D8B030D-6E8A-4147-A177-3AD203B41FA5}">
                      <a16:colId xmlns:a16="http://schemas.microsoft.com/office/drawing/2014/main" val="186049757"/>
                    </a:ext>
                  </a:extLst>
                </a:gridCol>
                <a:gridCol w="1610338">
                  <a:extLst>
                    <a:ext uri="{9D8B030D-6E8A-4147-A177-3AD203B41FA5}">
                      <a16:colId xmlns:a16="http://schemas.microsoft.com/office/drawing/2014/main" val="458057923"/>
                    </a:ext>
                  </a:extLst>
                </a:gridCol>
              </a:tblGrid>
              <a:tr h="0">
                <a:tc>
                  <a:txBody>
                    <a:bodyPr/>
                    <a:lstStyle/>
                    <a:p>
                      <a:pPr algn="just"/>
                      <a:r>
                        <a:rPr lang="en-US" sz="1800" b="1" dirty="0">
                          <a:solidFill>
                            <a:schemeClr val="bg1"/>
                          </a:solidFill>
                          <a:effectLst/>
                        </a:rPr>
                        <a:t>GRUAN site</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dirty="0">
                          <a:solidFill>
                            <a:schemeClr val="bg1"/>
                          </a:solidFill>
                          <a:effectLst/>
                        </a:rPr>
                        <a:t>POD (%)</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dirty="0">
                          <a:solidFill>
                            <a:schemeClr val="bg1"/>
                          </a:solidFill>
                          <a:effectLst/>
                        </a:rPr>
                        <a:t>FAR</a:t>
                      </a:r>
                      <a:r>
                        <a:rPr lang="it-IT" sz="1800" b="1" dirty="0">
                          <a:solidFill>
                            <a:schemeClr val="bg1"/>
                          </a:solidFill>
                          <a:effectLst/>
                        </a:rPr>
                        <a:t> </a:t>
                      </a:r>
                      <a:r>
                        <a:rPr lang="en-US" sz="1800" b="1" dirty="0">
                          <a:solidFill>
                            <a:schemeClr val="bg1"/>
                          </a:solidFill>
                          <a:effectLst/>
                        </a:rPr>
                        <a:t>(%)</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dirty="0">
                          <a:solidFill>
                            <a:schemeClr val="bg1"/>
                          </a:solidFill>
                          <a:effectLst/>
                        </a:rPr>
                        <a:t>Bias</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a:solidFill>
                            <a:schemeClr val="bg1"/>
                          </a:solidFill>
                          <a:effectLst/>
                        </a:rPr>
                        <a:t>Accuracy</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200345735"/>
                  </a:ext>
                </a:extLst>
              </a:tr>
              <a:tr h="0">
                <a:tc>
                  <a:txBody>
                    <a:bodyPr/>
                    <a:lstStyle/>
                    <a:p>
                      <a:pPr algn="ctr"/>
                      <a:r>
                        <a:rPr lang="en-US" sz="1800" b="1">
                          <a:solidFill>
                            <a:schemeClr val="bg1"/>
                          </a:solidFill>
                          <a:effectLst/>
                        </a:rPr>
                        <a:t>LAU</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94</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8.62</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1.03</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0.87</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369030537"/>
                  </a:ext>
                </a:extLst>
              </a:tr>
              <a:tr h="0">
                <a:tc>
                  <a:txBody>
                    <a:bodyPr/>
                    <a:lstStyle/>
                    <a:p>
                      <a:pPr algn="ctr"/>
                      <a:r>
                        <a:rPr lang="en-US" sz="1800" b="1">
                          <a:solidFill>
                            <a:schemeClr val="bg1"/>
                          </a:solidFill>
                          <a:effectLst/>
                        </a:rPr>
                        <a:t>GVN</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99</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10.4</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1.10</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0.89</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689450685"/>
                  </a:ext>
                </a:extLst>
              </a:tr>
              <a:tr h="0">
                <a:tc>
                  <a:txBody>
                    <a:bodyPr/>
                    <a:lstStyle/>
                    <a:p>
                      <a:pPr algn="ctr"/>
                      <a:r>
                        <a:rPr lang="en-US" sz="1800" b="1">
                          <a:solidFill>
                            <a:schemeClr val="bg1"/>
                          </a:solidFill>
                          <a:effectLst/>
                        </a:rPr>
                        <a:t>LIN</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95</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7.98</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1.03</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0.88</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214539606"/>
                  </a:ext>
                </a:extLst>
              </a:tr>
              <a:tr h="0">
                <a:tc>
                  <a:txBody>
                    <a:bodyPr/>
                    <a:lstStyle/>
                    <a:p>
                      <a:pPr algn="ctr"/>
                      <a:r>
                        <a:rPr lang="en-US" sz="1800" b="1">
                          <a:solidFill>
                            <a:schemeClr val="bg1"/>
                          </a:solidFill>
                          <a:effectLst/>
                        </a:rPr>
                        <a:t>PAY</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88</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2.16</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0.89</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0.87</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94351108"/>
                  </a:ext>
                </a:extLst>
              </a:tr>
              <a:tr h="0">
                <a:tc>
                  <a:txBody>
                    <a:bodyPr/>
                    <a:lstStyle/>
                    <a:p>
                      <a:pPr algn="ctr"/>
                      <a:r>
                        <a:rPr lang="en-US" sz="1800" b="1" dirty="0">
                          <a:solidFill>
                            <a:schemeClr val="bg1"/>
                          </a:solidFill>
                          <a:effectLst/>
                        </a:rPr>
                        <a:t>SNG</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100</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0.00</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1.00</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1.00</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4209962577"/>
                  </a:ext>
                </a:extLst>
              </a:tr>
            </a:tbl>
          </a:graphicData>
        </a:graphic>
      </p:graphicFrame>
      <p:sp>
        <p:nvSpPr>
          <p:cNvPr id="30" name="CasellaDiTesto 29">
            <a:extLst>
              <a:ext uri="{FF2B5EF4-FFF2-40B4-BE49-F238E27FC236}">
                <a16:creationId xmlns:a16="http://schemas.microsoft.com/office/drawing/2014/main" id="{C8424ACA-31BC-6C49-A146-9658C9626CD3}"/>
              </a:ext>
            </a:extLst>
          </p:cNvPr>
          <p:cNvSpPr txBox="1"/>
          <p:nvPr/>
        </p:nvSpPr>
        <p:spPr>
          <a:xfrm>
            <a:off x="4356192" y="647250"/>
            <a:ext cx="5435508" cy="584775"/>
          </a:xfrm>
          <a:prstGeom prst="rect">
            <a:avLst/>
          </a:prstGeom>
          <a:noFill/>
        </p:spPr>
        <p:txBody>
          <a:bodyPr wrap="square">
            <a:spAutoFit/>
          </a:bodyPr>
          <a:lstStyle/>
          <a:p>
            <a:r>
              <a:rPr lang="en-GB" sz="3200" dirty="0">
                <a:solidFill>
                  <a:schemeClr val="bg1"/>
                </a:solidFill>
                <a:latin typeface="+mj-lt"/>
              </a:rPr>
              <a:t>VICIRS tool:  RS clear sky test</a:t>
            </a:r>
            <a:endParaRPr lang="it-IT" sz="3200" dirty="0">
              <a:solidFill>
                <a:schemeClr val="bg1"/>
              </a:solidFill>
              <a:latin typeface="+mj-lt"/>
            </a:endParaRPr>
          </a:p>
        </p:txBody>
      </p:sp>
      <p:sp>
        <p:nvSpPr>
          <p:cNvPr id="32" name="CasellaDiTesto 31">
            <a:extLst>
              <a:ext uri="{FF2B5EF4-FFF2-40B4-BE49-F238E27FC236}">
                <a16:creationId xmlns:a16="http://schemas.microsoft.com/office/drawing/2014/main" id="{2E6F4F2A-5E97-F44D-A380-5F9C33F74A12}"/>
              </a:ext>
            </a:extLst>
          </p:cNvPr>
          <p:cNvSpPr txBox="1"/>
          <p:nvPr/>
        </p:nvSpPr>
        <p:spPr>
          <a:xfrm>
            <a:off x="4223657" y="4664201"/>
            <a:ext cx="7332073" cy="707886"/>
          </a:xfrm>
          <a:prstGeom prst="rect">
            <a:avLst/>
          </a:prstGeom>
          <a:noFill/>
        </p:spPr>
        <p:txBody>
          <a:bodyPr wrap="square">
            <a:spAutoFit/>
          </a:bodyPr>
          <a:lstStyle/>
          <a:p>
            <a:r>
              <a:rPr lang="en-US" sz="2000" dirty="0">
                <a:solidFill>
                  <a:srgbClr val="000000"/>
                </a:solidFill>
              </a:rPr>
              <a:t>RH test (Zhang et al. 2010) vs RS-GRUAN SynopClouds </a:t>
            </a:r>
          </a:p>
          <a:p>
            <a:r>
              <a:rPr lang="en-US" sz="2000" dirty="0">
                <a:solidFill>
                  <a:srgbClr val="000000"/>
                </a:solidFill>
              </a:rPr>
              <a:t>Dichotomous statistical scores between cloud detection methods</a:t>
            </a:r>
            <a:endParaRPr lang="it-IT" sz="2000" dirty="0">
              <a:solidFill>
                <a:srgbClr val="000000"/>
              </a:solidFill>
            </a:endParaRPr>
          </a:p>
        </p:txBody>
      </p:sp>
      <p:sp>
        <p:nvSpPr>
          <p:cNvPr id="33" name="CasellaDiTesto 32">
            <a:extLst>
              <a:ext uri="{FF2B5EF4-FFF2-40B4-BE49-F238E27FC236}">
                <a16:creationId xmlns:a16="http://schemas.microsoft.com/office/drawing/2014/main" id="{E5A92428-61A9-8147-81E9-1ACAC261DF43}"/>
              </a:ext>
            </a:extLst>
          </p:cNvPr>
          <p:cNvSpPr txBox="1"/>
          <p:nvPr/>
        </p:nvSpPr>
        <p:spPr>
          <a:xfrm>
            <a:off x="466827" y="1879351"/>
            <a:ext cx="3098176" cy="3447098"/>
          </a:xfrm>
          <a:prstGeom prst="rect">
            <a:avLst/>
          </a:prstGeom>
          <a:noFill/>
        </p:spPr>
        <p:txBody>
          <a:bodyPr wrap="square" rtlCol="0">
            <a:spAutoFit/>
          </a:bodyPr>
          <a:lstStyle/>
          <a:p>
            <a:r>
              <a:rPr lang="en-GB" sz="2000" dirty="0">
                <a:solidFill>
                  <a:srgbClr val="000000"/>
                </a:solidFill>
              </a:rPr>
              <a:t>RS is in clear sky. The presence of cloudy layers is verified by comparing the RH values with the reference values for clear sky as determined by Zhang et al. (2010). It outputs the number of levels contaminated by low, middle and high clouds.</a:t>
            </a:r>
            <a:endParaRPr lang="it-IT" sz="2000" dirty="0">
              <a:solidFill>
                <a:srgbClr val="000000"/>
              </a:solidFill>
            </a:endParaRPr>
          </a:p>
          <a:p>
            <a:endParaRPr lang="it-IT" dirty="0">
              <a:solidFill>
                <a:srgbClr val="FF0000"/>
              </a:solidFill>
            </a:endParaRPr>
          </a:p>
        </p:txBody>
      </p:sp>
      <p:pic>
        <p:nvPicPr>
          <p:cNvPr id="2" name="Google Shape;95;p1" descr="Immagine che contiene testo&#10;&#10;Descrizione generata automaticamente">
            <a:extLst>
              <a:ext uri="{FF2B5EF4-FFF2-40B4-BE49-F238E27FC236}">
                <a16:creationId xmlns:a16="http://schemas.microsoft.com/office/drawing/2014/main" id="{22B951E0-DD15-7AA0-5183-F61310B80099}"/>
              </a:ext>
            </a:extLst>
          </p:cNvPr>
          <p:cNvPicPr preferRelativeResize="0">
            <a:picLocks noChangeAspect="1"/>
          </p:cNvPicPr>
          <p:nvPr/>
        </p:nvPicPr>
        <p:blipFill rotWithShape="1">
          <a:blip r:embed="rId3">
            <a:alphaModFix/>
          </a:blip>
          <a:srcRect/>
          <a:stretch/>
        </p:blipFill>
        <p:spPr>
          <a:xfrm>
            <a:off x="466827" y="368025"/>
            <a:ext cx="2256828" cy="864000"/>
          </a:xfrm>
          <a:prstGeom prst="rect">
            <a:avLst/>
          </a:prstGeom>
          <a:noFill/>
          <a:ln>
            <a:noFill/>
          </a:ln>
        </p:spPr>
      </p:pic>
    </p:spTree>
    <p:extLst>
      <p:ext uri="{BB962C8B-B14F-4D97-AF65-F5344CB8AC3E}">
        <p14:creationId xmlns:p14="http://schemas.microsoft.com/office/powerpoint/2010/main" val="1819580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5199-47AE-09EE-AD86-3E9022450B33}"/>
              </a:ext>
            </a:extLst>
          </p:cNvPr>
          <p:cNvSpPr>
            <a:spLocks noGrp="1"/>
          </p:cNvSpPr>
          <p:nvPr>
            <p:ph type="title"/>
          </p:nvPr>
        </p:nvSpPr>
        <p:spPr>
          <a:xfrm>
            <a:off x="3380973" y="767627"/>
            <a:ext cx="7729728" cy="582761"/>
          </a:xfrm>
          <a:noFill/>
          <a:ln>
            <a:noFill/>
          </a:ln>
        </p:spPr>
        <p:txBody>
          <a:bodyPr>
            <a:normAutofit fontScale="90000"/>
          </a:bodyPr>
          <a:lstStyle/>
          <a:p>
            <a:r>
              <a:rPr lang="en-GB" sz="3200" dirty="0"/>
              <a:t>The metrological approach </a:t>
            </a:r>
            <a:r>
              <a:rPr lang="en-GB" dirty="0"/>
              <a:t>	</a:t>
            </a:r>
            <a:endParaRPr lang="en-IT" dirty="0"/>
          </a:p>
        </p:txBody>
      </p:sp>
      <p:sp>
        <p:nvSpPr>
          <p:cNvPr id="3" name="Content Placeholder 2">
            <a:extLst>
              <a:ext uri="{FF2B5EF4-FFF2-40B4-BE49-F238E27FC236}">
                <a16:creationId xmlns:a16="http://schemas.microsoft.com/office/drawing/2014/main" id="{70B91446-62DF-DEEC-A57D-BC14D3F47E16}"/>
              </a:ext>
            </a:extLst>
          </p:cNvPr>
          <p:cNvSpPr>
            <a:spLocks noGrp="1"/>
          </p:cNvSpPr>
          <p:nvPr>
            <p:ph idx="1"/>
          </p:nvPr>
        </p:nvSpPr>
        <p:spPr>
          <a:xfrm>
            <a:off x="377958" y="2473207"/>
            <a:ext cx="7729728" cy="3101983"/>
          </a:xfrm>
        </p:spPr>
        <p:txBody>
          <a:bodyPr/>
          <a:lstStyle/>
          <a:p>
            <a:r>
              <a:rPr lang="en-GB" sz="2800" b="0" i="0" u="none" strike="noStrike" dirty="0">
                <a:solidFill>
                  <a:srgbClr val="00000A"/>
                </a:solidFill>
                <a:latin typeface="Calibri"/>
                <a:ea typeface="Calibri"/>
                <a:cs typeface="Calibri"/>
                <a:sym typeface="Calibri"/>
              </a:rPr>
              <a:t>GRUAN </a:t>
            </a:r>
          </a:p>
          <a:p>
            <a:pPr lvl="1"/>
            <a:r>
              <a:rPr lang="en-GB" b="0" i="0" u="none" strike="noStrike" dirty="0">
                <a:solidFill>
                  <a:srgbClr val="00000A"/>
                </a:solidFill>
                <a:latin typeface="Calibri"/>
                <a:ea typeface="Calibri"/>
                <a:cs typeface="Calibri"/>
                <a:sym typeface="Calibri"/>
              </a:rPr>
              <a:t>Immler et al. 2010</a:t>
            </a:r>
          </a:p>
          <a:p>
            <a:pPr lvl="1"/>
            <a:r>
              <a:rPr lang="en-GB" b="0" i="0" u="none" strike="noStrike" dirty="0">
                <a:solidFill>
                  <a:srgbClr val="00000A"/>
                </a:solidFill>
                <a:latin typeface="Calibri"/>
                <a:ea typeface="Calibri"/>
                <a:cs typeface="Calibri"/>
                <a:sym typeface="Calibri"/>
              </a:rPr>
              <a:t>VIM</a:t>
            </a:r>
          </a:p>
          <a:p>
            <a:pPr lvl="1"/>
            <a:r>
              <a:rPr lang="en-GB" b="0" i="0" u="none" strike="noStrike" dirty="0">
                <a:solidFill>
                  <a:srgbClr val="00000A"/>
                </a:solidFill>
                <a:latin typeface="Calibri"/>
                <a:ea typeface="Calibri"/>
                <a:cs typeface="Calibri"/>
                <a:sym typeface="Calibri"/>
              </a:rPr>
              <a:t>GUM</a:t>
            </a:r>
            <a:endParaRPr lang="en-GB" dirty="0">
              <a:solidFill>
                <a:schemeClr val="dk1"/>
              </a:solidFill>
              <a:latin typeface="Calibri"/>
              <a:ea typeface="Calibri"/>
              <a:cs typeface="Calibri"/>
              <a:sym typeface="Calibri"/>
            </a:endParaRPr>
          </a:p>
          <a:p>
            <a:endParaRPr lang="en-IT"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F88F56-811E-E763-EADD-1A7D342F52ED}"/>
                  </a:ext>
                </a:extLst>
              </p:cNvPr>
              <p:cNvSpPr txBox="1"/>
              <p:nvPr/>
            </p:nvSpPr>
            <p:spPr>
              <a:xfrm>
                <a:off x="5053687" y="1879994"/>
                <a:ext cx="14951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T" sz="2000" i="1" smtClean="0">
                              <a:solidFill>
                                <a:srgbClr val="836967"/>
                              </a:solidFill>
                              <a:latin typeface="Cambria Math" panose="02040503050406030204" pitchFamily="18" charset="0"/>
                            </a:rPr>
                          </m:ctrlPr>
                        </m:sSubPr>
                        <m:e>
                          <m:r>
                            <a:rPr lang="en-IT" sz="2000" i="1">
                              <a:latin typeface="Cambria Math" panose="02040503050406030204" pitchFamily="18" charset="0"/>
                            </a:rPr>
                            <m:t>𝑢</m:t>
                          </m:r>
                        </m:e>
                        <m:sub>
                          <m:r>
                            <a:rPr lang="it-IT" sz="2000" i="1">
                              <a:latin typeface="Cambria Math" panose="02040503050406030204" pitchFamily="18" charset="0"/>
                            </a:rPr>
                            <m:t>1</m:t>
                          </m:r>
                        </m:sub>
                      </m:sSub>
                    </m:oMath>
                  </m:oMathPara>
                </a14:m>
                <a:endParaRPr lang="en-IT" sz="2000" dirty="0"/>
              </a:p>
            </p:txBody>
          </p:sp>
        </mc:Choice>
        <mc:Fallback xmlns="">
          <p:sp>
            <p:nvSpPr>
              <p:cNvPr id="5" name="TextBox 4">
                <a:extLst>
                  <a:ext uri="{FF2B5EF4-FFF2-40B4-BE49-F238E27FC236}">
                    <a16:creationId xmlns:a16="http://schemas.microsoft.com/office/drawing/2014/main" id="{06F88F56-811E-E763-EADD-1A7D342F52ED}"/>
                  </a:ext>
                </a:extLst>
              </p:cNvPr>
              <p:cNvSpPr txBox="1">
                <a:spLocks noRot="1" noChangeAspect="1" noMove="1" noResize="1" noEditPoints="1" noAdjustHandles="1" noChangeArrowheads="1" noChangeShapeType="1" noTextEdit="1"/>
              </p:cNvSpPr>
              <p:nvPr/>
            </p:nvSpPr>
            <p:spPr>
              <a:xfrm>
                <a:off x="5053687" y="1879994"/>
                <a:ext cx="1495129" cy="400110"/>
              </a:xfrm>
              <a:prstGeom prst="rect">
                <a:avLst/>
              </a:prstGeom>
              <a:blipFill>
                <a:blip r:embed="rId2"/>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B1F3EC-65D1-28FC-B351-F301BBCB5444}"/>
                  </a:ext>
                </a:extLst>
              </p:cNvPr>
              <p:cNvSpPr txBox="1"/>
              <p:nvPr/>
            </p:nvSpPr>
            <p:spPr>
              <a:xfrm>
                <a:off x="5042670" y="1507115"/>
                <a:ext cx="1663135" cy="400110"/>
              </a:xfrm>
              <a:prstGeom prst="rect">
                <a:avLst/>
              </a:prstGeom>
              <a:noFill/>
            </p:spPr>
            <p:txBody>
              <a:bodyPr wrap="square">
                <a:spAutoFit/>
              </a:bodyPr>
              <a:lstStyle/>
              <a:p>
                <a14:m>
                  <m:oMath xmlns:m="http://schemas.openxmlformats.org/officeDocument/2006/math">
                    <m:sSub>
                      <m:sSubPr>
                        <m:ctrlPr>
                          <a:rPr lang="en-IT" sz="2000" i="1" smtClean="0">
                            <a:solidFill>
                              <a:schemeClr val="tx1"/>
                            </a:solidFill>
                            <a:latin typeface="Cambria Math" panose="02040503050406030204" pitchFamily="18" charset="0"/>
                          </a:rPr>
                        </m:ctrlPr>
                      </m:sSubPr>
                      <m:e>
                        <m:r>
                          <a:rPr lang="en-IT" sz="2000" i="1">
                            <a:solidFill>
                              <a:schemeClr val="tx1"/>
                            </a:solidFill>
                            <a:latin typeface="Cambria Math" panose="02040503050406030204" pitchFamily="18" charset="0"/>
                            <a:ea typeface="Cambria Math" panose="02040503050406030204" pitchFamily="18" charset="0"/>
                          </a:rPr>
                          <m:t>𝜀</m:t>
                        </m:r>
                        <m:r>
                          <a:rPr lang="it-IT" sz="2000" b="0" i="1" smtClean="0">
                            <a:solidFill>
                              <a:schemeClr val="tx1"/>
                            </a:solidFill>
                            <a:latin typeface="Cambria Math" panose="02040503050406030204" pitchFamily="18" charset="0"/>
                            <a:ea typeface="Cambria Math" panose="02040503050406030204" pitchFamily="18" charset="0"/>
                          </a:rPr>
                          <m:t>=</m:t>
                        </m:r>
                        <m:r>
                          <a:rPr lang="it-IT" sz="2000" b="0" i="1" smtClean="0">
                            <a:solidFill>
                              <a:schemeClr val="tx1"/>
                            </a:solidFill>
                            <a:latin typeface="Cambria Math" panose="02040503050406030204" pitchFamily="18" charset="0"/>
                            <a:ea typeface="Cambria Math" panose="02040503050406030204" pitchFamily="18" charset="0"/>
                          </a:rPr>
                          <m:t>𝑚</m:t>
                        </m:r>
                      </m:e>
                      <m:sub>
                        <m:r>
                          <a:rPr lang="it-IT" sz="2000" b="0" i="1" smtClean="0">
                            <a:solidFill>
                              <a:schemeClr val="tx1"/>
                            </a:solidFill>
                            <a:latin typeface="Cambria Math" panose="02040503050406030204" pitchFamily="18" charset="0"/>
                            <a:ea typeface="Cambria Math" panose="02040503050406030204" pitchFamily="18" charset="0"/>
                          </a:rPr>
                          <m:t>1</m:t>
                        </m:r>
                      </m:sub>
                    </m:sSub>
                    <m:r>
                      <a:rPr lang="it-IT" sz="2000" b="0" i="1" smtClean="0">
                        <a:solidFill>
                          <a:schemeClr val="tx1"/>
                        </a:solidFill>
                        <a:latin typeface="Cambria Math" panose="02040503050406030204" pitchFamily="18" charset="0"/>
                      </a:rPr>
                      <m:t>−</m:t>
                    </m:r>
                  </m:oMath>
                </a14:m>
                <a:r>
                  <a:rPr lang="en-IT" sz="2000" dirty="0">
                    <a:solidFill>
                      <a:schemeClr val="tx1"/>
                    </a:solidFill>
                  </a:rPr>
                  <a:t> </a:t>
                </a:r>
                <a14:m>
                  <m:oMath xmlns:m="http://schemas.openxmlformats.org/officeDocument/2006/math">
                    <m:sSub>
                      <m:sSubPr>
                        <m:ctrlPr>
                          <a:rPr lang="en-IT" sz="2000" i="1">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𝑚</m:t>
                        </m:r>
                      </m:e>
                      <m:sub>
                        <m:r>
                          <a:rPr lang="it-IT" sz="2000" b="0" i="1" smtClean="0">
                            <a:solidFill>
                              <a:schemeClr val="tx1"/>
                            </a:solidFill>
                            <a:latin typeface="Cambria Math" panose="02040503050406030204" pitchFamily="18" charset="0"/>
                          </a:rPr>
                          <m:t>2</m:t>
                        </m:r>
                      </m:sub>
                    </m:sSub>
                  </m:oMath>
                </a14:m>
                <a:endParaRPr lang="en-IT" sz="2000" dirty="0">
                  <a:solidFill>
                    <a:schemeClr val="tx1"/>
                  </a:solidFill>
                </a:endParaRPr>
              </a:p>
            </p:txBody>
          </p:sp>
        </mc:Choice>
        <mc:Fallback xmlns="">
          <p:sp>
            <p:nvSpPr>
              <p:cNvPr id="6" name="TextBox 5">
                <a:extLst>
                  <a:ext uri="{FF2B5EF4-FFF2-40B4-BE49-F238E27FC236}">
                    <a16:creationId xmlns:a16="http://schemas.microsoft.com/office/drawing/2014/main" id="{B0B1F3EC-65D1-28FC-B351-F301BBCB5444}"/>
                  </a:ext>
                </a:extLst>
              </p:cNvPr>
              <p:cNvSpPr txBox="1">
                <a:spLocks noRot="1" noChangeAspect="1" noMove="1" noResize="1" noEditPoints="1" noAdjustHandles="1" noChangeArrowheads="1" noChangeShapeType="1" noTextEdit="1"/>
              </p:cNvSpPr>
              <p:nvPr/>
            </p:nvSpPr>
            <p:spPr>
              <a:xfrm>
                <a:off x="5042670" y="1507115"/>
                <a:ext cx="1663135" cy="400110"/>
              </a:xfrm>
              <a:prstGeom prst="rect">
                <a:avLst/>
              </a:prstGeom>
              <a:blipFill>
                <a:blip r:embed="rId3"/>
                <a:stretch>
                  <a:fillRect/>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75943353-20FD-8EC0-8F40-0FAF0CEBDF57}"/>
              </a:ext>
            </a:extLst>
          </p:cNvPr>
          <p:cNvSpPr txBox="1"/>
          <p:nvPr/>
        </p:nvSpPr>
        <p:spPr>
          <a:xfrm>
            <a:off x="6846476" y="1537017"/>
            <a:ext cx="798723" cy="400110"/>
          </a:xfrm>
          <a:prstGeom prst="rect">
            <a:avLst/>
          </a:prstGeom>
          <a:noFill/>
        </p:spPr>
        <p:txBody>
          <a:bodyPr wrap="square">
            <a:spAutoFit/>
          </a:bodyPr>
          <a:lstStyle/>
          <a:p>
            <a:r>
              <a:rPr lang="en-GB" sz="2000" b="0" i="0" u="none" strike="noStrike" dirty="0">
                <a:solidFill>
                  <a:srgbClr val="00000A"/>
                </a:solidFill>
                <a:latin typeface="Calibri"/>
                <a:ea typeface="Calibri"/>
                <a:cs typeface="Calibri"/>
                <a:sym typeface="Calibri"/>
              </a:rPr>
              <a:t>Error</a:t>
            </a:r>
            <a:endParaRPr lang="en-IT"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02C89BB-4516-ADAC-9D34-71BE5B8B58FE}"/>
                  </a:ext>
                </a:extLst>
              </p:cNvPr>
              <p:cNvSpPr txBox="1"/>
              <p:nvPr/>
            </p:nvSpPr>
            <p:spPr>
              <a:xfrm>
                <a:off x="4976568" y="2613308"/>
                <a:ext cx="16631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T" sz="2000" i="1" smtClean="0">
                          <a:solidFill>
                            <a:schemeClr val="tx1"/>
                          </a:solidFill>
                          <a:latin typeface="Cambria Math" panose="02040503050406030204" pitchFamily="18" charset="0"/>
                          <a:ea typeface="Cambria Math" panose="02040503050406030204" pitchFamily="18" charset="0"/>
                        </a:rPr>
                        <m:t>𝜎</m:t>
                      </m:r>
                      <m:r>
                        <a:rPr lang="it-IT" sz="2000" b="0" i="1" smtClean="0">
                          <a:solidFill>
                            <a:schemeClr val="tx1"/>
                          </a:solidFill>
                          <a:latin typeface="Cambria Math" panose="02040503050406030204" pitchFamily="18" charset="0"/>
                          <a:ea typeface="Cambria Math" panose="02040503050406030204" pitchFamily="18" charset="0"/>
                        </a:rPr>
                        <m:t> </m:t>
                      </m:r>
                    </m:oMath>
                  </m:oMathPara>
                </a14:m>
                <a:endParaRPr lang="en-IT" sz="2000" dirty="0">
                  <a:solidFill>
                    <a:schemeClr val="tx1"/>
                  </a:solidFill>
                </a:endParaRPr>
              </a:p>
            </p:txBody>
          </p:sp>
        </mc:Choice>
        <mc:Fallback xmlns="">
          <p:sp>
            <p:nvSpPr>
              <p:cNvPr id="8" name="TextBox 7">
                <a:extLst>
                  <a:ext uri="{FF2B5EF4-FFF2-40B4-BE49-F238E27FC236}">
                    <a16:creationId xmlns:a16="http://schemas.microsoft.com/office/drawing/2014/main" id="{E02C89BB-4516-ADAC-9D34-71BE5B8B58FE}"/>
                  </a:ext>
                </a:extLst>
              </p:cNvPr>
              <p:cNvSpPr txBox="1">
                <a:spLocks noRot="1" noChangeAspect="1" noMove="1" noResize="1" noEditPoints="1" noAdjustHandles="1" noChangeArrowheads="1" noChangeShapeType="1" noTextEdit="1"/>
              </p:cNvSpPr>
              <p:nvPr/>
            </p:nvSpPr>
            <p:spPr>
              <a:xfrm>
                <a:off x="4976568" y="2613308"/>
                <a:ext cx="1663135" cy="400110"/>
              </a:xfrm>
              <a:prstGeom prst="rect">
                <a:avLst/>
              </a:prstGeom>
              <a:blipFill>
                <a:blip r:embed="rId4"/>
                <a:stretch>
                  <a:fillRect b="-1515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AA4513-4E61-2717-2D6A-589E838473E8}"/>
                  </a:ext>
                </a:extLst>
              </p:cNvPr>
              <p:cNvSpPr txBox="1"/>
              <p:nvPr/>
            </p:nvSpPr>
            <p:spPr>
              <a:xfrm>
                <a:off x="6857492" y="1897364"/>
                <a:ext cx="4519259" cy="400110"/>
              </a:xfrm>
              <a:prstGeom prst="rect">
                <a:avLst/>
              </a:prstGeom>
              <a:noFill/>
            </p:spPr>
            <p:txBody>
              <a:bodyPr wrap="square">
                <a:spAutoFit/>
              </a:bodyPr>
              <a:lstStyle/>
              <a:p>
                <a:r>
                  <a:rPr lang="en-GB" sz="2000" b="0" i="0" u="none" strike="noStrike" dirty="0">
                    <a:solidFill>
                      <a:srgbClr val="00000A"/>
                    </a:solidFill>
                    <a:latin typeface="Calibri"/>
                    <a:ea typeface="Calibri"/>
                    <a:cs typeface="Calibri"/>
                    <a:sym typeface="Calibri"/>
                  </a:rPr>
                  <a:t>Random uncertainty of </a:t>
                </a:r>
                <a14:m>
                  <m:oMath xmlns:m="http://schemas.openxmlformats.org/officeDocument/2006/math">
                    <m:sSub>
                      <m:sSubPr>
                        <m:ctrlPr>
                          <a:rPr lang="en-IT" sz="200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ea typeface="Cambria Math" panose="02040503050406030204" pitchFamily="18" charset="0"/>
                          </a:rPr>
                          <m:t>𝑚</m:t>
                        </m:r>
                      </m:e>
                      <m:sub>
                        <m:r>
                          <a:rPr lang="it-IT" sz="2000" b="0" i="1" smtClean="0">
                            <a:solidFill>
                              <a:schemeClr val="tx1"/>
                            </a:solidFill>
                            <a:latin typeface="Cambria Math" panose="02040503050406030204" pitchFamily="18" charset="0"/>
                            <a:ea typeface="Cambria Math" panose="02040503050406030204" pitchFamily="18" charset="0"/>
                          </a:rPr>
                          <m:t>1</m:t>
                        </m:r>
                      </m:sub>
                    </m:sSub>
                  </m:oMath>
                </a14:m>
                <a:endParaRPr lang="en-IT" dirty="0"/>
              </a:p>
            </p:txBody>
          </p:sp>
        </mc:Choice>
        <mc:Fallback xmlns="">
          <p:sp>
            <p:nvSpPr>
              <p:cNvPr id="9" name="TextBox 8">
                <a:extLst>
                  <a:ext uri="{FF2B5EF4-FFF2-40B4-BE49-F238E27FC236}">
                    <a16:creationId xmlns:a16="http://schemas.microsoft.com/office/drawing/2014/main" id="{A6AA4513-4E61-2717-2D6A-589E838473E8}"/>
                  </a:ext>
                </a:extLst>
              </p:cNvPr>
              <p:cNvSpPr txBox="1">
                <a:spLocks noRot="1" noChangeAspect="1" noMove="1" noResize="1" noEditPoints="1" noAdjustHandles="1" noChangeArrowheads="1" noChangeShapeType="1" noTextEdit="1"/>
              </p:cNvSpPr>
              <p:nvPr/>
            </p:nvSpPr>
            <p:spPr>
              <a:xfrm>
                <a:off x="6857492" y="1897364"/>
                <a:ext cx="4519259" cy="400110"/>
              </a:xfrm>
              <a:prstGeom prst="rect">
                <a:avLst/>
              </a:prstGeom>
              <a:blipFill>
                <a:blip r:embed="rId5"/>
                <a:stretch>
                  <a:fillRect l="-1685" t="-9375" b="-28125"/>
                </a:stretch>
              </a:blipFill>
            </p:spPr>
            <p:txBody>
              <a:bodyPr/>
              <a:lstStyle/>
              <a:p>
                <a:r>
                  <a:rPr lang="en-IT">
                    <a:noFill/>
                  </a:rPr>
                  <a:t> </a:t>
                </a:r>
              </a:p>
            </p:txBody>
          </p:sp>
        </mc:Fallback>
      </mc:AlternateContent>
      <p:sp>
        <p:nvSpPr>
          <p:cNvPr id="10" name="TextBox 9">
            <a:extLst>
              <a:ext uri="{FF2B5EF4-FFF2-40B4-BE49-F238E27FC236}">
                <a16:creationId xmlns:a16="http://schemas.microsoft.com/office/drawing/2014/main" id="{81A57792-380C-2D2A-6863-54BAC7553DFD}"/>
              </a:ext>
            </a:extLst>
          </p:cNvPr>
          <p:cNvSpPr txBox="1"/>
          <p:nvPr/>
        </p:nvSpPr>
        <p:spPr>
          <a:xfrm>
            <a:off x="6857493" y="2648267"/>
            <a:ext cx="3604858" cy="400110"/>
          </a:xfrm>
          <a:prstGeom prst="rect">
            <a:avLst/>
          </a:prstGeom>
          <a:noFill/>
        </p:spPr>
        <p:txBody>
          <a:bodyPr wrap="square">
            <a:spAutoFit/>
          </a:bodyPr>
          <a:lstStyle/>
          <a:p>
            <a:r>
              <a:rPr lang="en-GB" sz="2000" dirty="0">
                <a:solidFill>
                  <a:srgbClr val="00000A"/>
                </a:solidFill>
                <a:latin typeface="Calibri"/>
                <a:ea typeface="Calibri"/>
                <a:cs typeface="Calibri"/>
                <a:sym typeface="Calibri"/>
              </a:rPr>
              <a:t>U</a:t>
            </a:r>
            <a:r>
              <a:rPr lang="en-GB" sz="2000" b="0" i="0" u="none" strike="noStrike" dirty="0">
                <a:solidFill>
                  <a:srgbClr val="00000A"/>
                </a:solidFill>
                <a:latin typeface="Calibri"/>
                <a:ea typeface="Calibri"/>
                <a:cs typeface="Calibri"/>
                <a:sym typeface="Calibri"/>
              </a:rPr>
              <a:t>ncertainty of matching</a:t>
            </a:r>
            <a:endParaRPr lang="en-IT" dirty="0"/>
          </a:p>
        </p:txBody>
      </p:sp>
      <p:sp>
        <p:nvSpPr>
          <p:cNvPr id="11" name="Google Shape;263;p22">
            <a:extLst>
              <a:ext uri="{FF2B5EF4-FFF2-40B4-BE49-F238E27FC236}">
                <a16:creationId xmlns:a16="http://schemas.microsoft.com/office/drawing/2014/main" id="{CEE7BD85-1BD6-256E-0D72-B20E0EFC3381}"/>
              </a:ext>
            </a:extLst>
          </p:cNvPr>
          <p:cNvSpPr txBox="1"/>
          <p:nvPr/>
        </p:nvSpPr>
        <p:spPr>
          <a:xfrm>
            <a:off x="3476355" y="3369423"/>
            <a:ext cx="8337687" cy="36929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b="1" u="sng" dirty="0">
                <a:solidFill>
                  <a:srgbClr val="00000A"/>
                </a:solidFill>
                <a:latin typeface="Calibri"/>
                <a:ea typeface="Calibri"/>
                <a:cs typeface="Calibri"/>
                <a:sym typeface="Calibri"/>
              </a:rPr>
              <a:t>Consistency check</a:t>
            </a:r>
            <a:r>
              <a:rPr lang="en-GB" sz="1800" dirty="0">
                <a:solidFill>
                  <a:srgbClr val="00000A"/>
                </a:solidFill>
                <a:latin typeface="Calibri"/>
                <a:ea typeface="Calibri"/>
                <a:cs typeface="Calibri"/>
                <a:sym typeface="Calibri"/>
              </a:rPr>
              <a:t> between two measurements (m</a:t>
            </a:r>
            <a:r>
              <a:rPr lang="en-GB" sz="1800" baseline="-25000" dirty="0">
                <a:solidFill>
                  <a:srgbClr val="00000A"/>
                </a:solidFill>
                <a:latin typeface="Calibri"/>
                <a:ea typeface="Calibri"/>
                <a:cs typeface="Calibri"/>
                <a:sym typeface="Calibri"/>
              </a:rPr>
              <a:t>1</a:t>
            </a:r>
            <a:r>
              <a:rPr lang="en-GB" sz="1800" dirty="0">
                <a:solidFill>
                  <a:srgbClr val="00000A"/>
                </a:solidFill>
                <a:latin typeface="Calibri"/>
                <a:ea typeface="Calibri"/>
                <a:cs typeface="Calibri"/>
                <a:sym typeface="Calibri"/>
              </a:rPr>
              <a:t> and m</a:t>
            </a:r>
            <a:r>
              <a:rPr lang="en-GB" sz="1800" baseline="-25000" dirty="0">
                <a:solidFill>
                  <a:srgbClr val="00000A"/>
                </a:solidFill>
                <a:latin typeface="Calibri"/>
                <a:ea typeface="Calibri"/>
                <a:cs typeface="Calibri"/>
                <a:sym typeface="Calibri"/>
              </a:rPr>
              <a:t>2</a:t>
            </a:r>
            <a:r>
              <a:rPr lang="en-GB" sz="1800" dirty="0">
                <a:solidFill>
                  <a:srgbClr val="00000A"/>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318F28D-4DAB-5A27-EFA0-3DCB5F9E231F}"/>
                  </a:ext>
                </a:extLst>
              </p:cNvPr>
              <p:cNvSpPr txBox="1"/>
              <p:nvPr/>
            </p:nvSpPr>
            <p:spPr>
              <a:xfrm>
                <a:off x="4560476" y="3757220"/>
                <a:ext cx="4572000" cy="718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IT" sz="2000" i="1" smtClean="0">
                              <a:solidFill>
                                <a:srgbClr val="836967"/>
                              </a:solidFill>
                              <a:latin typeface="Cambria Math" panose="02040503050406030204" pitchFamily="18" charset="0"/>
                            </a:rPr>
                          </m:ctrlPr>
                        </m:dPr>
                        <m:e>
                          <m:sSub>
                            <m:sSubPr>
                              <m:ctrlPr>
                                <a:rPr lang="en-IT" sz="2000" i="1">
                                  <a:solidFill>
                                    <a:srgbClr val="836967"/>
                                  </a:solidFill>
                                  <a:latin typeface="Cambria Math" panose="02040503050406030204" pitchFamily="18" charset="0"/>
                                </a:rPr>
                              </m:ctrlPr>
                            </m:sSubPr>
                            <m:e>
                              <m:r>
                                <a:rPr lang="en-IT" sz="2000" i="1">
                                  <a:latin typeface="Cambria Math" panose="02040503050406030204" pitchFamily="18" charset="0"/>
                                </a:rPr>
                                <m:t>𝑚</m:t>
                              </m:r>
                            </m:e>
                            <m:sub>
                              <m:r>
                                <a:rPr lang="en-IT" sz="2000" i="0">
                                  <a:latin typeface="Cambria Math" panose="02040503050406030204" pitchFamily="18" charset="0"/>
                                </a:rPr>
                                <m:t>1</m:t>
                              </m:r>
                            </m:sub>
                          </m:sSub>
                          <m:r>
                            <a:rPr lang="en-IT" sz="2000" i="0">
                              <a:latin typeface="Cambria Math" panose="02040503050406030204" pitchFamily="18" charset="0"/>
                            </a:rPr>
                            <m:t>−</m:t>
                          </m:r>
                          <m:sSub>
                            <m:sSubPr>
                              <m:ctrlPr>
                                <a:rPr lang="en-IT" sz="2000" i="1">
                                  <a:solidFill>
                                    <a:srgbClr val="836967"/>
                                  </a:solidFill>
                                  <a:latin typeface="Cambria Math" panose="02040503050406030204" pitchFamily="18" charset="0"/>
                                </a:rPr>
                              </m:ctrlPr>
                            </m:sSubPr>
                            <m:e>
                              <m:r>
                                <a:rPr lang="en-IT" sz="2000" i="1">
                                  <a:latin typeface="Cambria Math" panose="02040503050406030204" pitchFamily="18" charset="0"/>
                                </a:rPr>
                                <m:t>𝑚</m:t>
                              </m:r>
                            </m:e>
                            <m:sub>
                              <m:r>
                                <a:rPr lang="en-IT" sz="2000" i="0">
                                  <a:latin typeface="Cambria Math" panose="02040503050406030204" pitchFamily="18" charset="0"/>
                                </a:rPr>
                                <m:t>2</m:t>
                              </m:r>
                            </m:sub>
                          </m:sSub>
                        </m:e>
                      </m:d>
                      <m:r>
                        <a:rPr lang="en-IT" sz="2000" i="0">
                          <a:latin typeface="Cambria Math" panose="02040503050406030204" pitchFamily="18" charset="0"/>
                        </a:rPr>
                        <m:t>&lt;</m:t>
                      </m:r>
                      <m:r>
                        <a:rPr lang="en-IT" sz="2000" i="1">
                          <a:latin typeface="Cambria Math" panose="02040503050406030204" pitchFamily="18" charset="0"/>
                        </a:rPr>
                        <m:t>𝑘</m:t>
                      </m:r>
                      <m:rad>
                        <m:radPr>
                          <m:degHide m:val="on"/>
                          <m:ctrlPr>
                            <a:rPr lang="en-IT" sz="2000" i="1">
                              <a:solidFill>
                                <a:srgbClr val="836967"/>
                              </a:solidFill>
                              <a:latin typeface="Cambria Math" panose="02040503050406030204" pitchFamily="18" charset="0"/>
                            </a:rPr>
                          </m:ctrlPr>
                        </m:radPr>
                        <m:deg/>
                        <m:e>
                          <m:sSup>
                            <m:sSupPr>
                              <m:ctrlPr>
                                <a:rPr lang="en-IT" sz="2000" i="1">
                                  <a:solidFill>
                                    <a:srgbClr val="836967"/>
                                  </a:solidFill>
                                  <a:latin typeface="Cambria Math" panose="02040503050406030204" pitchFamily="18" charset="0"/>
                                </a:rPr>
                              </m:ctrlPr>
                            </m:sSupPr>
                            <m:e>
                              <m:r>
                                <a:rPr lang="en-IT" sz="2000" i="1">
                                  <a:latin typeface="Cambria Math" panose="02040503050406030204" pitchFamily="18" charset="0"/>
                                </a:rPr>
                                <m:t>𝜎</m:t>
                              </m:r>
                            </m:e>
                            <m:sup>
                              <m:r>
                                <a:rPr lang="en-IT" sz="2000" i="0">
                                  <a:latin typeface="Cambria Math" panose="02040503050406030204" pitchFamily="18" charset="0"/>
                                </a:rPr>
                                <m:t>2</m:t>
                              </m:r>
                            </m:sup>
                          </m:sSup>
                          <m:r>
                            <a:rPr lang="en-IT" sz="2000" i="0">
                              <a:latin typeface="Cambria Math" panose="02040503050406030204" pitchFamily="18" charset="0"/>
                            </a:rPr>
                            <m:t>+</m:t>
                          </m:r>
                          <m:sSubSup>
                            <m:sSubSupPr>
                              <m:ctrlPr>
                                <a:rPr lang="en-IT" sz="2000" i="1">
                                  <a:solidFill>
                                    <a:srgbClr val="836967"/>
                                  </a:solidFill>
                                  <a:latin typeface="Cambria Math" panose="02040503050406030204" pitchFamily="18" charset="0"/>
                                </a:rPr>
                              </m:ctrlPr>
                            </m:sSubSupPr>
                            <m:e>
                              <m:r>
                                <a:rPr lang="en-IT" sz="2000" i="1">
                                  <a:latin typeface="Cambria Math" panose="02040503050406030204" pitchFamily="18" charset="0"/>
                                </a:rPr>
                                <m:t>𝑢</m:t>
                              </m:r>
                            </m:e>
                            <m:sub>
                              <m:r>
                                <a:rPr lang="en-IT" sz="2000" i="0">
                                  <a:latin typeface="Cambria Math" panose="02040503050406030204" pitchFamily="18" charset="0"/>
                                </a:rPr>
                                <m:t>1</m:t>
                              </m:r>
                            </m:sub>
                            <m:sup>
                              <m:r>
                                <a:rPr lang="en-IT" sz="2000" i="0">
                                  <a:latin typeface="Cambria Math" panose="02040503050406030204" pitchFamily="18" charset="0"/>
                                </a:rPr>
                                <m:t>2</m:t>
                              </m:r>
                            </m:sup>
                          </m:sSubSup>
                          <m:r>
                            <a:rPr lang="en-IT" sz="2000" i="0">
                              <a:latin typeface="Cambria Math" panose="02040503050406030204" pitchFamily="18" charset="0"/>
                            </a:rPr>
                            <m:t>+</m:t>
                          </m:r>
                          <m:sSubSup>
                            <m:sSubSupPr>
                              <m:ctrlPr>
                                <a:rPr lang="en-IT" sz="2000" i="1">
                                  <a:solidFill>
                                    <a:srgbClr val="836967"/>
                                  </a:solidFill>
                                  <a:latin typeface="Cambria Math" panose="02040503050406030204" pitchFamily="18" charset="0"/>
                                </a:rPr>
                              </m:ctrlPr>
                            </m:sSubSupPr>
                            <m:e>
                              <m:r>
                                <a:rPr lang="en-IT" sz="2000" i="1">
                                  <a:latin typeface="Cambria Math" panose="02040503050406030204" pitchFamily="18" charset="0"/>
                                </a:rPr>
                                <m:t>𝑢</m:t>
                              </m:r>
                            </m:e>
                            <m:sub>
                              <m:r>
                                <a:rPr lang="en-IT" sz="2000" i="0">
                                  <a:latin typeface="Cambria Math" panose="02040503050406030204" pitchFamily="18" charset="0"/>
                                </a:rPr>
                                <m:t>2</m:t>
                              </m:r>
                            </m:sub>
                            <m:sup>
                              <m:r>
                                <a:rPr lang="en-IT" sz="2000" i="0">
                                  <a:latin typeface="Cambria Math" panose="02040503050406030204" pitchFamily="18" charset="0"/>
                                </a:rPr>
                                <m:t>2</m:t>
                              </m:r>
                            </m:sup>
                          </m:sSubSup>
                        </m:e>
                      </m:rad>
                    </m:oMath>
                  </m:oMathPara>
                </a14:m>
                <a:endParaRPr lang="en-IT" sz="2000" dirty="0"/>
              </a:p>
            </p:txBody>
          </p:sp>
        </mc:Choice>
        <mc:Fallback xmlns="">
          <p:sp>
            <p:nvSpPr>
              <p:cNvPr id="12" name="TextBox 11">
                <a:extLst>
                  <a:ext uri="{FF2B5EF4-FFF2-40B4-BE49-F238E27FC236}">
                    <a16:creationId xmlns:a16="http://schemas.microsoft.com/office/drawing/2014/main" id="{6318F28D-4DAB-5A27-EFA0-3DCB5F9E231F}"/>
                  </a:ext>
                </a:extLst>
              </p:cNvPr>
              <p:cNvSpPr txBox="1">
                <a:spLocks noRot="1" noChangeAspect="1" noMove="1" noResize="1" noEditPoints="1" noAdjustHandles="1" noChangeArrowheads="1" noChangeShapeType="1" noTextEdit="1"/>
              </p:cNvSpPr>
              <p:nvPr/>
            </p:nvSpPr>
            <p:spPr>
              <a:xfrm>
                <a:off x="4560476" y="3757220"/>
                <a:ext cx="4572000" cy="718658"/>
              </a:xfrm>
              <a:prstGeom prst="rect">
                <a:avLst/>
              </a:prstGeom>
              <a:blipFill>
                <a:blip r:embed="rId6"/>
                <a:stretch>
                  <a:fillRect/>
                </a:stretch>
              </a:blipFill>
            </p:spPr>
            <p:txBody>
              <a:bodyPr/>
              <a:lstStyle/>
              <a:p>
                <a:r>
                  <a:rPr lang="en-IT">
                    <a:noFill/>
                  </a:rPr>
                  <a:t> </a:t>
                </a:r>
              </a:p>
            </p:txBody>
          </p:sp>
        </mc:Fallback>
      </mc:AlternateContent>
      <p:sp>
        <p:nvSpPr>
          <p:cNvPr id="13" name="TextBox 12">
            <a:extLst>
              <a:ext uri="{FF2B5EF4-FFF2-40B4-BE49-F238E27FC236}">
                <a16:creationId xmlns:a16="http://schemas.microsoft.com/office/drawing/2014/main" id="{C5F5985C-BBF1-4D8B-BDAB-0E0400EF9277}"/>
              </a:ext>
            </a:extLst>
          </p:cNvPr>
          <p:cNvSpPr txBox="1"/>
          <p:nvPr/>
        </p:nvSpPr>
        <p:spPr>
          <a:xfrm>
            <a:off x="9503901" y="3881008"/>
            <a:ext cx="2351241" cy="369332"/>
          </a:xfrm>
          <a:prstGeom prst="rect">
            <a:avLst/>
          </a:prstGeom>
          <a:noFill/>
        </p:spPr>
        <p:txBody>
          <a:bodyPr wrap="square">
            <a:spAutoFit/>
          </a:bodyPr>
          <a:lstStyle/>
          <a:p>
            <a:r>
              <a:rPr lang="en-GB" sz="1800" dirty="0">
                <a:latin typeface="Arial" panose="020B0604020202020204" pitchFamily="34" charset="0"/>
                <a:ea typeface="Arial" panose="020B0604020202020204" pitchFamily="34" charset="0"/>
              </a:rPr>
              <a:t>k</a:t>
            </a:r>
            <a:r>
              <a:rPr lang="en-IT" sz="1800" dirty="0">
                <a:solidFill>
                  <a:srgbClr val="000000"/>
                </a:solidFill>
                <a:effectLst/>
                <a:latin typeface="Arial" panose="020B0604020202020204" pitchFamily="34" charset="0"/>
                <a:ea typeface="Arial" panose="020B0604020202020204" pitchFamily="34" charset="0"/>
              </a:rPr>
              <a:t>: coverage factor</a:t>
            </a:r>
            <a:r>
              <a:rPr lang="en-IT" sz="1800" dirty="0">
                <a:effectLst/>
              </a:rPr>
              <a:t> </a:t>
            </a:r>
            <a:endParaRPr lang="en-IT" sz="1800" dirty="0"/>
          </a:p>
        </p:txBody>
      </p:sp>
      <p:sp>
        <p:nvSpPr>
          <p:cNvPr id="15" name="TextBox 14">
            <a:extLst>
              <a:ext uri="{FF2B5EF4-FFF2-40B4-BE49-F238E27FC236}">
                <a16:creationId xmlns:a16="http://schemas.microsoft.com/office/drawing/2014/main" id="{9E69B7D7-57E9-3088-F573-B2512B590AC3}"/>
              </a:ext>
            </a:extLst>
          </p:cNvPr>
          <p:cNvSpPr txBox="1"/>
          <p:nvPr/>
        </p:nvSpPr>
        <p:spPr>
          <a:xfrm>
            <a:off x="399736" y="4789720"/>
            <a:ext cx="2585102" cy="369332"/>
          </a:xfrm>
          <a:prstGeom prst="rect">
            <a:avLst/>
          </a:prstGeom>
          <a:noFill/>
        </p:spPr>
        <p:txBody>
          <a:bodyPr wrap="square">
            <a:spAutoFit/>
          </a:bodyPr>
          <a:lstStyle/>
          <a:p>
            <a:r>
              <a:rPr lang="en-GB" b="0" i="0" u="none" strike="noStrike" dirty="0">
                <a:solidFill>
                  <a:srgbClr val="00000A"/>
                </a:solidFill>
                <a:latin typeface="Calibri"/>
                <a:ea typeface="Calibri"/>
                <a:cs typeface="Calibri"/>
                <a:sym typeface="Calibri"/>
              </a:rPr>
              <a:t>From Immler et al., 2010</a:t>
            </a:r>
            <a:endParaRPr lang="en-IT" sz="2400" dirty="0"/>
          </a:p>
        </p:txBody>
      </p:sp>
      <p:grpSp>
        <p:nvGrpSpPr>
          <p:cNvPr id="21" name="Group 20">
            <a:extLst>
              <a:ext uri="{FF2B5EF4-FFF2-40B4-BE49-F238E27FC236}">
                <a16:creationId xmlns:a16="http://schemas.microsoft.com/office/drawing/2014/main" id="{7707B1C4-A89E-1D77-38C8-483C8494FCC5}"/>
              </a:ext>
            </a:extLst>
          </p:cNvPr>
          <p:cNvGrpSpPr/>
          <p:nvPr/>
        </p:nvGrpSpPr>
        <p:grpSpPr>
          <a:xfrm>
            <a:off x="3006616" y="4789720"/>
            <a:ext cx="8121523" cy="1607952"/>
            <a:chOff x="3067665" y="5250048"/>
            <a:chExt cx="8121523" cy="1607952"/>
          </a:xfrm>
        </p:grpSpPr>
        <p:sp>
          <p:nvSpPr>
            <p:cNvPr id="4" name="Rectangle 3">
              <a:extLst>
                <a:ext uri="{FF2B5EF4-FFF2-40B4-BE49-F238E27FC236}">
                  <a16:creationId xmlns:a16="http://schemas.microsoft.com/office/drawing/2014/main" id="{61B6AC06-891F-538C-8086-2275423401E1}"/>
                </a:ext>
              </a:extLst>
            </p:cNvPr>
            <p:cNvSpPr/>
            <p:nvPr/>
          </p:nvSpPr>
          <p:spPr>
            <a:xfrm>
              <a:off x="3067665" y="5250048"/>
              <a:ext cx="817616" cy="1607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14" name="image9.png">
              <a:extLst>
                <a:ext uri="{FF2B5EF4-FFF2-40B4-BE49-F238E27FC236}">
                  <a16:creationId xmlns:a16="http://schemas.microsoft.com/office/drawing/2014/main" id="{82B88271-2B5C-A565-C954-761F111574DF}"/>
                </a:ext>
              </a:extLst>
            </p:cNvPr>
            <p:cNvPicPr/>
            <p:nvPr/>
          </p:nvPicPr>
          <p:blipFill>
            <a:blip r:embed="rId7"/>
            <a:srcRect t="8071" b="6297"/>
            <a:stretch>
              <a:fillRect/>
            </a:stretch>
          </p:blipFill>
          <p:spPr>
            <a:xfrm>
              <a:off x="3885281" y="5250048"/>
              <a:ext cx="7303907" cy="1607952"/>
            </a:xfrm>
            <a:prstGeom prst="rect">
              <a:avLst/>
            </a:prstGeom>
            <a:ln/>
          </p:spPr>
        </p:pic>
        <p:pic>
          <p:nvPicPr>
            <p:cNvPr id="16" name="Picture 15">
              <a:extLst>
                <a:ext uri="{FF2B5EF4-FFF2-40B4-BE49-F238E27FC236}">
                  <a16:creationId xmlns:a16="http://schemas.microsoft.com/office/drawing/2014/main" id="{007B09FF-0DC7-1870-4482-D7C6D7117DF0}"/>
                </a:ext>
              </a:extLst>
            </p:cNvPr>
            <p:cNvPicPr>
              <a:picLocks noChangeAspect="1"/>
            </p:cNvPicPr>
            <p:nvPr/>
          </p:nvPicPr>
          <p:blipFill>
            <a:blip r:embed="rId8"/>
            <a:stretch>
              <a:fillRect/>
            </a:stretch>
          </p:blipFill>
          <p:spPr>
            <a:xfrm>
              <a:off x="3148250" y="5343555"/>
              <a:ext cx="3079520" cy="409936"/>
            </a:xfrm>
            <a:prstGeom prst="rect">
              <a:avLst/>
            </a:prstGeom>
          </p:spPr>
        </p:pic>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2E4375-F435-A304-8223-9EBCFCD4CCF0}"/>
                  </a:ext>
                </a:extLst>
              </p:cNvPr>
              <p:cNvSpPr txBox="1"/>
              <p:nvPr/>
            </p:nvSpPr>
            <p:spPr>
              <a:xfrm>
                <a:off x="5042670" y="2258424"/>
                <a:ext cx="14951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T" sz="2000" i="1">
                              <a:solidFill>
                                <a:srgbClr val="836967"/>
                              </a:solidFill>
                              <a:latin typeface="Cambria Math" panose="02040503050406030204" pitchFamily="18" charset="0"/>
                            </a:rPr>
                          </m:ctrlPr>
                        </m:sSubPr>
                        <m:e>
                          <m:r>
                            <a:rPr lang="en-IT" sz="2000" i="1">
                              <a:latin typeface="Cambria Math" panose="02040503050406030204" pitchFamily="18" charset="0"/>
                            </a:rPr>
                            <m:t>𝑢</m:t>
                          </m:r>
                        </m:e>
                        <m:sub>
                          <m:r>
                            <a:rPr lang="it-IT" sz="2000" b="0" i="1" smtClean="0">
                              <a:latin typeface="Cambria Math" panose="02040503050406030204" pitchFamily="18" charset="0"/>
                            </a:rPr>
                            <m:t>2</m:t>
                          </m:r>
                        </m:sub>
                      </m:sSub>
                    </m:oMath>
                  </m:oMathPara>
                </a14:m>
                <a:endParaRPr lang="en-IT" sz="2000" dirty="0"/>
              </a:p>
            </p:txBody>
          </p:sp>
        </mc:Choice>
        <mc:Fallback xmlns="">
          <p:sp>
            <p:nvSpPr>
              <p:cNvPr id="17" name="TextBox 16">
                <a:extLst>
                  <a:ext uri="{FF2B5EF4-FFF2-40B4-BE49-F238E27FC236}">
                    <a16:creationId xmlns:a16="http://schemas.microsoft.com/office/drawing/2014/main" id="{CF2E4375-F435-A304-8223-9EBCFCD4CCF0}"/>
                  </a:ext>
                </a:extLst>
              </p:cNvPr>
              <p:cNvSpPr txBox="1">
                <a:spLocks noRot="1" noChangeAspect="1" noMove="1" noResize="1" noEditPoints="1" noAdjustHandles="1" noChangeArrowheads="1" noChangeShapeType="1" noTextEdit="1"/>
              </p:cNvSpPr>
              <p:nvPr/>
            </p:nvSpPr>
            <p:spPr>
              <a:xfrm>
                <a:off x="5042670" y="2258424"/>
                <a:ext cx="1495129" cy="400110"/>
              </a:xfrm>
              <a:prstGeom prst="rect">
                <a:avLst/>
              </a:prstGeom>
              <a:blipFill>
                <a:blip r:embed="rId9"/>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5CACEA-303D-A948-3119-ACCDC32FBDB0}"/>
                  </a:ext>
                </a:extLst>
              </p:cNvPr>
              <p:cNvSpPr txBox="1"/>
              <p:nvPr/>
            </p:nvSpPr>
            <p:spPr>
              <a:xfrm>
                <a:off x="6868509" y="2294850"/>
                <a:ext cx="4519259" cy="400110"/>
              </a:xfrm>
              <a:prstGeom prst="rect">
                <a:avLst/>
              </a:prstGeom>
              <a:noFill/>
            </p:spPr>
            <p:txBody>
              <a:bodyPr wrap="square">
                <a:spAutoFit/>
              </a:bodyPr>
              <a:lstStyle/>
              <a:p>
                <a:r>
                  <a:rPr lang="en-GB" sz="2000" b="0" i="0" u="none" strike="noStrike" dirty="0">
                    <a:solidFill>
                      <a:srgbClr val="00000A"/>
                    </a:solidFill>
                    <a:latin typeface="Calibri"/>
                    <a:ea typeface="Calibri"/>
                    <a:cs typeface="Calibri"/>
                    <a:sym typeface="Calibri"/>
                  </a:rPr>
                  <a:t>Random uncertainty of </a:t>
                </a:r>
                <a14:m>
                  <m:oMath xmlns:m="http://schemas.openxmlformats.org/officeDocument/2006/math">
                    <m:sSub>
                      <m:sSubPr>
                        <m:ctrlPr>
                          <a:rPr lang="en-IT" sz="200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𝑚</m:t>
                        </m:r>
                      </m:e>
                      <m:sub>
                        <m:r>
                          <a:rPr lang="it-IT" sz="2000" b="0" i="1" smtClean="0">
                            <a:solidFill>
                              <a:schemeClr val="tx1"/>
                            </a:solidFill>
                            <a:latin typeface="Cambria Math" panose="02040503050406030204" pitchFamily="18" charset="0"/>
                          </a:rPr>
                          <m:t>2</m:t>
                        </m:r>
                      </m:sub>
                    </m:sSub>
                  </m:oMath>
                </a14:m>
                <a:r>
                  <a:rPr lang="en-GB" sz="2000" dirty="0">
                    <a:solidFill>
                      <a:srgbClr val="00000A"/>
                    </a:solidFill>
                    <a:latin typeface="Calibri"/>
                    <a:ea typeface="Calibri"/>
                    <a:cs typeface="Calibri"/>
                    <a:sym typeface="Calibri"/>
                  </a:rPr>
                  <a:t>  </a:t>
                </a:r>
                <a:endParaRPr lang="en-IT" dirty="0"/>
              </a:p>
            </p:txBody>
          </p:sp>
        </mc:Choice>
        <mc:Fallback xmlns="">
          <p:sp>
            <p:nvSpPr>
              <p:cNvPr id="18" name="TextBox 17">
                <a:extLst>
                  <a:ext uri="{FF2B5EF4-FFF2-40B4-BE49-F238E27FC236}">
                    <a16:creationId xmlns:a16="http://schemas.microsoft.com/office/drawing/2014/main" id="{615CACEA-303D-A948-3119-ACCDC32FBDB0}"/>
                  </a:ext>
                </a:extLst>
              </p:cNvPr>
              <p:cNvSpPr txBox="1">
                <a:spLocks noRot="1" noChangeAspect="1" noMove="1" noResize="1" noEditPoints="1" noAdjustHandles="1" noChangeArrowheads="1" noChangeShapeType="1" noTextEdit="1"/>
              </p:cNvSpPr>
              <p:nvPr/>
            </p:nvSpPr>
            <p:spPr>
              <a:xfrm>
                <a:off x="6868509" y="2294850"/>
                <a:ext cx="4519259" cy="400110"/>
              </a:xfrm>
              <a:prstGeom prst="rect">
                <a:avLst/>
              </a:prstGeom>
              <a:blipFill>
                <a:blip r:embed="rId10"/>
                <a:stretch>
                  <a:fillRect l="-1401" t="-6061" b="-24242"/>
                </a:stretch>
              </a:blipFill>
            </p:spPr>
            <p:txBody>
              <a:bodyPr/>
              <a:lstStyle/>
              <a:p>
                <a:r>
                  <a:rPr lang="en-IT">
                    <a:noFill/>
                  </a:rPr>
                  <a:t> </a:t>
                </a:r>
              </a:p>
            </p:txBody>
          </p:sp>
        </mc:Fallback>
      </mc:AlternateContent>
      <p:sp>
        <p:nvSpPr>
          <p:cNvPr id="19" name="TextBox 18">
            <a:extLst>
              <a:ext uri="{FF2B5EF4-FFF2-40B4-BE49-F238E27FC236}">
                <a16:creationId xmlns:a16="http://schemas.microsoft.com/office/drawing/2014/main" id="{BFDA41A9-5A0B-67F6-EC25-9E8C7EF4F081}"/>
              </a:ext>
            </a:extLst>
          </p:cNvPr>
          <p:cNvSpPr txBox="1"/>
          <p:nvPr/>
        </p:nvSpPr>
        <p:spPr>
          <a:xfrm>
            <a:off x="10442236" y="2248157"/>
            <a:ext cx="1371806" cy="400110"/>
          </a:xfrm>
          <a:prstGeom prst="rect">
            <a:avLst/>
          </a:prstGeom>
          <a:noFill/>
        </p:spPr>
        <p:txBody>
          <a:bodyPr wrap="square">
            <a:spAutoFit/>
          </a:bodyPr>
          <a:lstStyle/>
          <a:p>
            <a:r>
              <a:rPr kumimoji="0" lang="en-GB" sz="2000" b="0" i="0" u="none" strike="noStrike" kern="0" cap="none" spc="0" normalizeH="0" baseline="0" noProof="0" dirty="0">
                <a:ln>
                  <a:noFill/>
                </a:ln>
                <a:solidFill>
                  <a:srgbClr val="00000A"/>
                </a:solidFill>
                <a:effectLst/>
                <a:uLnTx/>
                <a:uFillTx/>
                <a:latin typeface="Calibri"/>
                <a:ea typeface="Calibri"/>
                <a:cs typeface="Calibri"/>
                <a:sym typeface="Calibri"/>
              </a:rPr>
              <a:t>(1-𝜎 level) </a:t>
            </a:r>
            <a:endParaRPr lang="en-IT" dirty="0"/>
          </a:p>
        </p:txBody>
      </p:sp>
      <p:sp>
        <p:nvSpPr>
          <p:cNvPr id="20" name="Right Brace 19">
            <a:extLst>
              <a:ext uri="{FF2B5EF4-FFF2-40B4-BE49-F238E27FC236}">
                <a16:creationId xmlns:a16="http://schemas.microsoft.com/office/drawing/2014/main" id="{30C2D2A8-36E6-1EB1-906F-E09878713C7F}"/>
              </a:ext>
            </a:extLst>
          </p:cNvPr>
          <p:cNvSpPr/>
          <p:nvPr/>
        </p:nvSpPr>
        <p:spPr>
          <a:xfrm>
            <a:off x="9889474" y="2064420"/>
            <a:ext cx="572877" cy="85761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pic>
        <p:nvPicPr>
          <p:cNvPr id="23" name="Google Shape;95;p1" descr="Immagine che contiene testo&#10;&#10;Descrizione generata automaticamente">
            <a:extLst>
              <a:ext uri="{FF2B5EF4-FFF2-40B4-BE49-F238E27FC236}">
                <a16:creationId xmlns:a16="http://schemas.microsoft.com/office/drawing/2014/main" id="{6C8C0D7C-5137-F0F2-E457-502A36DC2178}"/>
              </a:ext>
            </a:extLst>
          </p:cNvPr>
          <p:cNvPicPr preferRelativeResize="0">
            <a:picLocks noChangeAspect="1"/>
          </p:cNvPicPr>
          <p:nvPr/>
        </p:nvPicPr>
        <p:blipFill rotWithShape="1">
          <a:blip r:embed="rId11">
            <a:alphaModFix/>
          </a:blip>
          <a:srcRect/>
          <a:stretch/>
        </p:blipFill>
        <p:spPr>
          <a:xfrm>
            <a:off x="274786" y="547334"/>
            <a:ext cx="2256828" cy="864000"/>
          </a:xfrm>
          <a:prstGeom prst="rect">
            <a:avLst/>
          </a:prstGeom>
          <a:noFill/>
          <a:ln>
            <a:noFill/>
          </a:ln>
        </p:spPr>
      </p:pic>
    </p:spTree>
    <p:extLst>
      <p:ext uri="{BB962C8B-B14F-4D97-AF65-F5344CB8AC3E}">
        <p14:creationId xmlns:p14="http://schemas.microsoft.com/office/powerpoint/2010/main" val="2060530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ella 3">
                <a:extLst>
                  <a:ext uri="{FF2B5EF4-FFF2-40B4-BE49-F238E27FC236}">
                    <a16:creationId xmlns:a16="http://schemas.microsoft.com/office/drawing/2014/main" id="{91DF2EC6-5CCC-734D-997C-4B88FA77E33E}"/>
                  </a:ext>
                </a:extLst>
              </p:cNvPr>
              <p:cNvGraphicFramePr>
                <a:graphicFrameLocks noGrp="1"/>
              </p:cNvGraphicFramePr>
              <p:nvPr>
                <p:extLst>
                  <p:ext uri="{D42A27DB-BD31-4B8C-83A1-F6EECF244321}">
                    <p14:modId xmlns:p14="http://schemas.microsoft.com/office/powerpoint/2010/main" val="1882229532"/>
                  </p:ext>
                </p:extLst>
              </p:nvPr>
            </p:nvGraphicFramePr>
            <p:xfrm>
              <a:off x="630884" y="1621154"/>
              <a:ext cx="10930232" cy="4332224"/>
            </p:xfrm>
            <a:graphic>
              <a:graphicData uri="http://schemas.openxmlformats.org/drawingml/2006/table">
                <a:tbl>
                  <a:tblPr bandRow="1">
                    <a:tableStyleId>{5940675A-B579-460E-94D1-54222C63F5DA}</a:tableStyleId>
                  </a:tblPr>
                  <a:tblGrid>
                    <a:gridCol w="1312216">
                      <a:extLst>
                        <a:ext uri="{9D8B030D-6E8A-4147-A177-3AD203B41FA5}">
                          <a16:colId xmlns:a16="http://schemas.microsoft.com/office/drawing/2014/main" val="1496180344"/>
                        </a:ext>
                      </a:extLst>
                    </a:gridCol>
                    <a:gridCol w="4331970">
                      <a:extLst>
                        <a:ext uri="{9D8B030D-6E8A-4147-A177-3AD203B41FA5}">
                          <a16:colId xmlns:a16="http://schemas.microsoft.com/office/drawing/2014/main" val="1420548797"/>
                        </a:ext>
                      </a:extLst>
                    </a:gridCol>
                    <a:gridCol w="3040380">
                      <a:extLst>
                        <a:ext uri="{9D8B030D-6E8A-4147-A177-3AD203B41FA5}">
                          <a16:colId xmlns:a16="http://schemas.microsoft.com/office/drawing/2014/main" val="2112714920"/>
                        </a:ext>
                      </a:extLst>
                    </a:gridCol>
                    <a:gridCol w="2245666">
                      <a:extLst>
                        <a:ext uri="{9D8B030D-6E8A-4147-A177-3AD203B41FA5}">
                          <a16:colId xmlns:a16="http://schemas.microsoft.com/office/drawing/2014/main" val="2414356691"/>
                        </a:ext>
                      </a:extLst>
                    </a:gridCol>
                  </a:tblGrid>
                  <a:tr h="120663">
                    <a:tc>
                      <a:txBody>
                        <a:bodyPr/>
                        <a:lstStyle/>
                        <a:p>
                          <a:pPr algn="just">
                            <a:lnSpc>
                              <a:spcPct val="115000"/>
                            </a:lnSpc>
                          </a:pPr>
                          <a:r>
                            <a:rPr lang="en-US" sz="1500" b="1" dirty="0">
                              <a:effectLst/>
                            </a:rPr>
                            <a:t>MWI</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183 GHz frequencies</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89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165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extLst>
                      <a:ext uri="{0D108BD9-81ED-4DB2-BD59-A6C34878D82A}">
                        <a16:rowId xmlns:a16="http://schemas.microsoft.com/office/drawing/2014/main" val="4203987559"/>
                      </a:ext>
                    </a:extLst>
                  </a:tr>
                  <a:tr h="574420">
                    <a:tc>
                      <a:txBody>
                        <a:bodyPr/>
                        <a:lstStyle/>
                        <a:p>
                          <a:pPr algn="just">
                            <a:lnSpc>
                              <a:spcPct val="115000"/>
                            </a:lnSpc>
                          </a:pPr>
                          <a:r>
                            <a:rPr lang="en-US" sz="1500" b="1" dirty="0">
                              <a:effectLst/>
                            </a:rPr>
                            <a:t>Test 1(a)</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lnSpc>
                              <a:spcPct val="115000"/>
                            </a:lnSpc>
                          </a:pP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m:t>
                                  </m:r>
                                  <m:r>
                                    <a:rPr lang="en-US" sz="1500">
                                      <a:effectLst/>
                                      <a:latin typeface="Cambria Math" panose="02040503050406030204" pitchFamily="18" charset="0"/>
                                    </a:rPr>
                                    <m:t>𝑎</m:t>
                                  </m:r>
                                  <m:r>
                                    <a:rPr lang="en-US" sz="1500">
                                      <a:effectLst/>
                                      <a:latin typeface="Cambria Math" panose="02040503050406030204" pitchFamily="18" charset="0"/>
                                    </a:rPr>
                                    <m:t>)</m:t>
                                  </m:r>
                                  <m:r>
                                    <a:rPr lang="en-US" sz="1500">
                                      <a:effectLst/>
                                      <a:latin typeface="Cambria Math" panose="02040503050406030204" pitchFamily="18" charset="0"/>
                                    </a:rPr>
                                    <m:t>𝐵𝑇</m:t>
                                  </m:r>
                                </m:e>
                                <m:sub>
                                  <m:r>
                                    <a:rPr lang="en-US" sz="1500">
                                      <a:effectLst/>
                                      <a:latin typeface="Cambria Math" panose="02040503050406030204" pitchFamily="18" charset="0"/>
                                    </a:rPr>
                                    <m:t>183.31±2</m:t>
                                  </m:r>
                                  <m:r>
                                    <a:rPr lang="en-US" sz="1500">
                                      <a:effectLst/>
                                      <a:latin typeface="Cambria Math" panose="02040503050406030204" pitchFamily="18" charset="0"/>
                                    </a:rPr>
                                    <m:t>𝐺𝐻𝑧</m:t>
                                  </m:r>
                                </m:sub>
                              </m:sSub>
                              <m:r>
                                <a:rPr lang="en-US" sz="1500">
                                  <a:effectLst/>
                                  <a:latin typeface="Cambria Math" panose="02040503050406030204" pitchFamily="18" charset="0"/>
                                </a:rPr>
                                <m:t>&lt;235.2 </m:t>
                              </m:r>
                              <m:r>
                                <a:rPr lang="en-US" sz="1500">
                                  <a:effectLst/>
                                  <a:latin typeface="Cambria Math" panose="02040503050406030204" pitchFamily="18" charset="0"/>
                                </a:rPr>
                                <m:t>𝐾</m:t>
                              </m:r>
                              <m:r>
                                <a:rPr lang="en-US" sz="1500">
                                  <a:effectLst/>
                                  <a:latin typeface="Cambria Math" panose="02040503050406030204" pitchFamily="18" charset="0"/>
                                </a:rPr>
                                <m:t> </m:t>
                              </m:r>
                              <m:r>
                                <a:rPr lang="en-US" sz="1500">
                                  <a:effectLst/>
                                  <a:latin typeface="Cambria Math" panose="02040503050406030204" pitchFamily="18" charset="0"/>
                                </a:rPr>
                                <m:t>𝑎𝑛𝑑</m:t>
                              </m:r>
                              <m:r>
                                <a:rPr lang="en-US" sz="1500">
                                  <a:effectLst/>
                                  <a:latin typeface="Cambria Math" panose="02040503050406030204" pitchFamily="18" charset="0"/>
                                </a:rPr>
                                <m:t> </m:t>
                              </m:r>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m:t>
                                  </m:r>
                                  <m:r>
                                    <a:rPr lang="en-US" sz="1500">
                                      <a:effectLst/>
                                      <a:latin typeface="Cambria Math" panose="02040503050406030204" pitchFamily="18" charset="0"/>
                                    </a:rPr>
                                    <m:t>𝐵𝑇</m:t>
                                  </m:r>
                                </m:e>
                                <m:sub>
                                  <m:r>
                                    <a:rPr lang="en-US" sz="1500">
                                      <a:effectLst/>
                                      <a:latin typeface="Cambria Math" panose="02040503050406030204" pitchFamily="18" charset="0"/>
                                    </a:rPr>
                                    <m:t>183.31±7.0</m:t>
                                  </m:r>
                                  <m:r>
                                    <a:rPr lang="en-US" sz="1500">
                                      <a:effectLst/>
                                      <a:latin typeface="Cambria Math" panose="02040503050406030204" pitchFamily="18" charset="0"/>
                                    </a:rPr>
                                    <m:t>𝐺𝐻𝑧</m:t>
                                  </m:r>
                                </m:sub>
                              </m:sSub>
                            </m:oMath>
                          </a14:m>
                          <a:r>
                            <a:rPr lang="en-US" sz="1500" dirty="0">
                              <a:effectLst/>
                            </a:rPr>
                            <a:t>-</a:t>
                          </a: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𝐵𝑇</m:t>
                                  </m:r>
                                </m:e>
                                <m:sub>
                                  <m:r>
                                    <a:rPr lang="en-US" sz="1500">
                                      <a:effectLst/>
                                      <a:latin typeface="Cambria Math" panose="02040503050406030204" pitchFamily="18" charset="0"/>
                                    </a:rPr>
                                    <m:t>183.31±2</m:t>
                                  </m:r>
                                  <m:r>
                                    <a:rPr lang="en-US" sz="1500">
                                      <a:effectLst/>
                                      <a:latin typeface="Cambria Math" panose="02040503050406030204" pitchFamily="18" charset="0"/>
                                    </a:rPr>
                                    <m:t>𝐺𝐻𝑧</m:t>
                                  </m:r>
                                </m:sub>
                              </m:sSub>
                              <m:r>
                                <a:rPr lang="en-US" sz="1500">
                                  <a:effectLst/>
                                  <a:latin typeface="Cambria Math" panose="02040503050406030204" pitchFamily="18" charset="0"/>
                                </a:rPr>
                                <m:t>)0</m:t>
                              </m:r>
                            </m:oMath>
                          </a14:m>
                          <a:r>
                            <a:rPr lang="en-US" sz="1500" dirty="0">
                              <a:effectLst/>
                            </a:rPr>
                            <a:t>  (Buehler et al., 2007)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lnSpc>
                              <a:spcPct val="115000"/>
                            </a:lnSpc>
                          </a:pP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𝐵𝑇</m:t>
                                  </m:r>
                                </m:e>
                                <m:sub>
                                  <m:r>
                                    <a:rPr lang="en-US" sz="1500">
                                      <a:effectLst/>
                                      <a:latin typeface="Cambria Math" panose="02040503050406030204" pitchFamily="18" charset="0"/>
                                    </a:rPr>
                                    <m:t>89</m:t>
                                  </m:r>
                                  <m:r>
                                    <a:rPr lang="en-US" sz="1500">
                                      <a:effectLst/>
                                      <a:latin typeface="Cambria Math" panose="02040503050406030204" pitchFamily="18" charset="0"/>
                                    </a:rPr>
                                    <m:t>𝐺𝐻𝑧</m:t>
                                  </m:r>
                                  <m:r>
                                    <a:rPr lang="en-US" sz="1500">
                                      <a:effectLst/>
                                      <a:latin typeface="Cambria Math" panose="02040503050406030204" pitchFamily="18" charset="0"/>
                                    </a:rPr>
                                    <m:t>,</m:t>
                                  </m:r>
                                  <m:r>
                                    <a:rPr lang="en-US" sz="1500">
                                      <a:effectLst/>
                                      <a:latin typeface="Cambria Math" panose="02040503050406030204" pitchFamily="18" charset="0"/>
                                    </a:rPr>
                                    <m:t>𝑣</m:t>
                                  </m:r>
                                </m:sub>
                              </m:sSub>
                              <m:r>
                                <a:rPr lang="en-US" sz="1500">
                                  <a:effectLst/>
                                  <a:latin typeface="Cambria Math" panose="02040503050406030204" pitchFamily="18" charset="0"/>
                                </a:rPr>
                                <m:t>&lt;240 </m:t>
                              </m:r>
                              <m:r>
                                <a:rPr lang="en-US" sz="1500">
                                  <a:effectLst/>
                                  <a:latin typeface="Cambria Math" panose="02040503050406030204" pitchFamily="18" charset="0"/>
                                </a:rPr>
                                <m:t>𝐾</m:t>
                              </m:r>
                            </m:oMath>
                          </a14:m>
                          <a:r>
                            <a:rPr lang="en-US" sz="1500" dirty="0">
                              <a:effectLst/>
                            </a:rPr>
                            <a:t> </a:t>
                          </a:r>
                        </a:p>
                        <a:p>
                          <a:pPr algn="just">
                            <a:lnSpc>
                              <a:spcPct val="115000"/>
                            </a:lnSpc>
                          </a:pPr>
                          <a:r>
                            <a:rPr lang="en-US" sz="1500" dirty="0">
                              <a:effectLst/>
                            </a:rPr>
                            <a:t>(by  </a:t>
                          </a:r>
                          <a:r>
                            <a:rPr lang="en-US" sz="1500" dirty="0" err="1">
                              <a:effectLst/>
                            </a:rPr>
                            <a:t>Yaping</a:t>
                          </a:r>
                          <a:r>
                            <a:rPr lang="en-US" sz="1500" dirty="0">
                              <a:effectLst/>
                            </a:rPr>
                            <a:t> et al. (2008),  over land)</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lnSpc>
                              <a:spcPct val="115000"/>
                            </a:lnSpc>
                          </a:pP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𝐵𝑇</m:t>
                                  </m:r>
                                </m:e>
                                <m:sub>
                                  <m:r>
                                    <a:rPr lang="en-US" sz="1500">
                                      <a:effectLst/>
                                      <a:latin typeface="Cambria Math" panose="02040503050406030204" pitchFamily="18" charset="0"/>
                                    </a:rPr>
                                    <m:t>165</m:t>
                                  </m:r>
                                  <m:r>
                                    <a:rPr lang="en-US" sz="1500">
                                      <a:effectLst/>
                                      <a:latin typeface="Cambria Math" panose="02040503050406030204" pitchFamily="18" charset="0"/>
                                    </a:rPr>
                                    <m:t>𝐺𝐻𝑧</m:t>
                                  </m:r>
                                </m:sub>
                              </m:sSub>
                              <m:r>
                                <a:rPr lang="en-US" sz="1500">
                                  <a:effectLst/>
                                  <a:latin typeface="Cambria Math" panose="02040503050406030204" pitchFamily="18" charset="0"/>
                                </a:rPr>
                                <m:t>&lt;220 </m:t>
                              </m:r>
                              <m:r>
                                <a:rPr lang="en-US" sz="1500">
                                  <a:effectLst/>
                                  <a:latin typeface="Cambria Math" panose="02040503050406030204" pitchFamily="18" charset="0"/>
                                </a:rPr>
                                <m:t>𝐾</m:t>
                              </m:r>
                            </m:oMath>
                          </a14:m>
                          <a:r>
                            <a:rPr lang="en-US" sz="1500">
                              <a:effectLst/>
                            </a:rPr>
                            <a:t>  by Yaping et al. (2008);</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1479462386"/>
                      </a:ext>
                    </a:extLst>
                  </a:tr>
                  <a:tr h="623019">
                    <a:tc>
                      <a:txBody>
                        <a:bodyPr/>
                        <a:lstStyle/>
                        <a:p>
                          <a:pPr algn="just"/>
                          <a:r>
                            <a:rPr lang="en-US" sz="1500" b="1" dirty="0">
                              <a:effectLst/>
                            </a:rPr>
                            <a:t>Test 1(b)</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latin typeface="Cambria Math" panose="02040503050406030204" pitchFamily="18" charset="0"/>
                                    </a:rPr>
                                    <m:t>(</m:t>
                                  </m:r>
                                  <m:r>
                                    <a:rPr lang="en-US" sz="1500">
                                      <a:effectLst/>
                                      <a:latin typeface="Cambria Math" panose="02040503050406030204" pitchFamily="18" charset="0"/>
                                    </a:rPr>
                                    <m:t>𝑏</m:t>
                                  </m:r>
                                  <m:r>
                                    <a:rPr lang="en-US" sz="1500">
                                      <a:effectLst/>
                                      <a:latin typeface="Cambria Math" panose="02040503050406030204" pitchFamily="18" charset="0"/>
                                    </a:rPr>
                                    <m:t>) </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&lt;235.2 </m:t>
                              </m:r>
                              <m:r>
                                <a:rPr lang="en-US" sz="1500">
                                  <a:effectLst/>
                                  <a:highlight>
                                    <a:srgbClr val="FFFFFF"/>
                                  </a:highlight>
                                  <a:latin typeface="Cambria Math" panose="02040503050406030204" pitchFamily="18" charset="0"/>
                                </a:rPr>
                                <m:t>𝐾</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oMath>
                          </a14:m>
                          <a:r>
                            <a:rPr lang="en-US" sz="1500" dirty="0">
                              <a:effectLst/>
                              <a:highlight>
                                <a:srgbClr val="FFFFFF"/>
                              </a:highlight>
                            </a:rPr>
                            <a:t>-</a:t>
                          </a:r>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)&lt;0</m:t>
                              </m:r>
                            </m:oMath>
                          </a14:m>
                          <a:r>
                            <a:rPr lang="en-US" sz="1500" dirty="0">
                              <a:effectLst/>
                              <a:highlight>
                                <a:srgbClr val="FFFFFF"/>
                              </a:highlight>
                            </a:rPr>
                            <a:t>  (Buehler et al. 2007) </a:t>
                          </a:r>
                          <a:endParaRPr lang="it-IT" sz="1500" dirty="0">
                            <a:effectLst/>
                          </a:endParaRPr>
                        </a:p>
                        <a:p>
                          <a:pPr algn="just"/>
                          <a:r>
                            <a:rPr lang="en-US" sz="1500" dirty="0">
                              <a:effectLst/>
                              <a:highlight>
                                <a:srgbClr val="FFFFFF"/>
                              </a:highligh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highlight>
                                <a:srgbClr val="FFFFFF"/>
                              </a:highligh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highlight>
                                <a:srgbClr val="FFFFFF"/>
                              </a:highligh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865987440"/>
                      </a:ext>
                    </a:extLst>
                  </a:tr>
                  <a:tr h="973012">
                    <a:tc>
                      <a:txBody>
                        <a:bodyPr/>
                        <a:lstStyle/>
                        <a:p>
                          <a:pPr algn="just"/>
                          <a:r>
                            <a:rPr lang="en-US" sz="1500" b="1" dirty="0">
                              <a:effectLst/>
                            </a:rPr>
                            <a:t>Test 2</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oMath>
                          </a14:m>
                          <a:r>
                            <a:rPr lang="en-US" sz="1500">
                              <a:effectLst/>
                              <a:highlight>
                                <a:srgbClr val="FFFFFF"/>
                              </a:highlight>
                            </a:rPr>
                            <a:t>-</a:t>
                          </a:r>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)≥0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)≥0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)≥0</m:t>
                              </m:r>
                            </m:oMath>
                          </a14:m>
                          <a:r>
                            <a:rPr lang="en-US" sz="1500">
                              <a:effectLst/>
                              <a:highlight>
                                <a:srgbClr val="FFFFFF"/>
                              </a:highlight>
                            </a:rPr>
                            <a:t>       (Hong et al. 2005, to detect deep convective clouds);</a:t>
                          </a:r>
                          <a:endParaRPr lang="it-IT" sz="1500">
                            <a:effectLst/>
                          </a:endParaRPr>
                        </a:p>
                        <a:p>
                          <a:pPr algn="just"/>
                          <a:r>
                            <a:rPr lang="en-US" sz="1500">
                              <a:effectLst/>
                              <a:highlight>
                                <a:srgbClr val="FFFFFF"/>
                              </a:highligh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 1&lt;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𝑣</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h</m:t>
                                  </m:r>
                                </m:sub>
                              </m:sSub>
                              <m:r>
                                <a:rPr lang="en-US" sz="1500">
                                  <a:effectLst/>
                                  <a:highlight>
                                    <a:srgbClr val="FFFFFF"/>
                                  </a:highlight>
                                  <a:latin typeface="Cambria Math" panose="02040503050406030204" pitchFamily="18" charset="0"/>
                                </a:rPr>
                                <m:t>&lt;5 </m:t>
                              </m:r>
                              <m:r>
                                <a:rPr lang="en-US" sz="1500">
                                  <a:effectLst/>
                                  <a:highlight>
                                    <a:srgbClr val="FFFFFF"/>
                                  </a:highlight>
                                  <a:latin typeface="Cambria Math" panose="02040503050406030204" pitchFamily="18" charset="0"/>
                                </a:rPr>
                                <m:t>𝐾</m:t>
                              </m:r>
                            </m:oMath>
                          </a14:m>
                          <a:r>
                            <a:rPr lang="en-US" sz="1500" dirty="0">
                              <a:effectLst/>
                              <a:highlight>
                                <a:srgbClr val="FFFFFF"/>
                              </a:highlight>
                            </a:rPr>
                            <a:t> </a:t>
                          </a:r>
                          <a:endParaRPr lang="it-IT" sz="1500" dirty="0">
                            <a:effectLst/>
                          </a:endParaRPr>
                        </a:p>
                        <a:p>
                          <a:pPr algn="just"/>
                          <a14:m>
                            <m:oMath xmlns:m="http://schemas.openxmlformats.org/officeDocument/2006/math">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𝑣</m:t>
                                  </m:r>
                                </m:sub>
                              </m:sSub>
                              <m:r>
                                <a:rPr lang="en-US" sz="1500">
                                  <a:effectLst/>
                                  <a:highlight>
                                    <a:srgbClr val="FFFFFF"/>
                                  </a:highlight>
                                  <a:latin typeface="Cambria Math" panose="02040503050406030204" pitchFamily="18" charset="0"/>
                                </a:rPr>
                                <m:t>&lt;265 </m:t>
                              </m:r>
                              <m:r>
                                <a:rPr lang="en-US" sz="1500">
                                  <a:effectLst/>
                                  <a:highlight>
                                    <a:srgbClr val="FFFFFF"/>
                                  </a:highlight>
                                  <a:latin typeface="Cambria Math" panose="02040503050406030204" pitchFamily="18" charset="0"/>
                                </a:rPr>
                                <m:t>𝐾</m:t>
                              </m:r>
                            </m:oMath>
                          </a14:m>
                          <a:r>
                            <a:rPr lang="en-US" sz="1500" dirty="0">
                              <a:effectLst/>
                              <a:highlight>
                                <a:srgbClr val="FFFFFF"/>
                              </a:highlight>
                            </a:rPr>
                            <a:t> (over land); </a:t>
                          </a:r>
                          <a:endParaRPr lang="it-IT" sz="1500" dirty="0">
                            <a:effectLst/>
                          </a:endParaRPr>
                        </a:p>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𝑣</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h</m:t>
                                  </m:r>
                                </m:sub>
                              </m:sSub>
                              <m:r>
                                <a:rPr lang="en-US" sz="1500">
                                  <a:effectLst/>
                                  <a:highlight>
                                    <a:srgbClr val="FFFFFF"/>
                                  </a:highlight>
                                  <a:latin typeface="Cambria Math" panose="02040503050406030204" pitchFamily="18" charset="0"/>
                                </a:rPr>
                                <m:t>≤20</m:t>
                              </m:r>
                            </m:oMath>
                          </a14:m>
                          <a:r>
                            <a:rPr lang="en-US" sz="1500" dirty="0">
                              <a:effectLst/>
                              <a:highlight>
                                <a:srgbClr val="FFFFFF"/>
                              </a:highlight>
                            </a:rPr>
                            <a:t>  (over sea)</a:t>
                          </a:r>
                          <a:endParaRPr lang="it-IT" sz="1500" dirty="0">
                            <a:effectLst/>
                          </a:endParaRPr>
                        </a:p>
                        <a:p>
                          <a:pPr algn="just"/>
                          <a:r>
                            <a:rPr lang="en-US" sz="1500" dirty="0">
                              <a:effectLst/>
                              <a:highlight>
                                <a:srgbClr val="FFFFFF"/>
                              </a:highlight>
                            </a:rPr>
                            <a:t>(based on Gong and Wu, 2017)</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1816691649"/>
                      </a:ext>
                    </a:extLst>
                  </a:tr>
                  <a:tr h="653053">
                    <a:tc>
                      <a:txBody>
                        <a:bodyPr/>
                        <a:lstStyle/>
                        <a:p>
                          <a:pPr algn="just"/>
                          <a:r>
                            <a:rPr lang="en-US" sz="1500" b="1" dirty="0">
                              <a:effectLst/>
                            </a:rPr>
                            <a:t>Test 3</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oMath>
                          </a14:m>
                          <a:r>
                            <a:rPr lang="en-US" sz="1500">
                              <a:effectLst/>
                              <a:highlight>
                                <a:srgbClr val="FFFFFF"/>
                              </a:highlight>
                            </a:rPr>
                            <a:t>-</a:t>
                          </a:r>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)&gt;0</m:t>
                              </m:r>
                            </m:oMath>
                          </a14:m>
                          <a:r>
                            <a:rPr lang="en-US" sz="1500">
                              <a:effectLst/>
                              <a:highlight>
                                <a:srgbClr val="FFFFFF"/>
                              </a:highlight>
                            </a:rPr>
                            <a:t>      (Hong et al. 2005, to detect convective overshooting);</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2120880719"/>
                      </a:ext>
                    </a:extLst>
                  </a:tr>
                  <a:tr h="669618">
                    <a:tc>
                      <a:txBody>
                        <a:bodyPr/>
                        <a:lstStyle/>
                        <a:p>
                          <a:pPr algn="just"/>
                          <a:r>
                            <a:rPr lang="en-US" sz="1500" b="1" dirty="0">
                              <a:effectLst/>
                            </a:rPr>
                            <a:t>Test 4</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183.31±4.9</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183.31±6.1</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oMath>
                          </a14:m>
                          <a:r>
                            <a:rPr lang="en-US" sz="1500">
                              <a:effectLst/>
                              <a:highlight>
                                <a:srgbClr val="FFFFFF"/>
                              </a:highlight>
                            </a:rPr>
                            <a:t>  </a:t>
                          </a:r>
                          <a:endParaRPr lang="it-IT" sz="1500">
                            <a:effectLst/>
                          </a:endParaRPr>
                        </a:p>
                        <a:p>
                          <a:pPr algn="just"/>
                          <a:r>
                            <a:rPr lang="en-US" sz="1500">
                              <a:effectLst/>
                              <a:highlight>
                                <a:srgbClr val="FFFFFF"/>
                              </a:highlight>
                            </a:rPr>
                            <a:t>(based on  Clain et al. 2005);</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583867294"/>
                      </a:ext>
                    </a:extLst>
                  </a:tr>
                </a:tbl>
              </a:graphicData>
            </a:graphic>
          </p:graphicFrame>
        </mc:Choice>
        <mc:Fallback xmlns="">
          <p:graphicFrame>
            <p:nvGraphicFramePr>
              <p:cNvPr id="4" name="Tabella 3">
                <a:extLst>
                  <a:ext uri="{FF2B5EF4-FFF2-40B4-BE49-F238E27FC236}">
                    <a16:creationId xmlns:a16="http://schemas.microsoft.com/office/drawing/2014/main" id="{91DF2EC6-5CCC-734D-997C-4B88FA77E33E}"/>
                  </a:ext>
                </a:extLst>
              </p:cNvPr>
              <p:cNvGraphicFramePr>
                <a:graphicFrameLocks noGrp="1"/>
              </p:cNvGraphicFramePr>
              <p:nvPr>
                <p:extLst>
                  <p:ext uri="{D42A27DB-BD31-4B8C-83A1-F6EECF244321}">
                    <p14:modId xmlns:p14="http://schemas.microsoft.com/office/powerpoint/2010/main" val="1882229532"/>
                  </p:ext>
                </p:extLst>
              </p:nvPr>
            </p:nvGraphicFramePr>
            <p:xfrm>
              <a:off x="630884" y="1621154"/>
              <a:ext cx="10930232" cy="4311777"/>
            </p:xfrm>
            <a:graphic>
              <a:graphicData uri="http://schemas.openxmlformats.org/drawingml/2006/table">
                <a:tbl>
                  <a:tblPr bandRow="1">
                    <a:tableStyleId>{5940675A-B579-460E-94D1-54222C63F5DA}</a:tableStyleId>
                  </a:tblPr>
                  <a:tblGrid>
                    <a:gridCol w="1312216">
                      <a:extLst>
                        <a:ext uri="{9D8B030D-6E8A-4147-A177-3AD203B41FA5}">
                          <a16:colId xmlns:a16="http://schemas.microsoft.com/office/drawing/2014/main" val="1496180344"/>
                        </a:ext>
                      </a:extLst>
                    </a:gridCol>
                    <a:gridCol w="4331970">
                      <a:extLst>
                        <a:ext uri="{9D8B030D-6E8A-4147-A177-3AD203B41FA5}">
                          <a16:colId xmlns:a16="http://schemas.microsoft.com/office/drawing/2014/main" val="1420548797"/>
                        </a:ext>
                      </a:extLst>
                    </a:gridCol>
                    <a:gridCol w="3040380">
                      <a:extLst>
                        <a:ext uri="{9D8B030D-6E8A-4147-A177-3AD203B41FA5}">
                          <a16:colId xmlns:a16="http://schemas.microsoft.com/office/drawing/2014/main" val="2112714920"/>
                        </a:ext>
                      </a:extLst>
                    </a:gridCol>
                    <a:gridCol w="2245666">
                      <a:extLst>
                        <a:ext uri="{9D8B030D-6E8A-4147-A177-3AD203B41FA5}">
                          <a16:colId xmlns:a16="http://schemas.microsoft.com/office/drawing/2014/main" val="2414356691"/>
                        </a:ext>
                      </a:extLst>
                    </a:gridCol>
                  </a:tblGrid>
                  <a:tr h="242443">
                    <a:tc>
                      <a:txBody>
                        <a:bodyPr/>
                        <a:lstStyle/>
                        <a:p>
                          <a:pPr algn="just">
                            <a:lnSpc>
                              <a:spcPct val="115000"/>
                            </a:lnSpc>
                          </a:pPr>
                          <a:r>
                            <a:rPr lang="en-US" sz="1500" b="1" dirty="0">
                              <a:effectLst/>
                            </a:rPr>
                            <a:t>MWI</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183 GHz frequencies</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89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165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extLst>
                      <a:ext uri="{0D108BD9-81ED-4DB2-BD59-A6C34878D82A}">
                        <a16:rowId xmlns:a16="http://schemas.microsoft.com/office/drawing/2014/main" val="4203987559"/>
                      </a:ext>
                    </a:extLst>
                  </a:tr>
                  <a:tr h="574420">
                    <a:tc>
                      <a:txBody>
                        <a:bodyPr/>
                        <a:lstStyle/>
                        <a:p>
                          <a:pPr algn="just">
                            <a:lnSpc>
                              <a:spcPct val="115000"/>
                            </a:lnSpc>
                          </a:pPr>
                          <a:r>
                            <a:rPr lang="en-US" sz="1500" b="1" dirty="0">
                              <a:effectLst/>
                            </a:rPr>
                            <a:t>Test 1(a)</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47826" r="-122222" b="-619565"/>
                          </a:stretch>
                        </a:blipFill>
                      </a:tcPr>
                    </a:tc>
                    <a:tc>
                      <a:txBody>
                        <a:bodyPr/>
                        <a:lstStyle/>
                        <a:p>
                          <a:endParaRPr lang="it-IT"/>
                        </a:p>
                      </a:txBody>
                      <a:tcPr marL="46986" marR="46986" marT="0" marB="0">
                        <a:blipFill>
                          <a:blip r:embed="rId2"/>
                          <a:stretch>
                            <a:fillRect l="-185833" t="-47826" r="-74167" b="-619565"/>
                          </a:stretch>
                        </a:blipFill>
                      </a:tcPr>
                    </a:tc>
                    <a:tc>
                      <a:txBody>
                        <a:bodyPr/>
                        <a:lstStyle/>
                        <a:p>
                          <a:endParaRPr lang="it-IT"/>
                        </a:p>
                      </a:txBody>
                      <a:tcPr marL="46986" marR="46986" marT="0" marB="0">
                        <a:blipFill>
                          <a:blip r:embed="rId2"/>
                          <a:stretch>
                            <a:fillRect l="-387571" t="-47826" r="-565" b="-619565"/>
                          </a:stretch>
                        </a:blipFill>
                      </a:tcPr>
                    </a:tc>
                    <a:extLst>
                      <a:ext uri="{0D108BD9-81ED-4DB2-BD59-A6C34878D82A}">
                        <a16:rowId xmlns:a16="http://schemas.microsoft.com/office/drawing/2014/main" val="1479462386"/>
                      </a:ext>
                    </a:extLst>
                  </a:tr>
                  <a:tr h="696087">
                    <a:tc>
                      <a:txBody>
                        <a:bodyPr/>
                        <a:lstStyle/>
                        <a:p>
                          <a:pPr algn="just"/>
                          <a:r>
                            <a:rPr lang="en-US" sz="1500" b="1" dirty="0">
                              <a:effectLst/>
                            </a:rPr>
                            <a:t>Test 1(b)</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123636" r="-122222" b="-418182"/>
                          </a:stretch>
                        </a:blipFill>
                      </a:tcPr>
                    </a:tc>
                    <a:tc>
                      <a:txBody>
                        <a:bodyPr/>
                        <a:lstStyle/>
                        <a:p>
                          <a:pPr algn="just"/>
                          <a:r>
                            <a:rPr lang="en-US" sz="1500" dirty="0">
                              <a:effectLst/>
                              <a:highlight>
                                <a:srgbClr val="FFFFFF"/>
                              </a:highligh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highlight>
                                <a:srgbClr val="FFFFFF"/>
                              </a:highligh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865987440"/>
                      </a:ext>
                    </a:extLst>
                  </a:tr>
                  <a:tr h="1172909">
                    <a:tc>
                      <a:txBody>
                        <a:bodyPr/>
                        <a:lstStyle/>
                        <a:p>
                          <a:pPr algn="just"/>
                          <a:r>
                            <a:rPr lang="en-US" sz="1500" b="1" dirty="0">
                              <a:effectLst/>
                            </a:rPr>
                            <a:t>Test 2</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133696" r="-122222" b="-150000"/>
                          </a:stretch>
                        </a:blipFill>
                      </a:tcPr>
                    </a:tc>
                    <a:tc>
                      <a:txBody>
                        <a:bodyPr/>
                        <a:lstStyle/>
                        <a:p>
                          <a:endParaRPr lang="it-IT"/>
                        </a:p>
                      </a:txBody>
                      <a:tcPr marL="46986" marR="46986" marT="0" marB="0">
                        <a:blipFill>
                          <a:blip r:embed="rId2"/>
                          <a:stretch>
                            <a:fillRect l="-185833" t="-133696" r="-74167" b="-150000"/>
                          </a:stretch>
                        </a:blip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1816691649"/>
                      </a:ext>
                    </a:extLst>
                  </a:tr>
                  <a:tr h="929831">
                    <a:tc>
                      <a:txBody>
                        <a:bodyPr/>
                        <a:lstStyle/>
                        <a:p>
                          <a:pPr algn="just"/>
                          <a:r>
                            <a:rPr lang="en-US" sz="1500" b="1" dirty="0">
                              <a:effectLst/>
                            </a:rPr>
                            <a:t>Test 3</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290541" r="-122222" b="-86486"/>
                          </a:stretch>
                        </a:blip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2120880719"/>
                      </a:ext>
                    </a:extLst>
                  </a:tr>
                  <a:tr h="696087">
                    <a:tc>
                      <a:txBody>
                        <a:bodyPr/>
                        <a:lstStyle/>
                        <a:p>
                          <a:pPr algn="just"/>
                          <a:r>
                            <a:rPr lang="en-US" sz="1500" b="1" dirty="0">
                              <a:effectLst/>
                            </a:rPr>
                            <a:t>Test 4</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525455" r="-122222" b="-16364"/>
                          </a:stretch>
                        </a:blip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583867294"/>
                      </a:ext>
                    </a:extLst>
                  </a:tr>
                </a:tbl>
              </a:graphicData>
            </a:graphic>
          </p:graphicFrame>
        </mc:Fallback>
      </mc:AlternateContent>
      <p:sp>
        <p:nvSpPr>
          <p:cNvPr id="7" name="CasellaDiTesto 6">
            <a:extLst>
              <a:ext uri="{FF2B5EF4-FFF2-40B4-BE49-F238E27FC236}">
                <a16:creationId xmlns:a16="http://schemas.microsoft.com/office/drawing/2014/main" id="{45BB3385-CC11-534F-AE47-F8181626D588}"/>
              </a:ext>
            </a:extLst>
          </p:cNvPr>
          <p:cNvSpPr txBox="1"/>
          <p:nvPr/>
        </p:nvSpPr>
        <p:spPr>
          <a:xfrm>
            <a:off x="3677603" y="421222"/>
            <a:ext cx="4129087" cy="584775"/>
          </a:xfrm>
          <a:prstGeom prst="rect">
            <a:avLst/>
          </a:prstGeom>
          <a:noFill/>
        </p:spPr>
        <p:txBody>
          <a:bodyPr wrap="square">
            <a:spAutoFit/>
          </a:bodyPr>
          <a:lstStyle/>
          <a:p>
            <a:r>
              <a:rPr lang="en-US" sz="3200" dirty="0">
                <a:effectLst/>
                <a:latin typeface="+mj-lt"/>
                <a:ea typeface="Arial" panose="020B0604020202020204" pitchFamily="34" charset="0"/>
              </a:rPr>
              <a:t>Cloud tests for MWI</a:t>
            </a:r>
            <a:r>
              <a:rPr lang="it-IT" sz="3200" dirty="0">
                <a:effectLst/>
                <a:latin typeface="+mj-lt"/>
              </a:rPr>
              <a:t> </a:t>
            </a:r>
            <a:endParaRPr lang="it-IT" sz="3200" dirty="0">
              <a:latin typeface="+mj-lt"/>
            </a:endParaRPr>
          </a:p>
        </p:txBody>
      </p:sp>
      <p:pic>
        <p:nvPicPr>
          <p:cNvPr id="2" name="Google Shape;95;p1" descr="Immagine che contiene testo&#10;&#10;Descrizione generata automaticamente">
            <a:extLst>
              <a:ext uri="{FF2B5EF4-FFF2-40B4-BE49-F238E27FC236}">
                <a16:creationId xmlns:a16="http://schemas.microsoft.com/office/drawing/2014/main" id="{A8207AE7-8292-57CE-FE2E-8BA43D2561D4}"/>
              </a:ext>
            </a:extLst>
          </p:cNvPr>
          <p:cNvPicPr preferRelativeResize="0">
            <a:picLocks noChangeAspect="1"/>
          </p:cNvPicPr>
          <p:nvPr/>
        </p:nvPicPr>
        <p:blipFill rotWithShape="1">
          <a:blip r:embed="rId3">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241093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DD68FDA-641D-E949-BC1A-7ADC49C5B9F1}"/>
              </a:ext>
            </a:extLst>
          </p:cNvPr>
          <p:cNvSpPr txBox="1"/>
          <p:nvPr/>
        </p:nvSpPr>
        <p:spPr>
          <a:xfrm>
            <a:off x="223986" y="1658091"/>
            <a:ext cx="5685798" cy="3139321"/>
          </a:xfrm>
          <a:prstGeom prst="rect">
            <a:avLst/>
          </a:prstGeom>
          <a:noFill/>
        </p:spPr>
        <p:txBody>
          <a:bodyPr wrap="square">
            <a:spAutoFit/>
          </a:bodyPr>
          <a:lstStyle/>
          <a:p>
            <a:r>
              <a:rPr lang="en-GB" sz="2200" b="1" dirty="0"/>
              <a:t>MWI </a:t>
            </a:r>
          </a:p>
          <a:p>
            <a:pPr marL="285750" indent="-285750">
              <a:buFont typeface="Arial" panose="020B0604020202020204" pitchFamily="34" charset="0"/>
              <a:buChar char="•"/>
            </a:pPr>
            <a:r>
              <a:rPr lang="en-GB" sz="2200" dirty="0"/>
              <a:t>26 channels centred at 18 frequency bands (from 18 to 183 GHz)</a:t>
            </a:r>
          </a:p>
          <a:p>
            <a:endParaRPr lang="en-GB" sz="2200" dirty="0"/>
          </a:p>
          <a:p>
            <a:r>
              <a:rPr lang="en-GB" sz="2200" dirty="0"/>
              <a:t>Main applications: </a:t>
            </a:r>
          </a:p>
          <a:p>
            <a:pPr marL="285750" indent="-285750">
              <a:buFont typeface="Arial" panose="020B0604020202020204" pitchFamily="34" charset="0"/>
              <a:buChar char="•"/>
            </a:pPr>
            <a:r>
              <a:rPr lang="en-GB" sz="2200" dirty="0"/>
              <a:t>cloud/precipitation in support of  NWP</a:t>
            </a:r>
          </a:p>
          <a:p>
            <a:pPr marL="285750" indent="-285750">
              <a:buFont typeface="Arial" panose="020B0604020202020204" pitchFamily="34" charset="0"/>
              <a:buChar char="•"/>
            </a:pPr>
            <a:r>
              <a:rPr lang="en-GB" sz="2200" dirty="0"/>
              <a:t>ocean surface (wind speed, sea ice)</a:t>
            </a:r>
          </a:p>
          <a:p>
            <a:pPr marL="285750" indent="-285750">
              <a:buFont typeface="Arial" panose="020B0604020202020204" pitchFamily="34" charset="0"/>
              <a:buChar char="•"/>
            </a:pPr>
            <a:r>
              <a:rPr lang="en-GB" sz="2200" dirty="0"/>
              <a:t>MW legacy in support of long-term climate records</a:t>
            </a:r>
          </a:p>
        </p:txBody>
      </p:sp>
      <p:graphicFrame>
        <p:nvGraphicFramePr>
          <p:cNvPr id="6" name="Tabella 5">
            <a:extLst>
              <a:ext uri="{FF2B5EF4-FFF2-40B4-BE49-F238E27FC236}">
                <a16:creationId xmlns:a16="http://schemas.microsoft.com/office/drawing/2014/main" id="{B25F664E-2DE5-E943-86BA-BB19B1833195}"/>
              </a:ext>
            </a:extLst>
          </p:cNvPr>
          <p:cNvGraphicFramePr>
            <a:graphicFrameLocks noGrp="1"/>
          </p:cNvGraphicFramePr>
          <p:nvPr/>
        </p:nvGraphicFramePr>
        <p:xfrm>
          <a:off x="5796208" y="1658091"/>
          <a:ext cx="6088964" cy="3380867"/>
        </p:xfrm>
        <a:graphic>
          <a:graphicData uri="http://schemas.openxmlformats.org/drawingml/2006/table">
            <a:tbl>
              <a:tblPr>
                <a:tableStyleId>{073A0DAA-6AF3-43AB-8588-CEC1D06C72B9}</a:tableStyleId>
              </a:tblPr>
              <a:tblGrid>
                <a:gridCol w="631750">
                  <a:extLst>
                    <a:ext uri="{9D8B030D-6E8A-4147-A177-3AD203B41FA5}">
                      <a16:colId xmlns:a16="http://schemas.microsoft.com/office/drawing/2014/main" val="419695083"/>
                    </a:ext>
                  </a:extLst>
                </a:gridCol>
                <a:gridCol w="1099657">
                  <a:extLst>
                    <a:ext uri="{9D8B030D-6E8A-4147-A177-3AD203B41FA5}">
                      <a16:colId xmlns:a16="http://schemas.microsoft.com/office/drawing/2014/main" val="2146257281"/>
                    </a:ext>
                  </a:extLst>
                </a:gridCol>
                <a:gridCol w="785235">
                  <a:extLst>
                    <a:ext uri="{9D8B030D-6E8A-4147-A177-3AD203B41FA5}">
                      <a16:colId xmlns:a16="http://schemas.microsoft.com/office/drawing/2014/main" val="1804048184"/>
                    </a:ext>
                  </a:extLst>
                </a:gridCol>
                <a:gridCol w="890664">
                  <a:extLst>
                    <a:ext uri="{9D8B030D-6E8A-4147-A177-3AD203B41FA5}">
                      <a16:colId xmlns:a16="http://schemas.microsoft.com/office/drawing/2014/main" val="3919939123"/>
                    </a:ext>
                  </a:extLst>
                </a:gridCol>
                <a:gridCol w="927948">
                  <a:extLst>
                    <a:ext uri="{9D8B030D-6E8A-4147-A177-3AD203B41FA5}">
                      <a16:colId xmlns:a16="http://schemas.microsoft.com/office/drawing/2014/main" val="4252315958"/>
                    </a:ext>
                  </a:extLst>
                </a:gridCol>
                <a:gridCol w="894264">
                  <a:extLst>
                    <a:ext uri="{9D8B030D-6E8A-4147-A177-3AD203B41FA5}">
                      <a16:colId xmlns:a16="http://schemas.microsoft.com/office/drawing/2014/main" val="3419650770"/>
                    </a:ext>
                  </a:extLst>
                </a:gridCol>
                <a:gridCol w="859446">
                  <a:extLst>
                    <a:ext uri="{9D8B030D-6E8A-4147-A177-3AD203B41FA5}">
                      <a16:colId xmlns:a16="http://schemas.microsoft.com/office/drawing/2014/main" val="1965663190"/>
                    </a:ext>
                  </a:extLst>
                </a:gridCol>
              </a:tblGrid>
              <a:tr h="246888">
                <a:tc>
                  <a:txBody>
                    <a:bodyPr/>
                    <a:lstStyle/>
                    <a:p>
                      <a:pPr algn="ctr">
                        <a:spcBef>
                          <a:spcPts val="600"/>
                        </a:spcBef>
                        <a:spcAft>
                          <a:spcPts val="600"/>
                        </a:spcAft>
                      </a:pPr>
                      <a:r>
                        <a:rPr lang="en-US" sz="1050" b="1" dirty="0">
                          <a:effectLst/>
                        </a:rPr>
                        <a:t>Channel</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Frequency (GHz)</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Bandwidth(MHz)</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NEDT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Radiometric Bias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Polarization</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Footprint Size at 3dB (km)</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91868812"/>
                  </a:ext>
                </a:extLst>
              </a:tr>
              <a:tr h="161925">
                <a:tc>
                  <a:txBody>
                    <a:bodyPr/>
                    <a:lstStyle/>
                    <a:p>
                      <a:pPr algn="ctr">
                        <a:spcBef>
                          <a:spcPts val="600"/>
                        </a:spcBef>
                        <a:spcAft>
                          <a:spcPts val="600"/>
                        </a:spcAft>
                      </a:pPr>
                      <a:r>
                        <a:rPr lang="en-US" sz="1050" b="1" dirty="0">
                          <a:effectLst/>
                        </a:rPr>
                        <a:t>MWI-1</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18.7</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dirty="0">
                          <a:effectLst/>
                        </a:rPr>
                        <a:t>200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0.8</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50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0796866"/>
                  </a:ext>
                </a:extLst>
              </a:tr>
              <a:tr h="66675">
                <a:tc>
                  <a:txBody>
                    <a:bodyPr/>
                    <a:lstStyle/>
                    <a:p>
                      <a:pPr algn="ctr">
                        <a:spcBef>
                          <a:spcPts val="600"/>
                        </a:spcBef>
                        <a:spcAft>
                          <a:spcPts val="600"/>
                        </a:spcAft>
                      </a:pPr>
                      <a:r>
                        <a:rPr lang="en-US" sz="1050" b="1" dirty="0">
                          <a:effectLst/>
                        </a:rPr>
                        <a:t>MWI-2</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23.8</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0.7</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50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73114721"/>
                  </a:ext>
                </a:extLst>
              </a:tr>
              <a:tr h="142875">
                <a:tc>
                  <a:txBody>
                    <a:bodyPr/>
                    <a:lstStyle/>
                    <a:p>
                      <a:pPr algn="ctr">
                        <a:spcBef>
                          <a:spcPts val="600"/>
                        </a:spcBef>
                        <a:spcAft>
                          <a:spcPts val="600"/>
                        </a:spcAft>
                      </a:pPr>
                      <a:r>
                        <a:rPr lang="en-US" sz="1050" b="1" dirty="0">
                          <a:effectLst/>
                        </a:rPr>
                        <a:t>MWI-3</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31.4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dirty="0">
                          <a:effectLst/>
                        </a:rPr>
                        <a:t>200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0.9</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30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592544"/>
                  </a:ext>
                </a:extLst>
              </a:tr>
              <a:tr h="137795">
                <a:tc>
                  <a:txBody>
                    <a:bodyPr/>
                    <a:lstStyle/>
                    <a:p>
                      <a:pPr algn="ctr">
                        <a:spcBef>
                          <a:spcPts val="600"/>
                        </a:spcBef>
                        <a:spcAft>
                          <a:spcPts val="600"/>
                        </a:spcAft>
                      </a:pPr>
                      <a:r>
                        <a:rPr lang="en-US" sz="1050" b="1">
                          <a:effectLst/>
                        </a:rPr>
                        <a:t>MWI-4</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50.3</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kern="1200" dirty="0">
                          <a:solidFill>
                            <a:schemeClr val="dk1"/>
                          </a:solidFill>
                          <a:effectLst/>
                          <a:latin typeface="+mn-lt"/>
                          <a:ea typeface="+mn-ea"/>
                          <a:cs typeface="+mn-cs"/>
                        </a:rPr>
                        <a:t>180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1.1</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30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9702003"/>
                  </a:ext>
                </a:extLst>
              </a:tr>
              <a:tr h="33655">
                <a:tc>
                  <a:txBody>
                    <a:bodyPr/>
                    <a:lstStyle/>
                    <a:p>
                      <a:pPr algn="ctr">
                        <a:spcBef>
                          <a:spcPts val="600"/>
                        </a:spcBef>
                        <a:spcAft>
                          <a:spcPts val="600"/>
                        </a:spcAft>
                      </a:pPr>
                      <a:r>
                        <a:rPr lang="en-US" sz="1050" b="1" dirty="0">
                          <a:effectLst/>
                        </a:rPr>
                        <a:t>MWI-5</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52.7</a:t>
                      </a:r>
                      <a:endParaRPr lang="it-IT" sz="1050" kern="1200" dirty="0">
                        <a:solidFill>
                          <a:schemeClr val="dk1"/>
                        </a:solidFill>
                        <a:effectLst/>
                        <a:latin typeface="+mn-lt"/>
                        <a:ea typeface="+mn-ea"/>
                        <a:cs typeface="+mn-cs"/>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180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1.1</a:t>
                      </a:r>
                      <a:endParaRPr lang="it-IT" sz="1050" kern="120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1.0</a:t>
                      </a:r>
                      <a:endParaRPr lang="it-IT" sz="1050" kern="120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30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700111"/>
                  </a:ext>
                </a:extLst>
              </a:tr>
              <a:tr h="33655">
                <a:tc>
                  <a:txBody>
                    <a:bodyPr/>
                    <a:lstStyle/>
                    <a:p>
                      <a:pPr algn="ctr">
                        <a:spcBef>
                          <a:spcPts val="600"/>
                        </a:spcBef>
                        <a:spcAft>
                          <a:spcPts val="600"/>
                        </a:spcAft>
                      </a:pPr>
                      <a:r>
                        <a:rPr lang="en-US" sz="1050" b="1">
                          <a:effectLst/>
                        </a:rPr>
                        <a:t>MWI-6</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53.24</a:t>
                      </a:r>
                      <a:endParaRPr lang="it-IT" sz="1050" kern="1200">
                        <a:solidFill>
                          <a:schemeClr val="dk1"/>
                        </a:solidFill>
                        <a:effectLst/>
                        <a:latin typeface="+mn-lt"/>
                        <a:ea typeface="+mn-ea"/>
                        <a:cs typeface="+mn-cs"/>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400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1.1</a:t>
                      </a:r>
                      <a:endParaRPr lang="it-IT" sz="1050" kern="120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1.0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30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1967647"/>
                  </a:ext>
                </a:extLst>
              </a:tr>
              <a:tr h="95885">
                <a:tc>
                  <a:txBody>
                    <a:bodyPr/>
                    <a:lstStyle/>
                    <a:p>
                      <a:pPr algn="ctr">
                        <a:spcBef>
                          <a:spcPts val="600"/>
                        </a:spcBef>
                        <a:spcAft>
                          <a:spcPts val="600"/>
                        </a:spcAft>
                      </a:pPr>
                      <a:r>
                        <a:rPr lang="en-US" sz="1050" b="1">
                          <a:effectLst/>
                        </a:rPr>
                        <a:t>MWI-7</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53.750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dirty="0">
                          <a:effectLst/>
                        </a:rPr>
                        <a:t>400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1.1</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30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9642759"/>
                  </a:ext>
                </a:extLst>
              </a:tr>
              <a:tr h="81915">
                <a:tc>
                  <a:txBody>
                    <a:bodyPr/>
                    <a:lstStyle/>
                    <a:p>
                      <a:pPr algn="ctr">
                        <a:spcBef>
                          <a:spcPts val="600"/>
                        </a:spcBef>
                        <a:spcAft>
                          <a:spcPts val="600"/>
                        </a:spcAft>
                      </a:pPr>
                      <a:r>
                        <a:rPr lang="en-US" sz="1050" b="1" dirty="0">
                          <a:effectLst/>
                        </a:rPr>
                        <a:t>MWI-8</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89.0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4000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1.1</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8503644"/>
                  </a:ext>
                </a:extLst>
              </a:tr>
              <a:tr h="67945">
                <a:tc>
                  <a:txBody>
                    <a:bodyPr/>
                    <a:lstStyle/>
                    <a:p>
                      <a:pPr algn="ctr">
                        <a:spcBef>
                          <a:spcPts val="600"/>
                        </a:spcBef>
                        <a:spcAft>
                          <a:spcPts val="600"/>
                        </a:spcAft>
                      </a:pPr>
                      <a:r>
                        <a:rPr lang="en-US" sz="1050" b="1" dirty="0">
                          <a:effectLst/>
                        </a:rPr>
                        <a:t>MWI-9</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118.7503±3.20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7889522"/>
                  </a:ext>
                </a:extLst>
              </a:tr>
              <a:tr h="153035">
                <a:tc>
                  <a:txBody>
                    <a:bodyPr/>
                    <a:lstStyle/>
                    <a:p>
                      <a:pPr algn="ctr">
                        <a:spcBef>
                          <a:spcPts val="600"/>
                        </a:spcBef>
                        <a:spcAft>
                          <a:spcPts val="600"/>
                        </a:spcAft>
                      </a:pPr>
                      <a:r>
                        <a:rPr lang="en-US" sz="1050" b="1" dirty="0">
                          <a:effectLst/>
                        </a:rPr>
                        <a:t>MWI-10</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118.7503±2.10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4896930"/>
                  </a:ext>
                </a:extLst>
              </a:tr>
              <a:tr h="49530">
                <a:tc>
                  <a:txBody>
                    <a:bodyPr/>
                    <a:lstStyle/>
                    <a:p>
                      <a:pPr algn="ctr">
                        <a:spcBef>
                          <a:spcPts val="600"/>
                        </a:spcBef>
                        <a:spcAft>
                          <a:spcPts val="600"/>
                        </a:spcAft>
                      </a:pPr>
                      <a:r>
                        <a:rPr lang="en-US" sz="1050" b="1">
                          <a:effectLst/>
                        </a:rPr>
                        <a:t>MWI-11</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118.7503±1.40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6722831"/>
                  </a:ext>
                </a:extLst>
              </a:tr>
              <a:tr h="34925">
                <a:tc>
                  <a:txBody>
                    <a:bodyPr/>
                    <a:lstStyle/>
                    <a:p>
                      <a:pPr algn="ctr">
                        <a:spcBef>
                          <a:spcPts val="600"/>
                        </a:spcBef>
                        <a:spcAft>
                          <a:spcPts val="600"/>
                        </a:spcAft>
                      </a:pPr>
                      <a:r>
                        <a:rPr lang="en-US" sz="1050" b="1" dirty="0">
                          <a:effectLst/>
                        </a:rPr>
                        <a:t>MWI-12</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118.7503±1.20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7377678"/>
                  </a:ext>
                </a:extLst>
              </a:tr>
              <a:tr h="33655">
                <a:tc>
                  <a:txBody>
                    <a:bodyPr/>
                    <a:lstStyle/>
                    <a:p>
                      <a:pPr algn="ctr">
                        <a:spcBef>
                          <a:spcPts val="600"/>
                        </a:spcBef>
                        <a:spcAft>
                          <a:spcPts val="600"/>
                        </a:spcAft>
                      </a:pPr>
                      <a:r>
                        <a:rPr lang="en-US" sz="1050" b="1" dirty="0">
                          <a:effectLst/>
                        </a:rPr>
                        <a:t>MWI-13</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165.5±0.75</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2x1350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295388"/>
                  </a:ext>
                </a:extLst>
              </a:tr>
              <a:tr h="33655">
                <a:tc>
                  <a:txBody>
                    <a:bodyPr/>
                    <a:lstStyle/>
                    <a:p>
                      <a:pPr algn="ctr">
                        <a:spcBef>
                          <a:spcPts val="600"/>
                        </a:spcBef>
                        <a:spcAft>
                          <a:spcPts val="600"/>
                        </a:spcAft>
                      </a:pPr>
                      <a:r>
                        <a:rPr lang="en-US" sz="1050" b="1">
                          <a:effectLst/>
                        </a:rPr>
                        <a:t>MWI-14</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183.31±7.0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2x2000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8047827"/>
                  </a:ext>
                </a:extLst>
              </a:tr>
              <a:tr h="33655">
                <a:tc>
                  <a:txBody>
                    <a:bodyPr/>
                    <a:lstStyle/>
                    <a:p>
                      <a:pPr algn="ctr">
                        <a:spcBef>
                          <a:spcPts val="600"/>
                        </a:spcBef>
                        <a:spcAft>
                          <a:spcPts val="600"/>
                        </a:spcAft>
                      </a:pPr>
                      <a:r>
                        <a:rPr lang="en-US" sz="1050" b="1" dirty="0">
                          <a:effectLst/>
                        </a:rPr>
                        <a:t>MWI-15</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183.31±6.1</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3649504"/>
                  </a:ext>
                </a:extLst>
              </a:tr>
              <a:tr h="33655">
                <a:tc>
                  <a:txBody>
                    <a:bodyPr/>
                    <a:lstStyle/>
                    <a:p>
                      <a:pPr algn="ctr">
                        <a:spcBef>
                          <a:spcPts val="600"/>
                        </a:spcBef>
                        <a:spcAft>
                          <a:spcPts val="600"/>
                        </a:spcAft>
                      </a:pPr>
                      <a:r>
                        <a:rPr lang="en-US" sz="1050" b="1" dirty="0">
                          <a:effectLst/>
                        </a:rPr>
                        <a:t>MWI-16</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183.31±4.9</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7494302"/>
                  </a:ext>
                </a:extLst>
              </a:tr>
              <a:tr h="73025">
                <a:tc>
                  <a:txBody>
                    <a:bodyPr/>
                    <a:lstStyle/>
                    <a:p>
                      <a:pPr algn="ctr">
                        <a:spcBef>
                          <a:spcPts val="600"/>
                        </a:spcBef>
                        <a:spcAft>
                          <a:spcPts val="600"/>
                        </a:spcAft>
                      </a:pPr>
                      <a:r>
                        <a:rPr lang="en-US" sz="1050" b="1">
                          <a:effectLst/>
                        </a:rPr>
                        <a:t>MWI-17</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183.31±3.4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3992388"/>
                  </a:ext>
                </a:extLst>
              </a:tr>
              <a:tr h="178562">
                <a:tc>
                  <a:txBody>
                    <a:bodyPr/>
                    <a:lstStyle/>
                    <a:p>
                      <a:pPr algn="ctr">
                        <a:spcBef>
                          <a:spcPts val="600"/>
                        </a:spcBef>
                        <a:spcAft>
                          <a:spcPts val="600"/>
                        </a:spcAft>
                      </a:pPr>
                      <a:r>
                        <a:rPr lang="en-US" sz="1050" b="1" dirty="0">
                          <a:effectLst/>
                        </a:rPr>
                        <a:t>MWI-18</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183.31±2.0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107990"/>
                  </a:ext>
                </a:extLst>
              </a:tr>
            </a:tbl>
          </a:graphicData>
        </a:graphic>
      </p:graphicFrame>
      <p:sp>
        <p:nvSpPr>
          <p:cNvPr id="7" name="CasellaDiTesto 6">
            <a:extLst>
              <a:ext uri="{FF2B5EF4-FFF2-40B4-BE49-F238E27FC236}">
                <a16:creationId xmlns:a16="http://schemas.microsoft.com/office/drawing/2014/main" id="{F2E60D90-236E-5445-BB01-F65A3086D5D3}"/>
              </a:ext>
            </a:extLst>
          </p:cNvPr>
          <p:cNvSpPr txBox="1"/>
          <p:nvPr/>
        </p:nvSpPr>
        <p:spPr>
          <a:xfrm>
            <a:off x="364482" y="5211624"/>
            <a:ext cx="10596888" cy="1323439"/>
          </a:xfrm>
          <a:prstGeom prst="rect">
            <a:avLst/>
          </a:prstGeom>
          <a:noFill/>
        </p:spPr>
        <p:txBody>
          <a:bodyPr wrap="square">
            <a:spAutoFit/>
          </a:bodyPr>
          <a:lstStyle/>
          <a:p>
            <a:r>
              <a:rPr lang="en-GB" sz="2000" dirty="0"/>
              <a:t>Incidence angles within 53°±2°</a:t>
            </a:r>
          </a:p>
          <a:p>
            <a:r>
              <a:rPr lang="en-GB" sz="2000" dirty="0"/>
              <a:t>Observations acquired ± 65° in azimuth in the fore view (about 1700 km swath)</a:t>
            </a:r>
          </a:p>
          <a:p>
            <a:r>
              <a:rPr lang="en-GB" sz="2000" dirty="0"/>
              <a:t>Footprints overlap </a:t>
            </a:r>
            <a:r>
              <a:rPr lang="en-GB" sz="2000" dirty="0">
                <a:cs typeface="Times New Roman" panose="02020603050405020304" pitchFamily="18" charset="0"/>
              </a:rPr>
              <a:t>≥</a:t>
            </a:r>
            <a:r>
              <a:rPr lang="en-GB" sz="2000" dirty="0"/>
              <a:t>20%. </a:t>
            </a:r>
          </a:p>
          <a:p>
            <a:r>
              <a:rPr lang="en-GB" sz="2000" dirty="0"/>
              <a:t>Spatial sampling: ~9 km along track ,~2.5 km across track.</a:t>
            </a:r>
          </a:p>
        </p:txBody>
      </p:sp>
      <p:pic>
        <p:nvPicPr>
          <p:cNvPr id="8" name="Google Shape;95;p1" descr="Immagine che contiene testo&#10;&#10;Descrizione generata automaticamente">
            <a:extLst>
              <a:ext uri="{FF2B5EF4-FFF2-40B4-BE49-F238E27FC236}">
                <a16:creationId xmlns:a16="http://schemas.microsoft.com/office/drawing/2014/main" id="{1206E87F-B7D5-DD44-9E44-D0F4EFE1FAE8}"/>
              </a:ext>
            </a:extLst>
          </p:cNvPr>
          <p:cNvPicPr preferRelativeResize="0">
            <a:picLocks noChangeAspect="1"/>
          </p:cNvPicPr>
          <p:nvPr/>
        </p:nvPicPr>
        <p:blipFill rotWithShape="1">
          <a:blip r:embed="rId2">
            <a:alphaModFix/>
          </a:blip>
          <a:srcRect/>
          <a:stretch/>
        </p:blipFill>
        <p:spPr>
          <a:xfrm>
            <a:off x="223986" y="173888"/>
            <a:ext cx="2256828" cy="864000"/>
          </a:xfrm>
          <a:prstGeom prst="rect">
            <a:avLst/>
          </a:prstGeom>
          <a:noFill/>
          <a:ln>
            <a:noFill/>
          </a:ln>
        </p:spPr>
      </p:pic>
      <p:sp>
        <p:nvSpPr>
          <p:cNvPr id="9" name="Title 1">
            <a:extLst>
              <a:ext uri="{FF2B5EF4-FFF2-40B4-BE49-F238E27FC236}">
                <a16:creationId xmlns:a16="http://schemas.microsoft.com/office/drawing/2014/main" id="{2E24EB2C-B707-C941-8789-96C05C56A442}"/>
              </a:ext>
            </a:extLst>
          </p:cNvPr>
          <p:cNvSpPr>
            <a:spLocks noGrp="1"/>
          </p:cNvSpPr>
          <p:nvPr>
            <p:ph type="title"/>
          </p:nvPr>
        </p:nvSpPr>
        <p:spPr bwMode="auto">
          <a:xfrm>
            <a:off x="2480814" y="362651"/>
            <a:ext cx="7886700" cy="675237"/>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altLang="x-none" sz="3200" dirty="0"/>
              <a:t>Introduction</a:t>
            </a:r>
          </a:p>
        </p:txBody>
      </p:sp>
    </p:spTree>
    <p:extLst>
      <p:ext uri="{BB962C8B-B14F-4D97-AF65-F5344CB8AC3E}">
        <p14:creationId xmlns:p14="http://schemas.microsoft.com/office/powerpoint/2010/main" val="397207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BB3385-CC11-534F-AE47-F8181626D588}"/>
              </a:ext>
            </a:extLst>
          </p:cNvPr>
          <p:cNvSpPr txBox="1"/>
          <p:nvPr/>
        </p:nvSpPr>
        <p:spPr>
          <a:xfrm>
            <a:off x="4426903" y="560834"/>
            <a:ext cx="4129087" cy="584775"/>
          </a:xfrm>
          <a:prstGeom prst="rect">
            <a:avLst/>
          </a:prstGeom>
          <a:noFill/>
        </p:spPr>
        <p:txBody>
          <a:bodyPr wrap="square">
            <a:spAutoFit/>
          </a:bodyPr>
          <a:lstStyle/>
          <a:p>
            <a:r>
              <a:rPr lang="en-US" sz="3200" dirty="0">
                <a:effectLst/>
                <a:latin typeface="+mj-lt"/>
                <a:ea typeface="Arial" panose="020B0604020202020204" pitchFamily="34" charset="0"/>
              </a:rPr>
              <a:t>Cloud tests for </a:t>
            </a:r>
            <a:r>
              <a:rPr lang="en-US" sz="3200" dirty="0">
                <a:latin typeface="+mj-lt"/>
                <a:ea typeface="Arial" panose="020B0604020202020204" pitchFamily="34" charset="0"/>
              </a:rPr>
              <a:t>IC</a:t>
            </a:r>
            <a:r>
              <a:rPr lang="en-US" sz="3200" dirty="0">
                <a:effectLst/>
                <a:latin typeface="+mj-lt"/>
                <a:ea typeface="Arial" panose="020B0604020202020204" pitchFamily="34" charset="0"/>
              </a:rPr>
              <a:t>I</a:t>
            </a:r>
            <a:r>
              <a:rPr lang="it-IT" sz="3200" dirty="0">
                <a:effectLst/>
                <a:latin typeface="+mj-lt"/>
              </a:rPr>
              <a:t> </a:t>
            </a:r>
            <a:endParaRPr lang="it-IT" sz="3200" dirty="0">
              <a:latin typeface="+mj-lt"/>
            </a:endParaRPr>
          </a:p>
        </p:txBody>
      </p:sp>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731CE35C-4DC4-4C43-ACC2-636EA2374055}"/>
                  </a:ext>
                </a:extLst>
              </p:cNvPr>
              <p:cNvGraphicFramePr>
                <a:graphicFrameLocks noGrp="1"/>
              </p:cNvGraphicFramePr>
              <p:nvPr>
                <p:extLst>
                  <p:ext uri="{D42A27DB-BD31-4B8C-83A1-F6EECF244321}">
                    <p14:modId xmlns:p14="http://schemas.microsoft.com/office/powerpoint/2010/main" val="2848229944"/>
                  </p:ext>
                </p:extLst>
              </p:nvPr>
            </p:nvGraphicFramePr>
            <p:xfrm>
              <a:off x="927735" y="1963673"/>
              <a:ext cx="9947910" cy="3485580"/>
            </p:xfrm>
            <a:graphic>
              <a:graphicData uri="http://schemas.openxmlformats.org/drawingml/2006/table">
                <a:tbl>
                  <a:tblPr bandRow="1">
                    <a:tableStyleId>{5940675A-B579-460E-94D1-54222C63F5DA}</a:tableStyleId>
                  </a:tblPr>
                  <a:tblGrid>
                    <a:gridCol w="1083945">
                      <a:extLst>
                        <a:ext uri="{9D8B030D-6E8A-4147-A177-3AD203B41FA5}">
                          <a16:colId xmlns:a16="http://schemas.microsoft.com/office/drawing/2014/main" val="3422405966"/>
                        </a:ext>
                      </a:extLst>
                    </a:gridCol>
                    <a:gridCol w="4560570">
                      <a:extLst>
                        <a:ext uri="{9D8B030D-6E8A-4147-A177-3AD203B41FA5}">
                          <a16:colId xmlns:a16="http://schemas.microsoft.com/office/drawing/2014/main" val="3974367700"/>
                        </a:ext>
                      </a:extLst>
                    </a:gridCol>
                    <a:gridCol w="4303395">
                      <a:extLst>
                        <a:ext uri="{9D8B030D-6E8A-4147-A177-3AD203B41FA5}">
                          <a16:colId xmlns:a16="http://schemas.microsoft.com/office/drawing/2014/main" val="4190934415"/>
                        </a:ext>
                      </a:extLst>
                    </a:gridCol>
                  </a:tblGrid>
                  <a:tr h="0">
                    <a:tc>
                      <a:txBody>
                        <a:bodyPr/>
                        <a:lstStyle/>
                        <a:p>
                          <a:pPr algn="just"/>
                          <a:r>
                            <a:rPr lang="en-US" sz="1500" b="1" dirty="0">
                              <a:solidFill>
                                <a:schemeClr val="tx1"/>
                              </a:solidFill>
                              <a:effectLst/>
                            </a:rPr>
                            <a:t>ICI</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183 GHz frequencies</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664v GHz frequency</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extLst>
                      <a:ext uri="{0D108BD9-81ED-4DB2-BD59-A6C34878D82A}">
                        <a16:rowId xmlns:a16="http://schemas.microsoft.com/office/drawing/2014/main" val="965547502"/>
                      </a:ext>
                    </a:extLst>
                  </a:tr>
                  <a:tr h="419100">
                    <a:tc>
                      <a:txBody>
                        <a:bodyPr/>
                        <a:lstStyle/>
                        <a:p>
                          <a:pPr algn="just"/>
                          <a:r>
                            <a:rPr lang="en-US" sz="1500" b="1" dirty="0">
                              <a:solidFill>
                                <a:schemeClr val="tx1"/>
                              </a:solidFill>
                              <a:effectLst/>
                            </a:rPr>
                            <a:t>Test 1(a)</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&lt;240 </m:t>
                              </m:r>
                              <m:r>
                                <a:rPr lang="en-US" sz="1500">
                                  <a:solidFill>
                                    <a:schemeClr val="tx1"/>
                                  </a:solidFill>
                                  <a:effectLst/>
                                  <a:highlight>
                                    <a:srgbClr val="FFFFFF"/>
                                  </a:highlight>
                                  <a:latin typeface="Cambria Math" panose="02040503050406030204" pitchFamily="18" charset="0"/>
                                </a:rPr>
                                <m:t>𝐾</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183.31±7.0</m:t>
                                  </m:r>
                                  <m:r>
                                    <a:rPr lang="en-US" sz="1500">
                                      <a:solidFill>
                                        <a:schemeClr val="tx1"/>
                                      </a:solidFill>
                                      <a:effectLst/>
                                      <a:highlight>
                                        <a:srgbClr val="FFFFFF"/>
                                      </a:highlight>
                                      <a:latin typeface="Cambria Math" panose="02040503050406030204" pitchFamily="18" charset="0"/>
                                    </a:rPr>
                                    <m:t>𝐺𝐻𝑧</m:t>
                                  </m:r>
                                </m:sub>
                              </m:sSub>
                            </m:oMath>
                          </a14:m>
                          <a:r>
                            <a:rPr lang="en-US" sz="1500" dirty="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183.31±1</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)&lt;0</m:t>
                              </m:r>
                            </m:oMath>
                          </a14:m>
                          <a:r>
                            <a:rPr lang="en-US" sz="1500" dirty="0">
                              <a:solidFill>
                                <a:schemeClr val="tx1"/>
                              </a:solidFill>
                              <a:effectLst/>
                              <a:highlight>
                                <a:srgbClr val="FFFFFF"/>
                              </a:highlight>
                            </a:rPr>
                            <a:t>  (Buehler et al., 2007)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𝑣</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&lt;220 </m:t>
                              </m:r>
                              <m:r>
                                <a:rPr lang="en-US" sz="1500">
                                  <a:solidFill>
                                    <a:schemeClr val="tx1"/>
                                  </a:solidFill>
                                  <a:effectLst/>
                                  <a:highlight>
                                    <a:srgbClr val="FFFFFF"/>
                                  </a:highlight>
                                  <a:latin typeface="Cambria Math" panose="02040503050406030204" pitchFamily="18" charset="0"/>
                                </a:rPr>
                                <m:t>𝐾</m:t>
                              </m:r>
                            </m:oMath>
                          </a14:m>
                          <a:r>
                            <a:rPr lang="en-US" sz="1500" dirty="0">
                              <a:solidFill>
                                <a:schemeClr val="tx1"/>
                              </a:solidFill>
                              <a:effectLst/>
                              <a:highlight>
                                <a:srgbClr val="FFFFFF"/>
                              </a:highlight>
                            </a:rPr>
                            <a:t> </a:t>
                          </a:r>
                          <a:endParaRPr lang="it-IT" sz="1500" dirty="0">
                            <a:solidFill>
                              <a:schemeClr val="tx1"/>
                            </a:solidFill>
                            <a:effectLst/>
                          </a:endParaRPr>
                        </a:p>
                        <a:p>
                          <a:pPr algn="just"/>
                          <a:r>
                            <a:rPr lang="en-US" sz="1500" dirty="0">
                              <a:solidFill>
                                <a:schemeClr val="tx1"/>
                              </a:solidFill>
                              <a:effectLst/>
                              <a:highlight>
                                <a:srgbClr val="FFFFFF"/>
                              </a:highlight>
                            </a:rPr>
                            <a:t>(based on Gong and Wu, 2017)</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904123441"/>
                      </a:ext>
                    </a:extLst>
                  </a:tr>
                  <a:tr h="361950">
                    <a:tc>
                      <a:txBody>
                        <a:bodyPr/>
                        <a:lstStyle/>
                        <a:p>
                          <a:pPr algn="just"/>
                          <a:r>
                            <a:rPr lang="en-US" sz="1500" b="1">
                              <a:solidFill>
                                <a:schemeClr val="tx1"/>
                              </a:solidFill>
                              <a:effectLst/>
                            </a:rPr>
                            <a:t>Test 1(b)</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&lt;240 </m:t>
                              </m:r>
                              <m:r>
                                <a:rPr lang="en-US" sz="1500">
                                  <a:solidFill>
                                    <a:schemeClr val="tx1"/>
                                  </a:solidFill>
                                  <a:effectLst/>
                                  <a:highlight>
                                    <a:srgbClr val="FFFFFF"/>
                                  </a:highlight>
                                  <a:latin typeface="Cambria Math" panose="02040503050406030204" pitchFamily="18" charset="0"/>
                                </a:rPr>
                                <m:t>𝐾</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oMath>
                          </a14:m>
                          <a:r>
                            <a:rPr lang="en-US" sz="1500" dirty="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183.31±1</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)&lt;0</m:t>
                              </m:r>
                            </m:oMath>
                          </a14:m>
                          <a:r>
                            <a:rPr lang="en-US" sz="1500" dirty="0">
                              <a:solidFill>
                                <a:schemeClr val="tx1"/>
                              </a:solidFill>
                              <a:effectLst/>
                              <a:highlight>
                                <a:srgbClr val="FFFFFF"/>
                              </a:highlight>
                            </a:rPr>
                            <a:t>  (Buehler et al., 2007)</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r>
                            <a:rPr lang="en-US" sz="1500" dirty="0">
                              <a:solidFill>
                                <a:schemeClr val="tx1"/>
                              </a:solidFill>
                              <a:effectLst/>
                              <a:highlight>
                                <a:srgbClr val="FFFFFF"/>
                              </a:highligh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3708636693"/>
                      </a:ext>
                    </a:extLst>
                  </a:tr>
                  <a:tr h="762000">
                    <a:tc>
                      <a:txBody>
                        <a:bodyPr/>
                        <a:lstStyle/>
                        <a:p>
                          <a:pPr algn="just"/>
                          <a:r>
                            <a:rPr lang="en-US" sz="1500" b="1" dirty="0">
                              <a:solidFill>
                                <a:schemeClr val="tx1"/>
                              </a:solidFill>
                              <a:effectLst/>
                            </a:rPr>
                            <a:t>Test 2</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oMath>
                          </a14:m>
                          <a:r>
                            <a:rPr lang="en-US" sz="1500" dirty="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)≥0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)≥0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)≥0</m:t>
                              </m:r>
                            </m:oMath>
                          </a14:m>
                          <a:r>
                            <a:rPr lang="en-US" sz="1500" dirty="0">
                              <a:solidFill>
                                <a:schemeClr val="tx1"/>
                              </a:solidFill>
                              <a:effectLst/>
                              <a:highlight>
                                <a:srgbClr val="FFFFFF"/>
                              </a:highlight>
                            </a:rPr>
                            <a:t> </a:t>
                          </a:r>
                          <a:endParaRPr lang="it-IT" sz="1500" dirty="0">
                            <a:solidFill>
                              <a:schemeClr val="tx1"/>
                            </a:solidFill>
                            <a:effectLst/>
                          </a:endParaRPr>
                        </a:p>
                        <a:p>
                          <a:pPr algn="just"/>
                          <a:r>
                            <a:rPr lang="en-US" sz="1500" dirty="0">
                              <a:solidFill>
                                <a:schemeClr val="tx1"/>
                              </a:solidFill>
                              <a:effectLst/>
                              <a:highlight>
                                <a:srgbClr val="FFFFFF"/>
                              </a:highlight>
                            </a:rPr>
                            <a:t>(Hong et al., 2005, to detect deep convective clouds)</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𝑣</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&lt;225 </m:t>
                              </m:r>
                              <m:r>
                                <a:rPr lang="en-US" sz="1500">
                                  <a:solidFill>
                                    <a:schemeClr val="tx1"/>
                                  </a:solidFill>
                                  <a:effectLst/>
                                  <a:highlight>
                                    <a:srgbClr val="FFFFFF"/>
                                  </a:highlight>
                                  <a:latin typeface="Cambria Math" panose="02040503050406030204" pitchFamily="18" charset="0"/>
                                </a:rPr>
                                <m:t>𝐾</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0≤</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𝑣</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h</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&lt;15</m:t>
                              </m:r>
                              <m:r>
                                <a:rPr lang="en-US" sz="1500">
                                  <a:solidFill>
                                    <a:schemeClr val="tx1"/>
                                  </a:solidFill>
                                  <a:effectLst/>
                                  <a:highlight>
                                    <a:srgbClr val="FFFFFF"/>
                                  </a:highlight>
                                  <a:latin typeface="Cambria Math" panose="02040503050406030204" pitchFamily="18" charset="0"/>
                                </a:rPr>
                                <m:t>𝐾</m:t>
                              </m:r>
                            </m:oMath>
                          </a14:m>
                          <a:r>
                            <a:rPr lang="en-US" sz="1500" dirty="0">
                              <a:solidFill>
                                <a:schemeClr val="tx1"/>
                              </a:solidFill>
                              <a:effectLst/>
                              <a:highlight>
                                <a:srgbClr val="FFFFFF"/>
                              </a:highlight>
                            </a:rPr>
                            <a:t> </a:t>
                          </a:r>
                          <a:endParaRPr lang="it-IT" sz="1500" dirty="0">
                            <a:solidFill>
                              <a:schemeClr val="tx1"/>
                            </a:solidFill>
                            <a:effectLst/>
                          </a:endParaRPr>
                        </a:p>
                        <a:p>
                          <a:pPr algn="just"/>
                          <a:r>
                            <a:rPr lang="en-US" sz="1500" dirty="0">
                              <a:solidFill>
                                <a:schemeClr val="tx1"/>
                              </a:solidFill>
                              <a:effectLst/>
                              <a:highlight>
                                <a:srgbClr val="FFFFFF"/>
                              </a:highlight>
                            </a:rPr>
                            <a:t>(based on Gong and Wu, 2017)</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4245222271"/>
                      </a:ext>
                    </a:extLst>
                  </a:tr>
                  <a:tr h="0">
                    <a:tc>
                      <a:txBody>
                        <a:bodyPr/>
                        <a:lstStyle/>
                        <a:p>
                          <a:pPr algn="just"/>
                          <a:r>
                            <a:rPr lang="en-US" sz="1500" b="1">
                              <a:solidFill>
                                <a:schemeClr val="tx1"/>
                              </a:solidFill>
                              <a:effectLst/>
                            </a:rPr>
                            <a:t>Test 3</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oMath>
                          </a14:m>
                          <a:r>
                            <a:rPr lang="en-US" sz="150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)&gt;0</m:t>
                              </m:r>
                            </m:oMath>
                          </a14:m>
                          <a:r>
                            <a:rPr lang="en-US" sz="1500">
                              <a:solidFill>
                                <a:schemeClr val="tx1"/>
                              </a:solidFill>
                              <a:effectLst/>
                              <a:highlight>
                                <a:srgbClr val="FFFFFF"/>
                              </a:highlight>
                            </a:rPr>
                            <a:t> (Hong et al., 2005, to detect convective overshooting)</a:t>
                          </a:r>
                          <a:endParaRPr lang="it-IT" sz="150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602105576"/>
                      </a:ext>
                    </a:extLst>
                  </a:tr>
                  <a:tr h="0">
                    <a:tc>
                      <a:txBody>
                        <a:bodyPr/>
                        <a:lstStyle/>
                        <a:p>
                          <a:pPr algn="just"/>
                          <a:r>
                            <a:rPr lang="en-US" sz="1500" b="1" dirty="0">
                              <a:solidFill>
                                <a:schemeClr val="tx1"/>
                              </a:solidFill>
                              <a:effectLst/>
                            </a:rPr>
                            <a:t>Test 4</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&gt;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&gt;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oMath>
                          </a14:m>
                          <a:r>
                            <a:rPr lang="en-US" sz="1500">
                              <a:solidFill>
                                <a:schemeClr val="tx1"/>
                              </a:solidFill>
                              <a:effectLst/>
                              <a:highlight>
                                <a:srgbClr val="FFFFFF"/>
                              </a:highlight>
                            </a:rPr>
                            <a:t>  (based on Clain et al., 2015)</a:t>
                          </a:r>
                          <a:endParaRPr lang="it-IT" sz="150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984945611"/>
                      </a:ext>
                    </a:extLst>
                  </a:tr>
                </a:tbl>
              </a:graphicData>
            </a:graphic>
          </p:graphicFrame>
        </mc:Choice>
        <mc:Fallback xmlns="">
          <p:graphicFrame>
            <p:nvGraphicFramePr>
              <p:cNvPr id="2" name="Tabella 1">
                <a:extLst>
                  <a:ext uri="{FF2B5EF4-FFF2-40B4-BE49-F238E27FC236}">
                    <a16:creationId xmlns:a16="http://schemas.microsoft.com/office/drawing/2014/main" id="{731CE35C-4DC4-4C43-ACC2-636EA2374055}"/>
                  </a:ext>
                </a:extLst>
              </p:cNvPr>
              <p:cNvGraphicFramePr>
                <a:graphicFrameLocks noGrp="1"/>
              </p:cNvGraphicFramePr>
              <p:nvPr>
                <p:extLst>
                  <p:ext uri="{D42A27DB-BD31-4B8C-83A1-F6EECF244321}">
                    <p14:modId xmlns:p14="http://schemas.microsoft.com/office/powerpoint/2010/main" val="2848229944"/>
                  </p:ext>
                </p:extLst>
              </p:nvPr>
            </p:nvGraphicFramePr>
            <p:xfrm>
              <a:off x="927735" y="1963673"/>
              <a:ext cx="9947910" cy="3485580"/>
            </p:xfrm>
            <a:graphic>
              <a:graphicData uri="http://schemas.openxmlformats.org/drawingml/2006/table">
                <a:tbl>
                  <a:tblPr bandRow="1">
                    <a:tableStyleId>{5940675A-B579-460E-94D1-54222C63F5DA}</a:tableStyleId>
                  </a:tblPr>
                  <a:tblGrid>
                    <a:gridCol w="1083945">
                      <a:extLst>
                        <a:ext uri="{9D8B030D-6E8A-4147-A177-3AD203B41FA5}">
                          <a16:colId xmlns:a16="http://schemas.microsoft.com/office/drawing/2014/main" val="3422405966"/>
                        </a:ext>
                      </a:extLst>
                    </a:gridCol>
                    <a:gridCol w="4560570">
                      <a:extLst>
                        <a:ext uri="{9D8B030D-6E8A-4147-A177-3AD203B41FA5}">
                          <a16:colId xmlns:a16="http://schemas.microsoft.com/office/drawing/2014/main" val="3974367700"/>
                        </a:ext>
                      </a:extLst>
                    </a:gridCol>
                    <a:gridCol w="4303395">
                      <a:extLst>
                        <a:ext uri="{9D8B030D-6E8A-4147-A177-3AD203B41FA5}">
                          <a16:colId xmlns:a16="http://schemas.microsoft.com/office/drawing/2014/main" val="4190934415"/>
                        </a:ext>
                      </a:extLst>
                    </a:gridCol>
                  </a:tblGrid>
                  <a:tr h="228600">
                    <a:tc>
                      <a:txBody>
                        <a:bodyPr/>
                        <a:lstStyle/>
                        <a:p>
                          <a:pPr algn="just"/>
                          <a:r>
                            <a:rPr lang="en-US" sz="1500" b="1" dirty="0">
                              <a:solidFill>
                                <a:schemeClr val="tx1"/>
                              </a:solidFill>
                              <a:effectLst/>
                            </a:rPr>
                            <a:t>ICI</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183 GHz frequencies</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664v GHz frequency</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extLst>
                      <a:ext uri="{0D108BD9-81ED-4DB2-BD59-A6C34878D82A}">
                        <a16:rowId xmlns:a16="http://schemas.microsoft.com/office/drawing/2014/main" val="965547502"/>
                      </a:ext>
                    </a:extLst>
                  </a:tr>
                  <a:tr h="467487">
                    <a:tc>
                      <a:txBody>
                        <a:bodyPr/>
                        <a:lstStyle/>
                        <a:p>
                          <a:pPr algn="just"/>
                          <a:r>
                            <a:rPr lang="en-US" sz="1500" b="1" dirty="0">
                              <a:solidFill>
                                <a:schemeClr val="tx1"/>
                              </a:solidFill>
                              <a:effectLst/>
                            </a:rPr>
                            <a:t>Test 1(a)</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62162" r="-94444" b="-621622"/>
                          </a:stretch>
                        </a:blipFill>
                      </a:tcPr>
                    </a:tc>
                    <a:tc>
                      <a:txBody>
                        <a:bodyPr/>
                        <a:lstStyle/>
                        <a:p>
                          <a:endParaRPr lang="it-IT"/>
                        </a:p>
                      </a:txBody>
                      <a:tcPr marL="73025" marR="73025" marT="0" marB="0">
                        <a:blipFill>
                          <a:blip r:embed="rId3"/>
                          <a:stretch>
                            <a:fillRect l="-131563" t="-62162" r="-295" b="-621622"/>
                          </a:stretch>
                        </a:blipFill>
                      </a:tcPr>
                    </a:tc>
                    <a:extLst>
                      <a:ext uri="{0D108BD9-81ED-4DB2-BD59-A6C34878D82A}">
                        <a16:rowId xmlns:a16="http://schemas.microsoft.com/office/drawing/2014/main" val="904123441"/>
                      </a:ext>
                    </a:extLst>
                  </a:tr>
                  <a:tr h="467487">
                    <a:tc>
                      <a:txBody>
                        <a:bodyPr/>
                        <a:lstStyle/>
                        <a:p>
                          <a:pPr algn="just"/>
                          <a:r>
                            <a:rPr lang="en-US" sz="1500" b="1">
                              <a:solidFill>
                                <a:schemeClr val="tx1"/>
                              </a:solidFill>
                              <a:effectLst/>
                            </a:rPr>
                            <a:t>Test 1(b)</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162162" r="-94444" b="-521622"/>
                          </a:stretch>
                        </a:blipFill>
                      </a:tcPr>
                    </a:tc>
                    <a:tc>
                      <a:txBody>
                        <a:bodyPr/>
                        <a:lstStyle/>
                        <a:p>
                          <a:pPr algn="just"/>
                          <a:r>
                            <a:rPr lang="en-US" sz="1500" dirty="0">
                              <a:solidFill>
                                <a:schemeClr val="tx1"/>
                              </a:solidFill>
                              <a:effectLst/>
                              <a:highlight>
                                <a:srgbClr val="FFFFFF"/>
                              </a:highligh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3708636693"/>
                      </a:ext>
                    </a:extLst>
                  </a:tr>
                  <a:tr h="929831">
                    <a:tc>
                      <a:txBody>
                        <a:bodyPr/>
                        <a:lstStyle/>
                        <a:p>
                          <a:pPr algn="just"/>
                          <a:r>
                            <a:rPr lang="en-US" sz="1500" b="1" dirty="0">
                              <a:solidFill>
                                <a:schemeClr val="tx1"/>
                              </a:solidFill>
                              <a:effectLst/>
                            </a:rPr>
                            <a:t>Test 2</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131081" r="-94444" b="-160811"/>
                          </a:stretch>
                        </a:blipFill>
                      </a:tcPr>
                    </a:tc>
                    <a:tc>
                      <a:txBody>
                        <a:bodyPr/>
                        <a:lstStyle/>
                        <a:p>
                          <a:endParaRPr lang="it-IT"/>
                        </a:p>
                      </a:txBody>
                      <a:tcPr marL="73025" marR="73025" marT="0" marB="0">
                        <a:blipFill>
                          <a:blip r:embed="rId3"/>
                          <a:stretch>
                            <a:fillRect l="-131563" t="-131081" r="-295" b="-160811"/>
                          </a:stretch>
                        </a:blipFill>
                      </a:tcPr>
                    </a:tc>
                    <a:extLst>
                      <a:ext uri="{0D108BD9-81ED-4DB2-BD59-A6C34878D82A}">
                        <a16:rowId xmlns:a16="http://schemas.microsoft.com/office/drawing/2014/main" val="4245222271"/>
                      </a:ext>
                    </a:extLst>
                  </a:tr>
                  <a:tr h="929831">
                    <a:tc>
                      <a:txBody>
                        <a:bodyPr/>
                        <a:lstStyle/>
                        <a:p>
                          <a:pPr algn="just"/>
                          <a:r>
                            <a:rPr lang="en-US" sz="1500" b="1">
                              <a:solidFill>
                                <a:schemeClr val="tx1"/>
                              </a:solidFill>
                              <a:effectLst/>
                            </a:rPr>
                            <a:t>Test 3</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234247" r="-94444" b="-63014"/>
                          </a:stretch>
                        </a:blip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602105576"/>
                      </a:ext>
                    </a:extLst>
                  </a:tr>
                  <a:tr h="462344">
                    <a:tc>
                      <a:txBody>
                        <a:bodyPr/>
                        <a:lstStyle/>
                        <a:p>
                          <a:pPr algn="just"/>
                          <a:r>
                            <a:rPr lang="en-US" sz="1500" b="1" dirty="0">
                              <a:solidFill>
                                <a:schemeClr val="tx1"/>
                              </a:solidFill>
                              <a:effectLst/>
                            </a:rPr>
                            <a:t>Test 4</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659459" r="-94444" b="-24324"/>
                          </a:stretch>
                        </a:blip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984945611"/>
                      </a:ext>
                    </a:extLst>
                  </a:tr>
                </a:tbl>
              </a:graphicData>
            </a:graphic>
          </p:graphicFrame>
        </mc:Fallback>
      </mc:AlternateContent>
      <p:pic>
        <p:nvPicPr>
          <p:cNvPr id="3" name="Google Shape;95;p1" descr="Immagine che contiene testo&#10;&#10;Descrizione generata automaticamente">
            <a:extLst>
              <a:ext uri="{FF2B5EF4-FFF2-40B4-BE49-F238E27FC236}">
                <a16:creationId xmlns:a16="http://schemas.microsoft.com/office/drawing/2014/main" id="{9793237D-8EC5-7912-E0B7-CD21DBFCFC0C}"/>
              </a:ext>
            </a:extLst>
          </p:cNvPr>
          <p:cNvPicPr preferRelativeResize="0">
            <a:picLocks noChangeAspect="1"/>
          </p:cNvPicPr>
          <p:nvPr/>
        </p:nvPicPr>
        <p:blipFill rotWithShape="1">
          <a:blip r:embed="rId4">
            <a:alphaModFix/>
          </a:blip>
          <a:srcRect/>
          <a:stretch/>
        </p:blipFill>
        <p:spPr>
          <a:xfrm>
            <a:off x="439886" y="281609"/>
            <a:ext cx="2256828" cy="864000"/>
          </a:xfrm>
          <a:prstGeom prst="rect">
            <a:avLst/>
          </a:prstGeom>
          <a:noFill/>
          <a:ln>
            <a:noFill/>
          </a:ln>
        </p:spPr>
      </p:pic>
    </p:spTree>
    <p:extLst>
      <p:ext uri="{BB962C8B-B14F-4D97-AF65-F5344CB8AC3E}">
        <p14:creationId xmlns:p14="http://schemas.microsoft.com/office/powerpoint/2010/main" val="2624966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7" name="Tabella 6">
            <a:extLst>
              <a:ext uri="{FF2B5EF4-FFF2-40B4-BE49-F238E27FC236}">
                <a16:creationId xmlns:a16="http://schemas.microsoft.com/office/drawing/2014/main" id="{2EFCAC71-2DFF-82F1-CFF3-0A8436925D5E}"/>
              </a:ext>
            </a:extLst>
          </p:cNvPr>
          <p:cNvGraphicFramePr>
            <a:graphicFrameLocks noGrp="1"/>
          </p:cNvGraphicFramePr>
          <p:nvPr>
            <p:extLst>
              <p:ext uri="{D42A27DB-BD31-4B8C-83A1-F6EECF244321}">
                <p14:modId xmlns:p14="http://schemas.microsoft.com/office/powerpoint/2010/main" val="1157818100"/>
              </p:ext>
            </p:extLst>
          </p:nvPr>
        </p:nvGraphicFramePr>
        <p:xfrm>
          <a:off x="2159319" y="1322344"/>
          <a:ext cx="8304194" cy="5069840"/>
        </p:xfrm>
        <a:graphic>
          <a:graphicData uri="http://schemas.openxmlformats.org/drawingml/2006/table">
            <a:tbl>
              <a:tblPr firstRow="1" bandRow="1">
                <a:tableStyleId>{7DF18680-E054-41AD-8BC1-D1AEF772440D}</a:tableStyleId>
              </a:tblPr>
              <a:tblGrid>
                <a:gridCol w="1764498">
                  <a:extLst>
                    <a:ext uri="{9D8B030D-6E8A-4147-A177-3AD203B41FA5}">
                      <a16:colId xmlns:a16="http://schemas.microsoft.com/office/drawing/2014/main" val="4286651953"/>
                    </a:ext>
                  </a:extLst>
                </a:gridCol>
                <a:gridCol w="6539696">
                  <a:extLst>
                    <a:ext uri="{9D8B030D-6E8A-4147-A177-3AD203B41FA5}">
                      <a16:colId xmlns:a16="http://schemas.microsoft.com/office/drawing/2014/main" val="3291633347"/>
                    </a:ext>
                  </a:extLst>
                </a:gridCol>
              </a:tblGrid>
              <a:tr h="370840">
                <a:tc>
                  <a:txBody>
                    <a:bodyPr/>
                    <a:lstStyle/>
                    <a:p>
                      <a:pPr algn="ctr"/>
                      <a:r>
                        <a:rPr lang="en-US" sz="1400" b="1" dirty="0">
                          <a:solidFill>
                            <a:srgbClr val="000000"/>
                          </a:solidFill>
                          <a:effectLst/>
                        </a:rPr>
                        <a:t>UNCERTAINTY SOURCE</a:t>
                      </a:r>
                      <a:endParaRPr lang="it-IT" sz="1400" dirty="0">
                        <a:effectLst/>
                        <a:latin typeface="+mn-lt"/>
                        <a:ea typeface="Times New Roman" panose="02020603050405020304" pitchFamily="18" charset="0"/>
                      </a:endParaRPr>
                    </a:p>
                  </a:txBody>
                  <a:tcPr marL="63500" marR="63500" marT="63500" marB="63500"/>
                </a:tc>
                <a:tc>
                  <a:txBody>
                    <a:bodyPr/>
                    <a:lstStyle/>
                    <a:p>
                      <a:pPr algn="ctr"/>
                      <a:r>
                        <a:rPr lang="en-US" sz="1400" b="1" dirty="0">
                          <a:solidFill>
                            <a:srgbClr val="000000"/>
                          </a:solidFill>
                          <a:effectLst/>
                        </a:rPr>
                        <a:t>STATUS OF UNDERSTANDING</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3329649740"/>
                  </a:ext>
                </a:extLst>
              </a:tr>
              <a:tr h="370840">
                <a:tc>
                  <a:txBody>
                    <a:bodyPr/>
                    <a:lstStyle/>
                    <a:p>
                      <a:r>
                        <a:rPr lang="en-US" sz="1400" dirty="0">
                          <a:effectLst/>
                        </a:rPr>
                        <a:t>Radiometric sensors</a:t>
                      </a:r>
                      <a:endParaRPr lang="it-IT" sz="1400" dirty="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available by instrument characterization and calibration.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effectLst/>
                        </a:rPr>
                        <a:t>(</a:t>
                      </a:r>
                      <a:r>
                        <a:rPr lang="en-GB" sz="1400" noProof="0" dirty="0">
                          <a:effectLst/>
                        </a:rPr>
                        <a:t>EUMETSAT documents such as ICI and MWI Calibration and Validation plan)</a:t>
                      </a:r>
                      <a:endParaRPr lang="en-GB" sz="1400" noProof="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2313955905"/>
                  </a:ext>
                </a:extLst>
              </a:tr>
              <a:tr h="370840">
                <a:tc>
                  <a:txBody>
                    <a:bodyPr/>
                    <a:lstStyle/>
                    <a:p>
                      <a:r>
                        <a:rPr lang="en-US" sz="1400">
                          <a:effectLst/>
                        </a:rPr>
                        <a:t>Radiosonde sensors</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available at point measurement level. </a:t>
                      </a:r>
                      <a:r>
                        <a:rPr lang="it-IT" sz="1400" dirty="0">
                          <a:solidFill>
                            <a:srgbClr val="000007"/>
                          </a:solidFill>
                          <a:effectLst/>
                        </a:rPr>
                        <a:t>(</a:t>
                      </a:r>
                      <a:r>
                        <a:rPr lang="it-IT" sz="1400" kern="1200" dirty="0">
                          <a:solidFill>
                            <a:schemeClr val="dk1"/>
                          </a:solidFill>
                          <a:effectLst/>
                        </a:rPr>
                        <a:t>Madonna et al., 2022;  Von Rhoden et al., 2022; </a:t>
                      </a:r>
                      <a:r>
                        <a:rPr lang="it-IT" sz="1400" kern="1200" dirty="0" err="1">
                          <a:solidFill>
                            <a:schemeClr val="dk1"/>
                          </a:solidFill>
                          <a:effectLst/>
                        </a:rPr>
                        <a:t>Dirksen</a:t>
                      </a:r>
                      <a:r>
                        <a:rPr lang="it-IT" sz="1400" kern="1200" dirty="0">
                          <a:solidFill>
                            <a:schemeClr val="dk1"/>
                          </a:solidFill>
                          <a:effectLst/>
                        </a:rPr>
                        <a:t> et al.; 2020, Carminati et al., 2019)</a:t>
                      </a:r>
                      <a:endParaRPr lang="it-IT" sz="1400" kern="1200" dirty="0">
                        <a:solidFill>
                          <a:schemeClr val="dk1"/>
                        </a:solidFill>
                        <a:effectLst/>
                        <a:latin typeface="+mn-lt"/>
                        <a:ea typeface="Times New Roman" panose="02020603050405020304" pitchFamily="18" charset="0"/>
                        <a:cs typeface="+mn-cs"/>
                      </a:endParaRPr>
                    </a:p>
                  </a:txBody>
                  <a:tcPr marL="63500" marR="63500" marT="63500" marB="63500"/>
                </a:tc>
                <a:extLst>
                  <a:ext uri="{0D108BD9-81ED-4DB2-BD59-A6C34878D82A}">
                    <a16:rowId xmlns:a16="http://schemas.microsoft.com/office/drawing/2014/main" val="2564462667"/>
                  </a:ext>
                </a:extLst>
              </a:tr>
              <a:tr h="370840">
                <a:tc>
                  <a:txBody>
                    <a:bodyPr/>
                    <a:lstStyle/>
                    <a:p>
                      <a:r>
                        <a:rPr lang="en-US" sz="1400">
                          <a:effectLst/>
                        </a:rPr>
                        <a:t>Geolocation </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available in terms of geolocation uncertainty. Mapped into BT using MWI and ICI test data (one orbit) within the VICIRS study. (</a:t>
                      </a:r>
                      <a:r>
                        <a:rPr lang="en-US" sz="1400" dirty="0">
                          <a:solidFill>
                            <a:srgbClr val="000007"/>
                          </a:solidFill>
                          <a:effectLst/>
                        </a:rPr>
                        <a:t>Papa et al., 2021</a:t>
                      </a:r>
                      <a:r>
                        <a:rPr lang="it-IT" sz="1400" dirty="0">
                          <a:solidFill>
                            <a:srgbClr val="000007"/>
                          </a:solidFill>
                          <a:effectLst/>
                        </a:rPr>
                        <a:t>)</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2357042249"/>
                  </a:ext>
                </a:extLst>
              </a:tr>
              <a:tr h="370840">
                <a:tc>
                  <a:txBody>
                    <a:bodyPr/>
                    <a:lstStyle/>
                    <a:p>
                      <a:r>
                        <a:rPr lang="en-US" sz="1400" dirty="0">
                          <a:effectLst/>
                        </a:rPr>
                        <a:t>Collocation</a:t>
                      </a:r>
                      <a:endParaRPr lang="it-IT" sz="1400" dirty="0">
                        <a:effectLst/>
                      </a:endParaRPr>
                    </a:p>
                    <a:p>
                      <a:r>
                        <a:rPr lang="en-US" sz="1400" dirty="0">
                          <a:effectLst/>
                        </a:rPr>
                        <a:t>(temporal, spatial)</a:t>
                      </a:r>
                      <a:endParaRPr lang="it-IT" sz="1400" dirty="0">
                        <a:effectLst/>
                        <a:latin typeface="+mn-lt"/>
                        <a:ea typeface="Times New Roman" panose="02020603050405020304" pitchFamily="18" charset="0"/>
                      </a:endParaRPr>
                    </a:p>
                  </a:txBody>
                  <a:tcPr marL="63500" marR="63500" marT="63500" marB="63500"/>
                </a:tc>
                <a:tc>
                  <a:txBody>
                    <a:bodyPr/>
                    <a:lstStyle/>
                    <a:p>
                      <a:r>
                        <a:rPr lang="en-US" sz="1400" dirty="0">
                          <a:effectLst/>
                        </a:rPr>
                        <a:t>Recommendations to reduce the uncertainty and provide a rough estimate</a:t>
                      </a:r>
                    </a:p>
                    <a:p>
                      <a:r>
                        <a:rPr lang="it-IT" sz="1400" dirty="0">
                          <a:solidFill>
                            <a:srgbClr val="000007"/>
                          </a:solidFill>
                          <a:effectLst/>
                        </a:rPr>
                        <a:t>(Calbet et al., 2022, 2018;</a:t>
                      </a:r>
                      <a:r>
                        <a:rPr lang="it-IT" sz="1400" dirty="0">
                          <a:solidFill>
                            <a:schemeClr val="dk1"/>
                          </a:solidFill>
                          <a:effectLst/>
                        </a:rPr>
                        <a:t> </a:t>
                      </a:r>
                      <a:r>
                        <a:rPr lang="it-IT" sz="1400" dirty="0" err="1">
                          <a:solidFill>
                            <a:srgbClr val="000007"/>
                          </a:solidFill>
                          <a:effectLst/>
                        </a:rPr>
                        <a:t>Bobryshev</a:t>
                      </a:r>
                      <a:r>
                        <a:rPr lang="it-IT" sz="1400" dirty="0">
                          <a:solidFill>
                            <a:srgbClr val="000007"/>
                          </a:solidFill>
                          <a:effectLst/>
                        </a:rPr>
                        <a:t> et al., 2018;</a:t>
                      </a:r>
                      <a:r>
                        <a:rPr lang="it-IT" sz="1400" dirty="0">
                          <a:solidFill>
                            <a:schemeClr val="dk1"/>
                          </a:solidFill>
                          <a:effectLst/>
                        </a:rPr>
                        <a:t> </a:t>
                      </a:r>
                      <a:r>
                        <a:rPr lang="it-IT" sz="1400" dirty="0">
                          <a:solidFill>
                            <a:srgbClr val="000007"/>
                          </a:solidFill>
                          <a:effectLst/>
                        </a:rPr>
                        <a:t>Brogniez et al., 2016; </a:t>
                      </a:r>
                      <a:r>
                        <a:rPr lang="it-IT" sz="1400" dirty="0" err="1">
                          <a:effectLst/>
                        </a:rPr>
                        <a:t>Verhoelst</a:t>
                      </a:r>
                      <a:r>
                        <a:rPr lang="it-IT" sz="1400" dirty="0">
                          <a:effectLst/>
                        </a:rPr>
                        <a:t> et al., 2015; Ignaccolo et al., 2015</a:t>
                      </a:r>
                      <a:r>
                        <a:rPr lang="it-IT" sz="1400" dirty="0">
                          <a:solidFill>
                            <a:schemeClr val="dk1"/>
                          </a:solidFill>
                          <a:effectLst/>
                        </a:rPr>
                        <a:t>; </a:t>
                      </a:r>
                      <a:r>
                        <a:rPr lang="it-IT" sz="1400" dirty="0">
                          <a:solidFill>
                            <a:srgbClr val="000007"/>
                          </a:solidFill>
                          <a:effectLst/>
                        </a:rPr>
                        <a:t>Fassò et al., 2014</a:t>
                      </a:r>
                      <a:r>
                        <a:rPr lang="it-IT" sz="1400" dirty="0">
                          <a:solidFill>
                            <a:schemeClr val="dk1"/>
                          </a:solidFill>
                          <a:effectLst/>
                        </a:rPr>
                        <a:t>; </a:t>
                      </a:r>
                      <a:r>
                        <a:rPr lang="it-IT" sz="1400" dirty="0">
                          <a:solidFill>
                            <a:srgbClr val="000007"/>
                          </a:solidFill>
                          <a:effectLst/>
                        </a:rPr>
                        <a:t>Buehler et al., 2004)</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1708352274"/>
                  </a:ext>
                </a:extLst>
              </a:tr>
              <a:tr h="370840">
                <a:tc>
                  <a:txBody>
                    <a:bodyPr/>
                    <a:lstStyle/>
                    <a:p>
                      <a:r>
                        <a:rPr lang="en-US" sz="1400">
                          <a:effectLst/>
                        </a:rPr>
                        <a:t>Discretization </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Recommendations are available to reduce the uncertainty and provide a rough estimate. A study focusing on ATMS extended to MWI and ICI channels within the VICIRS study, with limitations for high-opacity channels. </a:t>
                      </a:r>
                      <a:r>
                        <a:rPr lang="en-US" sz="1400" dirty="0">
                          <a:solidFill>
                            <a:srgbClr val="000007"/>
                          </a:solidFill>
                          <a:effectLst/>
                        </a:rPr>
                        <a:t>(Buehler et al., 2004;</a:t>
                      </a:r>
                      <a:r>
                        <a:rPr lang="it-IT" sz="1400" dirty="0">
                          <a:solidFill>
                            <a:schemeClr val="dk1"/>
                          </a:solidFill>
                          <a:effectLst/>
                        </a:rPr>
                        <a:t> </a:t>
                      </a:r>
                      <a:r>
                        <a:rPr lang="en-US" sz="1400" dirty="0">
                          <a:solidFill>
                            <a:srgbClr val="000007"/>
                          </a:solidFill>
                          <a:effectLst/>
                        </a:rPr>
                        <a:t>Hocking, 2014)</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1912869826"/>
                  </a:ext>
                </a:extLst>
              </a:tr>
              <a:tr h="370840">
                <a:tc>
                  <a:txBody>
                    <a:bodyPr/>
                    <a:lstStyle/>
                    <a:p>
                      <a:r>
                        <a:rPr lang="en-US" sz="1400">
                          <a:effectLst/>
                        </a:rPr>
                        <a:t>Absorption model </a:t>
                      </a:r>
                      <a:endParaRPr lang="it-IT" sz="1400">
                        <a:effectLst/>
                        <a:latin typeface="+mn-lt"/>
                        <a:ea typeface="Times New Roman" panose="02020603050405020304" pitchFamily="18" charset="0"/>
                      </a:endParaRPr>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Quantification is available for 16-700 GHz range and for MWI, ICI, MWS, and ATMS channels. (Gallucci et al., 2024)</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3528143211"/>
                  </a:ext>
                </a:extLst>
              </a:tr>
              <a:tr h="370840">
                <a:tc>
                  <a:txBody>
                    <a:bodyPr/>
                    <a:lstStyle/>
                    <a:p>
                      <a:r>
                        <a:rPr lang="en-US" sz="1400">
                          <a:effectLst/>
                        </a:rPr>
                        <a:t>Surface emissivity </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is available in terms of surface emissivity uncertainty at some channels and in certain conditions. Suggested surface emissivity uncertainty propagated to BT within the VICIRS study.  (Wang et al., 2017</a:t>
                      </a:r>
                      <a:r>
                        <a:rPr lang="it-IT" sz="1400" dirty="0">
                          <a:effectLst/>
                        </a:rPr>
                        <a:t>; </a:t>
                      </a:r>
                      <a:r>
                        <a:rPr lang="en-US" sz="1400" dirty="0" err="1">
                          <a:effectLst/>
                        </a:rPr>
                        <a:t>Pringet</a:t>
                      </a:r>
                      <a:r>
                        <a:rPr lang="en-US" sz="1400" dirty="0">
                          <a:effectLst/>
                        </a:rPr>
                        <a:t> et al., 2017)</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771987660"/>
                  </a:ext>
                </a:extLst>
              </a:tr>
            </a:tbl>
          </a:graphicData>
        </a:graphic>
      </p:graphicFrame>
      <p:sp>
        <p:nvSpPr>
          <p:cNvPr id="11" name="Google Shape;217;p54">
            <a:extLst>
              <a:ext uri="{FF2B5EF4-FFF2-40B4-BE49-F238E27FC236}">
                <a16:creationId xmlns:a16="http://schemas.microsoft.com/office/drawing/2014/main" id="{68EF2645-B2CE-8DEC-83AE-5FF0B6D0E873}"/>
              </a:ext>
            </a:extLst>
          </p:cNvPr>
          <p:cNvSpPr txBox="1">
            <a:spLocks noGrp="1"/>
          </p:cNvSpPr>
          <p:nvPr>
            <p:ph type="title"/>
          </p:nvPr>
        </p:nvSpPr>
        <p:spPr>
          <a:xfrm>
            <a:off x="3463265" y="465816"/>
            <a:ext cx="7314662" cy="596914"/>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ct val="60606"/>
            </a:pPr>
            <a:r>
              <a:rPr lang="en-GB" sz="3200" dirty="0"/>
              <a:t>UNCERTAINTY ANALYSIS</a:t>
            </a:r>
            <a:endParaRPr sz="3200" dirty="0"/>
          </a:p>
        </p:txBody>
      </p:sp>
      <p:pic>
        <p:nvPicPr>
          <p:cNvPr id="2" name="Google Shape;95;p1" descr="Immagine che contiene testo&#10;&#10;Descrizione generata automaticamente">
            <a:extLst>
              <a:ext uri="{FF2B5EF4-FFF2-40B4-BE49-F238E27FC236}">
                <a16:creationId xmlns:a16="http://schemas.microsoft.com/office/drawing/2014/main" id="{229151AC-8E77-EA8D-3318-DC02907BC6AC}"/>
              </a:ext>
            </a:extLst>
          </p:cNvPr>
          <p:cNvPicPr preferRelativeResize="0">
            <a:picLocks noChangeAspect="1"/>
          </p:cNvPicPr>
          <p:nvPr/>
        </p:nvPicPr>
        <p:blipFill rotWithShape="1">
          <a:blip r:embed="rId2">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2650085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35C28AF9-1A41-4542-B01A-7BB9895C5020}"/>
              </a:ext>
            </a:extLst>
          </p:cNvPr>
          <p:cNvGraphicFramePr>
            <a:graphicFrameLocks noGrp="1"/>
          </p:cNvGraphicFramePr>
          <p:nvPr>
            <p:extLst>
              <p:ext uri="{D42A27DB-BD31-4B8C-83A1-F6EECF244321}">
                <p14:modId xmlns:p14="http://schemas.microsoft.com/office/powerpoint/2010/main" val="1678125879"/>
              </p:ext>
            </p:extLst>
          </p:nvPr>
        </p:nvGraphicFramePr>
        <p:xfrm>
          <a:off x="587042" y="2151864"/>
          <a:ext cx="11355778" cy="3886200"/>
        </p:xfrm>
        <a:graphic>
          <a:graphicData uri="http://schemas.openxmlformats.org/drawingml/2006/table">
            <a:tbl>
              <a:tblPr>
                <a:tableStyleId>{08FB837D-C827-4EFA-A057-4D05807E0F7C}</a:tableStyleId>
              </a:tblPr>
              <a:tblGrid>
                <a:gridCol w="2445222">
                  <a:extLst>
                    <a:ext uri="{9D8B030D-6E8A-4147-A177-3AD203B41FA5}">
                      <a16:colId xmlns:a16="http://schemas.microsoft.com/office/drawing/2014/main" val="454152802"/>
                    </a:ext>
                  </a:extLst>
                </a:gridCol>
                <a:gridCol w="2072221">
                  <a:extLst>
                    <a:ext uri="{9D8B030D-6E8A-4147-A177-3AD203B41FA5}">
                      <a16:colId xmlns:a16="http://schemas.microsoft.com/office/drawing/2014/main" val="627229349"/>
                    </a:ext>
                  </a:extLst>
                </a:gridCol>
                <a:gridCol w="2010056">
                  <a:extLst>
                    <a:ext uri="{9D8B030D-6E8A-4147-A177-3AD203B41FA5}">
                      <a16:colId xmlns:a16="http://schemas.microsoft.com/office/drawing/2014/main" val="3666742533"/>
                    </a:ext>
                  </a:extLst>
                </a:gridCol>
                <a:gridCol w="1056834">
                  <a:extLst>
                    <a:ext uri="{9D8B030D-6E8A-4147-A177-3AD203B41FA5}">
                      <a16:colId xmlns:a16="http://schemas.microsoft.com/office/drawing/2014/main" val="184402051"/>
                    </a:ext>
                  </a:extLst>
                </a:gridCol>
                <a:gridCol w="1802834">
                  <a:extLst>
                    <a:ext uri="{9D8B030D-6E8A-4147-A177-3AD203B41FA5}">
                      <a16:colId xmlns:a16="http://schemas.microsoft.com/office/drawing/2014/main" val="782089731"/>
                    </a:ext>
                  </a:extLst>
                </a:gridCol>
                <a:gridCol w="1968611">
                  <a:extLst>
                    <a:ext uri="{9D8B030D-6E8A-4147-A177-3AD203B41FA5}">
                      <a16:colId xmlns:a16="http://schemas.microsoft.com/office/drawing/2014/main" val="126686879"/>
                    </a:ext>
                  </a:extLst>
                </a:gridCol>
              </a:tblGrid>
              <a:tr h="569586">
                <a:tc>
                  <a:txBody>
                    <a:bodyPr/>
                    <a:lstStyle/>
                    <a:p>
                      <a:pPr rtl="0" fontAlgn="t">
                        <a:spcBef>
                          <a:spcPts val="0"/>
                        </a:spcBef>
                        <a:spcAft>
                          <a:spcPts val="0"/>
                        </a:spcAft>
                      </a:pPr>
                      <a:r>
                        <a:rPr lang="it-IT" sz="1800" b="1" u="none" strike="noStrike" dirty="0">
                          <a:solidFill>
                            <a:srgbClr val="000000"/>
                          </a:solidFill>
                          <a:effectLst/>
                        </a:rPr>
                        <a:t>Central frequency (GHz)</a:t>
                      </a:r>
                      <a:endParaRPr lang="it-IT" sz="1800" dirty="0">
                        <a:effectLst/>
                        <a:latin typeface="+mn-lt"/>
                      </a:endParaRPr>
                    </a:p>
                  </a:txBody>
                  <a:tcPr marL="63500" marR="63500" marT="63500" marB="63500"/>
                </a:tc>
                <a:tc>
                  <a:txBody>
                    <a:bodyPr/>
                    <a:lstStyle/>
                    <a:p>
                      <a:pPr rtl="0" fontAlgn="t">
                        <a:spcBef>
                          <a:spcPts val="0"/>
                        </a:spcBef>
                        <a:spcAft>
                          <a:spcPts val="0"/>
                        </a:spcAft>
                      </a:pPr>
                      <a:r>
                        <a:rPr lang="it-IT" sz="1800" b="1" u="none" strike="noStrike" dirty="0" err="1">
                          <a:solidFill>
                            <a:srgbClr val="000000"/>
                          </a:solidFill>
                          <a:effectLst/>
                        </a:rPr>
                        <a:t>Bandwidth</a:t>
                      </a:r>
                      <a:r>
                        <a:rPr lang="it-IT" sz="1800" b="1" u="none" strike="noStrike" dirty="0">
                          <a:solidFill>
                            <a:srgbClr val="000000"/>
                          </a:solidFill>
                          <a:effectLst/>
                        </a:rPr>
                        <a:t> (MHz)</a:t>
                      </a:r>
                      <a:endParaRPr lang="it-IT" sz="1800" dirty="0">
                        <a:effectLst/>
                        <a:latin typeface="+mn-lt"/>
                      </a:endParaRPr>
                    </a:p>
                  </a:txBody>
                  <a:tcPr marL="63500" marR="63500" marT="63500" marB="63500"/>
                </a:tc>
                <a:tc>
                  <a:txBody>
                    <a:bodyPr/>
                    <a:lstStyle/>
                    <a:p>
                      <a:pPr rtl="0" fontAlgn="t">
                        <a:spcBef>
                          <a:spcPts val="0"/>
                        </a:spcBef>
                        <a:spcAft>
                          <a:spcPts val="0"/>
                        </a:spcAft>
                      </a:pPr>
                      <a:r>
                        <a:rPr lang="it-IT" sz="1800" b="1" u="none" strike="noStrike">
                          <a:solidFill>
                            <a:srgbClr val="000000"/>
                          </a:solidFill>
                          <a:effectLst/>
                        </a:rPr>
                        <a:t>Polarizations</a:t>
                      </a:r>
                      <a:endParaRPr lang="it-IT" sz="1800">
                        <a:effectLst/>
                        <a:latin typeface="+mn-lt"/>
                      </a:endParaRPr>
                    </a:p>
                  </a:txBody>
                  <a:tcPr marL="63500" marR="63500" marT="63500" marB="63500"/>
                </a:tc>
                <a:tc>
                  <a:txBody>
                    <a:bodyPr/>
                    <a:lstStyle/>
                    <a:p>
                      <a:pPr rtl="0" fontAlgn="t">
                        <a:spcBef>
                          <a:spcPts val="0"/>
                        </a:spcBef>
                        <a:spcAft>
                          <a:spcPts val="0"/>
                        </a:spcAft>
                      </a:pPr>
                      <a:r>
                        <a:rPr lang="it-IT" sz="1800" b="1" u="none" strike="noStrike" dirty="0">
                          <a:solidFill>
                            <a:srgbClr val="000000"/>
                          </a:solidFill>
                          <a:effectLst/>
                        </a:rPr>
                        <a:t>NE</a:t>
                      </a:r>
                      <a:r>
                        <a:rPr lang="el-GR" sz="1800" b="1" u="none" strike="noStrike" dirty="0">
                          <a:solidFill>
                            <a:srgbClr val="000000"/>
                          </a:solidFill>
                          <a:effectLst/>
                        </a:rPr>
                        <a:t>Δ</a:t>
                      </a:r>
                      <a:r>
                        <a:rPr lang="it-IT" sz="1800" b="1" u="none" strike="noStrike" dirty="0">
                          <a:solidFill>
                            <a:srgbClr val="000000"/>
                          </a:solidFill>
                          <a:effectLst/>
                        </a:rPr>
                        <a:t>T</a:t>
                      </a:r>
                      <a:endParaRPr lang="it-IT" sz="1800" dirty="0">
                        <a:effectLst/>
                        <a:latin typeface="+mn-lt"/>
                      </a:endParaRPr>
                    </a:p>
                  </a:txBody>
                  <a:tcPr marL="63500" marR="63500" marT="63500" marB="63500"/>
                </a:tc>
                <a:tc>
                  <a:txBody>
                    <a:bodyPr/>
                    <a:lstStyle/>
                    <a:p>
                      <a:pPr rtl="0" fontAlgn="t">
                        <a:spcBef>
                          <a:spcPts val="0"/>
                        </a:spcBef>
                        <a:spcAft>
                          <a:spcPts val="0"/>
                        </a:spcAft>
                      </a:pPr>
                      <a:r>
                        <a:rPr lang="it-IT" sz="1800" b="1" u="none" strike="noStrike">
                          <a:solidFill>
                            <a:srgbClr val="000000"/>
                          </a:solidFill>
                          <a:effectLst/>
                        </a:rPr>
                        <a:t>IFOV</a:t>
                      </a:r>
                      <a:endParaRPr lang="it-IT" sz="1800">
                        <a:effectLst/>
                        <a:latin typeface="+mn-lt"/>
                      </a:endParaRPr>
                    </a:p>
                  </a:txBody>
                  <a:tcPr marL="63500" marR="63500" marT="63500" marB="63500"/>
                </a:tc>
                <a:tc>
                  <a:txBody>
                    <a:bodyPr/>
                    <a:lstStyle/>
                    <a:p>
                      <a:pPr rtl="0" fontAlgn="t">
                        <a:spcBef>
                          <a:spcPts val="0"/>
                        </a:spcBef>
                        <a:spcAft>
                          <a:spcPts val="0"/>
                        </a:spcAft>
                      </a:pPr>
                      <a:r>
                        <a:rPr lang="it-IT" sz="1800" b="1" u="none" strike="noStrike">
                          <a:solidFill>
                            <a:srgbClr val="000000"/>
                          </a:solidFill>
                          <a:effectLst/>
                        </a:rPr>
                        <a:t>Pixel</a:t>
                      </a:r>
                      <a:endParaRPr lang="it-IT" sz="1800">
                        <a:effectLst/>
                        <a:latin typeface="+mn-lt"/>
                      </a:endParaRPr>
                    </a:p>
                  </a:txBody>
                  <a:tcPr marL="63500" marR="63500" marT="63500" marB="63500"/>
                </a:tc>
                <a:extLst>
                  <a:ext uri="{0D108BD9-81ED-4DB2-BD59-A6C34878D82A}">
                    <a16:rowId xmlns:a16="http://schemas.microsoft.com/office/drawing/2014/main" val="1499237199"/>
                  </a:ext>
                </a:extLst>
              </a:tr>
              <a:tr h="348452">
                <a:tc>
                  <a:txBody>
                    <a:bodyPr/>
                    <a:lstStyle/>
                    <a:p>
                      <a:pPr rtl="0" fontAlgn="t">
                        <a:spcBef>
                          <a:spcPts val="0"/>
                        </a:spcBef>
                        <a:spcAft>
                          <a:spcPts val="0"/>
                        </a:spcAft>
                      </a:pPr>
                      <a:r>
                        <a:rPr lang="it-IT" sz="1800" b="1" u="none" strike="noStrike" dirty="0">
                          <a:solidFill>
                            <a:srgbClr val="222222"/>
                          </a:solidFill>
                          <a:effectLst/>
                        </a:rPr>
                        <a:t>10.65</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100</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 H</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0.96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30x50 km</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24x12.8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1567378074"/>
                  </a:ext>
                </a:extLst>
              </a:tr>
              <a:tr h="348452">
                <a:tc>
                  <a:txBody>
                    <a:bodyPr/>
                    <a:lstStyle/>
                    <a:p>
                      <a:pPr rtl="0" fontAlgn="t">
                        <a:spcBef>
                          <a:spcPts val="0"/>
                        </a:spcBef>
                        <a:spcAft>
                          <a:spcPts val="0"/>
                        </a:spcAft>
                      </a:pPr>
                      <a:r>
                        <a:rPr lang="it-IT" sz="1800" b="1" u="none" strike="noStrike">
                          <a:solidFill>
                            <a:srgbClr val="222222"/>
                          </a:solidFill>
                          <a:effectLst/>
                        </a:rPr>
                        <a:t>18.7</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200</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 H</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0.84 K</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17x29 km</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12x12.8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363498172"/>
                  </a:ext>
                </a:extLst>
              </a:tr>
              <a:tr h="348452">
                <a:tc>
                  <a:txBody>
                    <a:bodyPr/>
                    <a:lstStyle/>
                    <a:p>
                      <a:pPr rtl="0" fontAlgn="t">
                        <a:spcBef>
                          <a:spcPts val="0"/>
                        </a:spcBef>
                        <a:spcAft>
                          <a:spcPts val="0"/>
                        </a:spcAft>
                      </a:pPr>
                      <a:r>
                        <a:rPr lang="it-IT" sz="1800" b="1" u="none" strike="noStrike">
                          <a:solidFill>
                            <a:srgbClr val="222222"/>
                          </a:solidFill>
                          <a:effectLst/>
                        </a:rPr>
                        <a:t>23.8</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400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1.05 K</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14x24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12x12.8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3763604088"/>
                  </a:ext>
                </a:extLst>
              </a:tr>
              <a:tr h="348452">
                <a:tc>
                  <a:txBody>
                    <a:bodyPr/>
                    <a:lstStyle/>
                    <a:p>
                      <a:pPr rtl="0" fontAlgn="t">
                        <a:spcBef>
                          <a:spcPts val="0"/>
                        </a:spcBef>
                        <a:spcAft>
                          <a:spcPts val="0"/>
                        </a:spcAft>
                      </a:pPr>
                      <a:r>
                        <a:rPr lang="it-IT" sz="1800" b="1" u="none" strike="noStrike">
                          <a:solidFill>
                            <a:srgbClr val="222222"/>
                          </a:solidFill>
                          <a:effectLst/>
                        </a:rPr>
                        <a:t>36.5</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1000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 H</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0.65 K</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13x22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6.0x12.8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3614707033"/>
                  </a:ext>
                </a:extLst>
              </a:tr>
              <a:tr h="348452">
                <a:tc>
                  <a:txBody>
                    <a:bodyPr/>
                    <a:lstStyle/>
                    <a:p>
                      <a:pPr rtl="0" fontAlgn="t">
                        <a:spcBef>
                          <a:spcPts val="0"/>
                        </a:spcBef>
                        <a:spcAft>
                          <a:spcPts val="0"/>
                        </a:spcAft>
                      </a:pPr>
                      <a:r>
                        <a:rPr lang="it-IT" sz="1800" b="1" u="none" strike="noStrike">
                          <a:solidFill>
                            <a:srgbClr val="222222"/>
                          </a:solidFill>
                          <a:effectLst/>
                        </a:rPr>
                        <a:t>89.0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6000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 H</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0.87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6.9x11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1176972102"/>
                  </a:ext>
                </a:extLst>
              </a:tr>
              <a:tr h="348452">
                <a:tc>
                  <a:txBody>
                    <a:bodyPr/>
                    <a:lstStyle/>
                    <a:p>
                      <a:pPr rtl="0" fontAlgn="t">
                        <a:spcBef>
                          <a:spcPts val="0"/>
                        </a:spcBef>
                        <a:spcAft>
                          <a:spcPts val="0"/>
                        </a:spcAft>
                      </a:pPr>
                      <a:r>
                        <a:rPr lang="it-IT" sz="1800" b="1" u="none" strike="noStrike">
                          <a:solidFill>
                            <a:srgbClr val="222222"/>
                          </a:solidFill>
                          <a:effectLst/>
                        </a:rPr>
                        <a:t>166.0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3000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 H</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1.5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6.9x11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3258800869"/>
                  </a:ext>
                </a:extLst>
              </a:tr>
              <a:tr h="348452">
                <a:tc>
                  <a:txBody>
                    <a:bodyPr/>
                    <a:lstStyle/>
                    <a:p>
                      <a:pPr rtl="0" fontAlgn="t">
                        <a:spcBef>
                          <a:spcPts val="0"/>
                        </a:spcBef>
                        <a:spcAft>
                          <a:spcPts val="0"/>
                        </a:spcAft>
                      </a:pPr>
                      <a:r>
                        <a:rPr lang="it-IT" sz="1800" b="1" u="none" strike="noStrike">
                          <a:solidFill>
                            <a:srgbClr val="222222"/>
                          </a:solidFill>
                          <a:effectLst/>
                        </a:rPr>
                        <a:t>183.31 ± 3</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3500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1.5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6.9x11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2745478439"/>
                  </a:ext>
                </a:extLst>
              </a:tr>
              <a:tr h="348452">
                <a:tc>
                  <a:txBody>
                    <a:bodyPr/>
                    <a:lstStyle/>
                    <a:p>
                      <a:pPr rtl="0" fontAlgn="t">
                        <a:spcBef>
                          <a:spcPts val="0"/>
                        </a:spcBef>
                        <a:spcAft>
                          <a:spcPts val="0"/>
                        </a:spcAft>
                      </a:pPr>
                      <a:r>
                        <a:rPr lang="it-IT" sz="1800" b="1" u="none" strike="noStrike" dirty="0">
                          <a:solidFill>
                            <a:srgbClr val="222222"/>
                          </a:solidFill>
                          <a:effectLst/>
                        </a:rPr>
                        <a:t>183.31 ± 7</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4500</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1.5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6.9x11 km</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1734658787"/>
                  </a:ext>
                </a:extLst>
              </a:tr>
            </a:tbl>
          </a:graphicData>
        </a:graphic>
      </p:graphicFrame>
      <p:pic>
        <p:nvPicPr>
          <p:cNvPr id="2" name="Google Shape;95;p1" descr="Immagine che contiene testo&#10;&#10;Descrizione generata automaticamente">
            <a:extLst>
              <a:ext uri="{FF2B5EF4-FFF2-40B4-BE49-F238E27FC236}">
                <a16:creationId xmlns:a16="http://schemas.microsoft.com/office/drawing/2014/main" id="{5D0672BB-6CEC-2F9A-DE3A-D9CCE769218D}"/>
              </a:ext>
            </a:extLst>
          </p:cNvPr>
          <p:cNvPicPr preferRelativeResize="0">
            <a:picLocks noChangeAspect="1"/>
          </p:cNvPicPr>
          <p:nvPr/>
        </p:nvPicPr>
        <p:blipFill rotWithShape="1">
          <a:blip r:embed="rId2">
            <a:alphaModFix/>
          </a:blip>
          <a:srcRect/>
          <a:stretch/>
        </p:blipFill>
        <p:spPr>
          <a:xfrm>
            <a:off x="223986" y="164896"/>
            <a:ext cx="2256828" cy="864000"/>
          </a:xfrm>
          <a:prstGeom prst="rect">
            <a:avLst/>
          </a:prstGeom>
          <a:noFill/>
          <a:ln>
            <a:noFill/>
          </a:ln>
        </p:spPr>
      </p:pic>
      <p:sp>
        <p:nvSpPr>
          <p:cNvPr id="3" name="CasellaDiTesto 2">
            <a:extLst>
              <a:ext uri="{FF2B5EF4-FFF2-40B4-BE49-F238E27FC236}">
                <a16:creationId xmlns:a16="http://schemas.microsoft.com/office/drawing/2014/main" id="{2F2E10C1-A4A5-8939-674D-4E664D4D4CAB}"/>
              </a:ext>
            </a:extLst>
          </p:cNvPr>
          <p:cNvSpPr txBox="1"/>
          <p:nvPr/>
        </p:nvSpPr>
        <p:spPr>
          <a:xfrm>
            <a:off x="5715000" y="1297993"/>
            <a:ext cx="2146300" cy="584775"/>
          </a:xfrm>
          <a:prstGeom prst="rect">
            <a:avLst/>
          </a:prstGeom>
          <a:noFill/>
        </p:spPr>
        <p:txBody>
          <a:bodyPr wrap="square" rtlCol="0">
            <a:spAutoFit/>
          </a:bodyPr>
          <a:lstStyle/>
          <a:p>
            <a:r>
              <a:rPr lang="it-IT" sz="3200" dirty="0">
                <a:latin typeface="+mj-lt"/>
              </a:rPr>
              <a:t>GMI</a:t>
            </a:r>
          </a:p>
        </p:txBody>
      </p:sp>
    </p:spTree>
    <p:extLst>
      <p:ext uri="{BB962C8B-B14F-4D97-AF65-F5344CB8AC3E}">
        <p14:creationId xmlns:p14="http://schemas.microsoft.com/office/powerpoint/2010/main" val="1801819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95;p1" descr="Immagine che contiene testo&#10;&#10;Descrizione generata automaticamente">
            <a:extLst>
              <a:ext uri="{FF2B5EF4-FFF2-40B4-BE49-F238E27FC236}">
                <a16:creationId xmlns:a16="http://schemas.microsoft.com/office/drawing/2014/main" id="{1206E87F-B7D5-DD44-9E44-D0F4EFE1FAE8}"/>
              </a:ext>
            </a:extLst>
          </p:cNvPr>
          <p:cNvPicPr preferRelativeResize="0">
            <a:picLocks noChangeAspect="1"/>
          </p:cNvPicPr>
          <p:nvPr/>
        </p:nvPicPr>
        <p:blipFill rotWithShape="1">
          <a:blip r:embed="rId2">
            <a:alphaModFix/>
          </a:blip>
          <a:srcRect/>
          <a:stretch/>
        </p:blipFill>
        <p:spPr>
          <a:xfrm>
            <a:off x="223986" y="173888"/>
            <a:ext cx="2256828" cy="864000"/>
          </a:xfrm>
          <a:prstGeom prst="rect">
            <a:avLst/>
          </a:prstGeom>
          <a:noFill/>
          <a:ln>
            <a:noFill/>
          </a:ln>
        </p:spPr>
      </p:pic>
      <p:sp>
        <p:nvSpPr>
          <p:cNvPr id="9" name="Title 1">
            <a:extLst>
              <a:ext uri="{FF2B5EF4-FFF2-40B4-BE49-F238E27FC236}">
                <a16:creationId xmlns:a16="http://schemas.microsoft.com/office/drawing/2014/main" id="{2E24EB2C-B707-C941-8789-96C05C56A442}"/>
              </a:ext>
            </a:extLst>
          </p:cNvPr>
          <p:cNvSpPr>
            <a:spLocks noGrp="1"/>
          </p:cNvSpPr>
          <p:nvPr>
            <p:ph type="title"/>
          </p:nvPr>
        </p:nvSpPr>
        <p:spPr bwMode="auto">
          <a:xfrm>
            <a:off x="3997784" y="433670"/>
            <a:ext cx="4640509" cy="675237"/>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altLang="x-none" sz="3200" dirty="0"/>
              <a:t>Introduction</a:t>
            </a:r>
          </a:p>
        </p:txBody>
      </p:sp>
      <p:sp>
        <p:nvSpPr>
          <p:cNvPr id="10" name="CasellaDiTesto 9">
            <a:extLst>
              <a:ext uri="{FF2B5EF4-FFF2-40B4-BE49-F238E27FC236}">
                <a16:creationId xmlns:a16="http://schemas.microsoft.com/office/drawing/2014/main" id="{BB3111A7-AC4E-BA42-9290-53873500AE13}"/>
              </a:ext>
            </a:extLst>
          </p:cNvPr>
          <p:cNvSpPr txBox="1"/>
          <p:nvPr/>
        </p:nvSpPr>
        <p:spPr>
          <a:xfrm>
            <a:off x="223986" y="1775424"/>
            <a:ext cx="4810999" cy="2800767"/>
          </a:xfrm>
          <a:prstGeom prst="rect">
            <a:avLst/>
          </a:prstGeom>
          <a:noFill/>
        </p:spPr>
        <p:txBody>
          <a:bodyPr wrap="square">
            <a:spAutoFit/>
          </a:bodyPr>
          <a:lstStyle/>
          <a:p>
            <a:r>
              <a:rPr lang="en-GB" sz="2200" b="1" dirty="0"/>
              <a:t>ICI </a:t>
            </a:r>
          </a:p>
          <a:p>
            <a:pPr marL="285750" indent="-285750">
              <a:buFont typeface="Arial" panose="020B0604020202020204" pitchFamily="34" charset="0"/>
              <a:buChar char="•"/>
            </a:pPr>
            <a:r>
              <a:rPr lang="en-GB" sz="2200" dirty="0"/>
              <a:t>13 channels centred at 11 frequency bands (from 183 to 664 GHz)</a:t>
            </a:r>
          </a:p>
          <a:p>
            <a:endParaRPr lang="en-GB" sz="2200" dirty="0"/>
          </a:p>
          <a:p>
            <a:r>
              <a:rPr lang="en-GB" sz="2200" dirty="0"/>
              <a:t>Main applications: </a:t>
            </a:r>
          </a:p>
          <a:p>
            <a:pPr marL="285750" indent="-285750">
              <a:buFont typeface="Arial" panose="020B0604020202020204" pitchFamily="34" charset="0"/>
              <a:buChar char="•"/>
            </a:pPr>
            <a:r>
              <a:rPr lang="en-GB" sz="2200" dirty="0"/>
              <a:t>ice cloud products for climate monitoring</a:t>
            </a:r>
          </a:p>
          <a:p>
            <a:pPr marL="285750" indent="-285750">
              <a:buFont typeface="Arial" panose="020B0604020202020204" pitchFamily="34" charset="0"/>
              <a:buChar char="•"/>
            </a:pPr>
            <a:r>
              <a:rPr lang="en-GB" sz="2200" dirty="0"/>
              <a:t>information on non-precipitating ice</a:t>
            </a:r>
          </a:p>
        </p:txBody>
      </p:sp>
      <p:graphicFrame>
        <p:nvGraphicFramePr>
          <p:cNvPr id="3" name="Tabella 2">
            <a:extLst>
              <a:ext uri="{FF2B5EF4-FFF2-40B4-BE49-F238E27FC236}">
                <a16:creationId xmlns:a16="http://schemas.microsoft.com/office/drawing/2014/main" id="{2CD5FB88-0120-7048-A2E0-1A7DEC3CF50A}"/>
              </a:ext>
            </a:extLst>
          </p:cNvPr>
          <p:cNvGraphicFramePr>
            <a:graphicFrameLocks noGrp="1"/>
          </p:cNvGraphicFramePr>
          <p:nvPr/>
        </p:nvGraphicFramePr>
        <p:xfrm>
          <a:off x="5795080" y="1904011"/>
          <a:ext cx="5686426" cy="2243455"/>
        </p:xfrm>
        <a:graphic>
          <a:graphicData uri="http://schemas.openxmlformats.org/drawingml/2006/table">
            <a:tbl>
              <a:tblPr>
                <a:tableStyleId>{616DA210-FB5B-4158-B5E0-FEB733F419BA}</a:tableStyleId>
              </a:tblPr>
              <a:tblGrid>
                <a:gridCol w="552820">
                  <a:extLst>
                    <a:ext uri="{9D8B030D-6E8A-4147-A177-3AD203B41FA5}">
                      <a16:colId xmlns:a16="http://schemas.microsoft.com/office/drawing/2014/main" val="1854361563"/>
                    </a:ext>
                  </a:extLst>
                </a:gridCol>
                <a:gridCol w="1000796">
                  <a:extLst>
                    <a:ext uri="{9D8B030D-6E8A-4147-A177-3AD203B41FA5}">
                      <a16:colId xmlns:a16="http://schemas.microsoft.com/office/drawing/2014/main" val="2056563212"/>
                    </a:ext>
                  </a:extLst>
                </a:gridCol>
                <a:gridCol w="857825">
                  <a:extLst>
                    <a:ext uri="{9D8B030D-6E8A-4147-A177-3AD203B41FA5}">
                      <a16:colId xmlns:a16="http://schemas.microsoft.com/office/drawing/2014/main" val="1001753656"/>
                    </a:ext>
                  </a:extLst>
                </a:gridCol>
                <a:gridCol w="638603">
                  <a:extLst>
                    <a:ext uri="{9D8B030D-6E8A-4147-A177-3AD203B41FA5}">
                      <a16:colId xmlns:a16="http://schemas.microsoft.com/office/drawing/2014/main" val="156600302"/>
                    </a:ext>
                  </a:extLst>
                </a:gridCol>
                <a:gridCol w="810168">
                  <a:extLst>
                    <a:ext uri="{9D8B030D-6E8A-4147-A177-3AD203B41FA5}">
                      <a16:colId xmlns:a16="http://schemas.microsoft.com/office/drawing/2014/main" val="2456971626"/>
                    </a:ext>
                  </a:extLst>
                </a:gridCol>
                <a:gridCol w="937499">
                  <a:extLst>
                    <a:ext uri="{9D8B030D-6E8A-4147-A177-3AD203B41FA5}">
                      <a16:colId xmlns:a16="http://schemas.microsoft.com/office/drawing/2014/main" val="932504379"/>
                    </a:ext>
                  </a:extLst>
                </a:gridCol>
                <a:gridCol w="888715">
                  <a:extLst>
                    <a:ext uri="{9D8B030D-6E8A-4147-A177-3AD203B41FA5}">
                      <a16:colId xmlns:a16="http://schemas.microsoft.com/office/drawing/2014/main" val="2490901272"/>
                    </a:ext>
                  </a:extLst>
                </a:gridCol>
              </a:tblGrid>
              <a:tr h="434340">
                <a:tc>
                  <a:txBody>
                    <a:bodyPr/>
                    <a:lstStyle/>
                    <a:p>
                      <a:pPr algn="ctr">
                        <a:spcBef>
                          <a:spcPts val="600"/>
                        </a:spcBef>
                        <a:spcAft>
                          <a:spcPts val="600"/>
                        </a:spcAft>
                      </a:pPr>
                      <a:r>
                        <a:rPr lang="en-US" sz="1050" b="1" dirty="0">
                          <a:effectLst/>
                        </a:rPr>
                        <a:t>Channel</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Frequency</a:t>
                      </a:r>
                      <a:br>
                        <a:rPr lang="en-US" sz="1050" b="1" dirty="0">
                          <a:effectLst/>
                        </a:rPr>
                      </a:br>
                      <a:r>
                        <a:rPr lang="en-US" sz="1050" b="1" dirty="0">
                          <a:effectLst/>
                        </a:rPr>
                        <a:t>(GHz)</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Bandwidth</a:t>
                      </a:r>
                      <a:br>
                        <a:rPr lang="en-US" sz="1050" b="1" dirty="0">
                          <a:effectLst/>
                        </a:rPr>
                      </a:br>
                      <a:r>
                        <a:rPr lang="en-US" sz="1050" b="1" dirty="0">
                          <a:effectLst/>
                        </a:rPr>
                        <a:t>(MHz)</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NEDT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Radiometric Bias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Polarization</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Footprint Size at 3dB (km)</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53294161"/>
                  </a:ext>
                </a:extLst>
              </a:tr>
              <a:tr h="117475">
                <a:tc>
                  <a:txBody>
                    <a:bodyPr/>
                    <a:lstStyle/>
                    <a:p>
                      <a:pPr algn="ctr">
                        <a:spcBef>
                          <a:spcPts val="600"/>
                        </a:spcBef>
                        <a:spcAft>
                          <a:spcPts val="600"/>
                        </a:spcAft>
                      </a:pPr>
                      <a:r>
                        <a:rPr lang="en-US" sz="1050" b="1" dirty="0">
                          <a:effectLst/>
                        </a:rPr>
                        <a:t>ICI-1</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183.31±7.0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2x2000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0.8</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16</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3275638"/>
                  </a:ext>
                </a:extLst>
              </a:tr>
              <a:tr h="67945">
                <a:tc>
                  <a:txBody>
                    <a:bodyPr/>
                    <a:lstStyle/>
                    <a:p>
                      <a:pPr algn="ctr">
                        <a:spcBef>
                          <a:spcPts val="600"/>
                        </a:spcBef>
                        <a:spcAft>
                          <a:spcPts val="600"/>
                        </a:spcAft>
                      </a:pPr>
                      <a:r>
                        <a:rPr lang="en-US" sz="1050" b="1" dirty="0">
                          <a:effectLst/>
                        </a:rPr>
                        <a:t>ICI-2</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183.31±3.4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2x1500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0.8</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9549158"/>
                  </a:ext>
                </a:extLst>
              </a:tr>
              <a:tr h="33655">
                <a:tc>
                  <a:txBody>
                    <a:bodyPr/>
                    <a:lstStyle/>
                    <a:p>
                      <a:pPr algn="ctr">
                        <a:spcBef>
                          <a:spcPts val="600"/>
                        </a:spcBef>
                        <a:spcAft>
                          <a:spcPts val="600"/>
                        </a:spcAft>
                      </a:pPr>
                      <a:r>
                        <a:rPr lang="en-US" sz="1050" b="1" dirty="0">
                          <a:effectLst/>
                        </a:rPr>
                        <a:t>ICI-3</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183.31±2.0</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2x1500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0.8</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287191"/>
                  </a:ext>
                </a:extLst>
              </a:tr>
              <a:tr h="33655">
                <a:tc>
                  <a:txBody>
                    <a:bodyPr/>
                    <a:lstStyle/>
                    <a:p>
                      <a:pPr algn="ctr">
                        <a:spcBef>
                          <a:spcPts val="600"/>
                        </a:spcBef>
                        <a:spcAft>
                          <a:spcPts val="600"/>
                        </a:spcAft>
                      </a:pPr>
                      <a:r>
                        <a:rPr lang="en-US" sz="1050" b="1" dirty="0">
                          <a:effectLst/>
                        </a:rPr>
                        <a:t>ICI-4</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243.2±2.5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2x3000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0.7</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7050142"/>
                  </a:ext>
                </a:extLst>
              </a:tr>
              <a:tr h="81915">
                <a:tc>
                  <a:txBody>
                    <a:bodyPr/>
                    <a:lstStyle/>
                    <a:p>
                      <a:pPr algn="ctr">
                        <a:spcBef>
                          <a:spcPts val="600"/>
                        </a:spcBef>
                        <a:spcAft>
                          <a:spcPts val="600"/>
                        </a:spcAft>
                      </a:pPr>
                      <a:r>
                        <a:rPr lang="en-US" sz="1050" b="1">
                          <a:effectLst/>
                        </a:rPr>
                        <a:t>ICI-5</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325.15±9.5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2x3000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1.2</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70335215"/>
                  </a:ext>
                </a:extLst>
              </a:tr>
              <a:tr h="122555">
                <a:tc>
                  <a:txBody>
                    <a:bodyPr/>
                    <a:lstStyle/>
                    <a:p>
                      <a:pPr algn="ctr">
                        <a:spcBef>
                          <a:spcPts val="600"/>
                        </a:spcBef>
                        <a:spcAft>
                          <a:spcPts val="600"/>
                        </a:spcAft>
                      </a:pPr>
                      <a:r>
                        <a:rPr lang="en-US" sz="1050" b="1" dirty="0">
                          <a:effectLst/>
                        </a:rPr>
                        <a:t>ICI-6</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325.15±3.5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2x2400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1.3</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1.5</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5351915"/>
                  </a:ext>
                </a:extLst>
              </a:tr>
              <a:tr h="163195">
                <a:tc>
                  <a:txBody>
                    <a:bodyPr/>
                    <a:lstStyle/>
                    <a:p>
                      <a:pPr algn="ctr">
                        <a:spcBef>
                          <a:spcPts val="600"/>
                        </a:spcBef>
                        <a:spcAft>
                          <a:spcPts val="600"/>
                        </a:spcAft>
                      </a:pPr>
                      <a:r>
                        <a:rPr lang="en-US" sz="1050" b="1" dirty="0">
                          <a:effectLst/>
                        </a:rPr>
                        <a:t>ICI-7</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325.15±1.5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2x1600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327067"/>
                  </a:ext>
                </a:extLst>
              </a:tr>
              <a:tr h="113665">
                <a:tc>
                  <a:txBody>
                    <a:bodyPr/>
                    <a:lstStyle/>
                    <a:p>
                      <a:pPr algn="ctr">
                        <a:spcBef>
                          <a:spcPts val="600"/>
                        </a:spcBef>
                        <a:spcAft>
                          <a:spcPts val="600"/>
                        </a:spcAft>
                      </a:pPr>
                      <a:r>
                        <a:rPr lang="en-US" sz="1050" b="1" dirty="0">
                          <a:effectLst/>
                        </a:rPr>
                        <a:t>ICI-8</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448±7.2</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2x3000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1.4</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4753488"/>
                  </a:ext>
                </a:extLst>
              </a:tr>
              <a:tr h="73025">
                <a:tc>
                  <a:txBody>
                    <a:bodyPr/>
                    <a:lstStyle/>
                    <a:p>
                      <a:pPr algn="ctr">
                        <a:spcBef>
                          <a:spcPts val="600"/>
                        </a:spcBef>
                        <a:spcAft>
                          <a:spcPts val="600"/>
                        </a:spcAft>
                      </a:pPr>
                      <a:r>
                        <a:rPr lang="en-US" sz="1050" b="1" dirty="0">
                          <a:effectLst/>
                        </a:rPr>
                        <a:t>ICI-9</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448±3.0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2x2000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1.6</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222715"/>
                  </a:ext>
                </a:extLst>
              </a:tr>
              <a:tr h="114300">
                <a:tc>
                  <a:txBody>
                    <a:bodyPr/>
                    <a:lstStyle/>
                    <a:p>
                      <a:pPr algn="ctr">
                        <a:spcBef>
                          <a:spcPts val="600"/>
                        </a:spcBef>
                        <a:spcAft>
                          <a:spcPts val="600"/>
                        </a:spcAft>
                      </a:pPr>
                      <a:r>
                        <a:rPr lang="en-US" sz="1050" b="1" dirty="0">
                          <a:effectLst/>
                        </a:rPr>
                        <a:t>ICI-10</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448±1.4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2x1200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9356202"/>
                  </a:ext>
                </a:extLst>
              </a:tr>
              <a:tr h="64135">
                <a:tc>
                  <a:txBody>
                    <a:bodyPr/>
                    <a:lstStyle/>
                    <a:p>
                      <a:pPr algn="ctr">
                        <a:spcBef>
                          <a:spcPts val="600"/>
                        </a:spcBef>
                        <a:spcAft>
                          <a:spcPts val="600"/>
                        </a:spcAft>
                      </a:pPr>
                      <a:r>
                        <a:rPr lang="en-US" sz="1050" b="1" dirty="0">
                          <a:effectLst/>
                        </a:rPr>
                        <a:t>ICI-11</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664±4.2</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2x5000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1.6</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74141009"/>
                  </a:ext>
                </a:extLst>
              </a:tr>
            </a:tbl>
          </a:graphicData>
        </a:graphic>
      </p:graphicFrame>
      <p:sp>
        <p:nvSpPr>
          <p:cNvPr id="11" name="CasellaDiTesto 10">
            <a:extLst>
              <a:ext uri="{FF2B5EF4-FFF2-40B4-BE49-F238E27FC236}">
                <a16:creationId xmlns:a16="http://schemas.microsoft.com/office/drawing/2014/main" id="{E9C66439-C36F-8047-A144-530D3D4C351C}"/>
              </a:ext>
            </a:extLst>
          </p:cNvPr>
          <p:cNvSpPr txBox="1"/>
          <p:nvPr/>
        </p:nvSpPr>
        <p:spPr>
          <a:xfrm>
            <a:off x="223986" y="5233989"/>
            <a:ext cx="11434614" cy="1323439"/>
          </a:xfrm>
          <a:prstGeom prst="rect">
            <a:avLst/>
          </a:prstGeom>
          <a:noFill/>
        </p:spPr>
        <p:txBody>
          <a:bodyPr wrap="square">
            <a:spAutoFit/>
          </a:bodyPr>
          <a:lstStyle/>
          <a:p>
            <a:r>
              <a:rPr lang="en-GB" sz="2000" dirty="0"/>
              <a:t>Incidence angles within 53°±2°</a:t>
            </a:r>
          </a:p>
          <a:p>
            <a:r>
              <a:rPr lang="en-GB" sz="2000" dirty="0"/>
              <a:t>Observations acquired ± 65° in azimuth in the fore view (about 1700 km swath)</a:t>
            </a:r>
          </a:p>
          <a:p>
            <a:r>
              <a:rPr lang="en-GB" sz="2000" dirty="0"/>
              <a:t>Footprints overlap ≥40%. </a:t>
            </a:r>
          </a:p>
          <a:p>
            <a:r>
              <a:rPr lang="en-GB" sz="2000" dirty="0"/>
              <a:t>Spatial sampling: ~9 km along track ,~2.5 km across track.</a:t>
            </a:r>
          </a:p>
        </p:txBody>
      </p:sp>
    </p:spTree>
    <p:extLst>
      <p:ext uri="{BB962C8B-B14F-4D97-AF65-F5344CB8AC3E}">
        <p14:creationId xmlns:p14="http://schemas.microsoft.com/office/powerpoint/2010/main" val="318255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297518" y="393806"/>
            <a:ext cx="5469292" cy="612058"/>
          </a:xfrm>
          <a:noFill/>
          <a:ln>
            <a:noFill/>
          </a:ln>
        </p:spPr>
        <p:txBody>
          <a:bodyPr>
            <a:noAutofit/>
          </a:bodyPr>
          <a:lstStyle/>
          <a:p>
            <a:pPr algn="ctr"/>
            <a:r>
              <a:rPr lang="it-IT" sz="3200" dirty="0"/>
              <a:t>INTroduction</a:t>
            </a:r>
          </a:p>
        </p:txBody>
      </p:sp>
      <p:sp>
        <p:nvSpPr>
          <p:cNvPr id="9" name="Rettangolo 8">
            <a:extLst>
              <a:ext uri="{FF2B5EF4-FFF2-40B4-BE49-F238E27FC236}">
                <a16:creationId xmlns:a16="http://schemas.microsoft.com/office/drawing/2014/main" id="{5402606F-95C2-6C8F-0FAD-BDCF485070E1}"/>
              </a:ext>
            </a:extLst>
          </p:cNvPr>
          <p:cNvSpPr/>
          <p:nvPr/>
        </p:nvSpPr>
        <p:spPr>
          <a:xfrm>
            <a:off x="-102870" y="1307118"/>
            <a:ext cx="11538858" cy="1240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Why vicarious calibration against radiosoundings?</a:t>
            </a:r>
          </a:p>
        </p:txBody>
      </p:sp>
      <p:sp>
        <p:nvSpPr>
          <p:cNvPr id="7" name="Rettangolo 6">
            <a:extLst>
              <a:ext uri="{FF2B5EF4-FFF2-40B4-BE49-F238E27FC236}">
                <a16:creationId xmlns:a16="http://schemas.microsoft.com/office/drawing/2014/main" id="{4A1941E1-1A05-CF45-A1C3-2CC0762C6863}"/>
              </a:ext>
            </a:extLst>
          </p:cNvPr>
          <p:cNvSpPr/>
          <p:nvPr/>
        </p:nvSpPr>
        <p:spPr>
          <a:xfrm>
            <a:off x="-102870" y="2188398"/>
            <a:ext cx="7628709" cy="1240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Crucial for unprecedented channels </a:t>
            </a:r>
          </a:p>
          <a:p>
            <a:pPr lvl="1" algn="just"/>
            <a:r>
              <a:rPr lang="en-GB" sz="2800" dirty="0">
                <a:solidFill>
                  <a:srgbClr val="000000"/>
                </a:solidFill>
                <a:cs typeface="Calibri"/>
              </a:rPr>
              <a:t>(ICI-4 : ICI-11), (MWI-9 : MWI-12)*</a:t>
            </a:r>
          </a:p>
        </p:txBody>
      </p:sp>
      <p:sp>
        <p:nvSpPr>
          <p:cNvPr id="2" name="CasellaDiTesto 1">
            <a:extLst>
              <a:ext uri="{FF2B5EF4-FFF2-40B4-BE49-F238E27FC236}">
                <a16:creationId xmlns:a16="http://schemas.microsoft.com/office/drawing/2014/main" id="{7D6C9310-62B3-7749-9D47-C533C0C6BBBD}"/>
              </a:ext>
            </a:extLst>
          </p:cNvPr>
          <p:cNvSpPr txBox="1"/>
          <p:nvPr/>
        </p:nvSpPr>
        <p:spPr>
          <a:xfrm>
            <a:off x="445770" y="6149340"/>
            <a:ext cx="7178040" cy="369332"/>
          </a:xfrm>
          <a:prstGeom prst="rect">
            <a:avLst/>
          </a:prstGeom>
          <a:noFill/>
        </p:spPr>
        <p:txBody>
          <a:bodyPr wrap="square" rtlCol="0">
            <a:spAutoFit/>
          </a:bodyPr>
          <a:lstStyle/>
          <a:p>
            <a:r>
              <a:rPr lang="it-IT" dirty="0"/>
              <a:t>* Except for TROPICS</a:t>
            </a:r>
          </a:p>
        </p:txBody>
      </p:sp>
      <p:pic>
        <p:nvPicPr>
          <p:cNvPr id="12" name="Immagine 11" descr="Immagine che contiene cielo, aria aperta, paracadute, Sport dell'aria&#10;&#10;Descrizione generata automaticamente">
            <a:extLst>
              <a:ext uri="{FF2B5EF4-FFF2-40B4-BE49-F238E27FC236}">
                <a16:creationId xmlns:a16="http://schemas.microsoft.com/office/drawing/2014/main" id="{8AB13F91-8637-BF4F-B3D2-F61B7027CDC8}"/>
              </a:ext>
            </a:extLst>
          </p:cNvPr>
          <p:cNvPicPr>
            <a:picLocks noChangeAspect="1"/>
          </p:cNvPicPr>
          <p:nvPr/>
        </p:nvPicPr>
        <p:blipFill>
          <a:blip r:embed="rId2"/>
          <a:stretch>
            <a:fillRect/>
          </a:stretch>
        </p:blipFill>
        <p:spPr>
          <a:xfrm>
            <a:off x="9080247" y="1245766"/>
            <a:ext cx="2700431" cy="3996000"/>
          </a:xfrm>
          <a:prstGeom prst="rect">
            <a:avLst/>
          </a:prstGeom>
        </p:spPr>
      </p:pic>
      <p:sp>
        <p:nvSpPr>
          <p:cNvPr id="8" name="Rettangolo 7">
            <a:extLst>
              <a:ext uri="{FF2B5EF4-FFF2-40B4-BE49-F238E27FC236}">
                <a16:creationId xmlns:a16="http://schemas.microsoft.com/office/drawing/2014/main" id="{F413E351-FF52-8144-BAAB-B00D5B4365DD}"/>
              </a:ext>
            </a:extLst>
          </p:cNvPr>
          <p:cNvSpPr/>
          <p:nvPr/>
        </p:nvSpPr>
        <p:spPr>
          <a:xfrm>
            <a:off x="80009" y="3796786"/>
            <a:ext cx="8686801" cy="1975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indent="-185738"/>
            <a:r>
              <a:rPr lang="en-GB" sz="2800" dirty="0">
                <a:solidFill>
                  <a:srgbClr val="000000"/>
                </a:solidFill>
                <a:cs typeface="Calibri"/>
              </a:rPr>
              <a:t>Processed with RTM to compute simulated </a:t>
            </a:r>
          </a:p>
          <a:p>
            <a:pPr lvl="1" indent="-185738"/>
            <a:r>
              <a:rPr lang="en-GB" sz="2800" dirty="0">
                <a:solidFill>
                  <a:srgbClr val="000000"/>
                </a:solidFill>
                <a:cs typeface="Calibri"/>
              </a:rPr>
              <a:t>Brightness Temperature (BT)</a:t>
            </a:r>
          </a:p>
          <a:p>
            <a:pPr lvl="1"/>
            <a:endParaRPr lang="en-GB" sz="2800" dirty="0">
              <a:solidFill>
                <a:srgbClr val="000000"/>
              </a:solidFill>
              <a:cs typeface="Calibri"/>
            </a:endParaRPr>
          </a:p>
          <a:p>
            <a:pPr lvl="1" indent="-185738" algn="just"/>
            <a:r>
              <a:rPr lang="en-GB" sz="2800" dirty="0">
                <a:solidFill>
                  <a:srgbClr val="000000"/>
                </a:solidFill>
                <a:cs typeface="Calibri"/>
              </a:rPr>
              <a:t>How to characterize the uncertainty of simulated BT? </a:t>
            </a:r>
          </a:p>
        </p:txBody>
      </p:sp>
      <p:pic>
        <p:nvPicPr>
          <p:cNvPr id="3" name="Google Shape;95;p1" descr="Immagine che contiene testo&#10;&#10;Descrizione generata automaticamente">
            <a:extLst>
              <a:ext uri="{FF2B5EF4-FFF2-40B4-BE49-F238E27FC236}">
                <a16:creationId xmlns:a16="http://schemas.microsoft.com/office/drawing/2014/main" id="{3791D716-AB94-6783-C767-2E69DB2C7933}"/>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p:spTree>
    <p:extLst>
      <p:ext uri="{BB962C8B-B14F-4D97-AF65-F5344CB8AC3E}">
        <p14:creationId xmlns:p14="http://schemas.microsoft.com/office/powerpoint/2010/main" val="64772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299973" y="397558"/>
            <a:ext cx="6304735" cy="681476"/>
          </a:xfrm>
          <a:noFill/>
          <a:ln>
            <a:noFill/>
          </a:ln>
        </p:spPr>
        <p:txBody>
          <a:bodyPr>
            <a:noAutofit/>
          </a:bodyPr>
          <a:lstStyle/>
          <a:p>
            <a:pPr algn="ctr"/>
            <a:r>
              <a:rPr lang="it-IT" sz="3200" dirty="0">
                <a:ea typeface="+mj-lt"/>
                <a:cs typeface="+mj-lt"/>
              </a:rPr>
              <a:t>Introduction</a:t>
            </a:r>
            <a:endParaRPr lang="it-IT" sz="3200" dirty="0">
              <a:cs typeface="Calibri Light"/>
            </a:endParaRPr>
          </a:p>
        </p:txBody>
      </p:sp>
      <p:sp>
        <p:nvSpPr>
          <p:cNvPr id="3" name="TextBox 6">
            <a:extLst>
              <a:ext uri="{FF2B5EF4-FFF2-40B4-BE49-F238E27FC236}">
                <a16:creationId xmlns:a16="http://schemas.microsoft.com/office/drawing/2014/main" id="{CB0AAF30-0175-A9FD-B009-664A00F0CF7A}"/>
              </a:ext>
            </a:extLst>
          </p:cNvPr>
          <p:cNvSpPr txBox="1"/>
          <p:nvPr/>
        </p:nvSpPr>
        <p:spPr>
          <a:xfrm>
            <a:off x="7743072" y="5749327"/>
            <a:ext cx="3080322" cy="338554"/>
          </a:xfrm>
          <a:prstGeom prst="rect">
            <a:avLst/>
          </a:prstGeom>
          <a:noFill/>
        </p:spPr>
        <p:txBody>
          <a:bodyPr wrap="square">
            <a:spAutoFit/>
          </a:bodyPr>
          <a:lstStyle/>
          <a:p>
            <a:r>
              <a:rPr lang="en-GB" sz="1600" b="1" dirty="0">
                <a:latin typeface="Arial" panose="020B0604020202020204" pitchFamily="34" charset="0"/>
              </a:rPr>
              <a:t>GCOS tiered-network concept</a:t>
            </a:r>
            <a:endParaRPr lang="en-IT" sz="1600" b="1" dirty="0"/>
          </a:p>
        </p:txBody>
      </p:sp>
      <p:sp>
        <p:nvSpPr>
          <p:cNvPr id="4" name="TextBox 6">
            <a:extLst>
              <a:ext uri="{FF2B5EF4-FFF2-40B4-BE49-F238E27FC236}">
                <a16:creationId xmlns:a16="http://schemas.microsoft.com/office/drawing/2014/main" id="{A59FC275-DEDD-6A5C-2A10-C8ABC06BFE93}"/>
              </a:ext>
            </a:extLst>
          </p:cNvPr>
          <p:cNvSpPr txBox="1"/>
          <p:nvPr/>
        </p:nvSpPr>
        <p:spPr>
          <a:xfrm>
            <a:off x="8220261" y="6162961"/>
            <a:ext cx="1867113" cy="338554"/>
          </a:xfrm>
          <a:prstGeom prst="rect">
            <a:avLst/>
          </a:prstGeom>
          <a:noFill/>
        </p:spPr>
        <p:txBody>
          <a:bodyPr wrap="square" lIns="91440" tIns="45720" rIns="91440" bIns="45720" anchor="t">
            <a:spAutoFit/>
          </a:bodyPr>
          <a:lstStyle/>
          <a:p>
            <a:r>
              <a:rPr lang="en-GB" sz="1600" b="1" dirty="0">
                <a:ea typeface="+mn-lt"/>
                <a:cs typeface="+mn-lt"/>
              </a:rPr>
              <a:t>Seidel et al., 2009</a:t>
            </a:r>
            <a:endParaRPr lang="it-IT" dirty="0"/>
          </a:p>
        </p:txBody>
      </p:sp>
      <p:pic>
        <p:nvPicPr>
          <p:cNvPr id="8" name="Picture 2">
            <a:extLst>
              <a:ext uri="{FF2B5EF4-FFF2-40B4-BE49-F238E27FC236}">
                <a16:creationId xmlns:a16="http://schemas.microsoft.com/office/drawing/2014/main" id="{9FDF14B3-5131-0E46-90B3-06F394F5F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193" y="2437327"/>
            <a:ext cx="5552121" cy="33120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62AC86AF-9D9D-D847-9F7A-A0F3F0D237B8}"/>
              </a:ext>
            </a:extLst>
          </p:cNvPr>
          <p:cNvSpPr/>
          <p:nvPr/>
        </p:nvSpPr>
        <p:spPr>
          <a:xfrm>
            <a:off x="223986" y="1329004"/>
            <a:ext cx="9150350" cy="89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Propagating radiosounding uncertainties to simulated BT </a:t>
            </a:r>
          </a:p>
        </p:txBody>
      </p:sp>
      <p:sp>
        <p:nvSpPr>
          <p:cNvPr id="10" name="Rettangolo 9">
            <a:extLst>
              <a:ext uri="{FF2B5EF4-FFF2-40B4-BE49-F238E27FC236}">
                <a16:creationId xmlns:a16="http://schemas.microsoft.com/office/drawing/2014/main" id="{DE3C5A34-53CD-E849-B0DB-5A5096870A01}"/>
              </a:ext>
            </a:extLst>
          </p:cNvPr>
          <p:cNvSpPr/>
          <p:nvPr/>
        </p:nvSpPr>
        <p:spPr>
          <a:xfrm>
            <a:off x="514307" y="5707659"/>
            <a:ext cx="5007429" cy="620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What radiosonde archive?</a:t>
            </a:r>
          </a:p>
        </p:txBody>
      </p:sp>
      <p:pic>
        <p:nvPicPr>
          <p:cNvPr id="13" name="Immagine 12" descr="Immagine che contiene testo, Diagramma, linea, diagramma&#10;&#10;Descrizione generata automaticamente">
            <a:extLst>
              <a:ext uri="{FF2B5EF4-FFF2-40B4-BE49-F238E27FC236}">
                <a16:creationId xmlns:a16="http://schemas.microsoft.com/office/drawing/2014/main" id="{9D5C48C2-8055-B940-9BC6-918B30F2C603}"/>
              </a:ext>
            </a:extLst>
          </p:cNvPr>
          <p:cNvPicPr>
            <a:picLocks noChangeAspect="1"/>
          </p:cNvPicPr>
          <p:nvPr/>
        </p:nvPicPr>
        <p:blipFill>
          <a:blip r:embed="rId3"/>
          <a:stretch>
            <a:fillRect/>
          </a:stretch>
        </p:blipFill>
        <p:spPr>
          <a:xfrm>
            <a:off x="1651932" y="2362247"/>
            <a:ext cx="3456000" cy="3312000"/>
          </a:xfrm>
          <a:prstGeom prst="rect">
            <a:avLst/>
          </a:prstGeom>
        </p:spPr>
      </p:pic>
      <p:sp>
        <p:nvSpPr>
          <p:cNvPr id="14" name="CasellaDiTesto 13">
            <a:extLst>
              <a:ext uri="{FF2B5EF4-FFF2-40B4-BE49-F238E27FC236}">
                <a16:creationId xmlns:a16="http://schemas.microsoft.com/office/drawing/2014/main" id="{933990BE-CC58-6D4D-A1B5-F1B8A24484CB}"/>
              </a:ext>
            </a:extLst>
          </p:cNvPr>
          <p:cNvSpPr txBox="1"/>
          <p:nvPr/>
        </p:nvSpPr>
        <p:spPr>
          <a:xfrm>
            <a:off x="3121066" y="2596105"/>
            <a:ext cx="1544243" cy="261610"/>
          </a:xfrm>
          <a:prstGeom prst="rect">
            <a:avLst/>
          </a:prstGeom>
          <a:noFill/>
        </p:spPr>
        <p:txBody>
          <a:bodyPr wrap="square" rtlCol="0">
            <a:spAutoFit/>
          </a:bodyPr>
          <a:lstStyle/>
          <a:p>
            <a:r>
              <a:rPr lang="it-IT" sz="1100" b="1" dirty="0">
                <a:latin typeface="Calibri" panose="020F0502020204030204" pitchFamily="34" charset="0"/>
                <a:cs typeface="Calibri" panose="020F0502020204030204" pitchFamily="34" charset="0"/>
              </a:rPr>
              <a:t>RS 2020-01-12, 00GMT</a:t>
            </a:r>
          </a:p>
        </p:txBody>
      </p:sp>
      <p:grpSp>
        <p:nvGrpSpPr>
          <p:cNvPr id="15" name="Gruppo 14">
            <a:extLst>
              <a:ext uri="{FF2B5EF4-FFF2-40B4-BE49-F238E27FC236}">
                <a16:creationId xmlns:a16="http://schemas.microsoft.com/office/drawing/2014/main" id="{6F9860CE-AD0C-984C-82ED-13C62C79E8FA}"/>
              </a:ext>
            </a:extLst>
          </p:cNvPr>
          <p:cNvGrpSpPr/>
          <p:nvPr/>
        </p:nvGrpSpPr>
        <p:grpSpPr>
          <a:xfrm>
            <a:off x="3635271" y="3017754"/>
            <a:ext cx="1233376" cy="495717"/>
            <a:chOff x="5386920" y="4719792"/>
            <a:chExt cx="1233376" cy="495717"/>
          </a:xfrm>
        </p:grpSpPr>
        <p:sp>
          <p:nvSpPr>
            <p:cNvPr id="16" name="CasellaDiTesto 15">
              <a:extLst>
                <a:ext uri="{FF2B5EF4-FFF2-40B4-BE49-F238E27FC236}">
                  <a16:creationId xmlns:a16="http://schemas.microsoft.com/office/drawing/2014/main" id="{C66A25FC-F5D3-4D42-990A-64C1F6CC6D82}"/>
                </a:ext>
              </a:extLst>
            </p:cNvPr>
            <p:cNvSpPr txBox="1"/>
            <p:nvPr/>
          </p:nvSpPr>
          <p:spPr>
            <a:xfrm>
              <a:off x="5386920" y="4719792"/>
              <a:ext cx="1233376" cy="261610"/>
            </a:xfrm>
            <a:prstGeom prst="rect">
              <a:avLst/>
            </a:prstGeom>
            <a:noFill/>
          </p:spPr>
          <p:txBody>
            <a:bodyPr wrap="square" rtlCol="0">
              <a:spAutoFit/>
            </a:bodyPr>
            <a:lstStyle/>
            <a:p>
              <a:r>
                <a:rPr lang="it-IT" sz="1100" dirty="0">
                  <a:solidFill>
                    <a:srgbClr val="C00000"/>
                  </a:solidFill>
                  <a:latin typeface="Calibri" panose="020F0502020204030204" pitchFamily="34" charset="0"/>
                  <a:cs typeface="Calibri" panose="020F0502020204030204" pitchFamily="34" charset="0"/>
                </a:rPr>
                <a:t>GRUAN RS</a:t>
              </a:r>
            </a:p>
          </p:txBody>
        </p:sp>
        <p:sp>
          <p:nvSpPr>
            <p:cNvPr id="17" name="CasellaDiTesto 16">
              <a:extLst>
                <a:ext uri="{FF2B5EF4-FFF2-40B4-BE49-F238E27FC236}">
                  <a16:creationId xmlns:a16="http://schemas.microsoft.com/office/drawing/2014/main" id="{30243E3C-AE60-834A-BE54-1418662A89D1}"/>
                </a:ext>
              </a:extLst>
            </p:cNvPr>
            <p:cNvSpPr txBox="1"/>
            <p:nvPr/>
          </p:nvSpPr>
          <p:spPr>
            <a:xfrm>
              <a:off x="5386920" y="4953899"/>
              <a:ext cx="855498" cy="261610"/>
            </a:xfrm>
            <a:prstGeom prst="rect">
              <a:avLst/>
            </a:prstGeom>
            <a:noFill/>
          </p:spPr>
          <p:txBody>
            <a:bodyPr wrap="square" rtlCol="0">
              <a:spAutoFit/>
            </a:bodyPr>
            <a:lstStyle/>
            <a:p>
              <a:r>
                <a:rPr lang="it-IT" sz="1100" dirty="0">
                  <a:solidFill>
                    <a:schemeClr val="tx1"/>
                  </a:solidFill>
                  <a:latin typeface="Calibri" panose="020F0502020204030204" pitchFamily="34" charset="0"/>
                  <a:cs typeface="Calibri" panose="020F0502020204030204" pitchFamily="34" charset="0"/>
                </a:rPr>
                <a:t>RHARM RS</a:t>
              </a:r>
            </a:p>
          </p:txBody>
        </p:sp>
      </p:grpSp>
      <p:pic>
        <p:nvPicPr>
          <p:cNvPr id="2" name="Google Shape;95;p1" descr="Immagine che contiene testo&#10;&#10;Descrizione generata automaticamente">
            <a:extLst>
              <a:ext uri="{FF2B5EF4-FFF2-40B4-BE49-F238E27FC236}">
                <a16:creationId xmlns:a16="http://schemas.microsoft.com/office/drawing/2014/main" id="{390B74FD-DD90-6F6C-6ED8-B2D37DBD1040}"/>
              </a:ext>
            </a:extLst>
          </p:cNvPr>
          <p:cNvPicPr preferRelativeResize="0">
            <a:picLocks noChangeAspect="1"/>
          </p:cNvPicPr>
          <p:nvPr/>
        </p:nvPicPr>
        <p:blipFill rotWithShape="1">
          <a:blip r:embed="rId4">
            <a:alphaModFix/>
          </a:blip>
          <a:srcRect/>
          <a:stretch/>
        </p:blipFill>
        <p:spPr>
          <a:xfrm>
            <a:off x="223986" y="173888"/>
            <a:ext cx="2256828" cy="864000"/>
          </a:xfrm>
          <a:prstGeom prst="rect">
            <a:avLst/>
          </a:prstGeom>
          <a:noFill/>
          <a:ln>
            <a:noFill/>
          </a:ln>
        </p:spPr>
      </p:pic>
      <p:sp>
        <p:nvSpPr>
          <p:cNvPr id="18" name="CasellaDiTesto 17">
            <a:extLst>
              <a:ext uri="{FF2B5EF4-FFF2-40B4-BE49-F238E27FC236}">
                <a16:creationId xmlns:a16="http://schemas.microsoft.com/office/drawing/2014/main" id="{4A092ED0-D115-4B40-AA8B-8C34FEE8DAA4}"/>
              </a:ext>
            </a:extLst>
          </p:cNvPr>
          <p:cNvSpPr txBox="1"/>
          <p:nvPr/>
        </p:nvSpPr>
        <p:spPr>
          <a:xfrm>
            <a:off x="8988321" y="5272273"/>
            <a:ext cx="1099053" cy="276999"/>
          </a:xfrm>
          <a:prstGeom prst="rect">
            <a:avLst/>
          </a:prstGeom>
          <a:noFill/>
        </p:spPr>
        <p:txBody>
          <a:bodyPr wrap="square" rtlCol="0">
            <a:spAutoFit/>
          </a:bodyPr>
          <a:lstStyle/>
          <a:p>
            <a:r>
              <a:rPr lang="it-IT" sz="1200" b="1" dirty="0">
                <a:solidFill>
                  <a:schemeClr val="bg1"/>
                </a:solidFill>
                <a:latin typeface="Calibri" panose="020F0502020204030204" pitchFamily="34" charset="0"/>
                <a:cs typeface="Calibri" panose="020F0502020204030204" pitchFamily="34" charset="0"/>
              </a:rPr>
              <a:t>RHARM RS</a:t>
            </a:r>
          </a:p>
        </p:txBody>
      </p:sp>
    </p:spTree>
    <p:extLst>
      <p:ext uri="{BB962C8B-B14F-4D97-AF65-F5344CB8AC3E}">
        <p14:creationId xmlns:p14="http://schemas.microsoft.com/office/powerpoint/2010/main" val="293938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643073" y="256158"/>
            <a:ext cx="6885227" cy="681476"/>
          </a:xfrm>
          <a:noFill/>
          <a:ln>
            <a:noFill/>
          </a:ln>
        </p:spPr>
        <p:txBody>
          <a:bodyPr>
            <a:noAutofit/>
          </a:bodyPr>
          <a:lstStyle/>
          <a:p>
            <a:pPr algn="ctr"/>
            <a:r>
              <a:rPr lang="it-IT" sz="3200" dirty="0">
                <a:ea typeface="+mj-lt"/>
                <a:cs typeface="+mj-lt"/>
              </a:rPr>
              <a:t>Radiosonde observations</a:t>
            </a:r>
            <a:r>
              <a:rPr lang="it-IT" sz="3200" dirty="0"/>
              <a:t> </a:t>
            </a:r>
          </a:p>
        </p:txBody>
      </p:sp>
      <p:sp>
        <p:nvSpPr>
          <p:cNvPr id="9" name="Rettangolo 8">
            <a:extLst>
              <a:ext uri="{FF2B5EF4-FFF2-40B4-BE49-F238E27FC236}">
                <a16:creationId xmlns:a16="http://schemas.microsoft.com/office/drawing/2014/main" id="{5402606F-95C2-6C8F-0FAD-BDCF485070E1}"/>
              </a:ext>
            </a:extLst>
          </p:cNvPr>
          <p:cNvSpPr/>
          <p:nvPr/>
        </p:nvSpPr>
        <p:spPr>
          <a:xfrm>
            <a:off x="1290108" y="1028896"/>
            <a:ext cx="9624819" cy="1147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GB" b="1" dirty="0">
                <a:solidFill>
                  <a:srgbClr val="000000"/>
                </a:solidFill>
                <a:ea typeface="+mn-lt"/>
                <a:cs typeface="+mn-lt"/>
              </a:rPr>
              <a:t>Global Climate Observing System (GCOS) Reference Upper-Air Network (GRUAN)</a:t>
            </a:r>
          </a:p>
          <a:p>
            <a:pPr marL="139700" indent="-139700" algn="just">
              <a:buFont typeface="Arial" panose="020B0604020202020204" pitchFamily="34" charset="0"/>
              <a:buChar char="•"/>
            </a:pPr>
            <a:r>
              <a:rPr lang="en-GB" dirty="0">
                <a:solidFill>
                  <a:srgbClr val="000000"/>
                </a:solidFill>
                <a:ea typeface="+mn-lt"/>
                <a:cs typeface="+mn-lt"/>
              </a:rPr>
              <a:t>homogeneous and fully traceable - with quantified uncertainties </a:t>
            </a:r>
            <a:endParaRPr lang="en-GB" dirty="0">
              <a:solidFill>
                <a:srgbClr val="000000"/>
              </a:solidFill>
              <a:cs typeface="Calibri"/>
            </a:endParaRPr>
          </a:p>
          <a:p>
            <a:pPr algn="just"/>
            <a:r>
              <a:rPr lang="en-GB" dirty="0">
                <a:solidFill>
                  <a:srgbClr val="000000"/>
                </a:solidFill>
                <a:ea typeface="+mn-lt"/>
                <a:cs typeface="+mn-lt"/>
              </a:rPr>
              <a:t>• 31 sites, 14 of which have been GRUAN certified</a:t>
            </a:r>
          </a:p>
          <a:p>
            <a:pPr algn="just"/>
            <a:r>
              <a:rPr lang="en-GB" dirty="0">
                <a:solidFill>
                  <a:srgbClr val="000000"/>
                </a:solidFill>
                <a:ea typeface="+mn-lt"/>
                <a:cs typeface="+mn-lt"/>
              </a:rPr>
              <a:t>• 23 with active data streams (other under implementation)</a:t>
            </a:r>
            <a:endParaRPr lang="en-GB" dirty="0">
              <a:solidFill>
                <a:srgbClr val="000000"/>
              </a:solidFill>
              <a:cs typeface="Calibri"/>
            </a:endParaRPr>
          </a:p>
        </p:txBody>
      </p:sp>
      <p:pic>
        <p:nvPicPr>
          <p:cNvPr id="3" name="Immagine 2" descr="Immagine che contiene testo, mappa, atlante, World&#10;&#10;Descrizione generata automaticamente">
            <a:extLst>
              <a:ext uri="{FF2B5EF4-FFF2-40B4-BE49-F238E27FC236}">
                <a16:creationId xmlns:a16="http://schemas.microsoft.com/office/drawing/2014/main" id="{C588D791-0CFD-0648-84DC-2A9E5D605E97}"/>
              </a:ext>
            </a:extLst>
          </p:cNvPr>
          <p:cNvPicPr>
            <a:picLocks noChangeAspect="1"/>
          </p:cNvPicPr>
          <p:nvPr/>
        </p:nvPicPr>
        <p:blipFill>
          <a:blip r:embed="rId2"/>
          <a:stretch>
            <a:fillRect/>
          </a:stretch>
        </p:blipFill>
        <p:spPr>
          <a:xfrm>
            <a:off x="2274474" y="2267303"/>
            <a:ext cx="7643051" cy="4320000"/>
          </a:xfrm>
          <a:prstGeom prst="rect">
            <a:avLst/>
          </a:prstGeom>
        </p:spPr>
      </p:pic>
      <p:pic>
        <p:nvPicPr>
          <p:cNvPr id="8" name="Google Shape;95;p1" descr="Immagine che contiene testo&#10;&#10;Descrizione generata automaticamente">
            <a:extLst>
              <a:ext uri="{FF2B5EF4-FFF2-40B4-BE49-F238E27FC236}">
                <a16:creationId xmlns:a16="http://schemas.microsoft.com/office/drawing/2014/main" id="{13994A5A-C58F-B842-895C-D6EBBA93CC0E}"/>
              </a:ext>
            </a:extLst>
          </p:cNvPr>
          <p:cNvPicPr preferRelativeResize="0">
            <a:picLocks noChangeAspect="1"/>
          </p:cNvPicPr>
          <p:nvPr/>
        </p:nvPicPr>
        <p:blipFill rotWithShape="1">
          <a:blip r:embed="rId3">
            <a:alphaModFix/>
          </a:blip>
          <a:srcRect/>
          <a:stretch/>
        </p:blipFill>
        <p:spPr>
          <a:xfrm>
            <a:off x="223986" y="152196"/>
            <a:ext cx="2256828" cy="864000"/>
          </a:xfrm>
          <a:prstGeom prst="rect">
            <a:avLst/>
          </a:prstGeom>
          <a:noFill/>
          <a:ln>
            <a:noFill/>
          </a:ln>
        </p:spPr>
      </p:pic>
      <p:sp>
        <p:nvSpPr>
          <p:cNvPr id="7" name="CasellaDiTesto 6">
            <a:extLst>
              <a:ext uri="{FF2B5EF4-FFF2-40B4-BE49-F238E27FC236}">
                <a16:creationId xmlns:a16="http://schemas.microsoft.com/office/drawing/2014/main" id="{D1543AF8-7659-6B4C-86B3-44016A1B909A}"/>
              </a:ext>
            </a:extLst>
          </p:cNvPr>
          <p:cNvSpPr txBox="1"/>
          <p:nvPr/>
        </p:nvSpPr>
        <p:spPr>
          <a:xfrm>
            <a:off x="57054" y="6323772"/>
            <a:ext cx="2256828" cy="307777"/>
          </a:xfrm>
          <a:prstGeom prst="rect">
            <a:avLst/>
          </a:prstGeom>
          <a:noFill/>
        </p:spPr>
        <p:txBody>
          <a:bodyPr wrap="square">
            <a:spAutoFit/>
          </a:bodyPr>
          <a:lstStyle/>
          <a:p>
            <a:r>
              <a:rPr lang="it-IT" sz="1400" dirty="0">
                <a:solidFill>
                  <a:srgbClr val="000000"/>
                </a:solidFill>
                <a:ea typeface="+mn-lt"/>
                <a:cs typeface="+mn-lt"/>
              </a:rPr>
              <a:t>(Bodeker et al., 2016)</a:t>
            </a:r>
          </a:p>
        </p:txBody>
      </p:sp>
    </p:spTree>
    <p:extLst>
      <p:ext uri="{BB962C8B-B14F-4D97-AF65-F5344CB8AC3E}">
        <p14:creationId xmlns:p14="http://schemas.microsoft.com/office/powerpoint/2010/main" val="2432659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263899" y="405368"/>
            <a:ext cx="7267673" cy="681476"/>
          </a:xfrm>
          <a:noFill/>
          <a:ln>
            <a:noFill/>
          </a:ln>
        </p:spPr>
        <p:txBody>
          <a:bodyPr>
            <a:noAutofit/>
          </a:bodyPr>
          <a:lstStyle/>
          <a:p>
            <a:pPr algn="ctr"/>
            <a:r>
              <a:rPr lang="it-IT" sz="3200" dirty="0">
                <a:ea typeface="+mj-lt"/>
                <a:cs typeface="+mj-lt"/>
              </a:rPr>
              <a:t>Radiosonde </a:t>
            </a:r>
            <a:r>
              <a:rPr lang="it-IT" sz="3200" dirty="0"/>
              <a:t>observations</a:t>
            </a:r>
            <a:endParaRPr lang="it-IT" sz="3200" dirty="0">
              <a:cs typeface="Calibri Light"/>
            </a:endParaRPr>
          </a:p>
        </p:txBody>
      </p:sp>
      <p:sp>
        <p:nvSpPr>
          <p:cNvPr id="9" name="Rettangolo 8">
            <a:extLst>
              <a:ext uri="{FF2B5EF4-FFF2-40B4-BE49-F238E27FC236}">
                <a16:creationId xmlns:a16="http://schemas.microsoft.com/office/drawing/2014/main" id="{5402606F-95C2-6C8F-0FAD-BDCF485070E1}"/>
              </a:ext>
            </a:extLst>
          </p:cNvPr>
          <p:cNvSpPr/>
          <p:nvPr/>
        </p:nvSpPr>
        <p:spPr>
          <a:xfrm>
            <a:off x="798830" y="1028896"/>
            <a:ext cx="10960100" cy="141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dirty="0">
                <a:solidFill>
                  <a:srgbClr val="000000"/>
                </a:solidFill>
                <a:ea typeface="+mn-lt"/>
                <a:cs typeface="+mn-lt"/>
              </a:rPr>
              <a:t>Copernicus Climate Change Service (C3S), Radiosounding HARMonization (RHARM)</a:t>
            </a:r>
          </a:p>
          <a:p>
            <a:pPr marL="182563" indent="-182563">
              <a:buFont typeface="Arial" panose="020B0604020202020204" pitchFamily="34" charset="0"/>
              <a:buChar char="•"/>
            </a:pPr>
            <a:r>
              <a:rPr lang="en-GB" dirty="0">
                <a:solidFill>
                  <a:srgbClr val="000000"/>
                </a:solidFill>
                <a:ea typeface="+mn-lt"/>
                <a:cs typeface="+mn-lt"/>
              </a:rPr>
              <a:t>bias-adjusted radiosounding observations from the Integrated Global Radiosonde Archive (IGRA)</a:t>
            </a:r>
          </a:p>
          <a:p>
            <a:pPr marL="182563" indent="-182563">
              <a:buFont typeface="Arial" panose="020B0604020202020204" pitchFamily="34" charset="0"/>
              <a:buChar char="•"/>
            </a:pPr>
            <a:r>
              <a:rPr lang="en-GB" dirty="0">
                <a:solidFill>
                  <a:srgbClr val="000000"/>
                </a:solidFill>
                <a:ea typeface="+mn-lt"/>
                <a:cs typeface="+mn-lt"/>
              </a:rPr>
              <a:t>estimated uncertainties (building on GRUAN expertise and intercomparison data)</a:t>
            </a:r>
            <a:endParaRPr lang="en-GB" dirty="0"/>
          </a:p>
          <a:p>
            <a:r>
              <a:rPr lang="en-GB" dirty="0">
                <a:solidFill>
                  <a:srgbClr val="000000"/>
                </a:solidFill>
                <a:ea typeface="+mn-lt"/>
                <a:cs typeface="+mn-lt"/>
              </a:rPr>
              <a:t>•  700 sites (+ ships)</a:t>
            </a:r>
          </a:p>
        </p:txBody>
      </p:sp>
      <p:pic>
        <p:nvPicPr>
          <p:cNvPr id="2" name="Immagine 2">
            <a:extLst>
              <a:ext uri="{FF2B5EF4-FFF2-40B4-BE49-F238E27FC236}">
                <a16:creationId xmlns:a16="http://schemas.microsoft.com/office/drawing/2014/main" id="{C0FE443B-D1DF-7CC9-D07F-C8BBE2555670}"/>
              </a:ext>
            </a:extLst>
          </p:cNvPr>
          <p:cNvPicPr>
            <a:picLocks noChangeAspect="1"/>
          </p:cNvPicPr>
          <p:nvPr/>
        </p:nvPicPr>
        <p:blipFill rotWithShape="1">
          <a:blip r:embed="rId3"/>
          <a:srcRect l="10108" r="4099" b="6812"/>
          <a:stretch/>
        </p:blipFill>
        <p:spPr>
          <a:xfrm>
            <a:off x="3458939" y="2248057"/>
            <a:ext cx="5639881" cy="4332325"/>
          </a:xfrm>
          <a:prstGeom prst="rect">
            <a:avLst/>
          </a:prstGeom>
        </p:spPr>
      </p:pic>
      <p:sp>
        <p:nvSpPr>
          <p:cNvPr id="10" name="CasellaDiTesto 9">
            <a:extLst>
              <a:ext uri="{FF2B5EF4-FFF2-40B4-BE49-F238E27FC236}">
                <a16:creationId xmlns:a16="http://schemas.microsoft.com/office/drawing/2014/main" id="{86EC9839-71C3-0D42-9406-2A9C5FFAEDA9}"/>
              </a:ext>
            </a:extLst>
          </p:cNvPr>
          <p:cNvSpPr txBox="1"/>
          <p:nvPr/>
        </p:nvSpPr>
        <p:spPr>
          <a:xfrm>
            <a:off x="335914" y="6081868"/>
            <a:ext cx="2602327" cy="307777"/>
          </a:xfrm>
          <a:prstGeom prst="rect">
            <a:avLst/>
          </a:prstGeom>
          <a:noFill/>
        </p:spPr>
        <p:txBody>
          <a:bodyPr wrap="square">
            <a:spAutoFit/>
          </a:bodyPr>
          <a:lstStyle/>
          <a:p>
            <a:r>
              <a:rPr lang="en-GB" sz="1400" dirty="0">
                <a:solidFill>
                  <a:srgbClr val="000000"/>
                </a:solidFill>
                <a:ea typeface="+mn-lt"/>
                <a:cs typeface="+mn-lt"/>
              </a:rPr>
              <a:t>(Madonna et al., 2022)</a:t>
            </a:r>
            <a:endParaRPr lang="it-IT" sz="1400" dirty="0"/>
          </a:p>
        </p:txBody>
      </p:sp>
      <p:pic>
        <p:nvPicPr>
          <p:cNvPr id="11" name="Google Shape;95;p1" descr="Immagine che contiene testo&#10;&#10;Descrizione generata automaticamente">
            <a:extLst>
              <a:ext uri="{FF2B5EF4-FFF2-40B4-BE49-F238E27FC236}">
                <a16:creationId xmlns:a16="http://schemas.microsoft.com/office/drawing/2014/main" id="{0226DDAF-6A2B-A840-8337-12C4776C9B25}"/>
              </a:ext>
            </a:extLst>
          </p:cNvPr>
          <p:cNvPicPr preferRelativeResize="0">
            <a:picLocks noChangeAspect="1"/>
          </p:cNvPicPr>
          <p:nvPr/>
        </p:nvPicPr>
        <p:blipFill rotWithShape="1">
          <a:blip r:embed="rId4">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936379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026" name="Picture 2">
            <a:extLst>
              <a:ext uri="{FF2B5EF4-FFF2-40B4-BE49-F238E27FC236}">
                <a16:creationId xmlns:a16="http://schemas.microsoft.com/office/drawing/2014/main" id="{6961C0D6-EAAF-FA45-83BB-7C6482450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75" y="2239669"/>
            <a:ext cx="1633220" cy="1633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D7BBC7-9622-BC4A-8D7B-FD532F5B4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798" y="3104212"/>
            <a:ext cx="1407954" cy="1125912"/>
          </a:xfrm>
          <a:prstGeom prst="rect">
            <a:avLst/>
          </a:prstGeom>
          <a:noFill/>
          <a:extLst>
            <a:ext uri="{909E8E84-426E-40DD-AFC4-6F175D3DCCD1}">
              <a14:hiddenFill xmlns:a14="http://schemas.microsoft.com/office/drawing/2010/main">
                <a:solidFill>
                  <a:srgbClr val="FFFFFF"/>
                </a:solidFill>
              </a14:hiddenFill>
            </a:ext>
          </a:extLst>
        </p:spPr>
      </p:pic>
      <p:sp>
        <p:nvSpPr>
          <p:cNvPr id="117" name="Google Shape;117;p9"/>
          <p:cNvSpPr/>
          <p:nvPr/>
        </p:nvSpPr>
        <p:spPr>
          <a:xfrm>
            <a:off x="3934461" y="2636961"/>
            <a:ext cx="4169509" cy="2727955"/>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algn="ctr"/>
            <a:r>
              <a:rPr lang="en-GB" b="1" dirty="0">
                <a:solidFill>
                  <a:schemeClr val="dk1"/>
                </a:solidFill>
                <a:ea typeface="Arial"/>
                <a:cs typeface="Arial"/>
                <a:sym typeface="Arial"/>
              </a:rPr>
              <a:t>VICIRS TOOL</a:t>
            </a:r>
            <a:endParaRPr lang="en-GB" dirty="0">
              <a:sym typeface="Arial"/>
            </a:endParaRPr>
          </a:p>
          <a:p>
            <a:pPr marL="160735" indent="-160735" algn="just">
              <a:buClr>
                <a:srgbClr val="000000"/>
              </a:buClr>
              <a:buSzPts val="1200"/>
              <a:buFont typeface="Arial"/>
              <a:buChar char="•"/>
            </a:pPr>
            <a:r>
              <a:rPr lang="en-GB" b="1" dirty="0">
                <a:solidFill>
                  <a:schemeClr val="dk1"/>
                </a:solidFill>
                <a:ea typeface="Arial"/>
                <a:cs typeface="Arial"/>
                <a:sym typeface="Arial"/>
              </a:rPr>
              <a:t>input collection</a:t>
            </a:r>
          </a:p>
          <a:p>
            <a:pPr marL="160735" indent="-160735" algn="just">
              <a:buClr>
                <a:srgbClr val="000000"/>
              </a:buClr>
              <a:buSzPts val="1200"/>
              <a:buFont typeface="Arial"/>
              <a:buChar char="•"/>
            </a:pPr>
            <a:r>
              <a:rPr lang="en-GB" b="1" dirty="0">
                <a:solidFill>
                  <a:schemeClr val="dk1"/>
                </a:solidFill>
                <a:ea typeface="Arial"/>
                <a:cs typeface="Arial"/>
                <a:sym typeface="Arial"/>
              </a:rPr>
              <a:t>Input analysis</a:t>
            </a:r>
            <a:endParaRPr dirty="0"/>
          </a:p>
          <a:p>
            <a:pPr marL="160735" indent="-160735" algn="just">
              <a:buClr>
                <a:srgbClr val="000000"/>
              </a:buClr>
              <a:buSzPts val="1200"/>
              <a:buFont typeface="Arial"/>
              <a:buChar char="•"/>
            </a:pPr>
            <a:r>
              <a:rPr lang="en-GB" b="1" dirty="0">
                <a:solidFill>
                  <a:schemeClr val="dk1"/>
                </a:solidFill>
                <a:ea typeface="Arial"/>
                <a:cs typeface="Arial"/>
                <a:sym typeface="Arial"/>
              </a:rPr>
              <a:t>simulation of BT from RS (NWP)</a:t>
            </a:r>
          </a:p>
          <a:p>
            <a:pPr marL="160735" indent="-160735" algn="just">
              <a:buClr>
                <a:srgbClr val="000000"/>
              </a:buClr>
              <a:buSzPts val="1200"/>
              <a:buFont typeface="Arial"/>
              <a:buChar char="•"/>
            </a:pPr>
            <a:r>
              <a:rPr lang="en-GB" b="1" dirty="0">
                <a:solidFill>
                  <a:schemeClr val="dk1"/>
                </a:solidFill>
                <a:cs typeface="Arial"/>
                <a:sym typeface="Arial"/>
              </a:rPr>
              <a:t>BT(</a:t>
            </a:r>
            <a:r>
              <a:rPr lang="en-GB" b="1" dirty="0" err="1">
                <a:solidFill>
                  <a:schemeClr val="dk1"/>
                </a:solidFill>
                <a:cs typeface="Arial"/>
                <a:sym typeface="Arial"/>
              </a:rPr>
              <a:t>obs</a:t>
            </a:r>
            <a:r>
              <a:rPr lang="en-GB" b="1" dirty="0">
                <a:solidFill>
                  <a:schemeClr val="dk1"/>
                </a:solidFill>
                <a:cs typeface="Arial"/>
                <a:sym typeface="Arial"/>
              </a:rPr>
              <a:t>)–BT(sim) analysis and</a:t>
            </a:r>
          </a:p>
          <a:p>
            <a:pPr algn="just">
              <a:buClr>
                <a:srgbClr val="000000"/>
              </a:buClr>
              <a:buSzPts val="1200"/>
            </a:pPr>
            <a:r>
              <a:rPr lang="en-GB" b="1" dirty="0">
                <a:solidFill>
                  <a:schemeClr val="dk1"/>
                </a:solidFill>
                <a:cs typeface="Arial"/>
                <a:sym typeface="Arial"/>
              </a:rPr>
              <a:t>   uncertainty analysis</a:t>
            </a:r>
          </a:p>
          <a:p>
            <a:pPr marL="160735" indent="-160735" algn="just">
              <a:buClr>
                <a:srgbClr val="000000"/>
              </a:buClr>
              <a:buSzPts val="1200"/>
              <a:buFont typeface="Arial"/>
              <a:buChar char="•"/>
            </a:pPr>
            <a:r>
              <a:rPr lang="en-GB" b="1" dirty="0">
                <a:solidFill>
                  <a:schemeClr val="dk1"/>
                </a:solidFill>
                <a:cs typeface="Arial"/>
                <a:sym typeface="Arial"/>
              </a:rPr>
              <a:t>multisource analysis (NWP)</a:t>
            </a:r>
          </a:p>
          <a:p>
            <a:pPr algn="just">
              <a:buClr>
                <a:srgbClr val="000000"/>
              </a:buClr>
              <a:buSzPts val="1200"/>
            </a:pPr>
            <a:endParaRPr dirty="0"/>
          </a:p>
        </p:txBody>
      </p:sp>
      <p:cxnSp>
        <p:nvCxnSpPr>
          <p:cNvPr id="118" name="Google Shape;118;p9"/>
          <p:cNvCxnSpPr>
            <a:cxnSpLocks/>
          </p:cNvCxnSpPr>
          <p:nvPr/>
        </p:nvCxnSpPr>
        <p:spPr>
          <a:xfrm>
            <a:off x="3264701" y="4019660"/>
            <a:ext cx="591023" cy="0"/>
          </a:xfrm>
          <a:prstGeom prst="straightConnector1">
            <a:avLst/>
          </a:prstGeom>
          <a:noFill/>
          <a:ln w="38100" cap="flat" cmpd="sng">
            <a:solidFill>
              <a:schemeClr val="dk1"/>
            </a:solidFill>
            <a:prstDash val="solid"/>
            <a:round/>
            <a:headEnd type="none" w="sm" len="sm"/>
            <a:tailEnd type="triangle" w="med" len="med"/>
          </a:ln>
        </p:spPr>
      </p:cxnSp>
      <p:cxnSp>
        <p:nvCxnSpPr>
          <p:cNvPr id="123" name="Google Shape;123;p9"/>
          <p:cNvCxnSpPr>
            <a:cxnSpLocks/>
          </p:cNvCxnSpPr>
          <p:nvPr/>
        </p:nvCxnSpPr>
        <p:spPr>
          <a:xfrm>
            <a:off x="8090291" y="4007825"/>
            <a:ext cx="596431" cy="8629"/>
          </a:xfrm>
          <a:prstGeom prst="straightConnector1">
            <a:avLst/>
          </a:prstGeom>
          <a:noFill/>
          <a:ln w="38100" cap="flat" cmpd="sng">
            <a:solidFill>
              <a:schemeClr val="dk1"/>
            </a:solidFill>
            <a:prstDash val="solid"/>
            <a:round/>
            <a:headEnd type="none" w="sm" len="sm"/>
            <a:tailEnd type="triangle" w="med" len="med"/>
          </a:ln>
        </p:spPr>
      </p:cxnSp>
      <p:sp>
        <p:nvSpPr>
          <p:cNvPr id="124" name="Google Shape;124;p9"/>
          <p:cNvSpPr txBox="1">
            <a:spLocks noGrp="1"/>
          </p:cNvSpPr>
          <p:nvPr>
            <p:ph type="title"/>
          </p:nvPr>
        </p:nvSpPr>
        <p:spPr>
          <a:xfrm>
            <a:off x="3537759" y="402989"/>
            <a:ext cx="6965950" cy="710768"/>
          </a:xfrm>
          <a:prstGeom prst="rect">
            <a:avLst/>
          </a:prstGeom>
          <a:noFill/>
          <a:ln>
            <a:noFill/>
          </a:ln>
        </p:spPr>
        <p:txBody>
          <a:bodyPr spcFirstLastPara="1" vert="horz" wrap="square" lIns="91425" tIns="45700" rIns="91425" bIns="45700" rtlCol="0" anchor="ctr" anchorCtr="0">
            <a:noAutofit/>
          </a:bodyPr>
          <a:lstStyle/>
          <a:p>
            <a:pPr algn="just">
              <a:spcBef>
                <a:spcPts val="0"/>
              </a:spcBef>
              <a:buSzPts val="1800"/>
            </a:pPr>
            <a:r>
              <a:rPr lang="en-GB" sz="3200" dirty="0"/>
              <a:t>Introduction to VICIRS tool</a:t>
            </a:r>
            <a:endParaRPr sz="3200" dirty="0"/>
          </a:p>
        </p:txBody>
      </p:sp>
      <p:pic>
        <p:nvPicPr>
          <p:cNvPr id="11" name="Immagine 10" descr="Immagine che contiene testo, schermata, diagramma, Diagramma&#10;&#10;Descrizione generata automaticamente">
            <a:extLst>
              <a:ext uri="{FF2B5EF4-FFF2-40B4-BE49-F238E27FC236}">
                <a16:creationId xmlns:a16="http://schemas.microsoft.com/office/drawing/2014/main" id="{3B8EB59F-7C87-FA42-B146-B5B4CD7D4B82}"/>
              </a:ext>
            </a:extLst>
          </p:cNvPr>
          <p:cNvPicPr>
            <a:picLocks noChangeAspect="1"/>
          </p:cNvPicPr>
          <p:nvPr/>
        </p:nvPicPr>
        <p:blipFill rotWithShape="1">
          <a:blip r:embed="rId5"/>
          <a:srcRect l="7895" r="11975"/>
          <a:stretch/>
        </p:blipFill>
        <p:spPr>
          <a:xfrm>
            <a:off x="2356167" y="1914240"/>
            <a:ext cx="965686" cy="871550"/>
          </a:xfrm>
          <a:prstGeom prst="rect">
            <a:avLst/>
          </a:prstGeom>
        </p:spPr>
      </p:pic>
      <p:pic>
        <p:nvPicPr>
          <p:cNvPr id="14" name="Immagine 13" descr="Immagine che contiene testo, schermata, diagramma, Diagramma&#10;&#10;Descrizione generata automaticamente">
            <a:extLst>
              <a:ext uri="{FF2B5EF4-FFF2-40B4-BE49-F238E27FC236}">
                <a16:creationId xmlns:a16="http://schemas.microsoft.com/office/drawing/2014/main" id="{A0EB7288-360F-204F-8A8F-602A2EDC8185}"/>
              </a:ext>
            </a:extLst>
          </p:cNvPr>
          <p:cNvPicPr>
            <a:picLocks noChangeAspect="1"/>
          </p:cNvPicPr>
          <p:nvPr/>
        </p:nvPicPr>
        <p:blipFill rotWithShape="1">
          <a:blip r:embed="rId5"/>
          <a:srcRect l="7895" r="11975"/>
          <a:stretch/>
        </p:blipFill>
        <p:spPr>
          <a:xfrm>
            <a:off x="1439062" y="2992740"/>
            <a:ext cx="965686" cy="871550"/>
          </a:xfrm>
          <a:prstGeom prst="rect">
            <a:avLst/>
          </a:prstGeom>
        </p:spPr>
      </p:pic>
      <p:pic>
        <p:nvPicPr>
          <p:cNvPr id="15" name="Immagine 14" descr="Immagine che contiene testo, schermata, diagramma, Diagramma&#10;&#10;Descrizione generata automaticamente">
            <a:extLst>
              <a:ext uri="{FF2B5EF4-FFF2-40B4-BE49-F238E27FC236}">
                <a16:creationId xmlns:a16="http://schemas.microsoft.com/office/drawing/2014/main" id="{581DED4A-AE0D-2748-97D7-CC34F09ABD2F}"/>
              </a:ext>
            </a:extLst>
          </p:cNvPr>
          <p:cNvPicPr>
            <a:picLocks noChangeAspect="1"/>
          </p:cNvPicPr>
          <p:nvPr/>
        </p:nvPicPr>
        <p:blipFill rotWithShape="1">
          <a:blip r:embed="rId5"/>
          <a:srcRect l="7895" r="11975"/>
          <a:stretch/>
        </p:blipFill>
        <p:spPr>
          <a:xfrm>
            <a:off x="1088255" y="2567409"/>
            <a:ext cx="965686" cy="871550"/>
          </a:xfrm>
          <a:prstGeom prst="rect">
            <a:avLst/>
          </a:prstGeom>
        </p:spPr>
      </p:pic>
      <p:pic>
        <p:nvPicPr>
          <p:cNvPr id="16" name="Immagine 15" descr="Immagine che contiene testo, schermata, diagramma, Diagramma&#10;&#10;Descrizione generata automaticamente">
            <a:extLst>
              <a:ext uri="{FF2B5EF4-FFF2-40B4-BE49-F238E27FC236}">
                <a16:creationId xmlns:a16="http://schemas.microsoft.com/office/drawing/2014/main" id="{49187C7F-B2CB-0548-93A8-A799C5D184C7}"/>
              </a:ext>
            </a:extLst>
          </p:cNvPr>
          <p:cNvPicPr>
            <a:picLocks noChangeAspect="1"/>
          </p:cNvPicPr>
          <p:nvPr/>
        </p:nvPicPr>
        <p:blipFill rotWithShape="1">
          <a:blip r:embed="rId5"/>
          <a:srcRect l="7895" r="11975"/>
          <a:stretch/>
        </p:blipFill>
        <p:spPr>
          <a:xfrm>
            <a:off x="2434904" y="2743573"/>
            <a:ext cx="965686" cy="871550"/>
          </a:xfrm>
          <a:prstGeom prst="rect">
            <a:avLst/>
          </a:prstGeom>
        </p:spPr>
      </p:pic>
      <p:pic>
        <p:nvPicPr>
          <p:cNvPr id="17" name="Immagine 16" descr="Immagine che contiene testo, schermata, diagramma, Diagramma&#10;&#10;Descrizione generata automaticamente">
            <a:extLst>
              <a:ext uri="{FF2B5EF4-FFF2-40B4-BE49-F238E27FC236}">
                <a16:creationId xmlns:a16="http://schemas.microsoft.com/office/drawing/2014/main" id="{1FF9A923-BEB7-8146-A68E-FB3B9A68CE87}"/>
              </a:ext>
            </a:extLst>
          </p:cNvPr>
          <p:cNvPicPr>
            <a:picLocks noChangeAspect="1"/>
          </p:cNvPicPr>
          <p:nvPr/>
        </p:nvPicPr>
        <p:blipFill rotWithShape="1">
          <a:blip r:embed="rId5"/>
          <a:srcRect l="7895" r="11975"/>
          <a:stretch/>
        </p:blipFill>
        <p:spPr>
          <a:xfrm>
            <a:off x="1439062" y="1679407"/>
            <a:ext cx="965686" cy="871550"/>
          </a:xfrm>
          <a:prstGeom prst="rect">
            <a:avLst/>
          </a:prstGeom>
        </p:spPr>
      </p:pic>
      <p:pic>
        <p:nvPicPr>
          <p:cNvPr id="18" name="Immagine 17" descr="Immagine che contiene testo, schermata, diagramma, Diagramma&#10;&#10;Descrizione generata automaticamente">
            <a:extLst>
              <a:ext uri="{FF2B5EF4-FFF2-40B4-BE49-F238E27FC236}">
                <a16:creationId xmlns:a16="http://schemas.microsoft.com/office/drawing/2014/main" id="{E7705C79-763D-2444-A4C6-E68963F95D2C}"/>
              </a:ext>
            </a:extLst>
          </p:cNvPr>
          <p:cNvPicPr>
            <a:picLocks noChangeAspect="1"/>
          </p:cNvPicPr>
          <p:nvPr/>
        </p:nvPicPr>
        <p:blipFill rotWithShape="1">
          <a:blip r:embed="rId5"/>
          <a:srcRect l="7895" r="11975"/>
          <a:stretch/>
        </p:blipFill>
        <p:spPr>
          <a:xfrm>
            <a:off x="2096697" y="3327865"/>
            <a:ext cx="991330" cy="796523"/>
          </a:xfrm>
          <a:prstGeom prst="rect">
            <a:avLst/>
          </a:prstGeom>
        </p:spPr>
      </p:pic>
      <p:pic>
        <p:nvPicPr>
          <p:cNvPr id="19" name="Google Shape;170;p11">
            <a:extLst>
              <a:ext uri="{FF2B5EF4-FFF2-40B4-BE49-F238E27FC236}">
                <a16:creationId xmlns:a16="http://schemas.microsoft.com/office/drawing/2014/main" id="{620AF3FA-416E-4B41-B87D-741BD7572D17}"/>
              </a:ext>
            </a:extLst>
          </p:cNvPr>
          <p:cNvPicPr preferRelativeResize="0"/>
          <p:nvPr/>
        </p:nvPicPr>
        <p:blipFill rotWithShape="1">
          <a:blip r:embed="rId6">
            <a:alphaModFix/>
          </a:blip>
          <a:srcRect l="2513" t="-1666" r="2577" b="1666"/>
          <a:stretch/>
        </p:blipFill>
        <p:spPr>
          <a:xfrm>
            <a:off x="1888720" y="2146050"/>
            <a:ext cx="965686" cy="796523"/>
          </a:xfrm>
          <a:prstGeom prst="rect">
            <a:avLst/>
          </a:prstGeom>
          <a:noFill/>
          <a:ln>
            <a:noFill/>
          </a:ln>
        </p:spPr>
      </p:pic>
      <p:pic>
        <p:nvPicPr>
          <p:cNvPr id="24" name="Immagine 23" descr="Immagine che contiene testo, linea, numero, Diagramma&#10;&#10;Descrizione generata automaticamente">
            <a:extLst>
              <a:ext uri="{FF2B5EF4-FFF2-40B4-BE49-F238E27FC236}">
                <a16:creationId xmlns:a16="http://schemas.microsoft.com/office/drawing/2014/main" id="{8F2B6771-72C1-6D4C-A364-3B68598B0305}"/>
              </a:ext>
            </a:extLst>
          </p:cNvPr>
          <p:cNvPicPr>
            <a:picLocks noChangeAspect="1"/>
          </p:cNvPicPr>
          <p:nvPr/>
        </p:nvPicPr>
        <p:blipFill>
          <a:blip r:embed="rId7"/>
          <a:stretch>
            <a:fillRect/>
          </a:stretch>
        </p:blipFill>
        <p:spPr>
          <a:xfrm>
            <a:off x="9099317" y="4117473"/>
            <a:ext cx="2251823" cy="1125912"/>
          </a:xfrm>
          <a:prstGeom prst="rect">
            <a:avLst/>
          </a:prstGeom>
        </p:spPr>
      </p:pic>
      <p:pic>
        <p:nvPicPr>
          <p:cNvPr id="23" name="Immagine 22" descr="Immagine che contiene testo, diagramma, Diagramma, schermata&#10;&#10;Descrizione generata automaticamente">
            <a:extLst>
              <a:ext uri="{FF2B5EF4-FFF2-40B4-BE49-F238E27FC236}">
                <a16:creationId xmlns:a16="http://schemas.microsoft.com/office/drawing/2014/main" id="{5E4F2CF9-D192-7A43-9F4A-D39608D2CBE1}"/>
              </a:ext>
            </a:extLst>
          </p:cNvPr>
          <p:cNvPicPr>
            <a:picLocks noChangeAspect="1"/>
          </p:cNvPicPr>
          <p:nvPr/>
        </p:nvPicPr>
        <p:blipFill>
          <a:blip r:embed="rId8"/>
          <a:stretch>
            <a:fillRect/>
          </a:stretch>
        </p:blipFill>
        <p:spPr>
          <a:xfrm>
            <a:off x="10503709" y="3049659"/>
            <a:ext cx="1334768" cy="1067814"/>
          </a:xfrm>
          <a:prstGeom prst="rect">
            <a:avLst/>
          </a:prstGeom>
        </p:spPr>
      </p:pic>
      <p:pic>
        <p:nvPicPr>
          <p:cNvPr id="29" name="Google Shape;170;p11">
            <a:extLst>
              <a:ext uri="{FF2B5EF4-FFF2-40B4-BE49-F238E27FC236}">
                <a16:creationId xmlns:a16="http://schemas.microsoft.com/office/drawing/2014/main" id="{7C0EA9EB-44B1-1849-A912-0BA0559CA102}"/>
              </a:ext>
            </a:extLst>
          </p:cNvPr>
          <p:cNvPicPr preferRelativeResize="0"/>
          <p:nvPr/>
        </p:nvPicPr>
        <p:blipFill rotWithShape="1">
          <a:blip r:embed="rId6">
            <a:alphaModFix/>
          </a:blip>
          <a:srcRect l="2513" t="-1666" r="2577" b="1666"/>
          <a:stretch/>
        </p:blipFill>
        <p:spPr>
          <a:xfrm>
            <a:off x="1400336" y="3042485"/>
            <a:ext cx="965686" cy="796523"/>
          </a:xfrm>
          <a:prstGeom prst="rect">
            <a:avLst/>
          </a:prstGeom>
          <a:noFill/>
          <a:ln>
            <a:noFill/>
          </a:ln>
        </p:spPr>
      </p:pic>
      <p:sp>
        <p:nvSpPr>
          <p:cNvPr id="31" name="Google Shape;120;p9">
            <a:extLst>
              <a:ext uri="{FF2B5EF4-FFF2-40B4-BE49-F238E27FC236}">
                <a16:creationId xmlns:a16="http://schemas.microsoft.com/office/drawing/2014/main" id="{C720B9F9-1015-3D46-BF5E-373FEE48D04D}"/>
              </a:ext>
            </a:extLst>
          </p:cNvPr>
          <p:cNvSpPr txBox="1"/>
          <p:nvPr/>
        </p:nvSpPr>
        <p:spPr>
          <a:xfrm>
            <a:off x="122568" y="1719655"/>
            <a:ext cx="965687" cy="369291"/>
          </a:xfrm>
          <a:prstGeom prst="rect">
            <a:avLst/>
          </a:prstGeom>
          <a:solidFill>
            <a:srgbClr val="FFF2CC"/>
          </a:solidFill>
          <a:ln>
            <a:noFill/>
          </a:ln>
        </p:spPr>
        <p:txBody>
          <a:bodyPr spcFirstLastPara="1" wrap="square" lIns="162000" tIns="45700" rIns="91425" bIns="45700" anchor="t" anchorCtr="0">
            <a:spAutoFit/>
          </a:bodyPr>
          <a:lstStyle/>
          <a:p>
            <a:r>
              <a:rPr lang="it-IT" b="1" dirty="0">
                <a:solidFill>
                  <a:srgbClr val="000000"/>
                </a:solidFill>
                <a:latin typeface="Arial"/>
                <a:ea typeface="Arial"/>
                <a:cs typeface="Arial"/>
                <a:sym typeface="Arial"/>
              </a:rPr>
              <a:t>input</a:t>
            </a:r>
            <a:endParaRPr b="1" dirty="0">
              <a:solidFill>
                <a:srgbClr val="000000"/>
              </a:solidFill>
              <a:latin typeface="Arial"/>
              <a:ea typeface="Arial"/>
              <a:cs typeface="Arial"/>
              <a:sym typeface="Arial"/>
            </a:endParaRPr>
          </a:p>
        </p:txBody>
      </p:sp>
      <p:sp>
        <p:nvSpPr>
          <p:cNvPr id="32" name="Google Shape;120;p9">
            <a:extLst>
              <a:ext uri="{FF2B5EF4-FFF2-40B4-BE49-F238E27FC236}">
                <a16:creationId xmlns:a16="http://schemas.microsoft.com/office/drawing/2014/main" id="{CBD6B411-4B2E-A042-8CE0-A4215C3C20BD}"/>
              </a:ext>
            </a:extLst>
          </p:cNvPr>
          <p:cNvSpPr txBox="1"/>
          <p:nvPr/>
        </p:nvSpPr>
        <p:spPr>
          <a:xfrm>
            <a:off x="10872790" y="1535010"/>
            <a:ext cx="965687" cy="369291"/>
          </a:xfrm>
          <a:prstGeom prst="rect">
            <a:avLst/>
          </a:prstGeom>
          <a:solidFill>
            <a:srgbClr val="FFF2CC"/>
          </a:solidFill>
          <a:ln>
            <a:noFill/>
          </a:ln>
        </p:spPr>
        <p:txBody>
          <a:bodyPr spcFirstLastPara="1" wrap="square" lIns="162000" tIns="45700" rIns="91425" bIns="45700" anchor="t" anchorCtr="0">
            <a:spAutoFit/>
          </a:bodyPr>
          <a:lstStyle/>
          <a:p>
            <a:r>
              <a:rPr lang="it-IT" b="1" dirty="0">
                <a:solidFill>
                  <a:srgbClr val="000000"/>
                </a:solidFill>
                <a:latin typeface="Arial"/>
                <a:ea typeface="Arial"/>
                <a:cs typeface="Arial"/>
                <a:sym typeface="Arial"/>
              </a:rPr>
              <a:t>output</a:t>
            </a:r>
            <a:endParaRPr b="1" dirty="0">
              <a:solidFill>
                <a:srgbClr val="000000"/>
              </a:solidFill>
              <a:latin typeface="Arial"/>
              <a:ea typeface="Arial"/>
              <a:cs typeface="Arial"/>
              <a:sym typeface="Arial"/>
            </a:endParaRPr>
          </a:p>
        </p:txBody>
      </p:sp>
      <p:pic>
        <p:nvPicPr>
          <p:cNvPr id="33" name="Immagine 32" descr="Immagine che contiene testo, Diagramma, linea, diagramma&#10;&#10;Descrizione generata automaticamente">
            <a:extLst>
              <a:ext uri="{FF2B5EF4-FFF2-40B4-BE49-F238E27FC236}">
                <a16:creationId xmlns:a16="http://schemas.microsoft.com/office/drawing/2014/main" id="{146B1742-53EF-574E-B0E2-7830F15773C6}"/>
              </a:ext>
            </a:extLst>
          </p:cNvPr>
          <p:cNvPicPr>
            <a:picLocks noChangeAspect="1"/>
          </p:cNvPicPr>
          <p:nvPr/>
        </p:nvPicPr>
        <p:blipFill>
          <a:blip r:embed="rId9"/>
          <a:stretch>
            <a:fillRect/>
          </a:stretch>
        </p:blipFill>
        <p:spPr>
          <a:xfrm>
            <a:off x="1727688" y="4974355"/>
            <a:ext cx="810453" cy="585801"/>
          </a:xfrm>
          <a:prstGeom prst="rect">
            <a:avLst/>
          </a:prstGeom>
        </p:spPr>
      </p:pic>
      <p:pic>
        <p:nvPicPr>
          <p:cNvPr id="34" name="Immagine 33" descr="Immagine che contiene testo, linea, Diagramma, diagramma&#10;&#10;Descrizione generata automaticamente">
            <a:extLst>
              <a:ext uri="{FF2B5EF4-FFF2-40B4-BE49-F238E27FC236}">
                <a16:creationId xmlns:a16="http://schemas.microsoft.com/office/drawing/2014/main" id="{CAC4162E-EE03-1B4A-BA75-5D5380C9CDC8}"/>
              </a:ext>
            </a:extLst>
          </p:cNvPr>
          <p:cNvPicPr>
            <a:picLocks noChangeAspect="1"/>
          </p:cNvPicPr>
          <p:nvPr/>
        </p:nvPicPr>
        <p:blipFill>
          <a:blip r:embed="rId10"/>
          <a:stretch>
            <a:fillRect/>
          </a:stretch>
        </p:blipFill>
        <p:spPr>
          <a:xfrm>
            <a:off x="1349082" y="4732433"/>
            <a:ext cx="693394" cy="501191"/>
          </a:xfrm>
          <a:prstGeom prst="rect">
            <a:avLst/>
          </a:prstGeom>
        </p:spPr>
      </p:pic>
      <p:pic>
        <p:nvPicPr>
          <p:cNvPr id="35" name="Immagine 34" descr="Immagine che contiene testo, linea, Diagramma, diagramma&#10;&#10;Descrizione generata automaticamente">
            <a:extLst>
              <a:ext uri="{FF2B5EF4-FFF2-40B4-BE49-F238E27FC236}">
                <a16:creationId xmlns:a16="http://schemas.microsoft.com/office/drawing/2014/main" id="{A1934D8C-47AD-D745-8861-2DFA256BF1BD}"/>
              </a:ext>
            </a:extLst>
          </p:cNvPr>
          <p:cNvPicPr>
            <a:picLocks noChangeAspect="1"/>
          </p:cNvPicPr>
          <p:nvPr/>
        </p:nvPicPr>
        <p:blipFill>
          <a:blip r:embed="rId10"/>
          <a:stretch>
            <a:fillRect/>
          </a:stretch>
        </p:blipFill>
        <p:spPr>
          <a:xfrm>
            <a:off x="1057642" y="5184186"/>
            <a:ext cx="810453" cy="585802"/>
          </a:xfrm>
          <a:prstGeom prst="rect">
            <a:avLst/>
          </a:prstGeom>
        </p:spPr>
      </p:pic>
      <p:pic>
        <p:nvPicPr>
          <p:cNvPr id="36" name="Immagine 35" descr="Immagine che contiene testo, Diagramma, linea, diagramma&#10;&#10;Descrizione generata automaticamente">
            <a:extLst>
              <a:ext uri="{FF2B5EF4-FFF2-40B4-BE49-F238E27FC236}">
                <a16:creationId xmlns:a16="http://schemas.microsoft.com/office/drawing/2014/main" id="{AF9A1D40-EF9B-0D4B-AECF-0E81000723B3}"/>
              </a:ext>
            </a:extLst>
          </p:cNvPr>
          <p:cNvPicPr>
            <a:picLocks noChangeAspect="1"/>
          </p:cNvPicPr>
          <p:nvPr/>
        </p:nvPicPr>
        <p:blipFill>
          <a:blip r:embed="rId11"/>
          <a:stretch>
            <a:fillRect/>
          </a:stretch>
        </p:blipFill>
        <p:spPr>
          <a:xfrm>
            <a:off x="2212003" y="4655413"/>
            <a:ext cx="693394" cy="664503"/>
          </a:xfrm>
          <a:prstGeom prst="rect">
            <a:avLst/>
          </a:prstGeom>
        </p:spPr>
      </p:pic>
      <p:pic>
        <p:nvPicPr>
          <p:cNvPr id="37" name="Immagine 36" descr="Immagine che contiene testo, Diagramma, linea, diagramma&#10;&#10;Descrizione generata automaticamente">
            <a:extLst>
              <a:ext uri="{FF2B5EF4-FFF2-40B4-BE49-F238E27FC236}">
                <a16:creationId xmlns:a16="http://schemas.microsoft.com/office/drawing/2014/main" id="{28E9CFBB-E009-2D4F-AF67-7FB658F37594}"/>
              </a:ext>
            </a:extLst>
          </p:cNvPr>
          <p:cNvPicPr>
            <a:picLocks noChangeAspect="1"/>
          </p:cNvPicPr>
          <p:nvPr/>
        </p:nvPicPr>
        <p:blipFill>
          <a:blip r:embed="rId9"/>
          <a:stretch>
            <a:fillRect/>
          </a:stretch>
        </p:blipFill>
        <p:spPr>
          <a:xfrm>
            <a:off x="2151743" y="5673996"/>
            <a:ext cx="810453" cy="585801"/>
          </a:xfrm>
          <a:prstGeom prst="rect">
            <a:avLst/>
          </a:prstGeom>
        </p:spPr>
      </p:pic>
      <p:pic>
        <p:nvPicPr>
          <p:cNvPr id="38" name="Immagine 37" descr="Immagine che contiene testo, linea, Diagramma, diagramma&#10;&#10;Descrizione generata automaticamente">
            <a:extLst>
              <a:ext uri="{FF2B5EF4-FFF2-40B4-BE49-F238E27FC236}">
                <a16:creationId xmlns:a16="http://schemas.microsoft.com/office/drawing/2014/main" id="{AD57E95C-DB68-5045-81A6-2AE4B075B86A}"/>
              </a:ext>
            </a:extLst>
          </p:cNvPr>
          <p:cNvPicPr>
            <a:picLocks noChangeAspect="1"/>
          </p:cNvPicPr>
          <p:nvPr/>
        </p:nvPicPr>
        <p:blipFill>
          <a:blip r:embed="rId10"/>
          <a:stretch>
            <a:fillRect/>
          </a:stretch>
        </p:blipFill>
        <p:spPr>
          <a:xfrm>
            <a:off x="2401839" y="5472317"/>
            <a:ext cx="841610" cy="608322"/>
          </a:xfrm>
          <a:prstGeom prst="rect">
            <a:avLst/>
          </a:prstGeom>
        </p:spPr>
      </p:pic>
      <p:pic>
        <p:nvPicPr>
          <p:cNvPr id="39" name="Immagine 38" descr="Immagine che contiene testo, linea, Diagramma, diagramma&#10;&#10;Descrizione generata automaticamente">
            <a:extLst>
              <a:ext uri="{FF2B5EF4-FFF2-40B4-BE49-F238E27FC236}">
                <a16:creationId xmlns:a16="http://schemas.microsoft.com/office/drawing/2014/main" id="{8A5744CD-48A4-A247-B0A1-99842648E9B9}"/>
              </a:ext>
            </a:extLst>
          </p:cNvPr>
          <p:cNvPicPr>
            <a:picLocks noChangeAspect="1"/>
          </p:cNvPicPr>
          <p:nvPr/>
        </p:nvPicPr>
        <p:blipFill>
          <a:blip r:embed="rId10"/>
          <a:stretch>
            <a:fillRect/>
          </a:stretch>
        </p:blipFill>
        <p:spPr>
          <a:xfrm>
            <a:off x="1583213" y="5377987"/>
            <a:ext cx="841610" cy="608322"/>
          </a:xfrm>
          <a:prstGeom prst="rect">
            <a:avLst/>
          </a:prstGeom>
        </p:spPr>
      </p:pic>
      <p:pic>
        <p:nvPicPr>
          <p:cNvPr id="40" name="Immagine 39" descr="Immagine che contiene testo, Diagramma, linea, diagramma&#10;&#10;Descrizione generata automaticamente">
            <a:extLst>
              <a:ext uri="{FF2B5EF4-FFF2-40B4-BE49-F238E27FC236}">
                <a16:creationId xmlns:a16="http://schemas.microsoft.com/office/drawing/2014/main" id="{5E0D29DB-4757-3346-A947-36D040F53FD5}"/>
              </a:ext>
            </a:extLst>
          </p:cNvPr>
          <p:cNvPicPr>
            <a:picLocks noChangeAspect="1"/>
          </p:cNvPicPr>
          <p:nvPr/>
        </p:nvPicPr>
        <p:blipFill>
          <a:blip r:embed="rId11"/>
          <a:stretch>
            <a:fillRect/>
          </a:stretch>
        </p:blipFill>
        <p:spPr>
          <a:xfrm>
            <a:off x="2364402" y="4826955"/>
            <a:ext cx="673421" cy="645362"/>
          </a:xfrm>
          <a:prstGeom prst="rect">
            <a:avLst/>
          </a:prstGeom>
        </p:spPr>
      </p:pic>
      <p:pic>
        <p:nvPicPr>
          <p:cNvPr id="41" name="Immagine 40" descr="Immagine che contiene testo, Diagramma, linea, diagramma&#10;&#10;Descrizione generata automaticamente">
            <a:extLst>
              <a:ext uri="{FF2B5EF4-FFF2-40B4-BE49-F238E27FC236}">
                <a16:creationId xmlns:a16="http://schemas.microsoft.com/office/drawing/2014/main" id="{E92328CA-F533-AF4F-B2BD-0ECF3D837FBB}"/>
              </a:ext>
            </a:extLst>
          </p:cNvPr>
          <p:cNvPicPr>
            <a:picLocks noChangeAspect="1"/>
          </p:cNvPicPr>
          <p:nvPr/>
        </p:nvPicPr>
        <p:blipFill>
          <a:blip r:embed="rId9"/>
          <a:stretch>
            <a:fillRect/>
          </a:stretch>
        </p:blipFill>
        <p:spPr>
          <a:xfrm>
            <a:off x="2222429" y="4329529"/>
            <a:ext cx="810453" cy="585801"/>
          </a:xfrm>
          <a:prstGeom prst="rect">
            <a:avLst/>
          </a:prstGeom>
        </p:spPr>
      </p:pic>
      <p:pic>
        <p:nvPicPr>
          <p:cNvPr id="42" name="Immagine 41" descr="Immagine che contiene testo, linea, Diagramma, diagramma&#10;&#10;Descrizione generata automaticamente">
            <a:extLst>
              <a:ext uri="{FF2B5EF4-FFF2-40B4-BE49-F238E27FC236}">
                <a16:creationId xmlns:a16="http://schemas.microsoft.com/office/drawing/2014/main" id="{2E55FC4D-36A0-EB41-9521-0E36A655FC7D}"/>
              </a:ext>
            </a:extLst>
          </p:cNvPr>
          <p:cNvPicPr>
            <a:picLocks noChangeAspect="1"/>
          </p:cNvPicPr>
          <p:nvPr/>
        </p:nvPicPr>
        <p:blipFill>
          <a:blip r:embed="rId10"/>
          <a:stretch>
            <a:fillRect/>
          </a:stretch>
        </p:blipFill>
        <p:spPr>
          <a:xfrm>
            <a:off x="1501482" y="4130453"/>
            <a:ext cx="693394" cy="501191"/>
          </a:xfrm>
          <a:prstGeom prst="rect">
            <a:avLst/>
          </a:prstGeom>
        </p:spPr>
      </p:pic>
      <p:pic>
        <p:nvPicPr>
          <p:cNvPr id="43" name="Immagine 42" descr="Immagine che contiene testo, linea, Diagramma, diagramma&#10;&#10;Descrizione generata automaticamente">
            <a:extLst>
              <a:ext uri="{FF2B5EF4-FFF2-40B4-BE49-F238E27FC236}">
                <a16:creationId xmlns:a16="http://schemas.microsoft.com/office/drawing/2014/main" id="{B6ADCCB8-8B85-B044-BBCF-5E34AA69A939}"/>
              </a:ext>
            </a:extLst>
          </p:cNvPr>
          <p:cNvPicPr>
            <a:picLocks noChangeAspect="1"/>
          </p:cNvPicPr>
          <p:nvPr/>
        </p:nvPicPr>
        <p:blipFill>
          <a:blip r:embed="rId10"/>
          <a:stretch>
            <a:fillRect/>
          </a:stretch>
        </p:blipFill>
        <p:spPr>
          <a:xfrm>
            <a:off x="1210042" y="4582206"/>
            <a:ext cx="810453" cy="585802"/>
          </a:xfrm>
          <a:prstGeom prst="rect">
            <a:avLst/>
          </a:prstGeom>
        </p:spPr>
      </p:pic>
      <p:pic>
        <p:nvPicPr>
          <p:cNvPr id="44" name="Immagine 43" descr="Immagine che contiene testo, Diagramma, linea, diagramma&#10;&#10;Descrizione generata automaticamente">
            <a:extLst>
              <a:ext uri="{FF2B5EF4-FFF2-40B4-BE49-F238E27FC236}">
                <a16:creationId xmlns:a16="http://schemas.microsoft.com/office/drawing/2014/main" id="{52A54AE3-A78B-5B40-80F9-DC3AA455B9B8}"/>
              </a:ext>
            </a:extLst>
          </p:cNvPr>
          <p:cNvPicPr>
            <a:picLocks noChangeAspect="1"/>
          </p:cNvPicPr>
          <p:nvPr/>
        </p:nvPicPr>
        <p:blipFill>
          <a:blip r:embed="rId11"/>
          <a:stretch>
            <a:fillRect/>
          </a:stretch>
        </p:blipFill>
        <p:spPr>
          <a:xfrm>
            <a:off x="2046969" y="5739964"/>
            <a:ext cx="693394" cy="664503"/>
          </a:xfrm>
          <a:prstGeom prst="rect">
            <a:avLst/>
          </a:prstGeom>
        </p:spPr>
      </p:pic>
      <p:pic>
        <p:nvPicPr>
          <p:cNvPr id="45" name="Immagine 44" descr="Immagine che contiene testo, Diagramma, linea, diagramma&#10;&#10;Descrizione generata automaticamente">
            <a:extLst>
              <a:ext uri="{FF2B5EF4-FFF2-40B4-BE49-F238E27FC236}">
                <a16:creationId xmlns:a16="http://schemas.microsoft.com/office/drawing/2014/main" id="{D5660DD2-6551-5D42-8F08-103E83F45F41}"/>
              </a:ext>
            </a:extLst>
          </p:cNvPr>
          <p:cNvPicPr>
            <a:picLocks noChangeAspect="1"/>
          </p:cNvPicPr>
          <p:nvPr/>
        </p:nvPicPr>
        <p:blipFill>
          <a:blip r:embed="rId9"/>
          <a:stretch>
            <a:fillRect/>
          </a:stretch>
        </p:blipFill>
        <p:spPr>
          <a:xfrm>
            <a:off x="2304143" y="5072016"/>
            <a:ext cx="810453" cy="585801"/>
          </a:xfrm>
          <a:prstGeom prst="rect">
            <a:avLst/>
          </a:prstGeom>
        </p:spPr>
      </p:pic>
      <p:pic>
        <p:nvPicPr>
          <p:cNvPr id="46" name="Immagine 45" descr="Immagine che contiene testo, linea, Diagramma, diagramma&#10;&#10;Descrizione generata automaticamente">
            <a:extLst>
              <a:ext uri="{FF2B5EF4-FFF2-40B4-BE49-F238E27FC236}">
                <a16:creationId xmlns:a16="http://schemas.microsoft.com/office/drawing/2014/main" id="{4BC79C15-0D44-EA42-AA56-9E7555AB15B2}"/>
              </a:ext>
            </a:extLst>
          </p:cNvPr>
          <p:cNvPicPr>
            <a:picLocks noChangeAspect="1"/>
          </p:cNvPicPr>
          <p:nvPr/>
        </p:nvPicPr>
        <p:blipFill>
          <a:blip r:embed="rId10"/>
          <a:stretch>
            <a:fillRect/>
          </a:stretch>
        </p:blipFill>
        <p:spPr>
          <a:xfrm>
            <a:off x="2554239" y="4870337"/>
            <a:ext cx="841610" cy="608322"/>
          </a:xfrm>
          <a:prstGeom prst="rect">
            <a:avLst/>
          </a:prstGeom>
        </p:spPr>
      </p:pic>
      <p:pic>
        <p:nvPicPr>
          <p:cNvPr id="47" name="Immagine 46" descr="Immagine che contiene testo, linea, Diagramma, diagramma&#10;&#10;Descrizione generata automaticamente">
            <a:extLst>
              <a:ext uri="{FF2B5EF4-FFF2-40B4-BE49-F238E27FC236}">
                <a16:creationId xmlns:a16="http://schemas.microsoft.com/office/drawing/2014/main" id="{EF0CA9A5-1BA6-A84D-ADB0-8733D6A6ABA5}"/>
              </a:ext>
            </a:extLst>
          </p:cNvPr>
          <p:cNvPicPr>
            <a:picLocks noChangeAspect="1"/>
          </p:cNvPicPr>
          <p:nvPr/>
        </p:nvPicPr>
        <p:blipFill>
          <a:blip r:embed="rId10"/>
          <a:stretch>
            <a:fillRect/>
          </a:stretch>
        </p:blipFill>
        <p:spPr>
          <a:xfrm>
            <a:off x="1735613" y="4776007"/>
            <a:ext cx="841610" cy="608322"/>
          </a:xfrm>
          <a:prstGeom prst="rect">
            <a:avLst/>
          </a:prstGeom>
        </p:spPr>
      </p:pic>
      <p:pic>
        <p:nvPicPr>
          <p:cNvPr id="48" name="Immagine 47" descr="Immagine che contiene testo, Diagramma, linea, diagramma&#10;&#10;Descrizione generata automaticamente">
            <a:extLst>
              <a:ext uri="{FF2B5EF4-FFF2-40B4-BE49-F238E27FC236}">
                <a16:creationId xmlns:a16="http://schemas.microsoft.com/office/drawing/2014/main" id="{F3BC2A8D-E4E9-9545-AF40-F93A094071DF}"/>
              </a:ext>
            </a:extLst>
          </p:cNvPr>
          <p:cNvPicPr>
            <a:picLocks noChangeAspect="1"/>
          </p:cNvPicPr>
          <p:nvPr/>
        </p:nvPicPr>
        <p:blipFill>
          <a:blip r:embed="rId11"/>
          <a:stretch>
            <a:fillRect/>
          </a:stretch>
        </p:blipFill>
        <p:spPr>
          <a:xfrm>
            <a:off x="1444366" y="4810518"/>
            <a:ext cx="673421" cy="645362"/>
          </a:xfrm>
          <a:prstGeom prst="rect">
            <a:avLst/>
          </a:prstGeom>
        </p:spPr>
      </p:pic>
      <p:pic>
        <p:nvPicPr>
          <p:cNvPr id="3" name="Google Shape;95;p1" descr="Immagine che contiene testo&#10;&#10;Descrizione generata automaticamente">
            <a:extLst>
              <a:ext uri="{FF2B5EF4-FFF2-40B4-BE49-F238E27FC236}">
                <a16:creationId xmlns:a16="http://schemas.microsoft.com/office/drawing/2014/main" id="{4D2B2A79-BED8-D045-703A-8DC2C7A76C2E}"/>
              </a:ext>
            </a:extLst>
          </p:cNvPr>
          <p:cNvPicPr preferRelativeResize="0">
            <a:picLocks noChangeAspect="1"/>
          </p:cNvPicPr>
          <p:nvPr/>
        </p:nvPicPr>
        <p:blipFill rotWithShape="1">
          <a:blip r:embed="rId12">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646114086"/>
      </p:ext>
    </p:extLst>
  </p:cSld>
  <p:clrMapOvr>
    <a:masterClrMapping/>
  </p:clrMapOvr>
</p:sld>
</file>

<file path=ppt/theme/theme1.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VICIRS_FM_04032024" id="{535AF14A-F0D4-034F-8524-8976652ED105}" vid="{80868E22-94B3-8842-944D-AAFFAE838DB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44142</TotalTime>
  <Words>2665</Words>
  <Application>Microsoft Office PowerPoint</Application>
  <PresentationFormat>Widescreen</PresentationFormat>
  <Paragraphs>714</Paragraphs>
  <Slides>32</Slides>
  <Notes>17</Notes>
  <HiddenSlides>10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Cambria Math</vt:lpstr>
      <vt:lpstr>Courier New</vt:lpstr>
      <vt:lpstr>Gill Sans MT</vt:lpstr>
      <vt:lpstr>Noto Sans Symbols</vt:lpstr>
      <vt:lpstr>Times New Roman</vt:lpstr>
      <vt:lpstr>Wingdings</vt:lpstr>
      <vt:lpstr>Pacco</vt:lpstr>
      <vt:lpstr>Development of VIcarious Calibration for MWI and ICI using RadioSoundings: introducing the VICIRS tool</vt:lpstr>
      <vt:lpstr>Introduction</vt:lpstr>
      <vt:lpstr>Introduction</vt:lpstr>
      <vt:lpstr>Introduction</vt:lpstr>
      <vt:lpstr>INTroduction</vt:lpstr>
      <vt:lpstr>Introduction</vt:lpstr>
      <vt:lpstr>Radiosonde observations </vt:lpstr>
      <vt:lpstr>Radiosonde observations</vt:lpstr>
      <vt:lpstr>Introduction to VICIRS tool</vt:lpstr>
      <vt:lpstr>VICIRS tool flowchart</vt:lpstr>
      <vt:lpstr> FIRST PHASE: Data collection  </vt:lpstr>
      <vt:lpstr>RS quality check</vt:lpstr>
      <vt:lpstr>VICIRS tool: TA analysis</vt:lpstr>
      <vt:lpstr>BT simulation</vt:lpstr>
      <vt:lpstr>UncErtainty MODEL DIAGRAM</vt:lpstr>
      <vt:lpstr>Demonstration of VICIRS tool </vt:lpstr>
      <vt:lpstr>Demonstration of VICIRS tool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 Screening </vt:lpstr>
      <vt:lpstr>PowerPoint Presentation</vt:lpstr>
      <vt:lpstr>The metrological approach  </vt:lpstr>
      <vt:lpstr>PowerPoint Presentation</vt:lpstr>
      <vt:lpstr>PowerPoint Presentation</vt:lpstr>
      <vt:lpstr>UNCERTAINTY ANALYSIS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VIcarious Calibration tools for MWI and ICI using RadioSoundings</dc:title>
  <dc:creator>Elisabetta Ricciardelli</dc:creator>
  <cp:lastModifiedBy>Tim</cp:lastModifiedBy>
  <cp:revision>216</cp:revision>
  <cp:lastPrinted>2024-09-25T17:12:46Z</cp:lastPrinted>
  <dcterms:created xsi:type="dcterms:W3CDTF">2024-02-16T11:43:06Z</dcterms:created>
  <dcterms:modified xsi:type="dcterms:W3CDTF">2025-03-18T23:38:29Z</dcterms:modified>
</cp:coreProperties>
</file>