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80" r:id="rId2"/>
    <p:sldId id="404" r:id="rId3"/>
    <p:sldId id="403" r:id="rId4"/>
    <p:sldId id="422" r:id="rId5"/>
    <p:sldId id="263" r:id="rId6"/>
    <p:sldId id="406" r:id="rId7"/>
    <p:sldId id="407" r:id="rId8"/>
    <p:sldId id="408" r:id="rId9"/>
    <p:sldId id="410" r:id="rId10"/>
    <p:sldId id="411" r:id="rId11"/>
    <p:sldId id="412" r:id="rId12"/>
    <p:sldId id="268" r:id="rId13"/>
    <p:sldId id="415" r:id="rId14"/>
    <p:sldId id="414" r:id="rId15"/>
    <p:sldId id="413" r:id="rId16"/>
    <p:sldId id="416" r:id="rId17"/>
    <p:sldId id="417" r:id="rId18"/>
    <p:sldId id="258" r:id="rId19"/>
    <p:sldId id="424" r:id="rId20"/>
    <p:sldId id="419" r:id="rId21"/>
    <p:sldId id="421" r:id="rId22"/>
    <p:sldId id="418" r:id="rId23"/>
    <p:sldId id="379"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1AF"/>
    <a:srgbClr val="2F2AB8"/>
    <a:srgbClr val="2985C7"/>
    <a:srgbClr val="265699"/>
    <a:srgbClr val="0C49B7"/>
    <a:srgbClr val="8C1515"/>
    <a:srgbClr val="B70031"/>
    <a:srgbClr val="6B0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251" autoAdjust="0"/>
  </p:normalViewPr>
  <p:slideViewPr>
    <p:cSldViewPr snapToGrid="0">
      <p:cViewPr varScale="1">
        <p:scale>
          <a:sx n="98" d="100"/>
          <a:sy n="98" d="100"/>
        </p:scale>
        <p:origin x="1038" y="102"/>
      </p:cViewPr>
      <p:guideLst/>
    </p:cSldViewPr>
  </p:slid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DAE505-B7CA-4E96-AE4D-61AFDB83C737}" type="datetimeFigureOut">
              <a:rPr lang="zh-CN" altLang="en-US" smtClean="0"/>
              <a:t>2025/3/13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A12726-83B8-45B8-96BB-E4D4FAD8F011}" type="slidenum">
              <a:rPr lang="zh-CN" altLang="en-US" smtClean="0"/>
              <a:t>‹#›</a:t>
            </a:fld>
            <a:endParaRPr lang="zh-CN" altLang="en-US"/>
          </a:p>
        </p:txBody>
      </p:sp>
    </p:spTree>
    <p:extLst>
      <p:ext uri="{BB962C8B-B14F-4D97-AF65-F5344CB8AC3E}">
        <p14:creationId xmlns:p14="http://schemas.microsoft.com/office/powerpoint/2010/main" val="2155952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Good afternoon, everyone. It's a pleasure to be here today. My name is Li-De Zhu, and I am a graduate student from Shandong University of Science and Technology. I’m honored to have the opportunity to present my research named " </a:t>
            </a:r>
            <a:r>
              <a:rPr lang="en-US" altLang="zh-CN" sz="1200" kern="1200" dirty="0" err="1">
                <a:solidFill>
                  <a:schemeClr val="tx1"/>
                </a:solidFill>
                <a:effectLst/>
                <a:latin typeface="+mn-lt"/>
                <a:ea typeface="+mn-ea"/>
                <a:cs typeface="+mn-cs"/>
              </a:rPr>
              <a:t>Spatio</a:t>
            </a:r>
            <a:r>
              <a:rPr lang="en-US" altLang="zh-CN" sz="1200" kern="1200" dirty="0">
                <a:solidFill>
                  <a:schemeClr val="tx1"/>
                </a:solidFill>
                <a:effectLst/>
                <a:latin typeface="+mn-lt"/>
                <a:ea typeface="+mn-ea"/>
                <a:cs typeface="+mn-cs"/>
              </a:rPr>
              <a:t>-Temporal Fusion and Selection of pseudo-invariant calibration sites (PICS) Based on Multi-Source Remote Sensing of Lunar Observations"</a:t>
            </a:r>
            <a:endParaRPr lang="zh-CN" altLang="en-US"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1</a:t>
            </a:fld>
            <a:endParaRPr lang="zh-CN" altLang="en-US"/>
          </a:p>
        </p:txBody>
      </p:sp>
    </p:spTree>
    <p:extLst>
      <p:ext uri="{BB962C8B-B14F-4D97-AF65-F5344CB8AC3E}">
        <p14:creationId xmlns:p14="http://schemas.microsoft.com/office/powerpoint/2010/main" val="689180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As we can see, the model's performance has been improved to some extent after accounting for the influence of the </a:t>
            </a:r>
            <a:r>
              <a:rPr lang="en-US" altLang="zh-CN" sz="1200" kern="1200" dirty="0" err="1">
                <a:solidFill>
                  <a:schemeClr val="tx1"/>
                </a:solidFill>
                <a:effectLst/>
                <a:latin typeface="+mn-lt"/>
                <a:ea typeface="+mn-ea"/>
                <a:cs typeface="+mn-cs"/>
              </a:rPr>
              <a:t>spatio</a:t>
            </a:r>
            <a:r>
              <a:rPr lang="en-US" altLang="zh-CN" sz="1200" kern="1200" dirty="0">
                <a:solidFill>
                  <a:schemeClr val="tx1"/>
                </a:solidFill>
                <a:effectLst/>
                <a:latin typeface="+mn-lt"/>
                <a:ea typeface="+mn-ea"/>
                <a:cs typeface="+mn-cs"/>
              </a:rPr>
              <a:t>-temporal characteristic variables.</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10</a:t>
            </a:fld>
            <a:endParaRPr lang="zh-CN" altLang="en-US"/>
          </a:p>
        </p:txBody>
      </p:sp>
    </p:spTree>
    <p:extLst>
      <p:ext uri="{BB962C8B-B14F-4D97-AF65-F5344CB8AC3E}">
        <p14:creationId xmlns:p14="http://schemas.microsoft.com/office/powerpoint/2010/main" val="91631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By conducting an accuracy test on the simulated microwave BT produced by the model, we can observe that the errors in the simulated microwave BT decrease significantly at different time periods.</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11</a:t>
            </a:fld>
            <a:endParaRPr lang="zh-CN" altLang="en-US"/>
          </a:p>
        </p:txBody>
      </p:sp>
    </p:spTree>
    <p:extLst>
      <p:ext uri="{BB962C8B-B14F-4D97-AF65-F5344CB8AC3E}">
        <p14:creationId xmlns:p14="http://schemas.microsoft.com/office/powerpoint/2010/main" val="2284332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second part is the </a:t>
            </a:r>
            <a:r>
              <a:rPr lang="en-US" altLang="zh-CN" sz="1200" kern="1200" dirty="0" err="1">
                <a:solidFill>
                  <a:schemeClr val="tx1"/>
                </a:solidFill>
                <a:effectLst/>
                <a:latin typeface="+mn-lt"/>
                <a:ea typeface="+mn-ea"/>
                <a:cs typeface="+mn-cs"/>
              </a:rPr>
              <a:t>Spatio</a:t>
            </a:r>
            <a:r>
              <a:rPr lang="en-US" altLang="zh-CN" sz="1200" kern="1200" dirty="0">
                <a:solidFill>
                  <a:schemeClr val="tx1"/>
                </a:solidFill>
                <a:effectLst/>
                <a:latin typeface="+mn-lt"/>
                <a:ea typeface="+mn-ea"/>
                <a:cs typeface="+mn-cs"/>
              </a:rPr>
              <a:t>-temporal Fusion Model that we have established.</a:t>
            </a:r>
            <a:endParaRPr lang="zh-CN" altLang="en-US"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12</a:t>
            </a:fld>
            <a:endParaRPr lang="zh-CN" altLang="en-US"/>
          </a:p>
        </p:txBody>
      </p:sp>
    </p:spTree>
    <p:extLst>
      <p:ext uri="{BB962C8B-B14F-4D97-AF65-F5344CB8AC3E}">
        <p14:creationId xmlns:p14="http://schemas.microsoft.com/office/powerpoint/2010/main" val="760099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choose the </a:t>
            </a:r>
            <a:r>
              <a:rPr lang="en-US" altLang="zh-CN" sz="1200" kern="1200" dirty="0" err="1">
                <a:solidFill>
                  <a:schemeClr val="tx1"/>
                </a:solidFill>
                <a:effectLst/>
                <a:latin typeface="+mn-lt"/>
                <a:ea typeface="+mn-ea"/>
                <a:cs typeface="+mn-cs"/>
              </a:rPr>
              <a:t>spatio</a:t>
            </a:r>
            <a:r>
              <a:rPr lang="en-US" altLang="zh-CN" sz="1200" kern="1200" dirty="0">
                <a:solidFill>
                  <a:schemeClr val="tx1"/>
                </a:solidFill>
                <a:effectLst/>
                <a:latin typeface="+mn-lt"/>
                <a:ea typeface="+mn-ea"/>
                <a:cs typeface="+mn-cs"/>
              </a:rPr>
              <a:t>-temporal adaptive reflectivity fusion model (STARFM) as the model foundation and adjust the model according to our data. .Using this method, we can mix the high-frequency temporal information from </a:t>
            </a:r>
            <a:r>
              <a:rPr lang="en-US" altLang="zh-CN" sz="1200" kern="1200" dirty="0" err="1">
                <a:solidFill>
                  <a:schemeClr val="tx1"/>
                </a:solidFill>
                <a:effectLst/>
                <a:latin typeface="+mn-lt"/>
                <a:ea typeface="+mn-ea"/>
                <a:cs typeface="+mn-cs"/>
              </a:rPr>
              <a:t>Chang'e</a:t>
            </a:r>
            <a:r>
              <a:rPr lang="en-US" altLang="zh-CN" sz="1200" kern="1200" dirty="0">
                <a:solidFill>
                  <a:schemeClr val="tx1"/>
                </a:solidFill>
                <a:effectLst/>
                <a:latin typeface="+mn-lt"/>
                <a:ea typeface="+mn-ea"/>
                <a:cs typeface="+mn-cs"/>
              </a:rPr>
              <a:t> microwave BT and the high-resolution spatial information from Diviner infrared BT.</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13</a:t>
            </a:fld>
            <a:endParaRPr lang="zh-CN" altLang="en-US"/>
          </a:p>
        </p:txBody>
      </p:sp>
    </p:spTree>
    <p:extLst>
      <p:ext uri="{BB962C8B-B14F-4D97-AF65-F5344CB8AC3E}">
        <p14:creationId xmlns:p14="http://schemas.microsoft.com/office/powerpoint/2010/main" val="1547591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core of the model is that we can obtain the time series information of microwave BT changes in any region of the moon. Based on the </a:t>
            </a:r>
            <a:r>
              <a:rPr lang="en-US" altLang="zh-CN" sz="1200" kern="1200" dirty="0" err="1">
                <a:solidFill>
                  <a:schemeClr val="tx1"/>
                </a:solidFill>
                <a:effectLst/>
                <a:latin typeface="+mn-lt"/>
                <a:ea typeface="+mn-ea"/>
                <a:cs typeface="+mn-cs"/>
              </a:rPr>
              <a:t>spatio</a:t>
            </a:r>
            <a:r>
              <a:rPr lang="en-US" altLang="zh-CN" sz="1200" kern="1200" dirty="0">
                <a:solidFill>
                  <a:schemeClr val="tx1"/>
                </a:solidFill>
                <a:effectLst/>
                <a:latin typeface="+mn-lt"/>
                <a:ea typeface="+mn-ea"/>
                <a:cs typeface="+mn-cs"/>
              </a:rPr>
              <a:t>-temporal continuous "simulated microwave BT", the distribution of microwave BT at any time and any location can be reconstructed.</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14</a:t>
            </a:fld>
            <a:endParaRPr lang="zh-CN" altLang="en-US"/>
          </a:p>
        </p:txBody>
      </p:sp>
    </p:spTree>
    <p:extLst>
      <p:ext uri="{BB962C8B-B14F-4D97-AF65-F5344CB8AC3E}">
        <p14:creationId xmlns:p14="http://schemas.microsoft.com/office/powerpoint/2010/main" val="3422176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figure shows the fusion lunar microwave BT distribution at 12 o'clock, we can see that the phenomena of spatial and temporal discontinuity and low spatial coverage of CE-2 microwave BT data have been significantly improved. </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15</a:t>
            </a:fld>
            <a:endParaRPr lang="zh-CN" altLang="en-US"/>
          </a:p>
        </p:txBody>
      </p:sp>
    </p:spTree>
    <p:extLst>
      <p:ext uri="{BB962C8B-B14F-4D97-AF65-F5344CB8AC3E}">
        <p14:creationId xmlns:p14="http://schemas.microsoft.com/office/powerpoint/2010/main" val="1725631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selected some areas to verify the accuracy of the method, and we can see that in most areas the reconstructed fusion microwave BT and the measured microwave BT are in good agreement.</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16</a:t>
            </a:fld>
            <a:endParaRPr lang="zh-CN" altLang="en-US"/>
          </a:p>
        </p:txBody>
      </p:sp>
    </p:spTree>
    <p:extLst>
      <p:ext uri="{BB962C8B-B14F-4D97-AF65-F5344CB8AC3E}">
        <p14:creationId xmlns:p14="http://schemas.microsoft.com/office/powerpoint/2010/main" val="3295531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Multi-correlation coefficient between the reconstructed fusion microwave BT, the measured microwave BT and the simulated microwave BT can reach 0.99 and 0.86, which are in good agreement. It can be said that the distribution of the lunar microwave BT has been reconstructed more accurately</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17</a:t>
            </a:fld>
            <a:endParaRPr lang="zh-CN" altLang="en-US"/>
          </a:p>
        </p:txBody>
      </p:sp>
    </p:spTree>
    <p:extLst>
      <p:ext uri="{BB962C8B-B14F-4D97-AF65-F5344CB8AC3E}">
        <p14:creationId xmlns:p14="http://schemas.microsoft.com/office/powerpoint/2010/main" val="1513683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Based on the above dataset, we have conducted some applications for satellite microwave radiation calibration. Using the method of evaluating coefficient of variation (CV), we have extracted the appropriate pseudo-invariant calibration sites (PICS)  on the moon.</a:t>
            </a:r>
            <a:endParaRPr lang="zh-CN" altLang="en-US"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18</a:t>
            </a:fld>
            <a:endParaRPr lang="zh-CN" altLang="en-US"/>
          </a:p>
        </p:txBody>
      </p:sp>
    </p:spTree>
    <p:extLst>
      <p:ext uri="{BB962C8B-B14F-4D97-AF65-F5344CB8AC3E}">
        <p14:creationId xmlns:p14="http://schemas.microsoft.com/office/powerpoint/2010/main" val="2606751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①</a:t>
            </a:r>
            <a:r>
              <a:rPr lang="en-US" altLang="zh-CN" sz="1200" kern="1200" dirty="0">
                <a:solidFill>
                  <a:schemeClr val="tx1"/>
                </a:solidFill>
                <a:effectLst/>
                <a:latin typeface="+mn-lt"/>
                <a:ea typeface="+mn-ea"/>
                <a:cs typeface="+mn-cs"/>
              </a:rPr>
              <a:t>We choose the frontal region of the moon as our study area, Used the generated 24-hour lunar 37 GHz microwave BT as the data base,</a:t>
            </a:r>
          </a:p>
          <a:p>
            <a:r>
              <a:rPr lang="zh-CN" altLang="zh-CN" sz="1200" kern="1200" dirty="0">
                <a:solidFill>
                  <a:schemeClr val="tx1"/>
                </a:solidFill>
                <a:effectLst/>
                <a:latin typeface="+mn-lt"/>
                <a:ea typeface="+mn-ea"/>
                <a:cs typeface="+mn-cs"/>
              </a:rPr>
              <a:t>②</a:t>
            </a:r>
            <a:r>
              <a:rPr lang="en-US" altLang="zh-CN" sz="1200" kern="1200" dirty="0">
                <a:solidFill>
                  <a:schemeClr val="tx1"/>
                </a:solidFill>
                <a:effectLst/>
                <a:latin typeface="+mn-lt"/>
                <a:ea typeface="+mn-ea"/>
                <a:cs typeface="+mn-cs"/>
              </a:rPr>
              <a:t>Calculate the CV values and obtain the CV distribution for the entire day,</a:t>
            </a:r>
          </a:p>
          <a:p>
            <a:r>
              <a:rPr lang="zh-CN" altLang="zh-CN" sz="1200" kern="1200" dirty="0">
                <a:solidFill>
                  <a:schemeClr val="tx1"/>
                </a:solidFill>
                <a:effectLst/>
                <a:latin typeface="+mn-lt"/>
                <a:ea typeface="+mn-ea"/>
                <a:cs typeface="+mn-cs"/>
              </a:rPr>
              <a:t>③</a:t>
            </a:r>
            <a:r>
              <a:rPr lang="en-US" altLang="zh-CN" sz="1200" kern="1200" dirty="0">
                <a:solidFill>
                  <a:schemeClr val="tx1"/>
                </a:solidFill>
                <a:effectLst/>
                <a:latin typeface="+mn-lt"/>
                <a:ea typeface="+mn-ea"/>
                <a:cs typeface="+mn-cs"/>
              </a:rPr>
              <a:t>Average the CV images at different times to characterize the spatial and temporal uniformity of the study area.</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19</a:t>
            </a:fld>
            <a:endParaRPr lang="zh-CN" altLang="en-US"/>
          </a:p>
        </p:txBody>
      </p:sp>
    </p:spTree>
    <p:extLst>
      <p:ext uri="{BB962C8B-B14F-4D97-AF65-F5344CB8AC3E}">
        <p14:creationId xmlns:p14="http://schemas.microsoft.com/office/powerpoint/2010/main" val="376064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China places great importance on lunar resource exploration, In 2004, China officially launched the lunar exploration project and named it the "</a:t>
            </a:r>
            <a:r>
              <a:rPr lang="en-US" altLang="zh-CN" sz="1200" kern="1200" dirty="0" err="1">
                <a:solidFill>
                  <a:schemeClr val="tx1"/>
                </a:solidFill>
                <a:effectLst/>
                <a:latin typeface="+mn-lt"/>
                <a:ea typeface="+mn-ea"/>
                <a:cs typeface="+mn-cs"/>
              </a:rPr>
              <a:t>Chang'e</a:t>
            </a:r>
            <a:r>
              <a:rPr lang="en-US" altLang="zh-CN" sz="1200" kern="1200" dirty="0">
                <a:solidFill>
                  <a:schemeClr val="tx1"/>
                </a:solidFill>
                <a:effectLst/>
                <a:latin typeface="+mn-lt"/>
                <a:ea typeface="+mn-ea"/>
                <a:cs typeface="+mn-cs"/>
              </a:rPr>
              <a:t> Project". After more than 20 years of development, a variety of lunar data has been obtained.</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2</a:t>
            </a:fld>
            <a:endParaRPr lang="zh-CN" altLang="en-US"/>
          </a:p>
        </p:txBody>
      </p:sp>
    </p:spTree>
    <p:extLst>
      <p:ext uri="{BB962C8B-B14F-4D97-AF65-F5344CB8AC3E}">
        <p14:creationId xmlns:p14="http://schemas.microsoft.com/office/powerpoint/2010/main" val="989879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①</a:t>
            </a:r>
            <a:r>
              <a:rPr lang="en-US" altLang="zh-CN" sz="1200" kern="1200" dirty="0">
                <a:solidFill>
                  <a:schemeClr val="tx1"/>
                </a:solidFill>
                <a:effectLst/>
                <a:latin typeface="+mn-lt"/>
                <a:ea typeface="+mn-ea"/>
                <a:cs typeface="+mn-cs"/>
              </a:rPr>
              <a:t>Taking 1.5% as the threshold, we initially extracted the regions on the lunar frontal surface suitable for PICS, and we observed that some regions with alternating high and low CV values still appeared. </a:t>
            </a:r>
          </a:p>
          <a:p>
            <a:r>
              <a:rPr lang="zh-CN" altLang="zh-CN" sz="1200" kern="1200" dirty="0">
                <a:solidFill>
                  <a:schemeClr val="tx1"/>
                </a:solidFill>
                <a:effectLst/>
                <a:latin typeface="+mn-lt"/>
                <a:ea typeface="+mn-ea"/>
                <a:cs typeface="+mn-cs"/>
              </a:rPr>
              <a:t>②</a:t>
            </a:r>
            <a:r>
              <a:rPr lang="en-US" altLang="zh-CN" sz="1200" kern="1200" dirty="0">
                <a:solidFill>
                  <a:schemeClr val="tx1"/>
                </a:solidFill>
                <a:effectLst/>
                <a:latin typeface="+mn-lt"/>
                <a:ea typeface="+mn-ea"/>
                <a:cs typeface="+mn-cs"/>
              </a:rPr>
              <a:t>In order to identify PICS more accurately, the loss angle tangent is introduced in this study.</a:t>
            </a:r>
          </a:p>
          <a:p>
            <a:r>
              <a:rPr lang="zh-CN" altLang="zh-CN" sz="1200" kern="1200" dirty="0">
                <a:solidFill>
                  <a:schemeClr val="tx1"/>
                </a:solidFill>
                <a:effectLst/>
                <a:latin typeface="+mn-lt"/>
                <a:ea typeface="+mn-ea"/>
                <a:cs typeface="+mn-cs"/>
              </a:rPr>
              <a:t>③</a:t>
            </a:r>
            <a:r>
              <a:rPr lang="en-US" altLang="zh-CN" sz="1200" kern="1200" dirty="0">
                <a:solidFill>
                  <a:schemeClr val="tx1"/>
                </a:solidFill>
                <a:effectLst/>
                <a:latin typeface="+mn-lt"/>
                <a:ea typeface="+mn-ea"/>
                <a:cs typeface="+mn-cs"/>
              </a:rPr>
              <a:t>Based on the preliminary extraction, five larger and more suitable areas for PICS were determined.</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C0A12726-83B8-45B8-96BB-E4D4FAD8F011}" type="slidenum">
              <a:rPr lang="zh-CN" altLang="en-US" smtClean="0"/>
              <a:t>20</a:t>
            </a:fld>
            <a:endParaRPr lang="zh-CN" altLang="en-US"/>
          </a:p>
        </p:txBody>
      </p:sp>
    </p:spTree>
    <p:extLst>
      <p:ext uri="{BB962C8B-B14F-4D97-AF65-F5344CB8AC3E}">
        <p14:creationId xmlns:p14="http://schemas.microsoft.com/office/powerpoint/2010/main" val="3782188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We evaluated the extracted PICS based on the topography and geological information of the Moon. These areas are located in some regions with low iron and titanium contents, low rock abundance and flat terrain, which are suitable as calibration areas.</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C0A12726-83B8-45B8-96BB-E4D4FAD8F011}" type="slidenum">
              <a:rPr lang="zh-CN" altLang="en-US" smtClean="0"/>
              <a:t>21</a:t>
            </a:fld>
            <a:endParaRPr lang="zh-CN" altLang="en-US"/>
          </a:p>
        </p:txBody>
      </p:sp>
    </p:spTree>
    <p:extLst>
      <p:ext uri="{BB962C8B-B14F-4D97-AF65-F5344CB8AC3E}">
        <p14:creationId xmlns:p14="http://schemas.microsoft.com/office/powerpoint/2010/main" val="1160482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Our research demonstrates that by adopting the </a:t>
            </a:r>
            <a:r>
              <a:rPr lang="en-US" altLang="zh-CN" sz="1200" kern="1200" dirty="0" err="1">
                <a:solidFill>
                  <a:schemeClr val="tx1"/>
                </a:solidFill>
                <a:effectLst/>
                <a:latin typeface="+mn-lt"/>
                <a:ea typeface="+mn-ea"/>
                <a:cs typeface="+mn-cs"/>
              </a:rPr>
              <a:t>spatio</a:t>
            </a:r>
            <a:r>
              <a:rPr lang="en-US" altLang="zh-CN" sz="1200" kern="1200" dirty="0">
                <a:solidFill>
                  <a:schemeClr val="tx1"/>
                </a:solidFill>
                <a:effectLst/>
                <a:latin typeface="+mn-lt"/>
                <a:ea typeface="+mn-ea"/>
                <a:cs typeface="+mn-cs"/>
              </a:rPr>
              <a:t>-temporal fusion method, utilizing the complementary advantages of multi-source lunar BT data and combining the influence of </a:t>
            </a:r>
            <a:r>
              <a:rPr lang="en-US" altLang="zh-CN" sz="1200" kern="1200" dirty="0" err="1">
                <a:solidFill>
                  <a:schemeClr val="tx1"/>
                </a:solidFill>
                <a:effectLst/>
                <a:latin typeface="+mn-lt"/>
                <a:ea typeface="+mn-ea"/>
                <a:cs typeface="+mn-cs"/>
              </a:rPr>
              <a:t>spatio</a:t>
            </a:r>
            <a:r>
              <a:rPr lang="en-US" altLang="zh-CN" sz="1200" kern="1200" dirty="0">
                <a:solidFill>
                  <a:schemeClr val="tx1"/>
                </a:solidFill>
                <a:effectLst/>
                <a:latin typeface="+mn-lt"/>
                <a:ea typeface="+mn-ea"/>
                <a:cs typeface="+mn-cs"/>
              </a:rPr>
              <a:t>-temporal factors on BT, the fused lunar BT data has been greatly improved in both spatiotemporal resolution and spatial coverage. The five </a:t>
            </a:r>
            <a:r>
              <a:rPr lang="en-US" altLang="zh-CN" sz="1200" b="1" kern="1200" dirty="0">
                <a:solidFill>
                  <a:schemeClr val="tx1"/>
                </a:solidFill>
                <a:effectLst/>
                <a:latin typeface="+mn-lt"/>
                <a:ea typeface="+mn-ea"/>
                <a:cs typeface="+mn-cs"/>
              </a:rPr>
              <a:t>pseudo-invariant calibration sites </a:t>
            </a:r>
            <a:r>
              <a:rPr lang="en-US" altLang="zh-CN" sz="1200" kern="1200" dirty="0">
                <a:solidFill>
                  <a:schemeClr val="tx1"/>
                </a:solidFill>
                <a:effectLst/>
                <a:latin typeface="+mn-lt"/>
                <a:ea typeface="+mn-ea"/>
                <a:cs typeface="+mn-cs"/>
              </a:rPr>
              <a:t>we have selected in frontal region of the moon are suitable for use as potential reference areas for microwave band calibrations of microwave satellites in geostationary orbit and satellites orbiting the Moon.</a:t>
            </a:r>
            <a:endParaRPr lang="zh-CN" altLang="en-US"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22</a:t>
            </a:fld>
            <a:endParaRPr lang="zh-CN" altLang="en-US"/>
          </a:p>
        </p:txBody>
      </p:sp>
    </p:spTree>
    <p:extLst>
      <p:ext uri="{BB962C8B-B14F-4D97-AF65-F5344CB8AC3E}">
        <p14:creationId xmlns:p14="http://schemas.microsoft.com/office/powerpoint/2010/main" val="3567748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Sorry, as a graduate student, my English listening and speaking skills are rather limited. If there are any questions I answered incorrectly or I have not explained the content on the slides clearly enough, please feel to communicate with me via email. That's all .Thanks for your attention!</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23</a:t>
            </a:fld>
            <a:endParaRPr lang="zh-CN" altLang="en-US"/>
          </a:p>
        </p:txBody>
      </p:sp>
    </p:spTree>
    <p:extLst>
      <p:ext uri="{BB962C8B-B14F-4D97-AF65-F5344CB8AC3E}">
        <p14:creationId xmlns:p14="http://schemas.microsoft.com/office/powerpoint/2010/main" val="2473109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Including the microwave brightness temperature (BT) data brought by Chang'e-2, the lunar BT data hide a lot of information about geology and minerals, Based on the microwave BT data from the Chang'e-2 microwave radiometer and the infrared BT data from Diviner on the LRO in the US, we combined the multi-source lunar data and get a higher quality of the lunar microwave BT distribution. Provided higher quality data for microwave radiation calibration on the moon.</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3</a:t>
            </a:fld>
            <a:endParaRPr lang="zh-CN" altLang="en-US"/>
          </a:p>
        </p:txBody>
      </p:sp>
    </p:spTree>
    <p:extLst>
      <p:ext uri="{BB962C8B-B14F-4D97-AF65-F5344CB8AC3E}">
        <p14:creationId xmlns:p14="http://schemas.microsoft.com/office/powerpoint/2010/main" val="1210520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selection of Pseudo-invariant calibration sites is the key of radiative calibration, which are selected for their spatial homogeneity and temporal stability. On Earth, we typically select stable natural areas such as deserts or glaciers as PICS. Due to the highly stable surface environment and the absence of atmospheric interference, the moon is well suited as the Pseudo-invariant calibration sites for radiometric calibration of geostationary and lunar satellites.</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4</a:t>
            </a:fld>
            <a:endParaRPr lang="zh-CN" altLang="en-US"/>
          </a:p>
        </p:txBody>
      </p:sp>
    </p:spTree>
    <p:extLst>
      <p:ext uri="{BB962C8B-B14F-4D97-AF65-F5344CB8AC3E}">
        <p14:creationId xmlns:p14="http://schemas.microsoft.com/office/powerpoint/2010/main" val="3871683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the following, I'm going to talk about our </a:t>
            </a:r>
            <a:r>
              <a:rPr lang="en-US" altLang="zh-CN" sz="1200" b="1" i="0" kern="1200" dirty="0">
                <a:solidFill>
                  <a:schemeClr val="tx1"/>
                </a:solidFill>
                <a:effectLst/>
                <a:latin typeface="+mn-lt"/>
                <a:ea typeface="+mn-ea"/>
                <a:cs typeface="+mn-cs"/>
              </a:rPr>
              <a:t>research</a:t>
            </a:r>
            <a:r>
              <a:rPr lang="en-US" altLang="zh-CN" sz="1200" kern="1200" dirty="0">
                <a:solidFill>
                  <a:schemeClr val="tx1"/>
                </a:solidFill>
                <a:effectLst/>
                <a:latin typeface="+mn-lt"/>
                <a:ea typeface="+mn-ea"/>
                <a:cs typeface="+mn-cs"/>
              </a:rPr>
              <a:t> in three parts, the first is our constructed Lunar Brightness Temperature Model based on Multi-source Remote Sensing Data Considering </a:t>
            </a:r>
            <a:r>
              <a:rPr lang="en-US" altLang="zh-CN" sz="1200" kern="1200" dirty="0" err="1">
                <a:solidFill>
                  <a:schemeClr val="tx1"/>
                </a:solidFill>
                <a:effectLst/>
                <a:latin typeface="+mn-lt"/>
                <a:ea typeface="+mn-ea"/>
                <a:cs typeface="+mn-cs"/>
              </a:rPr>
              <a:t>Spatio</a:t>
            </a:r>
            <a:r>
              <a:rPr lang="en-US" altLang="zh-CN" sz="1200" kern="1200" dirty="0">
                <a:solidFill>
                  <a:schemeClr val="tx1"/>
                </a:solidFill>
                <a:effectLst/>
                <a:latin typeface="+mn-lt"/>
                <a:ea typeface="+mn-ea"/>
                <a:cs typeface="+mn-cs"/>
              </a:rPr>
              <a:t>-Temporal Characteristics.</a:t>
            </a:r>
            <a:endParaRPr lang="zh-CN" altLang="en-US"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5</a:t>
            </a:fld>
            <a:endParaRPr lang="zh-CN" altLang="en-US"/>
          </a:p>
        </p:txBody>
      </p:sp>
    </p:spTree>
    <p:extLst>
      <p:ext uri="{BB962C8B-B14F-4D97-AF65-F5344CB8AC3E}">
        <p14:creationId xmlns:p14="http://schemas.microsoft.com/office/powerpoint/2010/main" val="1801358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Firstly, we carried out some necessary processing on the </a:t>
            </a:r>
            <a:r>
              <a:rPr lang="en-US" altLang="zh-CN" sz="1200" kern="1200" dirty="0" err="1">
                <a:solidFill>
                  <a:schemeClr val="tx1"/>
                </a:solidFill>
                <a:effectLst/>
                <a:latin typeface="+mn-lt"/>
                <a:ea typeface="+mn-ea"/>
                <a:cs typeface="+mn-cs"/>
              </a:rPr>
              <a:t>Chang'e</a:t>
            </a:r>
            <a:r>
              <a:rPr lang="en-US" altLang="zh-CN" sz="1200" kern="1200" dirty="0">
                <a:solidFill>
                  <a:schemeClr val="tx1"/>
                </a:solidFill>
                <a:effectLst/>
                <a:latin typeface="+mn-lt"/>
                <a:ea typeface="+mn-ea"/>
                <a:cs typeface="+mn-cs"/>
              </a:rPr>
              <a:t> BT data, including hour angle conversion and the construction of the daily variation model of BT, etc.</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6</a:t>
            </a:fld>
            <a:endParaRPr lang="zh-CN" altLang="en-US"/>
          </a:p>
        </p:txBody>
      </p:sp>
    </p:spTree>
    <p:extLst>
      <p:ext uri="{BB962C8B-B14F-4D97-AF65-F5344CB8AC3E}">
        <p14:creationId xmlns:p14="http://schemas.microsoft.com/office/powerpoint/2010/main" val="415489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Further processing was conducted on the Diviner infrared BT data. By comparing the microwave and infrared BT data, it was found that there is a strong correlation between the two in terms of spatial and temporal distribution.</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7</a:t>
            </a:fld>
            <a:endParaRPr lang="zh-CN" altLang="en-US"/>
          </a:p>
        </p:txBody>
      </p:sp>
    </p:spTree>
    <p:extLst>
      <p:ext uri="{BB962C8B-B14F-4D97-AF65-F5344CB8AC3E}">
        <p14:creationId xmlns:p14="http://schemas.microsoft.com/office/powerpoint/2010/main" val="4282894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Therefore, based on the strong temporal and spatial correlation between the two types of data, we established a numerical model between them and attempted to re-simulate the microwave BT using the infrared BT data.</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8</a:t>
            </a:fld>
            <a:endParaRPr lang="zh-CN" altLang="en-US"/>
          </a:p>
        </p:txBody>
      </p:sp>
    </p:spTree>
    <p:extLst>
      <p:ext uri="{BB962C8B-B14F-4D97-AF65-F5344CB8AC3E}">
        <p14:creationId xmlns:p14="http://schemas.microsoft.com/office/powerpoint/2010/main" val="2003941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 the model, we incorporated the </a:t>
            </a:r>
            <a:r>
              <a:rPr lang="en-US" altLang="zh-CN" sz="1200" kern="1200" dirty="0" err="1">
                <a:solidFill>
                  <a:schemeClr val="tx1"/>
                </a:solidFill>
                <a:effectLst/>
                <a:latin typeface="+mn-lt"/>
                <a:ea typeface="+mn-ea"/>
                <a:cs typeface="+mn-cs"/>
              </a:rPr>
              <a:t>spatio</a:t>
            </a:r>
            <a:r>
              <a:rPr lang="en-US" altLang="zh-CN" sz="1200" kern="1200" dirty="0">
                <a:solidFill>
                  <a:schemeClr val="tx1"/>
                </a:solidFill>
                <a:effectLst/>
                <a:latin typeface="+mn-lt"/>
                <a:ea typeface="+mn-ea"/>
                <a:cs typeface="+mn-cs"/>
              </a:rPr>
              <a:t>-temporal factors that affect solar radiation, such as slope, aspect, time, etc., to optimize the model.</a:t>
            </a:r>
            <a:endParaRPr lang="en-US" altLang="zh-CN" dirty="0"/>
          </a:p>
        </p:txBody>
      </p:sp>
      <p:sp>
        <p:nvSpPr>
          <p:cNvPr id="4" name="灯片编号占位符 3"/>
          <p:cNvSpPr>
            <a:spLocks noGrp="1"/>
          </p:cNvSpPr>
          <p:nvPr>
            <p:ph type="sldNum" sz="quarter" idx="5"/>
          </p:nvPr>
        </p:nvSpPr>
        <p:spPr/>
        <p:txBody>
          <a:bodyPr/>
          <a:lstStyle/>
          <a:p>
            <a:fld id="{C0A12726-83B8-45B8-96BB-E4D4FAD8F011}" type="slidenum">
              <a:rPr lang="zh-CN" altLang="en-US" smtClean="0"/>
              <a:t>9</a:t>
            </a:fld>
            <a:endParaRPr lang="zh-CN" altLang="en-US"/>
          </a:p>
        </p:txBody>
      </p:sp>
    </p:spTree>
    <p:extLst>
      <p:ext uri="{BB962C8B-B14F-4D97-AF65-F5344CB8AC3E}">
        <p14:creationId xmlns:p14="http://schemas.microsoft.com/office/powerpoint/2010/main" val="3727553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E2490A-F26F-4176-B83D-2F7E3E47472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755226B-E233-478B-BF61-B0CDEBA84A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CD8AF58-04B4-4F42-B3AD-FD06C04D38DE}"/>
              </a:ext>
            </a:extLst>
          </p:cNvPr>
          <p:cNvSpPr>
            <a:spLocks noGrp="1"/>
          </p:cNvSpPr>
          <p:nvPr>
            <p:ph type="dt" sz="half" idx="10"/>
          </p:nvPr>
        </p:nvSpPr>
        <p:spPr/>
        <p:txBody>
          <a:bodyPr/>
          <a:lstStyle/>
          <a:p>
            <a:fld id="{6D17ABB8-C829-4444-929C-EA72725E0EAD}" type="datetime1">
              <a:rPr lang="zh-CN" altLang="en-US" smtClean="0"/>
              <a:t>2025/3/13</a:t>
            </a:fld>
            <a:endParaRPr lang="zh-CN" altLang="en-US"/>
          </a:p>
        </p:txBody>
      </p:sp>
      <p:sp>
        <p:nvSpPr>
          <p:cNvPr id="5" name="页脚占位符 4">
            <a:extLst>
              <a:ext uri="{FF2B5EF4-FFF2-40B4-BE49-F238E27FC236}">
                <a16:creationId xmlns:a16="http://schemas.microsoft.com/office/drawing/2014/main" id="{837FCC7C-0599-4D89-9E2C-6EDF4BAF23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B39D0F-EE9E-4A38-9A0C-DC6370E797EB}"/>
              </a:ext>
            </a:extLst>
          </p:cNvPr>
          <p:cNvSpPr>
            <a:spLocks noGrp="1"/>
          </p:cNvSpPr>
          <p:nvPr>
            <p:ph type="sldNum" sz="quarter" idx="12"/>
          </p:nvPr>
        </p:nvSpPr>
        <p:spPr/>
        <p:txBody>
          <a:bodyPr/>
          <a:lstStyle/>
          <a:p>
            <a:fld id="{FE1282D0-AAD4-45D4-BBB1-9C369370A4D1}" type="slidenum">
              <a:rPr lang="zh-CN" altLang="en-US" smtClean="0"/>
              <a:t>‹#›</a:t>
            </a:fld>
            <a:endParaRPr lang="zh-CN" altLang="en-US"/>
          </a:p>
        </p:txBody>
      </p:sp>
      <p:pic>
        <p:nvPicPr>
          <p:cNvPr id="13" name="图片 12">
            <a:extLst>
              <a:ext uri="{FF2B5EF4-FFF2-40B4-BE49-F238E27FC236}">
                <a16:creationId xmlns:a16="http://schemas.microsoft.com/office/drawing/2014/main" id="{EDDCC12A-9D0B-4C52-9E4B-844932EFCA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56656"/>
            <a:ext cx="2144905" cy="1286944"/>
          </a:xfrm>
          <a:prstGeom prst="rect">
            <a:avLst/>
          </a:prstGeom>
        </p:spPr>
      </p:pic>
      <p:sp>
        <p:nvSpPr>
          <p:cNvPr id="14" name="文本框 13">
            <a:extLst>
              <a:ext uri="{FF2B5EF4-FFF2-40B4-BE49-F238E27FC236}">
                <a16:creationId xmlns:a16="http://schemas.microsoft.com/office/drawing/2014/main" id="{0E342DB1-0AB2-46F1-ABB1-4ABB711999AD}"/>
              </a:ext>
            </a:extLst>
          </p:cNvPr>
          <p:cNvSpPr txBox="1"/>
          <p:nvPr userDrawn="1"/>
        </p:nvSpPr>
        <p:spPr>
          <a:xfrm>
            <a:off x="25033" y="6425619"/>
            <a:ext cx="2743200" cy="369332"/>
          </a:xfrm>
          <a:prstGeom prst="rect">
            <a:avLst/>
          </a:prstGeom>
          <a:noFill/>
        </p:spPr>
        <p:txBody>
          <a:bodyPr wrap="square">
            <a:spAutoFit/>
          </a:bodyPr>
          <a:lstStyle/>
          <a:p>
            <a:r>
              <a:rPr lang="zh-CN" altLang="en-US" sz="1800" dirty="0">
                <a:solidFill>
                  <a:schemeClr val="accent1">
                    <a:lumMod val="100000"/>
                  </a:schemeClr>
                </a:solidFill>
                <a:latin typeface="华文行楷" panose="02010800040101010101" pitchFamily="2" charset="-122"/>
                <a:ea typeface="华文行楷" panose="02010800040101010101" pitchFamily="2" charset="-122"/>
              </a:rPr>
              <a:t>惟真求新</a:t>
            </a:r>
            <a:endParaRPr lang="zh-CN" altLang="en-US" dirty="0">
              <a:solidFill>
                <a:schemeClr val="accent1">
                  <a:lumMod val="100000"/>
                </a:schemeClr>
              </a:solidFill>
            </a:endParaRPr>
          </a:p>
        </p:txBody>
      </p:sp>
    </p:spTree>
    <p:extLst>
      <p:ext uri="{BB962C8B-B14F-4D97-AF65-F5344CB8AC3E}">
        <p14:creationId xmlns:p14="http://schemas.microsoft.com/office/powerpoint/2010/main" val="1681623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9048F4-A02A-440A-87E2-4E04815C90E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DB8AED-2327-4612-9EF2-7A552B16C57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E9800F-5D47-461A-8EB4-DC9C129F2C42}"/>
              </a:ext>
            </a:extLst>
          </p:cNvPr>
          <p:cNvSpPr>
            <a:spLocks noGrp="1"/>
          </p:cNvSpPr>
          <p:nvPr>
            <p:ph type="dt" sz="half" idx="10"/>
          </p:nvPr>
        </p:nvSpPr>
        <p:spPr/>
        <p:txBody>
          <a:bodyPr/>
          <a:lstStyle/>
          <a:p>
            <a:fld id="{F4BE85A0-06D2-4D00-9B9E-D77FA6545DBA}" type="datetime1">
              <a:rPr lang="zh-CN" altLang="en-US" smtClean="0"/>
              <a:t>2025/3/13</a:t>
            </a:fld>
            <a:endParaRPr lang="zh-CN" altLang="en-US"/>
          </a:p>
        </p:txBody>
      </p:sp>
      <p:sp>
        <p:nvSpPr>
          <p:cNvPr id="5" name="页脚占位符 4">
            <a:extLst>
              <a:ext uri="{FF2B5EF4-FFF2-40B4-BE49-F238E27FC236}">
                <a16:creationId xmlns:a16="http://schemas.microsoft.com/office/drawing/2014/main" id="{40F9D154-46B3-4D1A-AAD0-2E19CD6400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47DA4-2015-4A6D-A79E-241E83CF012E}"/>
              </a:ext>
            </a:extLst>
          </p:cNvPr>
          <p:cNvSpPr>
            <a:spLocks noGrp="1"/>
          </p:cNvSpPr>
          <p:nvPr>
            <p:ph type="sldNum" sz="quarter" idx="12"/>
          </p:nvPr>
        </p:nvSpPr>
        <p:spPr/>
        <p:txBody>
          <a:bodyPr/>
          <a:lstStyle/>
          <a:p>
            <a:fld id="{FE1282D0-AAD4-45D4-BBB1-9C369370A4D1}" type="slidenum">
              <a:rPr lang="zh-CN" altLang="en-US" smtClean="0"/>
              <a:t>‹#›</a:t>
            </a:fld>
            <a:endParaRPr lang="zh-CN" altLang="en-US"/>
          </a:p>
        </p:txBody>
      </p:sp>
    </p:spTree>
    <p:extLst>
      <p:ext uri="{BB962C8B-B14F-4D97-AF65-F5344CB8AC3E}">
        <p14:creationId xmlns:p14="http://schemas.microsoft.com/office/powerpoint/2010/main" val="3346040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13D43D3-61F7-4769-8C09-D76826FFF4F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4EA0FAB-BAAB-4180-9AE8-D8766427949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210239-D428-41DC-AB13-B48256B454D9}"/>
              </a:ext>
            </a:extLst>
          </p:cNvPr>
          <p:cNvSpPr>
            <a:spLocks noGrp="1"/>
          </p:cNvSpPr>
          <p:nvPr>
            <p:ph type="dt" sz="half" idx="10"/>
          </p:nvPr>
        </p:nvSpPr>
        <p:spPr/>
        <p:txBody>
          <a:bodyPr/>
          <a:lstStyle/>
          <a:p>
            <a:fld id="{F2DBAF85-632F-42F8-8F33-C087161D4D4E}" type="datetime1">
              <a:rPr lang="zh-CN" altLang="en-US" smtClean="0"/>
              <a:t>2025/3/13</a:t>
            </a:fld>
            <a:endParaRPr lang="zh-CN" altLang="en-US"/>
          </a:p>
        </p:txBody>
      </p:sp>
      <p:sp>
        <p:nvSpPr>
          <p:cNvPr id="5" name="页脚占位符 4">
            <a:extLst>
              <a:ext uri="{FF2B5EF4-FFF2-40B4-BE49-F238E27FC236}">
                <a16:creationId xmlns:a16="http://schemas.microsoft.com/office/drawing/2014/main" id="{37880BCB-0349-451E-BA1C-544863D03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1CA7DBE-1141-4285-86D1-564617A0C560}"/>
              </a:ext>
            </a:extLst>
          </p:cNvPr>
          <p:cNvSpPr>
            <a:spLocks noGrp="1"/>
          </p:cNvSpPr>
          <p:nvPr>
            <p:ph type="sldNum" sz="quarter" idx="12"/>
          </p:nvPr>
        </p:nvSpPr>
        <p:spPr/>
        <p:txBody>
          <a:bodyPr/>
          <a:lstStyle/>
          <a:p>
            <a:fld id="{FE1282D0-AAD4-45D4-BBB1-9C369370A4D1}" type="slidenum">
              <a:rPr lang="zh-CN" altLang="en-US" smtClean="0"/>
              <a:t>‹#›</a:t>
            </a:fld>
            <a:endParaRPr lang="zh-CN" altLang="en-US"/>
          </a:p>
        </p:txBody>
      </p:sp>
    </p:spTree>
    <p:extLst>
      <p:ext uri="{BB962C8B-B14F-4D97-AF65-F5344CB8AC3E}">
        <p14:creationId xmlns:p14="http://schemas.microsoft.com/office/powerpoint/2010/main" val="4146073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056CEC-A2BE-4292-8BB4-94EF1A2E40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7E4ABD-4345-42B7-9D27-211331B76B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63CB67-7CA0-4646-A3DA-E3C8C89FD9FD}"/>
              </a:ext>
            </a:extLst>
          </p:cNvPr>
          <p:cNvSpPr>
            <a:spLocks noGrp="1"/>
          </p:cNvSpPr>
          <p:nvPr>
            <p:ph type="dt" sz="half" idx="10"/>
          </p:nvPr>
        </p:nvSpPr>
        <p:spPr/>
        <p:txBody>
          <a:bodyPr/>
          <a:lstStyle/>
          <a:p>
            <a:fld id="{A409639B-15D0-4323-ABE8-79E5D4D03A79}" type="datetime1">
              <a:rPr lang="zh-CN" altLang="en-US" smtClean="0"/>
              <a:t>2025/3/13</a:t>
            </a:fld>
            <a:endParaRPr lang="zh-CN" altLang="en-US"/>
          </a:p>
        </p:txBody>
      </p:sp>
      <p:sp>
        <p:nvSpPr>
          <p:cNvPr id="5" name="页脚占位符 4">
            <a:extLst>
              <a:ext uri="{FF2B5EF4-FFF2-40B4-BE49-F238E27FC236}">
                <a16:creationId xmlns:a16="http://schemas.microsoft.com/office/drawing/2014/main" id="{54D03C3D-2A22-48D4-8D6C-44CE76873C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C35C81-C3E9-45A7-B16B-1A54D0BFFB38}"/>
              </a:ext>
            </a:extLst>
          </p:cNvPr>
          <p:cNvSpPr>
            <a:spLocks noGrp="1"/>
          </p:cNvSpPr>
          <p:nvPr>
            <p:ph type="sldNum" sz="quarter" idx="12"/>
          </p:nvPr>
        </p:nvSpPr>
        <p:spPr/>
        <p:txBody>
          <a:bodyPr/>
          <a:lstStyle/>
          <a:p>
            <a:fld id="{FE1282D0-AAD4-45D4-BBB1-9C369370A4D1}" type="slidenum">
              <a:rPr lang="zh-CN" altLang="en-US" smtClean="0"/>
              <a:t>‹#›</a:t>
            </a:fld>
            <a:endParaRPr lang="zh-CN" altLang="en-US"/>
          </a:p>
        </p:txBody>
      </p:sp>
    </p:spTree>
    <p:extLst>
      <p:ext uri="{BB962C8B-B14F-4D97-AF65-F5344CB8AC3E}">
        <p14:creationId xmlns:p14="http://schemas.microsoft.com/office/powerpoint/2010/main" val="109578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000C4E-12E6-4E17-B5F7-2611BD1E1B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C5A4E0F-DD2F-47A9-8A06-91B983C82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0B395CF-810D-4775-9926-A55C9B0EAE77}"/>
              </a:ext>
            </a:extLst>
          </p:cNvPr>
          <p:cNvSpPr>
            <a:spLocks noGrp="1"/>
          </p:cNvSpPr>
          <p:nvPr>
            <p:ph type="dt" sz="half" idx="10"/>
          </p:nvPr>
        </p:nvSpPr>
        <p:spPr/>
        <p:txBody>
          <a:bodyPr/>
          <a:lstStyle/>
          <a:p>
            <a:fld id="{EDC8E6B8-5EE2-476F-ACB4-94B3990357E0}" type="datetime1">
              <a:rPr lang="zh-CN" altLang="en-US" smtClean="0"/>
              <a:t>2025/3/13</a:t>
            </a:fld>
            <a:endParaRPr lang="zh-CN" altLang="en-US"/>
          </a:p>
        </p:txBody>
      </p:sp>
      <p:sp>
        <p:nvSpPr>
          <p:cNvPr id="5" name="页脚占位符 4">
            <a:extLst>
              <a:ext uri="{FF2B5EF4-FFF2-40B4-BE49-F238E27FC236}">
                <a16:creationId xmlns:a16="http://schemas.microsoft.com/office/drawing/2014/main" id="{4262A654-9F1B-4AEF-88CB-D67BDD6BB9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7CB231-8D18-4A6E-B9E8-0FB3348A00E1}"/>
              </a:ext>
            </a:extLst>
          </p:cNvPr>
          <p:cNvSpPr>
            <a:spLocks noGrp="1"/>
          </p:cNvSpPr>
          <p:nvPr>
            <p:ph type="sldNum" sz="quarter" idx="12"/>
          </p:nvPr>
        </p:nvSpPr>
        <p:spPr/>
        <p:txBody>
          <a:bodyPr/>
          <a:lstStyle/>
          <a:p>
            <a:fld id="{FE1282D0-AAD4-45D4-BBB1-9C369370A4D1}" type="slidenum">
              <a:rPr lang="zh-CN" altLang="en-US" smtClean="0"/>
              <a:t>‹#›</a:t>
            </a:fld>
            <a:endParaRPr lang="zh-CN" altLang="en-US"/>
          </a:p>
        </p:txBody>
      </p:sp>
    </p:spTree>
    <p:extLst>
      <p:ext uri="{BB962C8B-B14F-4D97-AF65-F5344CB8AC3E}">
        <p14:creationId xmlns:p14="http://schemas.microsoft.com/office/powerpoint/2010/main" val="1234319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74587A-7999-4840-80F0-D5106EC7AD3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B23B723-CB5C-482F-A247-3C2CB44C125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54E0870-504E-4081-88AB-2DC6160A554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E1EF4AD-6091-461E-B302-6964347018FA}"/>
              </a:ext>
            </a:extLst>
          </p:cNvPr>
          <p:cNvSpPr>
            <a:spLocks noGrp="1"/>
          </p:cNvSpPr>
          <p:nvPr>
            <p:ph type="dt" sz="half" idx="10"/>
          </p:nvPr>
        </p:nvSpPr>
        <p:spPr/>
        <p:txBody>
          <a:bodyPr/>
          <a:lstStyle/>
          <a:p>
            <a:fld id="{A29FF470-B832-455A-83A6-34E96013917A}" type="datetime1">
              <a:rPr lang="zh-CN" altLang="en-US" smtClean="0"/>
              <a:t>2025/3/13</a:t>
            </a:fld>
            <a:endParaRPr lang="zh-CN" altLang="en-US"/>
          </a:p>
        </p:txBody>
      </p:sp>
      <p:sp>
        <p:nvSpPr>
          <p:cNvPr id="6" name="页脚占位符 5">
            <a:extLst>
              <a:ext uri="{FF2B5EF4-FFF2-40B4-BE49-F238E27FC236}">
                <a16:creationId xmlns:a16="http://schemas.microsoft.com/office/drawing/2014/main" id="{C76589DB-B18A-478B-A567-1EF7DD1D0D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483D92D-3404-4C31-90EC-01EE9DC4954F}"/>
              </a:ext>
            </a:extLst>
          </p:cNvPr>
          <p:cNvSpPr>
            <a:spLocks noGrp="1"/>
          </p:cNvSpPr>
          <p:nvPr>
            <p:ph type="sldNum" sz="quarter" idx="12"/>
          </p:nvPr>
        </p:nvSpPr>
        <p:spPr/>
        <p:txBody>
          <a:bodyPr/>
          <a:lstStyle/>
          <a:p>
            <a:fld id="{FE1282D0-AAD4-45D4-BBB1-9C369370A4D1}" type="slidenum">
              <a:rPr lang="zh-CN" altLang="en-US" smtClean="0"/>
              <a:t>‹#›</a:t>
            </a:fld>
            <a:endParaRPr lang="zh-CN" altLang="en-US"/>
          </a:p>
        </p:txBody>
      </p:sp>
    </p:spTree>
    <p:extLst>
      <p:ext uri="{BB962C8B-B14F-4D97-AF65-F5344CB8AC3E}">
        <p14:creationId xmlns:p14="http://schemas.microsoft.com/office/powerpoint/2010/main" val="114608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0EF713-F2C6-4D9E-8412-141A9F8C32D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66FCDC-295F-4A2C-AB93-1616132846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7164591-66F2-494A-ADC0-5D570352C82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343D662-F709-4C01-9EAA-2F1E5E7E89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7CBA5B3-D778-4709-9903-0C6A95481D3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F2A1BF6-61FD-472B-9FFD-E76E835461DD}"/>
              </a:ext>
            </a:extLst>
          </p:cNvPr>
          <p:cNvSpPr>
            <a:spLocks noGrp="1"/>
          </p:cNvSpPr>
          <p:nvPr>
            <p:ph type="dt" sz="half" idx="10"/>
          </p:nvPr>
        </p:nvSpPr>
        <p:spPr/>
        <p:txBody>
          <a:bodyPr/>
          <a:lstStyle/>
          <a:p>
            <a:fld id="{08A44BCB-D522-46D0-8413-73A23E3EBA31}" type="datetime1">
              <a:rPr lang="zh-CN" altLang="en-US" smtClean="0"/>
              <a:t>2025/3/13</a:t>
            </a:fld>
            <a:endParaRPr lang="zh-CN" altLang="en-US"/>
          </a:p>
        </p:txBody>
      </p:sp>
      <p:sp>
        <p:nvSpPr>
          <p:cNvPr id="8" name="页脚占位符 7">
            <a:extLst>
              <a:ext uri="{FF2B5EF4-FFF2-40B4-BE49-F238E27FC236}">
                <a16:creationId xmlns:a16="http://schemas.microsoft.com/office/drawing/2014/main" id="{C8AC188A-87BC-49A5-A498-2DE720A086E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CC651EB-AEE6-461C-B640-C6EC42E3CDF5}"/>
              </a:ext>
            </a:extLst>
          </p:cNvPr>
          <p:cNvSpPr>
            <a:spLocks noGrp="1"/>
          </p:cNvSpPr>
          <p:nvPr>
            <p:ph type="sldNum" sz="quarter" idx="12"/>
          </p:nvPr>
        </p:nvSpPr>
        <p:spPr/>
        <p:txBody>
          <a:bodyPr/>
          <a:lstStyle/>
          <a:p>
            <a:fld id="{FE1282D0-AAD4-45D4-BBB1-9C369370A4D1}" type="slidenum">
              <a:rPr lang="zh-CN" altLang="en-US" smtClean="0"/>
              <a:t>‹#›</a:t>
            </a:fld>
            <a:endParaRPr lang="zh-CN" altLang="en-US"/>
          </a:p>
        </p:txBody>
      </p:sp>
    </p:spTree>
    <p:extLst>
      <p:ext uri="{BB962C8B-B14F-4D97-AF65-F5344CB8AC3E}">
        <p14:creationId xmlns:p14="http://schemas.microsoft.com/office/powerpoint/2010/main" val="169658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29EB1D-8C58-4521-B77B-2C55CD75C57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B256D7F-3EAF-41BD-9836-D7085234C630}"/>
              </a:ext>
            </a:extLst>
          </p:cNvPr>
          <p:cNvSpPr>
            <a:spLocks noGrp="1"/>
          </p:cNvSpPr>
          <p:nvPr>
            <p:ph type="dt" sz="half" idx="10"/>
          </p:nvPr>
        </p:nvSpPr>
        <p:spPr/>
        <p:txBody>
          <a:bodyPr/>
          <a:lstStyle/>
          <a:p>
            <a:fld id="{E8022EBC-77E3-4C99-9821-45030FAA763B}" type="datetime1">
              <a:rPr lang="zh-CN" altLang="en-US" smtClean="0"/>
              <a:t>2025/3/13</a:t>
            </a:fld>
            <a:endParaRPr lang="zh-CN" altLang="en-US"/>
          </a:p>
        </p:txBody>
      </p:sp>
      <p:sp>
        <p:nvSpPr>
          <p:cNvPr id="4" name="页脚占位符 3">
            <a:extLst>
              <a:ext uri="{FF2B5EF4-FFF2-40B4-BE49-F238E27FC236}">
                <a16:creationId xmlns:a16="http://schemas.microsoft.com/office/drawing/2014/main" id="{E212CCC3-36A5-49F0-87D5-377500D2853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BACC84A-A4FE-43CD-A9DD-42AA412808BA}"/>
              </a:ext>
            </a:extLst>
          </p:cNvPr>
          <p:cNvSpPr>
            <a:spLocks noGrp="1"/>
          </p:cNvSpPr>
          <p:nvPr>
            <p:ph type="sldNum" sz="quarter" idx="12"/>
          </p:nvPr>
        </p:nvSpPr>
        <p:spPr/>
        <p:txBody>
          <a:bodyPr/>
          <a:lstStyle/>
          <a:p>
            <a:fld id="{FE1282D0-AAD4-45D4-BBB1-9C369370A4D1}" type="slidenum">
              <a:rPr lang="zh-CN" altLang="en-US" smtClean="0"/>
              <a:t>‹#›</a:t>
            </a:fld>
            <a:endParaRPr lang="zh-CN" altLang="en-US"/>
          </a:p>
        </p:txBody>
      </p:sp>
    </p:spTree>
    <p:extLst>
      <p:ext uri="{BB962C8B-B14F-4D97-AF65-F5344CB8AC3E}">
        <p14:creationId xmlns:p14="http://schemas.microsoft.com/office/powerpoint/2010/main" val="63311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FEECFC-B7BE-4F68-A056-64490920DDA2}"/>
              </a:ext>
            </a:extLst>
          </p:cNvPr>
          <p:cNvSpPr>
            <a:spLocks noGrp="1"/>
          </p:cNvSpPr>
          <p:nvPr>
            <p:ph type="dt" sz="half" idx="10"/>
          </p:nvPr>
        </p:nvSpPr>
        <p:spPr/>
        <p:txBody>
          <a:bodyPr/>
          <a:lstStyle/>
          <a:p>
            <a:fld id="{DCFFCBFB-B85D-4736-9776-686894F68013}" type="datetime1">
              <a:rPr lang="zh-CN" altLang="en-US" smtClean="0"/>
              <a:t>2025/3/13</a:t>
            </a:fld>
            <a:endParaRPr lang="zh-CN" altLang="en-US"/>
          </a:p>
        </p:txBody>
      </p:sp>
      <p:sp>
        <p:nvSpPr>
          <p:cNvPr id="3" name="页脚占位符 2">
            <a:extLst>
              <a:ext uri="{FF2B5EF4-FFF2-40B4-BE49-F238E27FC236}">
                <a16:creationId xmlns:a16="http://schemas.microsoft.com/office/drawing/2014/main" id="{4CDECD1D-6910-4D30-906B-547DCF9D6FE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B31B21-A2E1-4F10-89AD-2B174ECA0D0F}"/>
              </a:ext>
            </a:extLst>
          </p:cNvPr>
          <p:cNvSpPr>
            <a:spLocks noGrp="1"/>
          </p:cNvSpPr>
          <p:nvPr>
            <p:ph type="sldNum" sz="quarter" idx="12"/>
          </p:nvPr>
        </p:nvSpPr>
        <p:spPr/>
        <p:txBody>
          <a:bodyPr/>
          <a:lstStyle/>
          <a:p>
            <a:fld id="{FE1282D0-AAD4-45D4-BBB1-9C369370A4D1}" type="slidenum">
              <a:rPr lang="zh-CN" altLang="en-US" smtClean="0"/>
              <a:t>‹#›</a:t>
            </a:fld>
            <a:endParaRPr lang="zh-CN" altLang="en-US"/>
          </a:p>
        </p:txBody>
      </p:sp>
    </p:spTree>
    <p:extLst>
      <p:ext uri="{BB962C8B-B14F-4D97-AF65-F5344CB8AC3E}">
        <p14:creationId xmlns:p14="http://schemas.microsoft.com/office/powerpoint/2010/main" val="3543015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C5D388-5AC7-410C-B9D1-87DE8D4BA48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E616188-E603-4B0D-8DEE-EB47FB5420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C4D345-0307-49A8-BCB3-E27F910A5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D3371C-49A0-4C25-85FB-A6CDD50DF108}"/>
              </a:ext>
            </a:extLst>
          </p:cNvPr>
          <p:cNvSpPr>
            <a:spLocks noGrp="1"/>
          </p:cNvSpPr>
          <p:nvPr>
            <p:ph type="dt" sz="half" idx="10"/>
          </p:nvPr>
        </p:nvSpPr>
        <p:spPr/>
        <p:txBody>
          <a:bodyPr/>
          <a:lstStyle/>
          <a:p>
            <a:fld id="{CC3E0E6E-362B-4D4E-8874-4B4CFD50F297}" type="datetime1">
              <a:rPr lang="zh-CN" altLang="en-US" smtClean="0"/>
              <a:t>2025/3/13</a:t>
            </a:fld>
            <a:endParaRPr lang="zh-CN" altLang="en-US"/>
          </a:p>
        </p:txBody>
      </p:sp>
      <p:sp>
        <p:nvSpPr>
          <p:cNvPr id="6" name="页脚占位符 5">
            <a:extLst>
              <a:ext uri="{FF2B5EF4-FFF2-40B4-BE49-F238E27FC236}">
                <a16:creationId xmlns:a16="http://schemas.microsoft.com/office/drawing/2014/main" id="{67B0A081-209E-473C-B729-0BE0464C190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4DDD5F-3AE9-4FAA-85A4-6CC9C5234C2E}"/>
              </a:ext>
            </a:extLst>
          </p:cNvPr>
          <p:cNvSpPr>
            <a:spLocks noGrp="1"/>
          </p:cNvSpPr>
          <p:nvPr>
            <p:ph type="sldNum" sz="quarter" idx="12"/>
          </p:nvPr>
        </p:nvSpPr>
        <p:spPr/>
        <p:txBody>
          <a:bodyPr/>
          <a:lstStyle/>
          <a:p>
            <a:fld id="{FE1282D0-AAD4-45D4-BBB1-9C369370A4D1}" type="slidenum">
              <a:rPr lang="zh-CN" altLang="en-US" smtClean="0"/>
              <a:t>‹#›</a:t>
            </a:fld>
            <a:endParaRPr lang="zh-CN" altLang="en-US"/>
          </a:p>
        </p:txBody>
      </p:sp>
    </p:spTree>
    <p:extLst>
      <p:ext uri="{BB962C8B-B14F-4D97-AF65-F5344CB8AC3E}">
        <p14:creationId xmlns:p14="http://schemas.microsoft.com/office/powerpoint/2010/main" val="2356888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C2ECF7-3704-4FB0-BD5A-5477DE810F8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8B92F3F-FD6B-4E7F-8D24-18E97CAD6F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AF755CF-A23A-45A9-8293-38AF7221C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B537D60-4536-4E79-8664-DEFAA5F1F8EF}"/>
              </a:ext>
            </a:extLst>
          </p:cNvPr>
          <p:cNvSpPr>
            <a:spLocks noGrp="1"/>
          </p:cNvSpPr>
          <p:nvPr>
            <p:ph type="dt" sz="half" idx="10"/>
          </p:nvPr>
        </p:nvSpPr>
        <p:spPr/>
        <p:txBody>
          <a:bodyPr/>
          <a:lstStyle/>
          <a:p>
            <a:fld id="{AEF1AB25-2314-435E-AE68-97B7E7995C5E}" type="datetime1">
              <a:rPr lang="zh-CN" altLang="en-US" smtClean="0"/>
              <a:t>2025/3/13</a:t>
            </a:fld>
            <a:endParaRPr lang="zh-CN" altLang="en-US"/>
          </a:p>
        </p:txBody>
      </p:sp>
      <p:sp>
        <p:nvSpPr>
          <p:cNvPr id="6" name="页脚占位符 5">
            <a:extLst>
              <a:ext uri="{FF2B5EF4-FFF2-40B4-BE49-F238E27FC236}">
                <a16:creationId xmlns:a16="http://schemas.microsoft.com/office/drawing/2014/main" id="{67E7972B-35C5-4B8E-8E12-159CADB5D2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84809D-DDBE-4022-A34C-4C05E51545E5}"/>
              </a:ext>
            </a:extLst>
          </p:cNvPr>
          <p:cNvSpPr>
            <a:spLocks noGrp="1"/>
          </p:cNvSpPr>
          <p:nvPr>
            <p:ph type="sldNum" sz="quarter" idx="12"/>
          </p:nvPr>
        </p:nvSpPr>
        <p:spPr/>
        <p:txBody>
          <a:bodyPr/>
          <a:lstStyle/>
          <a:p>
            <a:fld id="{FE1282D0-AAD4-45D4-BBB1-9C369370A4D1}" type="slidenum">
              <a:rPr lang="zh-CN" altLang="en-US" smtClean="0"/>
              <a:t>‹#›</a:t>
            </a:fld>
            <a:endParaRPr lang="zh-CN" altLang="en-US"/>
          </a:p>
        </p:txBody>
      </p:sp>
    </p:spTree>
    <p:extLst>
      <p:ext uri="{BB962C8B-B14F-4D97-AF65-F5344CB8AC3E}">
        <p14:creationId xmlns:p14="http://schemas.microsoft.com/office/powerpoint/2010/main" val="384771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467B1DC-F0E7-4B66-B8C4-BA37235CFC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9A27A1C-591D-4B13-B558-E1C25FA56A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42D14F-498E-4DFD-8F57-629F77D7B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1F535-DD50-4600-9AD5-1CC97C9491FE}" type="datetime1">
              <a:rPr lang="zh-CN" altLang="en-US" smtClean="0"/>
              <a:t>2025/3/13</a:t>
            </a:fld>
            <a:endParaRPr lang="zh-CN" altLang="en-US"/>
          </a:p>
        </p:txBody>
      </p:sp>
      <p:sp>
        <p:nvSpPr>
          <p:cNvPr id="5" name="页脚占位符 4">
            <a:extLst>
              <a:ext uri="{FF2B5EF4-FFF2-40B4-BE49-F238E27FC236}">
                <a16:creationId xmlns:a16="http://schemas.microsoft.com/office/drawing/2014/main" id="{8DDEC7FD-0B70-406B-95B6-B0DFB42BBA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2443C5-2224-4D85-83C0-60EF75ADE9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282D0-AAD4-45D4-BBB1-9C369370A4D1}" type="slidenum">
              <a:rPr lang="zh-CN" altLang="en-US" smtClean="0"/>
              <a:t>‹#›</a:t>
            </a:fld>
            <a:endParaRPr lang="zh-CN" altLang="en-US"/>
          </a:p>
        </p:txBody>
      </p:sp>
    </p:spTree>
    <p:extLst>
      <p:ext uri="{BB962C8B-B14F-4D97-AF65-F5344CB8AC3E}">
        <p14:creationId xmlns:p14="http://schemas.microsoft.com/office/powerpoint/2010/main" val="1695563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43.emf"/><Relationship Id="rId4" Type="http://schemas.openxmlformats.org/officeDocument/2006/relationships/package" Target="../embeddings/Microsoft_Word_Document.docx"/></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hemeOverride" Target="../theme/themeOverride2.xml"/><Relationship Id="rId5" Type="http://schemas.openxmlformats.org/officeDocument/2006/relationships/image" Target="../media/image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notesSlide" Target="../notesSlides/notesSlide13.xml"/><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44.wmf"/><Relationship Id="rId5" Type="http://schemas.openxmlformats.org/officeDocument/2006/relationships/oleObject" Target="../embeddings/oleObject3.bin"/><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33.tiff"/></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hemeOverride" Target="../theme/themeOverride3.xml"/><Relationship Id="rId5" Type="http://schemas.openxmlformats.org/officeDocument/2006/relationships/image" Target="../media/image3.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9.xml"/><Relationship Id="rId7"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68.png"/><Relationship Id="rId11" Type="http://schemas.openxmlformats.org/officeDocument/2006/relationships/image" Target="../media/image65.wmf"/><Relationship Id="rId5" Type="http://schemas.openxmlformats.org/officeDocument/2006/relationships/image" Target="../media/image67.png"/><Relationship Id="rId10" Type="http://schemas.openxmlformats.org/officeDocument/2006/relationships/oleObject" Target="../embeddings/oleObject6.bin"/><Relationship Id="rId4" Type="http://schemas.openxmlformats.org/officeDocument/2006/relationships/image" Target="../media/image66.png"/><Relationship Id="rId9" Type="http://schemas.openxmlformats.org/officeDocument/2006/relationships/image" Target="../media/image64.w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 Id="rId9"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6.emf"/><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themeOverride" Target="../theme/themeOverride1.xml"/><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8.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3.tiff"/><Relationship Id="rId5" Type="http://schemas.openxmlformats.org/officeDocument/2006/relationships/image" Target="../media/image32.tiff"/><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0.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9.xml"/><Relationship Id="rId7"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0.png"/><Relationship Id="rId11" Type="http://schemas.openxmlformats.org/officeDocument/2006/relationships/image" Target="../media/image37.emf"/><Relationship Id="rId5" Type="http://schemas.openxmlformats.org/officeDocument/2006/relationships/image" Target="../media/image39.png"/><Relationship Id="rId10" Type="http://schemas.openxmlformats.org/officeDocument/2006/relationships/oleObject" Target="../embeddings/oleObject2.bin"/><Relationship Id="rId4" Type="http://schemas.openxmlformats.org/officeDocument/2006/relationships/image" Target="../media/image38.emf"/><Relationship Id="rId9"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24B9B08-525E-4593-83AF-53DA25173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904" b="7904"/>
          <a:stretch/>
        </p:blipFill>
        <p:spPr bwMode="auto">
          <a:xfrm>
            <a:off x="0" y="1356758"/>
            <a:ext cx="12215445" cy="302342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0434C585-F3AF-45FC-B71B-A5784C81255C}"/>
              </a:ext>
            </a:extLst>
          </p:cNvPr>
          <p:cNvSpPr/>
          <p:nvPr/>
        </p:nvSpPr>
        <p:spPr>
          <a:xfrm>
            <a:off x="-1" y="1356758"/>
            <a:ext cx="12215445" cy="3023423"/>
          </a:xfrm>
          <a:prstGeom prst="rect">
            <a:avLst/>
          </a:prstGeom>
          <a:solidFill>
            <a:schemeClr val="accent1">
              <a:lumMod val="100000"/>
              <a:alpha val="81961"/>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Arial" panose="020F0502020204030204"/>
              <a:ea typeface="微软雅黑"/>
              <a:cs typeface="+mn-ea"/>
              <a:sym typeface="+mn-lt"/>
            </a:endParaRPr>
          </a:p>
        </p:txBody>
      </p:sp>
      <p:sp>
        <p:nvSpPr>
          <p:cNvPr id="7" name="TextBox 14">
            <a:extLst>
              <a:ext uri="{FF2B5EF4-FFF2-40B4-BE49-F238E27FC236}">
                <a16:creationId xmlns:a16="http://schemas.microsoft.com/office/drawing/2014/main" id="{752E09F2-2668-4CC0-B557-1022892FC197}"/>
              </a:ext>
            </a:extLst>
          </p:cNvPr>
          <p:cNvSpPr txBox="1"/>
          <p:nvPr/>
        </p:nvSpPr>
        <p:spPr>
          <a:xfrm>
            <a:off x="1471371" y="4419921"/>
            <a:ext cx="9202365" cy="461665"/>
          </a:xfrm>
          <a:prstGeom prst="rect">
            <a:avLst/>
          </a:prstGeom>
          <a:noFill/>
        </p:spPr>
        <p:txBody>
          <a:bodyPr wrap="square" rtlCol="0">
            <a:spAutoFit/>
          </a:bodyPr>
          <a:lstStyle/>
          <a:p>
            <a:pPr indent="457200">
              <a:spcBef>
                <a:spcPts val="600"/>
              </a:spcBef>
              <a:spcAft>
                <a:spcPts val="0"/>
              </a:spcAft>
            </a:pPr>
            <a:r>
              <a:rPr lang="en-US" altLang="zh-CN" sz="2400" b="1" dirty="0" err="1">
                <a:latin typeface="Times New Roman" panose="02020603050405020304" pitchFamily="18" charset="0"/>
                <a:ea typeface="Times New Roman" panose="02020603050405020304" pitchFamily="18" charset="0"/>
              </a:rPr>
              <a:t>Lide</a:t>
            </a:r>
            <a:r>
              <a:rPr lang="en-US" altLang="zh-CN" sz="2400" b="1" dirty="0">
                <a:latin typeface="Times New Roman" panose="02020603050405020304" pitchFamily="18" charset="0"/>
                <a:ea typeface="Times New Roman" panose="02020603050405020304" pitchFamily="18" charset="0"/>
              </a:rPr>
              <a:t> Zhu</a:t>
            </a:r>
            <a:r>
              <a:rPr lang="en-US" altLang="zh-CN" sz="2400" b="1" baseline="30000" dirty="0">
                <a:latin typeface="Times New Roman" panose="02020603050405020304" pitchFamily="18" charset="0"/>
                <a:ea typeface="Times New Roman" panose="02020603050405020304" pitchFamily="18" charset="0"/>
              </a:rPr>
              <a:t>1</a:t>
            </a:r>
            <a:r>
              <a:rPr lang="en-US" altLang="zh-CN" sz="2400" b="1" dirty="0">
                <a:latin typeface="Times New Roman" panose="02020603050405020304" pitchFamily="18" charset="0"/>
                <a:ea typeface="Times New Roman" panose="02020603050405020304" pitchFamily="18" charset="0"/>
              </a:rPr>
              <a:t>, </a:t>
            </a:r>
            <a:r>
              <a:rPr lang="en-US" altLang="zh-CN" sz="2400" b="1" dirty="0" err="1">
                <a:latin typeface="Times New Roman" panose="02020603050405020304" pitchFamily="18" charset="0"/>
                <a:ea typeface="Times New Roman" panose="02020603050405020304" pitchFamily="18" charset="0"/>
              </a:rPr>
              <a:t>Hongchun</a:t>
            </a:r>
            <a:r>
              <a:rPr lang="en-US" altLang="zh-CN" sz="2400" b="1" dirty="0">
                <a:latin typeface="Times New Roman" panose="02020603050405020304" pitchFamily="18" charset="0"/>
                <a:ea typeface="Times New Roman" panose="02020603050405020304" pitchFamily="18" charset="0"/>
              </a:rPr>
              <a:t> Zhu</a:t>
            </a:r>
            <a:r>
              <a:rPr lang="en-US" altLang="zh-CN" sz="2400" b="1" baseline="30000" dirty="0">
                <a:latin typeface="Times New Roman" panose="02020603050405020304" pitchFamily="18" charset="0"/>
                <a:ea typeface="Times New Roman" panose="02020603050405020304" pitchFamily="18" charset="0"/>
              </a:rPr>
              <a:t>1*</a:t>
            </a:r>
            <a:r>
              <a:rPr lang="en-US" altLang="zh-CN" sz="2400" b="1" dirty="0">
                <a:latin typeface="Times New Roman" panose="02020603050405020304" pitchFamily="18" charset="0"/>
                <a:ea typeface="Times New Roman" panose="02020603050405020304" pitchFamily="18" charset="0"/>
              </a:rPr>
              <a:t>, </a:t>
            </a:r>
            <a:r>
              <a:rPr lang="en-US" altLang="zh-CN" sz="2400" b="1" dirty="0" err="1">
                <a:latin typeface="Times New Roman" panose="02020603050405020304" pitchFamily="18" charset="0"/>
                <a:ea typeface="Times New Roman" panose="02020603050405020304" pitchFamily="18" charset="0"/>
              </a:rPr>
              <a:t>Huazhao</a:t>
            </a:r>
            <a:r>
              <a:rPr lang="en-US" altLang="zh-CN" sz="2400" b="1" dirty="0">
                <a:latin typeface="Times New Roman" panose="02020603050405020304" pitchFamily="18" charset="0"/>
                <a:ea typeface="Times New Roman" panose="02020603050405020304" pitchFamily="18" charset="0"/>
              </a:rPr>
              <a:t> Suo</a:t>
            </a:r>
            <a:r>
              <a:rPr lang="en-US" altLang="zh-CN" sz="2400" b="1" baseline="30000" dirty="0">
                <a:latin typeface="Times New Roman" panose="02020603050405020304" pitchFamily="18" charset="0"/>
                <a:ea typeface="Times New Roman" panose="02020603050405020304" pitchFamily="18" charset="0"/>
              </a:rPr>
              <a:t>1</a:t>
            </a:r>
            <a:r>
              <a:rPr lang="en-US" altLang="zh-CN" sz="2400" b="1" dirty="0">
                <a:latin typeface="Times New Roman" panose="02020603050405020304" pitchFamily="18" charset="0"/>
                <a:ea typeface="Times New Roman" panose="02020603050405020304" pitchFamily="18" charset="0"/>
              </a:rPr>
              <a:t>, Yong Zhang</a:t>
            </a:r>
            <a:r>
              <a:rPr lang="en-US" altLang="zh-CN" sz="2400" b="1" baseline="30000" dirty="0">
                <a:latin typeface="Times New Roman" panose="02020603050405020304" pitchFamily="18" charset="0"/>
                <a:ea typeface="Times New Roman" panose="02020603050405020304" pitchFamily="18" charset="0"/>
              </a:rPr>
              <a:t>2*</a:t>
            </a:r>
            <a:endParaRPr lang="zh-CN" altLang="zh-CN" sz="2400" b="1" dirty="0">
              <a:latin typeface="Times New Roman" panose="02020603050405020304" pitchFamily="18" charset="0"/>
              <a:ea typeface="Times New Roman" panose="02020603050405020304" pitchFamily="18" charset="0"/>
            </a:endParaRPr>
          </a:p>
        </p:txBody>
      </p:sp>
      <p:sp>
        <p:nvSpPr>
          <p:cNvPr id="8" name="TextBox 28">
            <a:extLst>
              <a:ext uri="{FF2B5EF4-FFF2-40B4-BE49-F238E27FC236}">
                <a16:creationId xmlns:a16="http://schemas.microsoft.com/office/drawing/2014/main" id="{9A0D49AD-6C82-475C-89E0-C51BEFEF4834}"/>
              </a:ext>
            </a:extLst>
          </p:cNvPr>
          <p:cNvSpPr txBox="1"/>
          <p:nvPr/>
        </p:nvSpPr>
        <p:spPr>
          <a:xfrm>
            <a:off x="197035" y="4924565"/>
            <a:ext cx="11262149" cy="784830"/>
          </a:xfrm>
          <a:prstGeom prst="rect">
            <a:avLst/>
          </a:prstGeom>
          <a:noFill/>
        </p:spPr>
        <p:txBody>
          <a:bodyPr wrap="square" rtlCol="0">
            <a:spAutoFit/>
          </a:bodyPr>
          <a:lstStyle/>
          <a:p>
            <a:pPr marL="457200">
              <a:spcBef>
                <a:spcPts val="600"/>
              </a:spcBef>
            </a:pPr>
            <a:r>
              <a:rPr lang="en-US" altLang="zh-CN" sz="2000" dirty="0">
                <a:latin typeface="Times New Roman" panose="02020603050405020304" pitchFamily="18" charset="0"/>
                <a:ea typeface="Times New Roman" panose="02020603050405020304" pitchFamily="18" charset="0"/>
              </a:rPr>
              <a:t>1 College of Geodesy and Geomatics, Shandong University of Science and Technology, Qingdao, China </a:t>
            </a:r>
            <a:endParaRPr lang="zh-CN" altLang="zh-CN" sz="2000" dirty="0">
              <a:latin typeface="Times New Roman" panose="02020603050405020304" pitchFamily="18" charset="0"/>
              <a:ea typeface="Times New Roman" panose="02020603050405020304" pitchFamily="18" charset="0"/>
            </a:endParaRPr>
          </a:p>
          <a:p>
            <a:pPr marL="457200">
              <a:spcBef>
                <a:spcPts val="600"/>
              </a:spcBef>
            </a:pPr>
            <a:r>
              <a:rPr lang="en-US" altLang="zh-CN" sz="2000" dirty="0">
                <a:latin typeface="Times New Roman" panose="02020603050405020304" pitchFamily="18" charset="0"/>
                <a:ea typeface="Times New Roman" panose="02020603050405020304" pitchFamily="18" charset="0"/>
              </a:rPr>
              <a:t>2 National Satellite Meteorological, China Meteorological Administration,</a:t>
            </a:r>
            <a:r>
              <a:rPr lang="en-US" altLang="zh-CN" sz="2000" dirty="0">
                <a:latin typeface="Times New Roman" panose="02020603050405020304" pitchFamily="18" charset="0"/>
              </a:rPr>
              <a:t> </a:t>
            </a:r>
            <a:r>
              <a:rPr lang="en-US" altLang="zh-CN" sz="2000" dirty="0">
                <a:latin typeface="Times New Roman" panose="02020603050405020304" pitchFamily="18" charset="0"/>
                <a:ea typeface="Times New Roman" panose="02020603050405020304" pitchFamily="18" charset="0"/>
              </a:rPr>
              <a:t>Beijing, China</a:t>
            </a:r>
          </a:p>
        </p:txBody>
      </p:sp>
      <p:sp>
        <p:nvSpPr>
          <p:cNvPr id="11" name="Rectangle 9">
            <a:extLst>
              <a:ext uri="{FF2B5EF4-FFF2-40B4-BE49-F238E27FC236}">
                <a16:creationId xmlns:a16="http://schemas.microsoft.com/office/drawing/2014/main" id="{F401DACA-8D69-48AE-B146-D791D8BD3D2A}"/>
              </a:ext>
            </a:extLst>
          </p:cNvPr>
          <p:cNvSpPr/>
          <p:nvPr/>
        </p:nvSpPr>
        <p:spPr>
          <a:xfrm>
            <a:off x="243192" y="1459208"/>
            <a:ext cx="11215992" cy="2800767"/>
          </a:xfrm>
          <a:prstGeom prst="rect">
            <a:avLst/>
          </a:prstGeom>
        </p:spPr>
        <p:txBody>
          <a:bodyPr wrap="square">
            <a:spAutoFit/>
          </a:bodyPr>
          <a:lstStyle/>
          <a:p>
            <a:pPr lvl="0" algn="ctr">
              <a:defRPr/>
            </a:pPr>
            <a:r>
              <a:rPr lang="en-US" altLang="zh-CN" sz="4400" b="1" dirty="0" err="1">
                <a:solidFill>
                  <a:prstClr val="white"/>
                </a:solidFill>
                <a:latin typeface="微软雅黑" panose="020B0503020204020204" pitchFamily="34" charset="-122"/>
                <a:ea typeface="微软雅黑" panose="020B0503020204020204" pitchFamily="34" charset="-122"/>
                <a:cs typeface="阿里巴巴普惠体 B" panose="00020600040101010101" pitchFamily="18" charset="-122"/>
              </a:rPr>
              <a:t>Spatio</a:t>
            </a:r>
            <a:r>
              <a:rPr lang="en-US" altLang="zh-CN" sz="4400" b="1" dirty="0">
                <a:solidFill>
                  <a:prstClr val="white"/>
                </a:solidFill>
                <a:latin typeface="微软雅黑" panose="020B0503020204020204" pitchFamily="34" charset="-122"/>
                <a:ea typeface="微软雅黑" panose="020B0503020204020204" pitchFamily="34" charset="-122"/>
                <a:cs typeface="阿里巴巴普惠体 B" panose="00020600040101010101" pitchFamily="18" charset="-122"/>
              </a:rPr>
              <a:t>-Temporal Fusion and Selection of pseudo-invariant calibration sites (PICS) Based on Multi-Source Remote Sensing of Lunar Observations</a:t>
            </a:r>
            <a:endPar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endParaRPr>
          </a:p>
        </p:txBody>
      </p:sp>
      <p:cxnSp>
        <p:nvCxnSpPr>
          <p:cNvPr id="20" name="直接连接符 19">
            <a:extLst>
              <a:ext uri="{FF2B5EF4-FFF2-40B4-BE49-F238E27FC236}">
                <a16:creationId xmlns:a16="http://schemas.microsoft.com/office/drawing/2014/main" id="{E269267B-E9A3-44D9-B96D-4A6DD387A5B6}"/>
              </a:ext>
            </a:extLst>
          </p:cNvPr>
          <p:cNvCxnSpPr>
            <a:cxnSpLocks/>
          </p:cNvCxnSpPr>
          <p:nvPr/>
        </p:nvCxnSpPr>
        <p:spPr>
          <a:xfrm flipV="1">
            <a:off x="0" y="6753016"/>
            <a:ext cx="5049649" cy="17338"/>
          </a:xfrm>
          <a:prstGeom prst="line">
            <a:avLst/>
          </a:prstGeom>
          <a:noFill/>
          <a:ln w="38100" cap="flat" cmpd="sng" algn="ctr">
            <a:solidFill>
              <a:schemeClr val="accent1">
                <a:lumMod val="100000"/>
              </a:schemeClr>
            </a:solidFill>
            <a:prstDash val="solid"/>
            <a:miter lim="800000"/>
          </a:ln>
          <a:effectLst/>
        </p:spPr>
      </p:cxnSp>
      <p:cxnSp>
        <p:nvCxnSpPr>
          <p:cNvPr id="21" name="直接连接符 20">
            <a:extLst>
              <a:ext uri="{FF2B5EF4-FFF2-40B4-BE49-F238E27FC236}">
                <a16:creationId xmlns:a16="http://schemas.microsoft.com/office/drawing/2014/main" id="{A7D04AB4-576E-40E2-92A5-CCA2D6A3EBF6}"/>
              </a:ext>
            </a:extLst>
          </p:cNvPr>
          <p:cNvCxnSpPr>
            <a:cxnSpLocks/>
          </p:cNvCxnSpPr>
          <p:nvPr/>
        </p:nvCxnSpPr>
        <p:spPr>
          <a:xfrm>
            <a:off x="6862222" y="6753016"/>
            <a:ext cx="5329778" cy="0"/>
          </a:xfrm>
          <a:prstGeom prst="line">
            <a:avLst/>
          </a:prstGeom>
          <a:noFill/>
          <a:ln w="38100" cap="flat" cmpd="sng" algn="ctr">
            <a:solidFill>
              <a:schemeClr val="accent1">
                <a:lumMod val="100000"/>
              </a:schemeClr>
            </a:solidFill>
            <a:prstDash val="solid"/>
            <a:miter lim="800000"/>
          </a:ln>
          <a:effectLst/>
        </p:spPr>
      </p:cxnSp>
      <p:sp>
        <p:nvSpPr>
          <p:cNvPr id="25" name="文本框 24">
            <a:extLst>
              <a:ext uri="{FF2B5EF4-FFF2-40B4-BE49-F238E27FC236}">
                <a16:creationId xmlns:a16="http://schemas.microsoft.com/office/drawing/2014/main" id="{2E768B99-7E5B-457F-9E91-E2128CB86BD8}"/>
              </a:ext>
            </a:extLst>
          </p:cNvPr>
          <p:cNvSpPr txBox="1"/>
          <p:nvPr/>
        </p:nvSpPr>
        <p:spPr>
          <a:xfrm>
            <a:off x="4480079" y="6514232"/>
            <a:ext cx="31849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13A89">
                    <a:lumMod val="100000"/>
                  </a:srgbClr>
                </a:solidFill>
                <a:effectLst/>
                <a:uLnTx/>
                <a:uFillTx/>
                <a:latin typeface="华文行楷" panose="02010800040101010101" pitchFamily="2" charset="-122"/>
                <a:ea typeface="华文行楷" panose="02010800040101010101" pitchFamily="2" charset="-122"/>
                <a:cs typeface="+mn-cs"/>
              </a:rPr>
              <a:t>惟真求新</a:t>
            </a:r>
            <a:endParaRPr kumimoji="0" lang="zh-CN" altLang="en-US" sz="1800" b="0" i="0" u="none" strike="noStrike" kern="1200" cap="none" spc="0" normalizeH="0" baseline="0" noProof="0" dirty="0">
              <a:ln>
                <a:noFill/>
              </a:ln>
              <a:solidFill>
                <a:srgbClr val="013A89">
                  <a:lumMod val="100000"/>
                </a:srgbClr>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104EC48E-FF02-4CEC-AFBC-53392C35C2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822" y="-608663"/>
            <a:ext cx="3956560" cy="2373937"/>
          </a:xfrm>
          <a:prstGeom prst="rect">
            <a:avLst/>
          </a:prstGeom>
        </p:spPr>
      </p:pic>
      <p:sp>
        <p:nvSpPr>
          <p:cNvPr id="3" name="灯片编号占位符 2">
            <a:extLst>
              <a:ext uri="{FF2B5EF4-FFF2-40B4-BE49-F238E27FC236}">
                <a16:creationId xmlns:a16="http://schemas.microsoft.com/office/drawing/2014/main" id="{6D9D814E-1D7C-69DF-41CF-9ABAF66AA884}"/>
              </a:ext>
            </a:extLst>
          </p:cNvPr>
          <p:cNvSpPr>
            <a:spLocks noGrp="1"/>
          </p:cNvSpPr>
          <p:nvPr>
            <p:ph type="sldNum" sz="quarter" idx="12"/>
          </p:nvPr>
        </p:nvSpPr>
        <p:spPr/>
        <p:txBody>
          <a:bodyPr/>
          <a:lstStyle/>
          <a:p>
            <a:fld id="{FE1282D0-AAD4-45D4-BBB1-9C369370A4D1}" type="slidenum">
              <a:rPr lang="zh-CN" altLang="en-US" smtClean="0"/>
              <a:t>1</a:t>
            </a:fld>
            <a:endParaRPr lang="zh-CN" altLang="en-US" dirty="0"/>
          </a:p>
        </p:txBody>
      </p:sp>
      <p:sp>
        <p:nvSpPr>
          <p:cNvPr id="6" name="文本框 5">
            <a:extLst>
              <a:ext uri="{FF2B5EF4-FFF2-40B4-BE49-F238E27FC236}">
                <a16:creationId xmlns:a16="http://schemas.microsoft.com/office/drawing/2014/main" id="{EB16197E-FBFA-F335-6CC0-34E21F1974F0}"/>
              </a:ext>
            </a:extLst>
          </p:cNvPr>
          <p:cNvSpPr txBox="1"/>
          <p:nvPr/>
        </p:nvSpPr>
        <p:spPr>
          <a:xfrm>
            <a:off x="7261736" y="5788648"/>
            <a:ext cx="4849200" cy="646331"/>
          </a:xfrm>
          <a:prstGeom prst="rect">
            <a:avLst/>
          </a:prstGeom>
          <a:noFill/>
        </p:spPr>
        <p:txBody>
          <a:bodyPr wrap="square" rtlCol="0">
            <a:spAutoFit/>
          </a:bodyPr>
          <a:lstStyle/>
          <a:p>
            <a:r>
              <a:rPr lang="en-US" altLang="zh-CN" dirty="0">
                <a:solidFill>
                  <a:srgbClr val="0901AF"/>
                </a:solidFill>
                <a:latin typeface="Times New Roman" panose="02020603050405020304" pitchFamily="18" charset="0"/>
                <a:cs typeface="Times New Roman" panose="02020603050405020304" pitchFamily="18" charset="0"/>
              </a:rPr>
              <a:t>Part 1 submitted to ICARUS, in review</a:t>
            </a:r>
          </a:p>
          <a:p>
            <a:r>
              <a:rPr lang="en-US" altLang="zh-CN" dirty="0">
                <a:solidFill>
                  <a:srgbClr val="0901AF"/>
                </a:solidFill>
                <a:latin typeface="Times New Roman" panose="02020603050405020304" pitchFamily="18" charset="0"/>
                <a:cs typeface="Times New Roman" panose="02020603050405020304" pitchFamily="18" charset="0"/>
              </a:rPr>
              <a:t>Part 3 submitted to </a:t>
            </a:r>
            <a:r>
              <a:rPr lang="en-US" altLang="zh-CN" dirty="0">
                <a:solidFill>
                  <a:srgbClr val="0901AF"/>
                </a:solidFill>
                <a:latin typeface="Times New Roman" panose="02020603050405020304" pitchFamily="18" charset="0"/>
                <a:ea typeface="黑体" panose="02010609060101010101" pitchFamily="49" charset="-122"/>
                <a:cs typeface="Times New Roman" panose="02020603050405020304" pitchFamily="18" charset="0"/>
              </a:rPr>
              <a:t>Acta Optica </a:t>
            </a:r>
            <a:r>
              <a:rPr lang="en-US" altLang="zh-CN" dirty="0" err="1">
                <a:solidFill>
                  <a:srgbClr val="0901AF"/>
                </a:solidFill>
                <a:latin typeface="Times New Roman" panose="02020603050405020304" pitchFamily="18" charset="0"/>
                <a:ea typeface="黑体" panose="02010609060101010101" pitchFamily="49" charset="-122"/>
                <a:cs typeface="Times New Roman" panose="02020603050405020304" pitchFamily="18" charset="0"/>
              </a:rPr>
              <a:t>Sinica</a:t>
            </a:r>
            <a:r>
              <a:rPr lang="en-US" altLang="zh-CN" dirty="0">
                <a:solidFill>
                  <a:srgbClr val="0901A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solidFill>
                  <a:srgbClr val="0901AF"/>
                </a:solidFill>
                <a:latin typeface="Times New Roman" panose="02020603050405020304" pitchFamily="18" charset="0"/>
                <a:cs typeface="Times New Roman" panose="02020603050405020304" pitchFamily="18" charset="0"/>
              </a:rPr>
              <a:t> in review</a:t>
            </a:r>
            <a:endParaRPr lang="zh-CN" altLang="en-US" dirty="0">
              <a:solidFill>
                <a:srgbClr val="0901AF"/>
              </a:solidFill>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73CD47FC-D96B-677D-6B40-1CDC63C5603B}"/>
              </a:ext>
            </a:extLst>
          </p:cNvPr>
          <p:cNvPicPr>
            <a:picLocks noChangeAspect="1"/>
          </p:cNvPicPr>
          <p:nvPr/>
        </p:nvPicPr>
        <p:blipFill>
          <a:blip r:embed="rId5"/>
          <a:stretch>
            <a:fillRect/>
          </a:stretch>
        </p:blipFill>
        <p:spPr>
          <a:xfrm>
            <a:off x="10172700" y="0"/>
            <a:ext cx="2019300" cy="981075"/>
          </a:xfrm>
          <a:prstGeom prst="rect">
            <a:avLst/>
          </a:prstGeom>
        </p:spPr>
      </p:pic>
    </p:spTree>
    <p:extLst>
      <p:ext uri="{BB962C8B-B14F-4D97-AF65-F5344CB8AC3E}">
        <p14:creationId xmlns:p14="http://schemas.microsoft.com/office/powerpoint/2010/main" val="192812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B851DC-0E2C-4B1D-A12C-1FD1E058D457}"/>
              </a:ext>
            </a:extLst>
          </p:cNvPr>
          <p:cNvGrpSpPr/>
          <p:nvPr/>
        </p:nvGrpSpPr>
        <p:grpSpPr>
          <a:xfrm>
            <a:off x="335361" y="116633"/>
            <a:ext cx="11521279" cy="693041"/>
            <a:chOff x="335361" y="116633"/>
            <a:chExt cx="11521279" cy="693041"/>
          </a:xfrm>
        </p:grpSpPr>
        <p:grpSp>
          <p:nvGrpSpPr>
            <p:cNvPr id="3" name="组合 2">
              <a:extLst>
                <a:ext uri="{FF2B5EF4-FFF2-40B4-BE49-F238E27FC236}">
                  <a16:creationId xmlns:a16="http://schemas.microsoft.com/office/drawing/2014/main" id="{C68CF940-C7B7-4149-96F3-696561F0477D}"/>
                </a:ext>
              </a:extLst>
            </p:cNvPr>
            <p:cNvGrpSpPr/>
            <p:nvPr/>
          </p:nvGrpSpPr>
          <p:grpSpPr>
            <a:xfrm>
              <a:off x="335361" y="116633"/>
              <a:ext cx="629872" cy="612768"/>
              <a:chOff x="3070727" y="196457"/>
              <a:chExt cx="692047" cy="673255"/>
            </a:xfrm>
          </p:grpSpPr>
          <p:sp>
            <p:nvSpPr>
              <p:cNvPr id="8" name="平行四边形 7">
                <a:extLst>
                  <a:ext uri="{FF2B5EF4-FFF2-40B4-BE49-F238E27FC236}">
                    <a16:creationId xmlns:a16="http://schemas.microsoft.com/office/drawing/2014/main" id="{983733CB-D8E5-4CC2-86D3-B7299CAA5A06}"/>
                  </a:ext>
                </a:extLst>
              </p:cNvPr>
              <p:cNvSpPr/>
              <p:nvPr/>
            </p:nvSpPr>
            <p:spPr>
              <a:xfrm>
                <a:off x="3070727" y="196457"/>
                <a:ext cx="629587" cy="612775"/>
              </a:xfrm>
              <a:prstGeom prst="parallelogram">
                <a:avLst/>
              </a:prstGeom>
              <a:solidFill>
                <a:schemeClr val="accent1">
                  <a:lumMod val="100000"/>
                </a:schemeClr>
              </a:solid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平行四边形 8">
                <a:extLst>
                  <a:ext uri="{FF2B5EF4-FFF2-40B4-BE49-F238E27FC236}">
                    <a16:creationId xmlns:a16="http://schemas.microsoft.com/office/drawing/2014/main" id="{3AE9B9B5-B0D8-448A-98CE-2D9079CCB1FC}"/>
                  </a:ext>
                </a:extLst>
              </p:cNvPr>
              <p:cNvSpPr/>
              <p:nvPr/>
            </p:nvSpPr>
            <p:spPr>
              <a:xfrm>
                <a:off x="3133187" y="256937"/>
                <a:ext cx="629587" cy="612775"/>
              </a:xfrm>
              <a:prstGeom prst="parallelogram">
                <a:avLst/>
              </a:prstGeom>
              <a:no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cxnSp>
          <p:nvCxnSpPr>
            <p:cNvPr id="4" name="直接连接符 3">
              <a:extLst>
                <a:ext uri="{FF2B5EF4-FFF2-40B4-BE49-F238E27FC236}">
                  <a16:creationId xmlns:a16="http://schemas.microsoft.com/office/drawing/2014/main" id="{7410AA5A-B90A-4C43-83AE-4B9A046E22DD}"/>
                </a:ext>
              </a:extLst>
            </p:cNvPr>
            <p:cNvCxnSpPr>
              <a:cxnSpLocks/>
            </p:cNvCxnSpPr>
            <p:nvPr/>
          </p:nvCxnSpPr>
          <p:spPr>
            <a:xfrm>
              <a:off x="367840" y="809674"/>
              <a:ext cx="11488800" cy="0"/>
            </a:xfrm>
            <a:prstGeom prst="line">
              <a:avLst/>
            </a:prstGeom>
            <a:noFill/>
            <a:ln w="9525" cap="flat" cmpd="sng" algn="ctr">
              <a:solidFill>
                <a:schemeClr val="accent1">
                  <a:lumMod val="100000"/>
                </a:schemeClr>
              </a:solidFill>
              <a:prstDash val="solid"/>
            </a:ln>
            <a:effectLst/>
          </p:spPr>
        </p:cxnSp>
        <p:sp>
          <p:nvSpPr>
            <p:cNvPr id="5" name="文本占位符 5">
              <a:extLst>
                <a:ext uri="{FF2B5EF4-FFF2-40B4-BE49-F238E27FC236}">
                  <a16:creationId xmlns:a16="http://schemas.microsoft.com/office/drawing/2014/main" id="{965B9144-F10A-4CEF-9229-8199E22081AC}"/>
                </a:ext>
              </a:extLst>
            </p:cNvPr>
            <p:cNvSpPr txBox="1">
              <a:spLocks/>
            </p:cNvSpPr>
            <p:nvPr/>
          </p:nvSpPr>
          <p:spPr>
            <a:xfrm>
              <a:off x="1127448" y="193957"/>
              <a:ext cx="5040313" cy="612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2428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n-cs"/>
                </a:rPr>
                <a:t> </a:t>
              </a:r>
            </a:p>
          </p:txBody>
        </p:sp>
      </p:grpSp>
      <p:sp>
        <p:nvSpPr>
          <p:cNvPr id="6" name="矩形 5">
            <a:extLst>
              <a:ext uri="{FF2B5EF4-FFF2-40B4-BE49-F238E27FC236}">
                <a16:creationId xmlns:a16="http://schemas.microsoft.com/office/drawing/2014/main" id="{78C8A8C7-08B3-4C9A-8BA5-5374343645C8}"/>
              </a:ext>
            </a:extLst>
          </p:cNvPr>
          <p:cNvSpPr/>
          <p:nvPr/>
        </p:nvSpPr>
        <p:spPr>
          <a:xfrm>
            <a:off x="965233" y="82105"/>
            <a:ext cx="7811690" cy="646331"/>
          </a:xfrm>
          <a:prstGeom prst="rect">
            <a:avLst/>
          </a:prstGeom>
        </p:spPr>
        <p:txBody>
          <a:bodyPr wrap="none">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Lunar Brightness Temperature Model </a:t>
            </a:r>
            <a:endParaRPr lang="zh-CN" altLang="en-US" sz="3600" b="1" dirty="0"/>
          </a:p>
        </p:txBody>
      </p:sp>
      <p:pic>
        <p:nvPicPr>
          <p:cNvPr id="12" name="图片 11">
            <a:extLst>
              <a:ext uri="{FF2B5EF4-FFF2-40B4-BE49-F238E27FC236}">
                <a16:creationId xmlns:a16="http://schemas.microsoft.com/office/drawing/2014/main" id="{DD37E959-D5F3-46DB-AE83-B1D76E3B3186}"/>
              </a:ext>
            </a:extLst>
          </p:cNvPr>
          <p:cNvPicPr>
            <a:picLocks noChangeAspect="1"/>
          </p:cNvPicPr>
          <p:nvPr/>
        </p:nvPicPr>
        <p:blipFill>
          <a:blip r:embed="rId3">
            <a:extLst>
              <a:ext uri="{28A0092B-C50C-407E-A947-70E740481C1C}">
                <a14:useLocalDpi xmlns:a14="http://schemas.microsoft.com/office/drawing/2010/main" val="0"/>
              </a:ext>
            </a:extLst>
          </a:blip>
          <a:srcRect t="4555" r="2818" b="13457"/>
          <a:stretch>
            <a:fillRect/>
          </a:stretch>
        </p:blipFill>
        <p:spPr bwMode="auto">
          <a:xfrm>
            <a:off x="2023768" y="806732"/>
            <a:ext cx="8144464" cy="4795089"/>
          </a:xfrm>
          <a:prstGeom prst="rect">
            <a:avLst/>
          </a:prstGeom>
          <a:noFill/>
          <a:ln>
            <a:noFill/>
          </a:ln>
        </p:spPr>
      </p:pic>
      <p:sp>
        <p:nvSpPr>
          <p:cNvPr id="13" name="矩形 12">
            <a:extLst>
              <a:ext uri="{FF2B5EF4-FFF2-40B4-BE49-F238E27FC236}">
                <a16:creationId xmlns:a16="http://schemas.microsoft.com/office/drawing/2014/main" id="{1AA0424A-6F49-4660-B1DB-2D02624924D5}"/>
              </a:ext>
            </a:extLst>
          </p:cNvPr>
          <p:cNvSpPr/>
          <p:nvPr/>
        </p:nvSpPr>
        <p:spPr>
          <a:xfrm>
            <a:off x="1508212" y="5680117"/>
            <a:ext cx="9319097" cy="923330"/>
          </a:xfrm>
          <a:prstGeom prst="rect">
            <a:avLst/>
          </a:prstGeom>
        </p:spPr>
        <p:txBody>
          <a:bodyPr wrap="square">
            <a:spAutoFit/>
          </a:bodyPr>
          <a:lstStyle/>
          <a:p>
            <a:pPr>
              <a:spcAft>
                <a:spcPts val="0"/>
              </a:spcAft>
            </a:pPr>
            <a:r>
              <a:rPr lang="en-US" altLang="zh-CN" b="1" kern="0" dirty="0">
                <a:latin typeface="Times New Roman" panose="02020603050405020304" pitchFamily="18" charset="0"/>
                <a:ea typeface="宋体" panose="02010600030101010101" pitchFamily="2" charset="-122"/>
                <a:cs typeface="Times New Roman" panose="02020603050405020304" pitchFamily="18" charset="0"/>
              </a:rPr>
              <a:t>Residual distribution of the multi-source TB relationship model before and after adding </a:t>
            </a:r>
            <a:r>
              <a:rPr lang="en-US" altLang="zh-CN" b="1" kern="0" dirty="0" err="1">
                <a:latin typeface="Times New Roman" panose="02020603050405020304" pitchFamily="18" charset="0"/>
                <a:ea typeface="宋体" panose="02010600030101010101" pitchFamily="2" charset="-122"/>
                <a:cs typeface="Times New Roman" panose="02020603050405020304" pitchFamily="18" charset="0"/>
              </a:rPr>
              <a:t>spatio</a:t>
            </a:r>
            <a:r>
              <a:rPr lang="en-US" altLang="zh-CN" b="1" kern="0" dirty="0">
                <a:latin typeface="Times New Roman" panose="02020603050405020304" pitchFamily="18" charset="0"/>
                <a:ea typeface="宋体" panose="02010600030101010101" pitchFamily="2" charset="-122"/>
                <a:cs typeface="Times New Roman" panose="02020603050405020304" pitchFamily="18" charset="0"/>
              </a:rPr>
              <a:t>-temporal characteristic variables.</a:t>
            </a:r>
            <a:r>
              <a:rPr lang="en-US" altLang="zh-CN" b="1" kern="100" dirty="0">
                <a:latin typeface="Times New Roman" panose="02020603050405020304" pitchFamily="18" charset="0"/>
                <a:cs typeface="Times New Roman" panose="02020603050405020304" pitchFamily="18" charset="0"/>
              </a:rPr>
              <a:t> </a:t>
            </a:r>
          </a:p>
          <a:p>
            <a:pPr>
              <a:spcAft>
                <a:spcPts val="0"/>
              </a:spcAft>
            </a:pPr>
            <a:r>
              <a:rPr lang="en-US" altLang="zh-CN" b="1" kern="100" dirty="0">
                <a:latin typeface="Times New Roman" panose="02020603050405020304" pitchFamily="18" charset="0"/>
                <a:cs typeface="Times New Roman" panose="02020603050405020304" pitchFamily="18" charset="0"/>
              </a:rPr>
              <a:t>(a</a:t>
            </a:r>
            <a:r>
              <a:rPr lang="zh-CN" altLang="zh-CN" b="1" kern="100" dirty="0">
                <a:latin typeface="Times New Roman" panose="02020603050405020304" pitchFamily="18" charset="0"/>
                <a:cs typeface="Times New Roman" panose="02020603050405020304" pitchFamily="18" charset="0"/>
              </a:rPr>
              <a:t>）</a:t>
            </a:r>
            <a:r>
              <a:rPr lang="en-US" altLang="zh-CN" b="1" kern="100" dirty="0">
                <a:latin typeface="Times New Roman" panose="02020603050405020304" pitchFamily="18" charset="0"/>
                <a:cs typeface="Times New Roman" panose="02020603050405020304" pitchFamily="18" charset="0"/>
              </a:rPr>
              <a:t>0:00 am.</a:t>
            </a:r>
            <a:r>
              <a:rPr lang="zh-CN" altLang="zh-CN" b="1" kern="100" dirty="0">
                <a:latin typeface="Times New Roman" panose="02020603050405020304" pitchFamily="18" charset="0"/>
                <a:cs typeface="Times New Roman" panose="02020603050405020304" pitchFamily="18" charset="0"/>
              </a:rPr>
              <a:t>（</a:t>
            </a:r>
            <a:r>
              <a:rPr lang="en-US" altLang="zh-CN" b="1" kern="100" dirty="0">
                <a:latin typeface="Times New Roman" panose="02020603050405020304" pitchFamily="18" charset="0"/>
                <a:cs typeface="Times New Roman" panose="02020603050405020304" pitchFamily="18" charset="0"/>
              </a:rPr>
              <a:t>b</a:t>
            </a:r>
            <a:r>
              <a:rPr lang="zh-CN" altLang="zh-CN" b="1" kern="100" dirty="0">
                <a:latin typeface="Times New Roman" panose="02020603050405020304" pitchFamily="18" charset="0"/>
                <a:cs typeface="Times New Roman" panose="02020603050405020304" pitchFamily="18" charset="0"/>
              </a:rPr>
              <a:t>）</a:t>
            </a:r>
            <a:r>
              <a:rPr lang="en-US" altLang="zh-CN" b="1" kern="100" dirty="0">
                <a:latin typeface="Times New Roman" panose="02020603050405020304" pitchFamily="18" charset="0"/>
                <a:cs typeface="Times New Roman" panose="02020603050405020304" pitchFamily="18" charset="0"/>
              </a:rPr>
              <a:t>4:00 am.</a:t>
            </a:r>
            <a:r>
              <a:rPr lang="zh-CN" altLang="zh-CN" b="1" kern="100" dirty="0">
                <a:latin typeface="Times New Roman" panose="02020603050405020304" pitchFamily="18" charset="0"/>
                <a:cs typeface="Times New Roman" panose="02020603050405020304" pitchFamily="18" charset="0"/>
              </a:rPr>
              <a:t>（</a:t>
            </a:r>
            <a:r>
              <a:rPr lang="en-US" altLang="zh-CN" b="1" kern="100" dirty="0">
                <a:latin typeface="Times New Roman" panose="02020603050405020304" pitchFamily="18" charset="0"/>
                <a:cs typeface="Times New Roman" panose="02020603050405020304" pitchFamily="18" charset="0"/>
              </a:rPr>
              <a:t>c</a:t>
            </a:r>
            <a:r>
              <a:rPr lang="zh-CN" altLang="zh-CN" b="1" kern="100" dirty="0">
                <a:latin typeface="Times New Roman" panose="02020603050405020304" pitchFamily="18" charset="0"/>
                <a:cs typeface="Times New Roman" panose="02020603050405020304" pitchFamily="18" charset="0"/>
              </a:rPr>
              <a:t>）</a:t>
            </a:r>
            <a:r>
              <a:rPr lang="en-US" altLang="zh-CN" b="1" kern="100" dirty="0">
                <a:latin typeface="Times New Roman" panose="02020603050405020304" pitchFamily="18" charset="0"/>
                <a:cs typeface="Times New Roman" panose="02020603050405020304" pitchFamily="18" charset="0"/>
              </a:rPr>
              <a:t>8:00 am.</a:t>
            </a:r>
            <a:r>
              <a:rPr lang="zh-CN" altLang="zh-CN" b="1" kern="100" dirty="0">
                <a:latin typeface="Times New Roman" panose="02020603050405020304" pitchFamily="18" charset="0"/>
                <a:cs typeface="Times New Roman" panose="02020603050405020304" pitchFamily="18" charset="0"/>
              </a:rPr>
              <a:t>（</a:t>
            </a:r>
            <a:r>
              <a:rPr lang="en-US" altLang="zh-CN" b="1" kern="100" dirty="0">
                <a:latin typeface="Times New Roman" panose="02020603050405020304" pitchFamily="18" charset="0"/>
                <a:cs typeface="Times New Roman" panose="02020603050405020304" pitchFamily="18" charset="0"/>
              </a:rPr>
              <a:t>d</a:t>
            </a:r>
            <a:r>
              <a:rPr lang="zh-CN" altLang="zh-CN" b="1" kern="100" dirty="0">
                <a:latin typeface="Times New Roman" panose="02020603050405020304" pitchFamily="18" charset="0"/>
                <a:cs typeface="Times New Roman" panose="02020603050405020304" pitchFamily="18" charset="0"/>
              </a:rPr>
              <a:t>）</a:t>
            </a:r>
            <a:r>
              <a:rPr lang="en-US" altLang="zh-CN" b="1" kern="100" dirty="0">
                <a:latin typeface="Times New Roman" panose="02020603050405020304" pitchFamily="18" charset="0"/>
                <a:cs typeface="Times New Roman" panose="02020603050405020304" pitchFamily="18" charset="0"/>
              </a:rPr>
              <a:t>12:00 am.</a:t>
            </a:r>
            <a:r>
              <a:rPr lang="zh-CN" altLang="zh-CN" b="1" kern="100" dirty="0">
                <a:latin typeface="Times New Roman" panose="02020603050405020304" pitchFamily="18" charset="0"/>
                <a:cs typeface="Times New Roman" panose="02020603050405020304" pitchFamily="18" charset="0"/>
              </a:rPr>
              <a:t>（</a:t>
            </a:r>
            <a:r>
              <a:rPr lang="en-US" altLang="zh-CN" b="1" kern="100" dirty="0">
                <a:latin typeface="Times New Roman" panose="02020603050405020304" pitchFamily="18" charset="0"/>
                <a:cs typeface="Times New Roman" panose="02020603050405020304" pitchFamily="18" charset="0"/>
              </a:rPr>
              <a:t>e</a:t>
            </a:r>
            <a:r>
              <a:rPr lang="zh-CN" altLang="zh-CN" b="1" kern="100" dirty="0">
                <a:latin typeface="Times New Roman" panose="02020603050405020304" pitchFamily="18" charset="0"/>
                <a:cs typeface="Times New Roman" panose="02020603050405020304" pitchFamily="18" charset="0"/>
              </a:rPr>
              <a:t>）</a:t>
            </a:r>
            <a:r>
              <a:rPr lang="en-US" altLang="zh-CN" b="1" kern="100" dirty="0">
                <a:latin typeface="Times New Roman" panose="02020603050405020304" pitchFamily="18" charset="0"/>
                <a:cs typeface="Times New Roman" panose="02020603050405020304" pitchFamily="18" charset="0"/>
              </a:rPr>
              <a:t>4:00 pm.</a:t>
            </a:r>
            <a:r>
              <a:rPr lang="zh-CN" altLang="zh-CN" b="1" kern="100" dirty="0">
                <a:latin typeface="Times New Roman" panose="02020603050405020304" pitchFamily="18" charset="0"/>
                <a:cs typeface="Times New Roman" panose="02020603050405020304" pitchFamily="18" charset="0"/>
              </a:rPr>
              <a:t>（</a:t>
            </a:r>
            <a:r>
              <a:rPr lang="en-US" altLang="zh-CN" b="1" kern="100" dirty="0">
                <a:latin typeface="Times New Roman" panose="02020603050405020304" pitchFamily="18" charset="0"/>
                <a:cs typeface="Times New Roman" panose="02020603050405020304" pitchFamily="18" charset="0"/>
              </a:rPr>
              <a:t>f</a:t>
            </a:r>
            <a:r>
              <a:rPr lang="zh-CN" altLang="zh-CN" b="1" kern="100" dirty="0">
                <a:latin typeface="Times New Roman" panose="02020603050405020304" pitchFamily="18" charset="0"/>
                <a:cs typeface="Times New Roman" panose="02020603050405020304" pitchFamily="18" charset="0"/>
              </a:rPr>
              <a:t>）</a:t>
            </a:r>
            <a:r>
              <a:rPr lang="en-US" altLang="zh-CN" b="1" kern="100" dirty="0">
                <a:latin typeface="Times New Roman" panose="02020603050405020304" pitchFamily="18" charset="0"/>
                <a:cs typeface="Times New Roman" panose="02020603050405020304" pitchFamily="18" charset="0"/>
              </a:rPr>
              <a:t>8:00 pm.</a:t>
            </a:r>
            <a:endParaRPr lang="zh-CN" altLang="zh-CN" sz="2000" b="1" kern="100" dirty="0">
              <a:latin typeface="Times New Roman" panose="02020603050405020304" pitchFamily="18" charset="0"/>
              <a:cs typeface="Times New Roman" panose="02020603050405020304" pitchFamily="18" charset="0"/>
            </a:endParaRPr>
          </a:p>
        </p:txBody>
      </p:sp>
      <p:sp>
        <p:nvSpPr>
          <p:cNvPr id="10" name="灯片编号占位符 9">
            <a:extLst>
              <a:ext uri="{FF2B5EF4-FFF2-40B4-BE49-F238E27FC236}">
                <a16:creationId xmlns:a16="http://schemas.microsoft.com/office/drawing/2014/main" id="{5D5BF0AA-2BAF-25B1-A06C-BD79DA1057CF}"/>
              </a:ext>
            </a:extLst>
          </p:cNvPr>
          <p:cNvSpPr>
            <a:spLocks noGrp="1"/>
          </p:cNvSpPr>
          <p:nvPr>
            <p:ph type="sldNum" sz="quarter" idx="12"/>
          </p:nvPr>
        </p:nvSpPr>
        <p:spPr/>
        <p:txBody>
          <a:bodyPr/>
          <a:lstStyle/>
          <a:p>
            <a:fld id="{FE1282D0-AAD4-45D4-BBB1-9C369370A4D1}" type="slidenum">
              <a:rPr lang="zh-CN" altLang="en-US" smtClean="0"/>
              <a:t>10</a:t>
            </a:fld>
            <a:endParaRPr lang="zh-CN" altLang="en-US"/>
          </a:p>
        </p:txBody>
      </p:sp>
    </p:spTree>
    <p:extLst>
      <p:ext uri="{BB962C8B-B14F-4D97-AF65-F5344CB8AC3E}">
        <p14:creationId xmlns:p14="http://schemas.microsoft.com/office/powerpoint/2010/main" val="115197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B851DC-0E2C-4B1D-A12C-1FD1E058D457}"/>
              </a:ext>
            </a:extLst>
          </p:cNvPr>
          <p:cNvGrpSpPr/>
          <p:nvPr/>
        </p:nvGrpSpPr>
        <p:grpSpPr>
          <a:xfrm>
            <a:off x="335361" y="116633"/>
            <a:ext cx="11521279" cy="693041"/>
            <a:chOff x="335361" y="116633"/>
            <a:chExt cx="11521279" cy="693041"/>
          </a:xfrm>
        </p:grpSpPr>
        <p:grpSp>
          <p:nvGrpSpPr>
            <p:cNvPr id="3" name="组合 2">
              <a:extLst>
                <a:ext uri="{FF2B5EF4-FFF2-40B4-BE49-F238E27FC236}">
                  <a16:creationId xmlns:a16="http://schemas.microsoft.com/office/drawing/2014/main" id="{C68CF940-C7B7-4149-96F3-696561F0477D}"/>
                </a:ext>
              </a:extLst>
            </p:cNvPr>
            <p:cNvGrpSpPr/>
            <p:nvPr/>
          </p:nvGrpSpPr>
          <p:grpSpPr>
            <a:xfrm>
              <a:off x="335361" y="116633"/>
              <a:ext cx="629872" cy="612768"/>
              <a:chOff x="3070727" y="196457"/>
              <a:chExt cx="692047" cy="673255"/>
            </a:xfrm>
          </p:grpSpPr>
          <p:sp>
            <p:nvSpPr>
              <p:cNvPr id="8" name="平行四边形 7">
                <a:extLst>
                  <a:ext uri="{FF2B5EF4-FFF2-40B4-BE49-F238E27FC236}">
                    <a16:creationId xmlns:a16="http://schemas.microsoft.com/office/drawing/2014/main" id="{983733CB-D8E5-4CC2-86D3-B7299CAA5A06}"/>
                  </a:ext>
                </a:extLst>
              </p:cNvPr>
              <p:cNvSpPr/>
              <p:nvPr/>
            </p:nvSpPr>
            <p:spPr>
              <a:xfrm>
                <a:off x="3070727" y="196457"/>
                <a:ext cx="629587" cy="612775"/>
              </a:xfrm>
              <a:prstGeom prst="parallelogram">
                <a:avLst/>
              </a:prstGeom>
              <a:solidFill>
                <a:schemeClr val="accent1">
                  <a:lumMod val="100000"/>
                </a:schemeClr>
              </a:solid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平行四边形 8">
                <a:extLst>
                  <a:ext uri="{FF2B5EF4-FFF2-40B4-BE49-F238E27FC236}">
                    <a16:creationId xmlns:a16="http://schemas.microsoft.com/office/drawing/2014/main" id="{3AE9B9B5-B0D8-448A-98CE-2D9079CCB1FC}"/>
                  </a:ext>
                </a:extLst>
              </p:cNvPr>
              <p:cNvSpPr/>
              <p:nvPr/>
            </p:nvSpPr>
            <p:spPr>
              <a:xfrm>
                <a:off x="3133187" y="256937"/>
                <a:ext cx="629587" cy="612775"/>
              </a:xfrm>
              <a:prstGeom prst="parallelogram">
                <a:avLst/>
              </a:prstGeom>
              <a:no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cxnSp>
          <p:nvCxnSpPr>
            <p:cNvPr id="4" name="直接连接符 3">
              <a:extLst>
                <a:ext uri="{FF2B5EF4-FFF2-40B4-BE49-F238E27FC236}">
                  <a16:creationId xmlns:a16="http://schemas.microsoft.com/office/drawing/2014/main" id="{7410AA5A-B90A-4C43-83AE-4B9A046E22DD}"/>
                </a:ext>
              </a:extLst>
            </p:cNvPr>
            <p:cNvCxnSpPr>
              <a:cxnSpLocks/>
            </p:cNvCxnSpPr>
            <p:nvPr/>
          </p:nvCxnSpPr>
          <p:spPr>
            <a:xfrm>
              <a:off x="367840" y="809674"/>
              <a:ext cx="11488800" cy="0"/>
            </a:xfrm>
            <a:prstGeom prst="line">
              <a:avLst/>
            </a:prstGeom>
            <a:noFill/>
            <a:ln w="9525" cap="flat" cmpd="sng" algn="ctr">
              <a:solidFill>
                <a:schemeClr val="accent1">
                  <a:lumMod val="100000"/>
                </a:schemeClr>
              </a:solidFill>
              <a:prstDash val="solid"/>
            </a:ln>
            <a:effectLst/>
          </p:spPr>
        </p:cxnSp>
        <p:sp>
          <p:nvSpPr>
            <p:cNvPr id="5" name="文本占位符 5">
              <a:extLst>
                <a:ext uri="{FF2B5EF4-FFF2-40B4-BE49-F238E27FC236}">
                  <a16:creationId xmlns:a16="http://schemas.microsoft.com/office/drawing/2014/main" id="{965B9144-F10A-4CEF-9229-8199E22081AC}"/>
                </a:ext>
              </a:extLst>
            </p:cNvPr>
            <p:cNvSpPr txBox="1">
              <a:spLocks/>
            </p:cNvSpPr>
            <p:nvPr/>
          </p:nvSpPr>
          <p:spPr>
            <a:xfrm>
              <a:off x="1127448" y="193957"/>
              <a:ext cx="5040313" cy="612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2428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n-cs"/>
                </a:rPr>
                <a:t> </a:t>
              </a:r>
            </a:p>
          </p:txBody>
        </p:sp>
      </p:grpSp>
      <p:sp>
        <p:nvSpPr>
          <p:cNvPr id="10" name="矩形 9">
            <a:extLst>
              <a:ext uri="{FF2B5EF4-FFF2-40B4-BE49-F238E27FC236}">
                <a16:creationId xmlns:a16="http://schemas.microsoft.com/office/drawing/2014/main" id="{9102ADF4-57AC-4DDE-B077-267D86147526}"/>
              </a:ext>
            </a:extLst>
          </p:cNvPr>
          <p:cNvSpPr/>
          <p:nvPr/>
        </p:nvSpPr>
        <p:spPr>
          <a:xfrm>
            <a:off x="68094" y="2007539"/>
            <a:ext cx="12048058" cy="4065899"/>
          </a:xfrm>
          <a:prstGeom prst="rect">
            <a:avLst/>
          </a:prstGeom>
          <a:solidFill>
            <a:schemeClr val="accent1">
              <a:lumMod val="100000"/>
              <a:alpha val="20000"/>
            </a:schemeClr>
          </a:solidFill>
          <a:ln w="25400" cap="flat" cmpd="sng" algn="ctr">
            <a:solidFill>
              <a:schemeClr val="tx1">
                <a:lumMod val="95000"/>
                <a:lumOff val="5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ndParaRPr>
          </a:p>
        </p:txBody>
      </p:sp>
      <p:sp>
        <p:nvSpPr>
          <p:cNvPr id="6" name="矩形 5">
            <a:extLst>
              <a:ext uri="{FF2B5EF4-FFF2-40B4-BE49-F238E27FC236}">
                <a16:creationId xmlns:a16="http://schemas.microsoft.com/office/drawing/2014/main" id="{78C8A8C7-08B3-4C9A-8BA5-5374343645C8}"/>
              </a:ext>
            </a:extLst>
          </p:cNvPr>
          <p:cNvSpPr/>
          <p:nvPr/>
        </p:nvSpPr>
        <p:spPr>
          <a:xfrm>
            <a:off x="965233" y="82105"/>
            <a:ext cx="7811690" cy="646331"/>
          </a:xfrm>
          <a:prstGeom prst="rect">
            <a:avLst/>
          </a:prstGeom>
        </p:spPr>
        <p:txBody>
          <a:bodyPr wrap="none">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Lunar Brightness Temperature Model </a:t>
            </a:r>
            <a:endParaRPr lang="zh-CN" altLang="en-US" sz="3600" b="1" dirty="0"/>
          </a:p>
        </p:txBody>
      </p:sp>
      <p:graphicFrame>
        <p:nvGraphicFramePr>
          <p:cNvPr id="12" name="对象 11">
            <a:extLst>
              <a:ext uri="{FF2B5EF4-FFF2-40B4-BE49-F238E27FC236}">
                <a16:creationId xmlns:a16="http://schemas.microsoft.com/office/drawing/2014/main" id="{2F20DE86-7052-4EAC-97AB-D319CBFD325A}"/>
              </a:ext>
            </a:extLst>
          </p:cNvPr>
          <p:cNvGraphicFramePr>
            <a:graphicFrameLocks noChangeAspect="1"/>
          </p:cNvGraphicFramePr>
          <p:nvPr>
            <p:extLst>
              <p:ext uri="{D42A27DB-BD31-4B8C-83A1-F6EECF244321}">
                <p14:modId xmlns:p14="http://schemas.microsoft.com/office/powerpoint/2010/main" val="3761157680"/>
              </p:ext>
            </p:extLst>
          </p:nvPr>
        </p:nvGraphicFramePr>
        <p:xfrm>
          <a:off x="147606" y="2179675"/>
          <a:ext cx="11896785" cy="4065901"/>
        </p:xfrm>
        <a:graphic>
          <a:graphicData uri="http://schemas.openxmlformats.org/presentationml/2006/ole">
            <mc:AlternateContent xmlns:mc="http://schemas.openxmlformats.org/markup-compatibility/2006">
              <mc:Choice xmlns:v="urn:schemas-microsoft-com:vml" Requires="v">
                <p:oleObj spid="_x0000_s3088" name="Document" r:id="rId4" imgW="5272095" imgH="1802096" progId="Word.Document.12">
                  <p:embed/>
                </p:oleObj>
              </mc:Choice>
              <mc:Fallback>
                <p:oleObj name="Document" r:id="rId4" imgW="5272095" imgH="1802096" progId="Word.Document.12">
                  <p:embed/>
                  <p:pic>
                    <p:nvPicPr>
                      <p:cNvPr id="18" name="对象 17">
                        <a:extLst>
                          <a:ext uri="{FF2B5EF4-FFF2-40B4-BE49-F238E27FC236}">
                            <a16:creationId xmlns:a16="http://schemas.microsoft.com/office/drawing/2014/main" id="{E285C720-0CAD-4B98-A1D9-BA0212435F61}"/>
                          </a:ext>
                        </a:extLst>
                      </p:cNvPr>
                      <p:cNvPicPr/>
                      <p:nvPr/>
                    </p:nvPicPr>
                    <p:blipFill>
                      <a:blip r:embed="rId5"/>
                      <a:stretch>
                        <a:fillRect/>
                      </a:stretch>
                    </p:blipFill>
                    <p:spPr>
                      <a:xfrm>
                        <a:off x="147606" y="2179675"/>
                        <a:ext cx="11896785" cy="4065901"/>
                      </a:xfrm>
                      <a:prstGeom prst="rect">
                        <a:avLst/>
                      </a:prstGeom>
                    </p:spPr>
                  </p:pic>
                </p:oleObj>
              </mc:Fallback>
            </mc:AlternateContent>
          </a:graphicData>
        </a:graphic>
      </p:graphicFrame>
      <p:sp>
        <p:nvSpPr>
          <p:cNvPr id="11" name="矩形 10">
            <a:extLst>
              <a:ext uri="{FF2B5EF4-FFF2-40B4-BE49-F238E27FC236}">
                <a16:creationId xmlns:a16="http://schemas.microsoft.com/office/drawing/2014/main" id="{4DEDD021-506C-4EE8-9FFA-5912C876CA91}"/>
              </a:ext>
            </a:extLst>
          </p:cNvPr>
          <p:cNvSpPr/>
          <p:nvPr/>
        </p:nvSpPr>
        <p:spPr>
          <a:xfrm>
            <a:off x="-442738" y="1168207"/>
            <a:ext cx="12558890" cy="830997"/>
          </a:xfrm>
          <a:prstGeom prst="rect">
            <a:avLst/>
          </a:prstGeom>
        </p:spPr>
        <p:txBody>
          <a:bodyPr wrap="square">
            <a:spAutoFit/>
          </a:bodyPr>
          <a:lstStyle/>
          <a:p>
            <a:pPr marL="457200" algn="ctr">
              <a:spcAft>
                <a:spcPts val="0"/>
              </a:spcAft>
            </a:pPr>
            <a:r>
              <a:rPr lang="en-US" altLang="zh-CN" sz="2400" dirty="0">
                <a:latin typeface="Times New Roman" panose="02020603050405020304" pitchFamily="18" charset="0"/>
                <a:ea typeface="Times New Roman" panose="02020603050405020304" pitchFamily="18" charset="0"/>
              </a:rPr>
              <a:t>Statistics of residuals generated by the multi-source BT relation model before and after adding </a:t>
            </a:r>
            <a:r>
              <a:rPr lang="en-US" altLang="zh-CN" sz="2400" dirty="0" err="1">
                <a:latin typeface="Times New Roman" panose="02020603050405020304" pitchFamily="18" charset="0"/>
                <a:ea typeface="Times New Roman" panose="02020603050405020304" pitchFamily="18" charset="0"/>
              </a:rPr>
              <a:t>spatio</a:t>
            </a:r>
            <a:r>
              <a:rPr lang="en-US" altLang="zh-CN" sz="2400" dirty="0">
                <a:latin typeface="Times New Roman" panose="02020603050405020304" pitchFamily="18" charset="0"/>
                <a:ea typeface="Times New Roman" panose="02020603050405020304" pitchFamily="18" charset="0"/>
              </a:rPr>
              <a:t>-temporal characteristic variables</a:t>
            </a:r>
            <a:endParaRPr lang="zh-CN" altLang="zh-CN" sz="1600" dirty="0">
              <a:effectLst/>
              <a:latin typeface="Times New Roman" panose="02020603050405020304" pitchFamily="18" charset="0"/>
              <a:ea typeface="MS Mincho" panose="02020609040205080304" pitchFamily="49" charset="-128"/>
            </a:endParaRPr>
          </a:p>
        </p:txBody>
      </p:sp>
      <p:sp>
        <p:nvSpPr>
          <p:cNvPr id="13" name="灯片编号占位符 12">
            <a:extLst>
              <a:ext uri="{FF2B5EF4-FFF2-40B4-BE49-F238E27FC236}">
                <a16:creationId xmlns:a16="http://schemas.microsoft.com/office/drawing/2014/main" id="{DAF1637B-B8B5-1DAC-5F2C-91D8E1A1CC63}"/>
              </a:ext>
            </a:extLst>
          </p:cNvPr>
          <p:cNvSpPr>
            <a:spLocks noGrp="1"/>
          </p:cNvSpPr>
          <p:nvPr>
            <p:ph type="sldNum" sz="quarter" idx="12"/>
          </p:nvPr>
        </p:nvSpPr>
        <p:spPr/>
        <p:txBody>
          <a:bodyPr/>
          <a:lstStyle/>
          <a:p>
            <a:fld id="{FE1282D0-AAD4-45D4-BBB1-9C369370A4D1}" type="slidenum">
              <a:rPr lang="zh-CN" altLang="en-US" smtClean="0"/>
              <a:t>11</a:t>
            </a:fld>
            <a:endParaRPr lang="zh-CN" altLang="en-US"/>
          </a:p>
        </p:txBody>
      </p:sp>
    </p:spTree>
    <p:extLst>
      <p:ext uri="{BB962C8B-B14F-4D97-AF65-F5344CB8AC3E}">
        <p14:creationId xmlns:p14="http://schemas.microsoft.com/office/powerpoint/2010/main" val="12032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a:extLst>
              <a:ext uri="{FF2B5EF4-FFF2-40B4-BE49-F238E27FC236}">
                <a16:creationId xmlns:a16="http://schemas.microsoft.com/office/drawing/2014/main" id="{5B58E333-1194-421E-B885-57C27DF4CD83}"/>
              </a:ext>
            </a:extLst>
          </p:cNvPr>
          <p:cNvPicPr>
            <a:picLocks noChangeAspect="1"/>
          </p:cNvPicPr>
          <p:nvPr/>
        </p:nvPicPr>
        <p:blipFill>
          <a:blip r:embed="rId5">
            <a:extLst>
              <a:ext uri="{28A0092B-C50C-407E-A947-70E740481C1C}">
                <a14:useLocalDpi xmlns:a14="http://schemas.microsoft.com/office/drawing/2010/main" val="0"/>
              </a:ext>
            </a:extLst>
          </a:blip>
          <a:srcRect t="7128" b="7128"/>
          <a:stretch/>
        </p:blipFill>
        <p:spPr>
          <a:xfrm>
            <a:off x="0" y="-4272"/>
            <a:ext cx="12192000" cy="3073231"/>
          </a:xfrm>
          <a:prstGeom prst="rect">
            <a:avLst/>
          </a:prstGeom>
        </p:spPr>
      </p:pic>
      <p:sp>
        <p:nvSpPr>
          <p:cNvPr id="3" name="矩形 2">
            <a:extLst>
              <a:ext uri="{FF2B5EF4-FFF2-40B4-BE49-F238E27FC236}">
                <a16:creationId xmlns:a16="http://schemas.microsoft.com/office/drawing/2014/main" id="{870BA051-1F66-4795-BF26-66EAB0A4B901}"/>
              </a:ext>
            </a:extLst>
          </p:cNvPr>
          <p:cNvSpPr/>
          <p:nvPr/>
        </p:nvSpPr>
        <p:spPr>
          <a:xfrm>
            <a:off x="0" y="0"/>
            <a:ext cx="12191997" cy="3068959"/>
          </a:xfrm>
          <a:prstGeom prst="rect">
            <a:avLst/>
          </a:prstGeom>
          <a:solidFill>
            <a:schemeClr val="accent1">
              <a:lumMod val="100000"/>
              <a:alpha val="83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panose="020F0502020204030204"/>
              <a:ea typeface="Microsoft YaHei"/>
              <a:cs typeface="+mn-ea"/>
              <a:sym typeface="+mn-lt"/>
            </a:endParaRPr>
          </a:p>
        </p:txBody>
      </p:sp>
      <p:sp>
        <p:nvSpPr>
          <p:cNvPr id="4" name="文本占位符 8">
            <a:extLst>
              <a:ext uri="{FF2B5EF4-FFF2-40B4-BE49-F238E27FC236}">
                <a16:creationId xmlns:a16="http://schemas.microsoft.com/office/drawing/2014/main" id="{1CAD00BC-C857-42B1-9436-E1BC522185D4}"/>
              </a:ext>
            </a:extLst>
          </p:cNvPr>
          <p:cNvSpPr txBox="1">
            <a:spLocks/>
          </p:cNvSpPr>
          <p:nvPr/>
        </p:nvSpPr>
        <p:spPr>
          <a:xfrm>
            <a:off x="4815507" y="1844824"/>
            <a:ext cx="2560983" cy="2530053"/>
          </a:xfrm>
          <a:custGeom>
            <a:avLst/>
            <a:gdLst>
              <a:gd name="connsiteX0" fmla="*/ 2057400 w 4114800"/>
              <a:gd name="connsiteY0" fmla="*/ 0 h 4065104"/>
              <a:gd name="connsiteX1" fmla="*/ 4114800 w 4114800"/>
              <a:gd name="connsiteY1" fmla="*/ 2032552 h 4065104"/>
              <a:gd name="connsiteX2" fmla="*/ 2057400 w 4114800"/>
              <a:gd name="connsiteY2" fmla="*/ 4065104 h 4065104"/>
              <a:gd name="connsiteX3" fmla="*/ 0 w 4114800"/>
              <a:gd name="connsiteY3" fmla="*/ 2032552 h 4065104"/>
            </a:gdLst>
            <a:ahLst/>
            <a:cxnLst>
              <a:cxn ang="0">
                <a:pos x="connsiteX0" y="connsiteY0"/>
              </a:cxn>
              <a:cxn ang="0">
                <a:pos x="connsiteX1" y="connsiteY1"/>
              </a:cxn>
              <a:cxn ang="0">
                <a:pos x="connsiteX2" y="connsiteY2"/>
              </a:cxn>
              <a:cxn ang="0">
                <a:pos x="connsiteX3" y="connsiteY3"/>
              </a:cxn>
            </a:cxnLst>
            <a:rect l="l" t="t" r="r" b="b"/>
            <a:pathLst>
              <a:path w="4114800" h="4065104">
                <a:moveTo>
                  <a:pt x="2057400" y="0"/>
                </a:moveTo>
                <a:lnTo>
                  <a:pt x="4114800" y="2032552"/>
                </a:lnTo>
                <a:lnTo>
                  <a:pt x="2057400" y="4065104"/>
                </a:lnTo>
                <a:lnTo>
                  <a:pt x="0" y="2032552"/>
                </a:lnTo>
                <a:close/>
              </a:path>
            </a:pathLst>
          </a:custGeom>
          <a:solidFill>
            <a:schemeClr val="accent1">
              <a:lumMod val="100000"/>
            </a:schemeClr>
          </a:solidFill>
          <a:ln w="193675">
            <a:solidFill>
              <a:srgbClr val="FFFFFF"/>
            </a:solid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sz="9600" kern="1200">
                <a:solidFill>
                  <a:schemeClr val="bg1"/>
                </a:solidFill>
                <a:effectLst>
                  <a:innerShdw dist="63500" dir="16200000">
                    <a:schemeClr val="accent3"/>
                  </a:innerShdw>
                </a:effectLst>
                <a:latin typeface="Impact" panose="020B080603090205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9600" b="0" i="0" u="none" strike="noStrike" kern="1200" cap="none" spc="0" normalizeH="0" baseline="0" noProof="0" dirty="0">
              <a:ln>
                <a:noFill/>
              </a:ln>
              <a:solidFill>
                <a:srgbClr val="FFFFFF"/>
              </a:solidFill>
              <a:effectLst>
                <a:innerShdw dist="63500" dir="16200000">
                  <a:srgbClr val="3889F5"/>
                </a:innerShdw>
              </a:effectLst>
              <a:uLnTx/>
              <a:uFillTx/>
              <a:latin typeface="Arial" panose="020F0502020204030204"/>
              <a:ea typeface="Microsoft YaHei"/>
              <a:cs typeface="+mn-ea"/>
              <a:sym typeface="+mn-lt"/>
            </a:endParaRPr>
          </a:p>
        </p:txBody>
      </p:sp>
      <p:sp>
        <p:nvSpPr>
          <p:cNvPr id="6" name="标题 4">
            <a:extLst>
              <a:ext uri="{FF2B5EF4-FFF2-40B4-BE49-F238E27FC236}">
                <a16:creationId xmlns:a16="http://schemas.microsoft.com/office/drawing/2014/main" id="{8B77D6E9-EAB7-4C7D-B483-7AB658C9EA59}"/>
              </a:ext>
            </a:extLst>
          </p:cNvPr>
          <p:cNvSpPr txBox="1">
            <a:spLocks/>
          </p:cNvSpPr>
          <p:nvPr/>
        </p:nvSpPr>
        <p:spPr>
          <a:xfrm>
            <a:off x="3431702" y="4358360"/>
            <a:ext cx="5328592" cy="746593"/>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54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j-cs"/>
              </a:rPr>
              <a:t> </a:t>
            </a:r>
          </a:p>
        </p:txBody>
      </p:sp>
      <p:cxnSp>
        <p:nvCxnSpPr>
          <p:cNvPr id="7" name="直接连接符 6">
            <a:extLst>
              <a:ext uri="{FF2B5EF4-FFF2-40B4-BE49-F238E27FC236}">
                <a16:creationId xmlns:a16="http://schemas.microsoft.com/office/drawing/2014/main" id="{47736D54-4D9B-4617-B0AC-C54D929188B6}"/>
              </a:ext>
            </a:extLst>
          </p:cNvPr>
          <p:cNvCxnSpPr>
            <a:cxnSpLocks/>
          </p:cNvCxnSpPr>
          <p:nvPr/>
        </p:nvCxnSpPr>
        <p:spPr>
          <a:xfrm>
            <a:off x="3581640" y="5720845"/>
            <a:ext cx="4752528" cy="0"/>
          </a:xfrm>
          <a:prstGeom prst="line">
            <a:avLst/>
          </a:prstGeom>
          <a:noFill/>
          <a:ln w="28575" cap="flat" cmpd="sng" algn="ctr">
            <a:solidFill>
              <a:schemeClr val="accent1">
                <a:lumMod val="100000"/>
              </a:schemeClr>
            </a:solidFill>
            <a:prstDash val="solid"/>
            <a:headEnd type="oval" w="med" len="med"/>
            <a:tailEnd type="oval" w="med" len="med"/>
          </a:ln>
          <a:effectLst/>
        </p:spPr>
      </p:cxnSp>
      <p:sp>
        <p:nvSpPr>
          <p:cNvPr id="10" name="文本框 9">
            <a:extLst>
              <a:ext uri="{FF2B5EF4-FFF2-40B4-BE49-F238E27FC236}">
                <a16:creationId xmlns:a16="http://schemas.microsoft.com/office/drawing/2014/main" id="{8E368B87-23FA-4C37-A79E-822207AA5826}"/>
              </a:ext>
            </a:extLst>
          </p:cNvPr>
          <p:cNvSpPr txBox="1"/>
          <p:nvPr/>
        </p:nvSpPr>
        <p:spPr>
          <a:xfrm>
            <a:off x="5250253" y="2386575"/>
            <a:ext cx="169148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Arial Black" panose="020B0A04020102020204" pitchFamily="34" charset="0"/>
                <a:ea typeface="宋体" panose="02010600030101010101" pitchFamily="2" charset="-122"/>
                <a:cs typeface="+mn-cs"/>
              </a:rPr>
              <a:t>02</a:t>
            </a:r>
            <a:endParaRPr kumimoji="0" lang="zh-CN" altLang="en-US" sz="8800" b="1" i="0" u="none" strike="noStrike" kern="1200" cap="none" spc="0" normalizeH="0" baseline="0" noProof="0" dirty="0">
              <a:ln>
                <a:noFill/>
              </a:ln>
              <a:solidFill>
                <a:prstClr val="white"/>
              </a:solidFill>
              <a:effectLst/>
              <a:uLnTx/>
              <a:uFillTx/>
              <a:latin typeface="Arial Black" panose="020B0A04020102020204" pitchFamily="34" charset="0"/>
              <a:ea typeface="宋体" panose="02010600030101010101" pitchFamily="2" charset="-122"/>
              <a:cs typeface="+mn-cs"/>
            </a:endParaRPr>
          </a:p>
        </p:txBody>
      </p:sp>
      <p:sp>
        <p:nvSpPr>
          <p:cNvPr id="12" name="PA-文本框 21">
            <a:extLst>
              <a:ext uri="{FF2B5EF4-FFF2-40B4-BE49-F238E27FC236}">
                <a16:creationId xmlns:a16="http://schemas.microsoft.com/office/drawing/2014/main" id="{C74D2D4A-0234-4AE3-8CE1-C66CCC041C49}"/>
              </a:ext>
            </a:extLst>
          </p:cNvPr>
          <p:cNvSpPr txBox="1"/>
          <p:nvPr>
            <p:custDataLst>
              <p:tags r:id="rId2"/>
            </p:custDataLst>
          </p:nvPr>
        </p:nvSpPr>
        <p:spPr>
          <a:xfrm>
            <a:off x="1131506" y="4530322"/>
            <a:ext cx="9928981" cy="1200329"/>
          </a:xfrm>
          <a:prstGeom prst="rect">
            <a:avLst/>
          </a:prstGeom>
          <a:noFill/>
        </p:spPr>
        <p:txBody>
          <a:bodyPr wrap="square" rtlCol="0">
            <a:spAutoFit/>
          </a:bodyPr>
          <a:lstStyle/>
          <a:p>
            <a:pPr algn="ctr"/>
            <a:r>
              <a:rPr lang="en-US" altLang="zh-CN" sz="3600" dirty="0" err="1">
                <a:latin typeface="Times New Roman" panose="02020603050405020304" pitchFamily="18" charset="0"/>
                <a:ea typeface="黑体" panose="02010609060101010101" pitchFamily="49" charset="-122"/>
                <a:cs typeface="Times New Roman" panose="02020603050405020304" pitchFamily="18" charset="0"/>
                <a:sym typeface="+mn-lt"/>
              </a:rPr>
              <a:t>Spatio</a:t>
            </a:r>
            <a:r>
              <a:rPr lang="en-US" altLang="zh-CN" sz="3600" dirty="0">
                <a:latin typeface="Times New Roman" panose="02020603050405020304" pitchFamily="18" charset="0"/>
                <a:ea typeface="黑体" panose="02010609060101010101" pitchFamily="49" charset="-122"/>
                <a:cs typeface="Times New Roman" panose="02020603050405020304" pitchFamily="18" charset="0"/>
                <a:sym typeface="+mn-lt"/>
              </a:rPr>
              <a:t>-temporal Fusion Model to Reconstruct Brightness Temperature data</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sym typeface="+mn-lt"/>
            </a:endParaRPr>
          </a:p>
        </p:txBody>
      </p:sp>
      <p:sp>
        <p:nvSpPr>
          <p:cNvPr id="5" name="灯片编号占位符 4">
            <a:extLst>
              <a:ext uri="{FF2B5EF4-FFF2-40B4-BE49-F238E27FC236}">
                <a16:creationId xmlns:a16="http://schemas.microsoft.com/office/drawing/2014/main" id="{39BE53F2-4568-1228-131D-F52F9EAF4CFF}"/>
              </a:ext>
            </a:extLst>
          </p:cNvPr>
          <p:cNvSpPr>
            <a:spLocks noGrp="1"/>
          </p:cNvSpPr>
          <p:nvPr>
            <p:ph type="sldNum" sz="quarter" idx="12"/>
          </p:nvPr>
        </p:nvSpPr>
        <p:spPr/>
        <p:txBody>
          <a:bodyPr/>
          <a:lstStyle/>
          <a:p>
            <a:fld id="{FE1282D0-AAD4-45D4-BBB1-9C369370A4D1}" type="slidenum">
              <a:rPr lang="zh-CN" altLang="en-US" smtClean="0"/>
              <a:t>12</a:t>
            </a:fld>
            <a:endParaRPr lang="zh-CN" altLang="en-US"/>
          </a:p>
        </p:txBody>
      </p:sp>
    </p:spTree>
    <p:extLst>
      <p:ext uri="{BB962C8B-B14F-4D97-AF65-F5344CB8AC3E}">
        <p14:creationId xmlns:p14="http://schemas.microsoft.com/office/powerpoint/2010/main" val="369433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B851DC-0E2C-4B1D-A12C-1FD1E058D457}"/>
              </a:ext>
            </a:extLst>
          </p:cNvPr>
          <p:cNvGrpSpPr/>
          <p:nvPr/>
        </p:nvGrpSpPr>
        <p:grpSpPr>
          <a:xfrm>
            <a:off x="335361" y="116633"/>
            <a:ext cx="11521279" cy="693041"/>
            <a:chOff x="335361" y="116633"/>
            <a:chExt cx="11521279" cy="693041"/>
          </a:xfrm>
        </p:grpSpPr>
        <p:grpSp>
          <p:nvGrpSpPr>
            <p:cNvPr id="3" name="组合 2">
              <a:extLst>
                <a:ext uri="{FF2B5EF4-FFF2-40B4-BE49-F238E27FC236}">
                  <a16:creationId xmlns:a16="http://schemas.microsoft.com/office/drawing/2014/main" id="{C68CF940-C7B7-4149-96F3-696561F0477D}"/>
                </a:ext>
              </a:extLst>
            </p:cNvPr>
            <p:cNvGrpSpPr/>
            <p:nvPr/>
          </p:nvGrpSpPr>
          <p:grpSpPr>
            <a:xfrm>
              <a:off x="335361" y="116633"/>
              <a:ext cx="629872" cy="612768"/>
              <a:chOff x="3070727" y="196457"/>
              <a:chExt cx="692047" cy="673255"/>
            </a:xfrm>
          </p:grpSpPr>
          <p:sp>
            <p:nvSpPr>
              <p:cNvPr id="8" name="平行四边形 7">
                <a:extLst>
                  <a:ext uri="{FF2B5EF4-FFF2-40B4-BE49-F238E27FC236}">
                    <a16:creationId xmlns:a16="http://schemas.microsoft.com/office/drawing/2014/main" id="{983733CB-D8E5-4CC2-86D3-B7299CAA5A06}"/>
                  </a:ext>
                </a:extLst>
              </p:cNvPr>
              <p:cNvSpPr/>
              <p:nvPr/>
            </p:nvSpPr>
            <p:spPr>
              <a:xfrm>
                <a:off x="3070727" y="196457"/>
                <a:ext cx="629587" cy="612775"/>
              </a:xfrm>
              <a:prstGeom prst="parallelogram">
                <a:avLst/>
              </a:prstGeom>
              <a:solidFill>
                <a:schemeClr val="accent1">
                  <a:lumMod val="100000"/>
                </a:schemeClr>
              </a:solid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平行四边形 8">
                <a:extLst>
                  <a:ext uri="{FF2B5EF4-FFF2-40B4-BE49-F238E27FC236}">
                    <a16:creationId xmlns:a16="http://schemas.microsoft.com/office/drawing/2014/main" id="{3AE9B9B5-B0D8-448A-98CE-2D9079CCB1FC}"/>
                  </a:ext>
                </a:extLst>
              </p:cNvPr>
              <p:cNvSpPr/>
              <p:nvPr/>
            </p:nvSpPr>
            <p:spPr>
              <a:xfrm>
                <a:off x="3133187" y="256937"/>
                <a:ext cx="629587" cy="612775"/>
              </a:xfrm>
              <a:prstGeom prst="parallelogram">
                <a:avLst/>
              </a:prstGeom>
              <a:no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cxnSp>
          <p:nvCxnSpPr>
            <p:cNvPr id="4" name="直接连接符 3">
              <a:extLst>
                <a:ext uri="{FF2B5EF4-FFF2-40B4-BE49-F238E27FC236}">
                  <a16:creationId xmlns:a16="http://schemas.microsoft.com/office/drawing/2014/main" id="{7410AA5A-B90A-4C43-83AE-4B9A046E22DD}"/>
                </a:ext>
              </a:extLst>
            </p:cNvPr>
            <p:cNvCxnSpPr>
              <a:cxnSpLocks/>
            </p:cNvCxnSpPr>
            <p:nvPr/>
          </p:nvCxnSpPr>
          <p:spPr>
            <a:xfrm>
              <a:off x="367840" y="809674"/>
              <a:ext cx="11488800" cy="0"/>
            </a:xfrm>
            <a:prstGeom prst="line">
              <a:avLst/>
            </a:prstGeom>
            <a:noFill/>
            <a:ln w="9525" cap="flat" cmpd="sng" algn="ctr">
              <a:solidFill>
                <a:schemeClr val="accent1">
                  <a:lumMod val="100000"/>
                </a:schemeClr>
              </a:solidFill>
              <a:prstDash val="solid"/>
            </a:ln>
            <a:effectLst/>
          </p:spPr>
        </p:cxnSp>
        <p:sp>
          <p:nvSpPr>
            <p:cNvPr id="5" name="文本占位符 5">
              <a:extLst>
                <a:ext uri="{FF2B5EF4-FFF2-40B4-BE49-F238E27FC236}">
                  <a16:creationId xmlns:a16="http://schemas.microsoft.com/office/drawing/2014/main" id="{965B9144-F10A-4CEF-9229-8199E22081AC}"/>
                </a:ext>
              </a:extLst>
            </p:cNvPr>
            <p:cNvSpPr txBox="1">
              <a:spLocks/>
            </p:cNvSpPr>
            <p:nvPr/>
          </p:nvSpPr>
          <p:spPr>
            <a:xfrm>
              <a:off x="1127448" y="193957"/>
              <a:ext cx="5040313" cy="612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2428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n-cs"/>
                </a:rPr>
                <a:t> </a:t>
              </a:r>
            </a:p>
          </p:txBody>
        </p:sp>
      </p:grpSp>
      <p:sp>
        <p:nvSpPr>
          <p:cNvPr id="10" name="矩形 9">
            <a:extLst>
              <a:ext uri="{FF2B5EF4-FFF2-40B4-BE49-F238E27FC236}">
                <a16:creationId xmlns:a16="http://schemas.microsoft.com/office/drawing/2014/main" id="{9102ADF4-57AC-4DDE-B077-267D86147526}"/>
              </a:ext>
            </a:extLst>
          </p:cNvPr>
          <p:cNvSpPr/>
          <p:nvPr/>
        </p:nvSpPr>
        <p:spPr>
          <a:xfrm>
            <a:off x="6165155" y="808710"/>
            <a:ext cx="5949023" cy="3268652"/>
          </a:xfrm>
          <a:prstGeom prst="rect">
            <a:avLst/>
          </a:prstGeom>
          <a:solidFill>
            <a:schemeClr val="accent1">
              <a:lumMod val="100000"/>
              <a:alpha val="20000"/>
            </a:schemeClr>
          </a:solidFill>
          <a:ln w="25400" cap="flat" cmpd="sng" algn="ctr">
            <a:solidFill>
              <a:schemeClr val="tx1">
                <a:lumMod val="95000"/>
                <a:lumOff val="5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ndParaRPr>
          </a:p>
        </p:txBody>
      </p:sp>
      <p:sp>
        <p:nvSpPr>
          <p:cNvPr id="7" name="文本框 6">
            <a:extLst>
              <a:ext uri="{FF2B5EF4-FFF2-40B4-BE49-F238E27FC236}">
                <a16:creationId xmlns:a16="http://schemas.microsoft.com/office/drawing/2014/main" id="{F6E3771C-9288-4696-93F0-7B89CA648E92}"/>
              </a:ext>
            </a:extLst>
          </p:cNvPr>
          <p:cNvSpPr txBox="1"/>
          <p:nvPr/>
        </p:nvSpPr>
        <p:spPr>
          <a:xfrm>
            <a:off x="6281112" y="674355"/>
            <a:ext cx="5949023" cy="3268652"/>
          </a:xfrm>
          <a:prstGeom prst="rect">
            <a:avLst/>
          </a:prstGeom>
          <a:noFill/>
        </p:spPr>
        <p:txBody>
          <a:bodyPr wrap="square" rtlCol="0">
            <a:spAutoFit/>
          </a:bodyPr>
          <a:lstStyle/>
          <a:p>
            <a:pPr>
              <a:lnSpc>
                <a:spcPct val="150000"/>
              </a:lnSpc>
              <a:defRPr/>
            </a:pP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In the fusion model, we chose the </a:t>
            </a:r>
            <a:r>
              <a:rPr lang="en-US" altLang="zh-CN" sz="20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spatio</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-temporal adaptive reflectivity fusion model (</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STARFM</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algorithm proposed by Gao ,et</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al to fuse microwave BT and simulated microwave BT. Using this method, we can mix the high-frequency temporal information from </a:t>
            </a:r>
            <a:r>
              <a:rPr lang="en-US" altLang="zh-CN" sz="20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Chang'e</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microwave BT and the high-resolution spatial information from Diviner infrared BT.</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78C8A8C7-08B3-4C9A-8BA5-5374343645C8}"/>
              </a:ext>
            </a:extLst>
          </p:cNvPr>
          <p:cNvSpPr/>
          <p:nvPr/>
        </p:nvSpPr>
        <p:spPr>
          <a:xfrm>
            <a:off x="965233" y="82105"/>
            <a:ext cx="6211957" cy="646331"/>
          </a:xfrm>
          <a:prstGeom prst="rect">
            <a:avLst/>
          </a:prstGeom>
        </p:spPr>
        <p:txBody>
          <a:bodyPr wrap="none">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Spatio-temporal Fusion Model</a:t>
            </a:r>
            <a:endParaRPr lang="zh-CN" altLang="en-US" sz="3600" b="1" dirty="0"/>
          </a:p>
        </p:txBody>
      </p:sp>
      <p:pic>
        <p:nvPicPr>
          <p:cNvPr id="11" name="图片 10">
            <a:extLst>
              <a:ext uri="{FF2B5EF4-FFF2-40B4-BE49-F238E27FC236}">
                <a16:creationId xmlns:a16="http://schemas.microsoft.com/office/drawing/2014/main" id="{BAC830D1-73DE-4888-97F9-12937F66A618}"/>
              </a:ext>
            </a:extLst>
          </p:cNvPr>
          <p:cNvPicPr>
            <a:picLocks noChangeAspect="1"/>
          </p:cNvPicPr>
          <p:nvPr/>
        </p:nvPicPr>
        <p:blipFill>
          <a:blip r:embed="rId4"/>
          <a:stretch>
            <a:fillRect/>
          </a:stretch>
        </p:blipFill>
        <p:spPr>
          <a:xfrm>
            <a:off x="118019" y="789515"/>
            <a:ext cx="5875137" cy="3268653"/>
          </a:xfrm>
          <a:prstGeom prst="rect">
            <a:avLst/>
          </a:prstGeom>
        </p:spPr>
      </p:pic>
      <p:graphicFrame>
        <p:nvGraphicFramePr>
          <p:cNvPr id="13" name="对象 12">
            <a:extLst>
              <a:ext uri="{FF2B5EF4-FFF2-40B4-BE49-F238E27FC236}">
                <a16:creationId xmlns:a16="http://schemas.microsoft.com/office/drawing/2014/main" id="{09A98F79-A044-4312-850E-3285218EEE2B}"/>
              </a:ext>
            </a:extLst>
          </p:cNvPr>
          <p:cNvGraphicFramePr>
            <a:graphicFrameLocks noChangeAspect="1"/>
          </p:cNvGraphicFramePr>
          <p:nvPr>
            <p:extLst>
              <p:ext uri="{D42A27DB-BD31-4B8C-83A1-F6EECF244321}">
                <p14:modId xmlns:p14="http://schemas.microsoft.com/office/powerpoint/2010/main" val="2381497922"/>
              </p:ext>
            </p:extLst>
          </p:nvPr>
        </p:nvGraphicFramePr>
        <p:xfrm>
          <a:off x="1096575" y="4217412"/>
          <a:ext cx="8736405" cy="674763"/>
        </p:xfrm>
        <a:graphic>
          <a:graphicData uri="http://schemas.openxmlformats.org/presentationml/2006/ole">
            <mc:AlternateContent xmlns:mc="http://schemas.openxmlformats.org/markup-compatibility/2006">
              <mc:Choice xmlns:v="urn:schemas-microsoft-com:vml" Requires="v">
                <p:oleObj spid="_x0000_s4128" name="Equation" r:id="rId5" imgW="3124080" imgH="241200" progId="Equation.DSMT4">
                  <p:embed/>
                </p:oleObj>
              </mc:Choice>
              <mc:Fallback>
                <p:oleObj name="Equation" r:id="rId5" imgW="3124080" imgH="241200" progId="Equation.DSMT4">
                  <p:embed/>
                  <p:pic>
                    <p:nvPicPr>
                      <p:cNvPr id="11" name="对象 10">
                        <a:extLst>
                          <a:ext uri="{FF2B5EF4-FFF2-40B4-BE49-F238E27FC236}">
                            <a16:creationId xmlns:a16="http://schemas.microsoft.com/office/drawing/2014/main" id="{2AE38B18-A204-4C05-957D-12A6EEE527DF}"/>
                          </a:ext>
                        </a:extLst>
                      </p:cNvPr>
                      <p:cNvPicPr/>
                      <p:nvPr/>
                    </p:nvPicPr>
                    <p:blipFill>
                      <a:blip r:embed="rId6"/>
                      <a:stretch>
                        <a:fillRect/>
                      </a:stretch>
                    </p:blipFill>
                    <p:spPr>
                      <a:xfrm>
                        <a:off x="1096575" y="4217412"/>
                        <a:ext cx="8736405" cy="674763"/>
                      </a:xfrm>
                      <a:prstGeom prst="rect">
                        <a:avLst/>
                      </a:prstGeom>
                    </p:spPr>
                  </p:pic>
                </p:oleObj>
              </mc:Fallback>
            </mc:AlternateContent>
          </a:graphicData>
        </a:graphic>
      </p:graphicFrame>
      <p:sp>
        <p:nvSpPr>
          <p:cNvPr id="15" name="箭头: 燕尾形 14">
            <a:extLst>
              <a:ext uri="{FF2B5EF4-FFF2-40B4-BE49-F238E27FC236}">
                <a16:creationId xmlns:a16="http://schemas.microsoft.com/office/drawing/2014/main" id="{AEE3731A-C938-4EF4-BEED-01356D06CAE4}"/>
              </a:ext>
            </a:extLst>
          </p:cNvPr>
          <p:cNvSpPr/>
          <p:nvPr/>
        </p:nvSpPr>
        <p:spPr>
          <a:xfrm rot="5400000">
            <a:off x="5233084" y="4943126"/>
            <a:ext cx="688037" cy="391185"/>
          </a:xfrm>
          <a:prstGeom prst="notchedRightArrow">
            <a:avLst/>
          </a:prstGeom>
          <a:solidFill>
            <a:srgbClr val="00B0F0">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graphicFrame>
        <p:nvGraphicFramePr>
          <p:cNvPr id="16" name="对象 15">
            <a:extLst>
              <a:ext uri="{FF2B5EF4-FFF2-40B4-BE49-F238E27FC236}">
                <a16:creationId xmlns:a16="http://schemas.microsoft.com/office/drawing/2014/main" id="{7669F15E-63D9-48FF-9524-B870440C1853}"/>
              </a:ext>
            </a:extLst>
          </p:cNvPr>
          <p:cNvGraphicFramePr>
            <a:graphicFrameLocks noChangeAspect="1"/>
          </p:cNvGraphicFramePr>
          <p:nvPr>
            <p:extLst>
              <p:ext uri="{D42A27DB-BD31-4B8C-83A1-F6EECF244321}">
                <p14:modId xmlns:p14="http://schemas.microsoft.com/office/powerpoint/2010/main" val="3758215976"/>
              </p:ext>
            </p:extLst>
          </p:nvPr>
        </p:nvGraphicFramePr>
        <p:xfrm>
          <a:off x="1404468" y="5684493"/>
          <a:ext cx="8026129" cy="674763"/>
        </p:xfrm>
        <a:graphic>
          <a:graphicData uri="http://schemas.openxmlformats.org/presentationml/2006/ole">
            <mc:AlternateContent xmlns:mc="http://schemas.openxmlformats.org/markup-compatibility/2006">
              <mc:Choice xmlns:v="urn:schemas-microsoft-com:vml" Requires="v">
                <p:oleObj spid="_x0000_s4129" name="Equation" r:id="rId7" imgW="2869920" imgH="241200" progId="Equation.DSMT4">
                  <p:embed/>
                </p:oleObj>
              </mc:Choice>
              <mc:Fallback>
                <p:oleObj name="Equation" r:id="rId7" imgW="2869920" imgH="241200" progId="Equation.DSMT4">
                  <p:embed/>
                  <p:pic>
                    <p:nvPicPr>
                      <p:cNvPr id="13" name="对象 12">
                        <a:extLst>
                          <a:ext uri="{FF2B5EF4-FFF2-40B4-BE49-F238E27FC236}">
                            <a16:creationId xmlns:a16="http://schemas.microsoft.com/office/drawing/2014/main" id="{2735AC73-4E47-490E-812F-C498D081EFAD}"/>
                          </a:ext>
                        </a:extLst>
                      </p:cNvPr>
                      <p:cNvPicPr/>
                      <p:nvPr/>
                    </p:nvPicPr>
                    <p:blipFill>
                      <a:blip r:embed="rId8"/>
                      <a:stretch>
                        <a:fillRect/>
                      </a:stretch>
                    </p:blipFill>
                    <p:spPr>
                      <a:xfrm>
                        <a:off x="1404468" y="5684493"/>
                        <a:ext cx="8026129" cy="674763"/>
                      </a:xfrm>
                      <a:prstGeom prst="rect">
                        <a:avLst/>
                      </a:prstGeom>
                    </p:spPr>
                  </p:pic>
                </p:oleObj>
              </mc:Fallback>
            </mc:AlternateContent>
          </a:graphicData>
        </a:graphic>
      </p:graphicFrame>
      <p:sp>
        <p:nvSpPr>
          <p:cNvPr id="17" name="对话气泡: 椭圆形 16">
            <a:extLst>
              <a:ext uri="{FF2B5EF4-FFF2-40B4-BE49-F238E27FC236}">
                <a16:creationId xmlns:a16="http://schemas.microsoft.com/office/drawing/2014/main" id="{CF280A61-E702-4629-9C38-C43FE8EFA397}"/>
              </a:ext>
            </a:extLst>
          </p:cNvPr>
          <p:cNvSpPr/>
          <p:nvPr/>
        </p:nvSpPr>
        <p:spPr>
          <a:xfrm>
            <a:off x="1326621" y="5017930"/>
            <a:ext cx="1892083" cy="688037"/>
          </a:xfrm>
          <a:prstGeom prst="wedgeEllipseCallout">
            <a:avLst/>
          </a:prstGeom>
          <a:noFill/>
          <a:ln w="25400" cap="flat" cmpd="sng" algn="ctr">
            <a:solidFill>
              <a:srgbClr val="FF0000"/>
            </a:solidFill>
            <a:prstDash val="solid"/>
            <a:miter lim="800000"/>
          </a:ln>
          <a:effectLst/>
        </p:spPr>
        <p:txBody>
          <a:bodyPr rtlCol="0" anchor="ctr"/>
          <a:lstStyle/>
          <a:p>
            <a:pPr algn="ctr"/>
            <a:r>
              <a:rPr lang="en-US" altLang="zh-CN" sz="2400" dirty="0">
                <a:latin typeface="Times New Roman" panose="02020603050405020304" pitchFamily="18" charset="0"/>
                <a:cs typeface="Times New Roman" panose="02020603050405020304" pitchFamily="18" charset="0"/>
              </a:rPr>
              <a:t>Predicted time</a:t>
            </a:r>
            <a:endParaRPr lang="zh-CN" altLang="en-US" sz="2400" kern="0" dirty="0">
              <a:latin typeface="Times New Roman" panose="02020603050405020304" pitchFamily="18" charset="0"/>
              <a:ea typeface="微软雅黑"/>
              <a:cs typeface="Times New Roman" panose="02020603050405020304" pitchFamily="18" charset="0"/>
              <a:sym typeface="+mn-lt"/>
            </a:endParaRPr>
          </a:p>
        </p:txBody>
      </p:sp>
      <p:sp>
        <p:nvSpPr>
          <p:cNvPr id="18" name="对话气泡: 椭圆形 17">
            <a:extLst>
              <a:ext uri="{FF2B5EF4-FFF2-40B4-BE49-F238E27FC236}">
                <a16:creationId xmlns:a16="http://schemas.microsoft.com/office/drawing/2014/main" id="{55BC6F46-133A-4791-ADE6-3015239891A2}"/>
              </a:ext>
            </a:extLst>
          </p:cNvPr>
          <p:cNvSpPr/>
          <p:nvPr/>
        </p:nvSpPr>
        <p:spPr>
          <a:xfrm>
            <a:off x="3260368" y="5017929"/>
            <a:ext cx="2157982" cy="688037"/>
          </a:xfrm>
          <a:prstGeom prst="wedgeEllipseCallout">
            <a:avLst/>
          </a:prstGeom>
          <a:noFill/>
          <a:ln w="25400" cap="flat" cmpd="sng" algn="ctr">
            <a:solidFill>
              <a:srgbClr val="FF0000"/>
            </a:solidFill>
            <a:prstDash val="solid"/>
            <a:miter lim="800000"/>
          </a:ln>
          <a:effectLst/>
        </p:spPr>
        <p:txBody>
          <a:bodyPr rtlCol="0" anchor="ctr"/>
          <a:lstStyle/>
          <a:p>
            <a:pPr algn="ctr"/>
            <a:r>
              <a:rPr lang="en-US" altLang="zh-CN" sz="2400" dirty="0">
                <a:latin typeface="Times New Roman" panose="02020603050405020304" pitchFamily="18" charset="0"/>
                <a:cs typeface="Times New Roman" panose="02020603050405020304" pitchFamily="18" charset="0"/>
              </a:rPr>
              <a:t>acquisition date</a:t>
            </a:r>
            <a:endParaRPr lang="zh-CN" altLang="en-US" sz="2400" dirty="0">
              <a:latin typeface="Times New Roman" panose="02020603050405020304" pitchFamily="18" charset="0"/>
              <a:cs typeface="Times New Roman" panose="02020603050405020304" pitchFamily="18" charset="0"/>
              <a:sym typeface="+mn-lt"/>
            </a:endParaRPr>
          </a:p>
        </p:txBody>
      </p:sp>
      <p:sp>
        <p:nvSpPr>
          <p:cNvPr id="19" name="对话气泡: 椭圆形 18">
            <a:extLst>
              <a:ext uri="{FF2B5EF4-FFF2-40B4-BE49-F238E27FC236}">
                <a16:creationId xmlns:a16="http://schemas.microsoft.com/office/drawing/2014/main" id="{28B75946-7A86-4884-95F3-F7EF99B52426}"/>
              </a:ext>
            </a:extLst>
          </p:cNvPr>
          <p:cNvSpPr/>
          <p:nvPr/>
        </p:nvSpPr>
        <p:spPr>
          <a:xfrm>
            <a:off x="5735855" y="4987458"/>
            <a:ext cx="1892083" cy="688037"/>
          </a:xfrm>
          <a:prstGeom prst="wedgeEllipseCallout">
            <a:avLst/>
          </a:prstGeom>
          <a:noFill/>
          <a:ln w="25400" cap="flat" cmpd="sng" algn="ctr">
            <a:solidFill>
              <a:srgbClr val="FF0000"/>
            </a:solidFill>
            <a:prstDash val="solid"/>
            <a:miter lim="800000"/>
          </a:ln>
          <a:effectLst/>
        </p:spPr>
        <p:txBody>
          <a:bodyPr rtlCol="0" anchor="ctr"/>
          <a:lstStyle/>
          <a:p>
            <a:pPr algn="ctr"/>
            <a:r>
              <a:rPr lang="en-US" altLang="zh-CN" sz="2400" dirty="0">
                <a:latin typeface="Times New Roman" panose="02020603050405020304" pitchFamily="18" charset="0"/>
                <a:cs typeface="Times New Roman" panose="02020603050405020304" pitchFamily="18" charset="0"/>
              </a:rPr>
              <a:t>Predicted time</a:t>
            </a:r>
            <a:endParaRPr lang="zh-CN" altLang="en-US" sz="2400" dirty="0">
              <a:latin typeface="Times New Roman" panose="02020603050405020304" pitchFamily="18" charset="0"/>
              <a:cs typeface="Times New Roman" panose="02020603050405020304" pitchFamily="18" charset="0"/>
              <a:sym typeface="+mn-lt"/>
            </a:endParaRPr>
          </a:p>
        </p:txBody>
      </p:sp>
      <p:sp>
        <p:nvSpPr>
          <p:cNvPr id="20" name="对话气泡: 椭圆形 19">
            <a:extLst>
              <a:ext uri="{FF2B5EF4-FFF2-40B4-BE49-F238E27FC236}">
                <a16:creationId xmlns:a16="http://schemas.microsoft.com/office/drawing/2014/main" id="{5A5E4763-CD86-4A02-B530-5EB8814A9EE4}"/>
              </a:ext>
            </a:extLst>
          </p:cNvPr>
          <p:cNvSpPr/>
          <p:nvPr/>
        </p:nvSpPr>
        <p:spPr>
          <a:xfrm>
            <a:off x="7893327" y="4916785"/>
            <a:ext cx="2164303" cy="758709"/>
          </a:xfrm>
          <a:prstGeom prst="wedgeEllipseCallout">
            <a:avLst/>
          </a:prstGeom>
          <a:noFill/>
          <a:ln w="25400" cap="flat" cmpd="sng" algn="ctr">
            <a:solidFill>
              <a:srgbClr val="FF0000"/>
            </a:solidFill>
            <a:prstDash val="solid"/>
            <a:miter lim="800000"/>
          </a:ln>
          <a:effectLst/>
        </p:spPr>
        <p:txBody>
          <a:bodyPr rtlCol="0" anchor="ctr"/>
          <a:lstStyle/>
          <a:p>
            <a:pPr algn="ctr"/>
            <a:r>
              <a:rPr lang="en-US" altLang="zh-CN" sz="2400" dirty="0">
                <a:latin typeface="Times New Roman" panose="02020603050405020304" pitchFamily="18" charset="0"/>
                <a:cs typeface="Times New Roman" panose="02020603050405020304" pitchFamily="18" charset="0"/>
              </a:rPr>
              <a:t>acquisition date</a:t>
            </a:r>
            <a:endParaRPr lang="zh-CN" altLang="en-US" sz="2400" dirty="0">
              <a:latin typeface="Times New Roman" panose="02020603050405020304" pitchFamily="18" charset="0"/>
              <a:cs typeface="Times New Roman" panose="02020603050405020304" pitchFamily="18" charset="0"/>
              <a:sym typeface="+mn-lt"/>
            </a:endParaRPr>
          </a:p>
        </p:txBody>
      </p:sp>
      <p:sp>
        <p:nvSpPr>
          <p:cNvPr id="21" name="矩形 20">
            <a:extLst>
              <a:ext uri="{FF2B5EF4-FFF2-40B4-BE49-F238E27FC236}">
                <a16:creationId xmlns:a16="http://schemas.microsoft.com/office/drawing/2014/main" id="{2140782B-3EDB-4B04-A629-B7A5001B7C45}"/>
              </a:ext>
            </a:extLst>
          </p:cNvPr>
          <p:cNvSpPr/>
          <p:nvPr/>
        </p:nvSpPr>
        <p:spPr>
          <a:xfrm>
            <a:off x="1096575" y="6313000"/>
            <a:ext cx="11128293" cy="523220"/>
          </a:xfrm>
          <a:prstGeom prst="rect">
            <a:avLst/>
          </a:prstGeom>
        </p:spPr>
        <p:txBody>
          <a:bodyPr wrap="square">
            <a:spAutoFit/>
          </a:bodyPr>
          <a:lstStyle/>
          <a:p>
            <a:pPr lvl="0" latinLnBrk="1"/>
            <a:r>
              <a:rPr lang="en-US" altLang="zh-CN" sz="1400" dirty="0">
                <a:solidFill>
                  <a:srgbClr val="000000"/>
                </a:solidFill>
                <a:latin typeface="Times New Roman" panose="02020603050405020304" pitchFamily="18" charset="0"/>
                <a:cs typeface="Times New Roman" panose="02020603050405020304" pitchFamily="18" charset="0"/>
              </a:rPr>
              <a:t>[1] Gao F , </a:t>
            </a:r>
            <a:r>
              <a:rPr lang="en-US" altLang="zh-CN" sz="1400" dirty="0" err="1">
                <a:solidFill>
                  <a:srgbClr val="000000"/>
                </a:solidFill>
                <a:latin typeface="Times New Roman" panose="02020603050405020304" pitchFamily="18" charset="0"/>
                <a:cs typeface="Times New Roman" panose="02020603050405020304" pitchFamily="18" charset="0"/>
              </a:rPr>
              <a:t>Masek</a:t>
            </a:r>
            <a:r>
              <a:rPr lang="en-US" altLang="zh-CN" sz="1400" dirty="0">
                <a:solidFill>
                  <a:srgbClr val="000000"/>
                </a:solidFill>
                <a:latin typeface="Times New Roman" panose="02020603050405020304" pitchFamily="18" charset="0"/>
                <a:cs typeface="Times New Roman" panose="02020603050405020304" pitchFamily="18" charset="0"/>
              </a:rPr>
              <a:t> J G , </a:t>
            </a:r>
            <a:r>
              <a:rPr lang="en-US" altLang="zh-CN" sz="1400" dirty="0" err="1">
                <a:solidFill>
                  <a:srgbClr val="000000"/>
                </a:solidFill>
                <a:latin typeface="Times New Roman" panose="02020603050405020304" pitchFamily="18" charset="0"/>
                <a:cs typeface="Times New Roman" panose="02020603050405020304" pitchFamily="18" charset="0"/>
              </a:rPr>
              <a:t>Schwaller</a:t>
            </a:r>
            <a:r>
              <a:rPr lang="en-US" altLang="zh-CN" sz="1400" dirty="0">
                <a:solidFill>
                  <a:srgbClr val="000000"/>
                </a:solidFill>
                <a:latin typeface="Times New Roman" panose="02020603050405020304" pitchFamily="18" charset="0"/>
                <a:cs typeface="Times New Roman" panose="02020603050405020304" pitchFamily="18" charset="0"/>
              </a:rPr>
              <a:t> M R ,et </a:t>
            </a:r>
            <a:r>
              <a:rPr lang="en-US" altLang="zh-CN" sz="1400" dirty="0" err="1">
                <a:solidFill>
                  <a:srgbClr val="000000"/>
                </a:solidFill>
                <a:latin typeface="Times New Roman" panose="02020603050405020304" pitchFamily="18" charset="0"/>
                <a:cs typeface="Times New Roman" panose="02020603050405020304" pitchFamily="18" charset="0"/>
              </a:rPr>
              <a:t>al.On</a:t>
            </a:r>
            <a:r>
              <a:rPr lang="en-US" altLang="zh-CN" sz="1400" dirty="0">
                <a:solidFill>
                  <a:srgbClr val="000000"/>
                </a:solidFill>
                <a:latin typeface="Times New Roman" panose="02020603050405020304" pitchFamily="18" charset="0"/>
                <a:cs typeface="Times New Roman" panose="02020603050405020304" pitchFamily="18" charset="0"/>
              </a:rPr>
              <a:t> the Blending of the Landsat and MODIS Surface Reflectance: Predicting Daily Landsat Surface Reflectance[J].IEEE Transactions on Geoscience and Remote Sensing, 2006</a:t>
            </a:r>
            <a:endParaRPr lang="zh-CN" altLang="en-US" sz="1400" dirty="0">
              <a:solidFill>
                <a:srgbClr val="000000"/>
              </a:solidFill>
              <a:latin typeface="Times New Roman" panose="02020603050405020304" pitchFamily="18" charset="0"/>
              <a:cs typeface="Times New Roman" panose="02020603050405020304" pitchFamily="18" charset="0"/>
            </a:endParaRPr>
          </a:p>
        </p:txBody>
      </p:sp>
      <p:sp>
        <p:nvSpPr>
          <p:cNvPr id="14" name="灯片编号占位符 13">
            <a:extLst>
              <a:ext uri="{FF2B5EF4-FFF2-40B4-BE49-F238E27FC236}">
                <a16:creationId xmlns:a16="http://schemas.microsoft.com/office/drawing/2014/main" id="{925DC9B7-5656-A3F4-B822-2E572C6C4ED9}"/>
              </a:ext>
            </a:extLst>
          </p:cNvPr>
          <p:cNvSpPr>
            <a:spLocks noGrp="1"/>
          </p:cNvSpPr>
          <p:nvPr>
            <p:ph type="sldNum" sz="quarter" idx="12"/>
          </p:nvPr>
        </p:nvSpPr>
        <p:spPr/>
        <p:txBody>
          <a:bodyPr/>
          <a:lstStyle/>
          <a:p>
            <a:fld id="{FE1282D0-AAD4-45D4-BBB1-9C369370A4D1}" type="slidenum">
              <a:rPr lang="zh-CN" altLang="en-US" smtClean="0"/>
              <a:t>13</a:t>
            </a:fld>
            <a:endParaRPr lang="zh-CN" altLang="en-US"/>
          </a:p>
        </p:txBody>
      </p:sp>
    </p:spTree>
    <p:extLst>
      <p:ext uri="{BB962C8B-B14F-4D97-AF65-F5344CB8AC3E}">
        <p14:creationId xmlns:p14="http://schemas.microsoft.com/office/powerpoint/2010/main" val="159911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B851DC-0E2C-4B1D-A12C-1FD1E058D457}"/>
              </a:ext>
            </a:extLst>
          </p:cNvPr>
          <p:cNvGrpSpPr/>
          <p:nvPr/>
        </p:nvGrpSpPr>
        <p:grpSpPr>
          <a:xfrm>
            <a:off x="335361" y="116633"/>
            <a:ext cx="11521279" cy="693041"/>
            <a:chOff x="335361" y="116633"/>
            <a:chExt cx="11521279" cy="693041"/>
          </a:xfrm>
        </p:grpSpPr>
        <p:grpSp>
          <p:nvGrpSpPr>
            <p:cNvPr id="3" name="组合 2">
              <a:extLst>
                <a:ext uri="{FF2B5EF4-FFF2-40B4-BE49-F238E27FC236}">
                  <a16:creationId xmlns:a16="http://schemas.microsoft.com/office/drawing/2014/main" id="{C68CF940-C7B7-4149-96F3-696561F0477D}"/>
                </a:ext>
              </a:extLst>
            </p:cNvPr>
            <p:cNvGrpSpPr/>
            <p:nvPr/>
          </p:nvGrpSpPr>
          <p:grpSpPr>
            <a:xfrm>
              <a:off x="335361" y="116633"/>
              <a:ext cx="629872" cy="612768"/>
              <a:chOff x="3070727" y="196457"/>
              <a:chExt cx="692047" cy="673255"/>
            </a:xfrm>
          </p:grpSpPr>
          <p:sp>
            <p:nvSpPr>
              <p:cNvPr id="8" name="平行四边形 7">
                <a:extLst>
                  <a:ext uri="{FF2B5EF4-FFF2-40B4-BE49-F238E27FC236}">
                    <a16:creationId xmlns:a16="http://schemas.microsoft.com/office/drawing/2014/main" id="{983733CB-D8E5-4CC2-86D3-B7299CAA5A06}"/>
                  </a:ext>
                </a:extLst>
              </p:cNvPr>
              <p:cNvSpPr/>
              <p:nvPr/>
            </p:nvSpPr>
            <p:spPr>
              <a:xfrm>
                <a:off x="3070727" y="196457"/>
                <a:ext cx="629587" cy="612775"/>
              </a:xfrm>
              <a:prstGeom prst="parallelogram">
                <a:avLst/>
              </a:prstGeom>
              <a:solidFill>
                <a:schemeClr val="accent1">
                  <a:lumMod val="100000"/>
                </a:schemeClr>
              </a:solid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平行四边形 8">
                <a:extLst>
                  <a:ext uri="{FF2B5EF4-FFF2-40B4-BE49-F238E27FC236}">
                    <a16:creationId xmlns:a16="http://schemas.microsoft.com/office/drawing/2014/main" id="{3AE9B9B5-B0D8-448A-98CE-2D9079CCB1FC}"/>
                  </a:ext>
                </a:extLst>
              </p:cNvPr>
              <p:cNvSpPr/>
              <p:nvPr/>
            </p:nvSpPr>
            <p:spPr>
              <a:xfrm>
                <a:off x="3133187" y="256937"/>
                <a:ext cx="629587" cy="612775"/>
              </a:xfrm>
              <a:prstGeom prst="parallelogram">
                <a:avLst/>
              </a:prstGeom>
              <a:no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cxnSp>
          <p:nvCxnSpPr>
            <p:cNvPr id="4" name="直接连接符 3">
              <a:extLst>
                <a:ext uri="{FF2B5EF4-FFF2-40B4-BE49-F238E27FC236}">
                  <a16:creationId xmlns:a16="http://schemas.microsoft.com/office/drawing/2014/main" id="{7410AA5A-B90A-4C43-83AE-4B9A046E22DD}"/>
                </a:ext>
              </a:extLst>
            </p:cNvPr>
            <p:cNvCxnSpPr>
              <a:cxnSpLocks/>
            </p:cNvCxnSpPr>
            <p:nvPr/>
          </p:nvCxnSpPr>
          <p:spPr>
            <a:xfrm>
              <a:off x="367840" y="809674"/>
              <a:ext cx="11488800" cy="0"/>
            </a:xfrm>
            <a:prstGeom prst="line">
              <a:avLst/>
            </a:prstGeom>
            <a:noFill/>
            <a:ln w="9525" cap="flat" cmpd="sng" algn="ctr">
              <a:solidFill>
                <a:schemeClr val="accent1">
                  <a:lumMod val="100000"/>
                </a:schemeClr>
              </a:solidFill>
              <a:prstDash val="solid"/>
            </a:ln>
            <a:effectLst/>
          </p:spPr>
        </p:cxnSp>
        <p:sp>
          <p:nvSpPr>
            <p:cNvPr id="5" name="文本占位符 5">
              <a:extLst>
                <a:ext uri="{FF2B5EF4-FFF2-40B4-BE49-F238E27FC236}">
                  <a16:creationId xmlns:a16="http://schemas.microsoft.com/office/drawing/2014/main" id="{965B9144-F10A-4CEF-9229-8199E22081AC}"/>
                </a:ext>
              </a:extLst>
            </p:cNvPr>
            <p:cNvSpPr txBox="1">
              <a:spLocks/>
            </p:cNvSpPr>
            <p:nvPr/>
          </p:nvSpPr>
          <p:spPr>
            <a:xfrm>
              <a:off x="1127448" y="193957"/>
              <a:ext cx="5040313" cy="612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2428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n-cs"/>
                </a:rPr>
                <a:t> </a:t>
              </a:r>
            </a:p>
          </p:txBody>
        </p:sp>
      </p:grpSp>
      <p:sp>
        <p:nvSpPr>
          <p:cNvPr id="6" name="矩形 5">
            <a:extLst>
              <a:ext uri="{FF2B5EF4-FFF2-40B4-BE49-F238E27FC236}">
                <a16:creationId xmlns:a16="http://schemas.microsoft.com/office/drawing/2014/main" id="{78C8A8C7-08B3-4C9A-8BA5-5374343645C8}"/>
              </a:ext>
            </a:extLst>
          </p:cNvPr>
          <p:cNvSpPr/>
          <p:nvPr/>
        </p:nvSpPr>
        <p:spPr>
          <a:xfrm>
            <a:off x="965233" y="82105"/>
            <a:ext cx="6211957" cy="646331"/>
          </a:xfrm>
          <a:prstGeom prst="rect">
            <a:avLst/>
          </a:prstGeom>
        </p:spPr>
        <p:txBody>
          <a:bodyPr wrap="none">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Spatio-temporal Fusion Model</a:t>
            </a:r>
            <a:endParaRPr lang="zh-CN" altLang="en-US" sz="3600" b="1" dirty="0"/>
          </a:p>
        </p:txBody>
      </p:sp>
      <p:pic>
        <p:nvPicPr>
          <p:cNvPr id="12" name="图片 11">
            <a:extLst>
              <a:ext uri="{FF2B5EF4-FFF2-40B4-BE49-F238E27FC236}">
                <a16:creationId xmlns:a16="http://schemas.microsoft.com/office/drawing/2014/main" id="{7F35AA70-08FF-4175-A0A1-43FE834A4EDD}"/>
              </a:ext>
            </a:extLst>
          </p:cNvPr>
          <p:cNvPicPr>
            <a:picLocks noChangeAspect="1"/>
          </p:cNvPicPr>
          <p:nvPr/>
        </p:nvPicPr>
        <p:blipFill rotWithShape="1">
          <a:blip r:embed="rId3"/>
          <a:srcRect l="11116" t="6099"/>
          <a:stretch/>
        </p:blipFill>
        <p:spPr>
          <a:xfrm>
            <a:off x="9314431" y="418290"/>
            <a:ext cx="2877569" cy="6439709"/>
          </a:xfrm>
          <a:prstGeom prst="rect">
            <a:avLst/>
          </a:prstGeom>
        </p:spPr>
      </p:pic>
      <p:sp>
        <p:nvSpPr>
          <p:cNvPr id="13" name="矩形 12">
            <a:extLst>
              <a:ext uri="{FF2B5EF4-FFF2-40B4-BE49-F238E27FC236}">
                <a16:creationId xmlns:a16="http://schemas.microsoft.com/office/drawing/2014/main" id="{4C9FFBFA-01F2-4B1F-A867-893BEB0AC86E}"/>
              </a:ext>
            </a:extLst>
          </p:cNvPr>
          <p:cNvSpPr/>
          <p:nvPr/>
        </p:nvSpPr>
        <p:spPr>
          <a:xfrm>
            <a:off x="10603344" y="418290"/>
            <a:ext cx="529667" cy="6439709"/>
          </a:xfrm>
          <a:prstGeom prst="rect">
            <a:avLst/>
          </a:prstGeom>
          <a:noFill/>
          <a:ln w="28575" cap="flat" cmpd="sng" algn="ctr">
            <a:solidFill>
              <a:srgbClr val="FF0000"/>
            </a:solid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pic>
        <p:nvPicPr>
          <p:cNvPr id="15" name="图片 14">
            <a:extLst>
              <a:ext uri="{FF2B5EF4-FFF2-40B4-BE49-F238E27FC236}">
                <a16:creationId xmlns:a16="http://schemas.microsoft.com/office/drawing/2014/main" id="{ABAF3F06-75D7-47D0-848F-B72773988D32}"/>
              </a:ext>
            </a:extLst>
          </p:cNvPr>
          <p:cNvPicPr>
            <a:picLocks noChangeAspect="1"/>
          </p:cNvPicPr>
          <p:nvPr/>
        </p:nvPicPr>
        <p:blipFill>
          <a:blip r:embed="rId4"/>
          <a:stretch>
            <a:fillRect/>
          </a:stretch>
        </p:blipFill>
        <p:spPr>
          <a:xfrm>
            <a:off x="4209547" y="3481428"/>
            <a:ext cx="4381255" cy="2987465"/>
          </a:xfrm>
          <a:prstGeom prst="rect">
            <a:avLst/>
          </a:prstGeom>
        </p:spPr>
      </p:pic>
      <p:pic>
        <p:nvPicPr>
          <p:cNvPr id="16" name="图片 15">
            <a:extLst>
              <a:ext uri="{FF2B5EF4-FFF2-40B4-BE49-F238E27FC236}">
                <a16:creationId xmlns:a16="http://schemas.microsoft.com/office/drawing/2014/main" id="{93EFFC54-2A13-4CE6-9622-4DF3D533B6BF}"/>
              </a:ext>
            </a:extLst>
          </p:cNvPr>
          <p:cNvPicPr>
            <a:picLocks noChangeAspect="1"/>
          </p:cNvPicPr>
          <p:nvPr/>
        </p:nvPicPr>
        <p:blipFill>
          <a:blip r:embed="rId5"/>
          <a:stretch>
            <a:fillRect/>
          </a:stretch>
        </p:blipFill>
        <p:spPr>
          <a:xfrm>
            <a:off x="3914635" y="918584"/>
            <a:ext cx="5399796" cy="1703114"/>
          </a:xfrm>
          <a:prstGeom prst="rect">
            <a:avLst/>
          </a:prstGeom>
        </p:spPr>
      </p:pic>
      <p:sp>
        <p:nvSpPr>
          <p:cNvPr id="17" name="箭头: 燕尾形 16">
            <a:extLst>
              <a:ext uri="{FF2B5EF4-FFF2-40B4-BE49-F238E27FC236}">
                <a16:creationId xmlns:a16="http://schemas.microsoft.com/office/drawing/2014/main" id="{8C588295-CC17-43CA-AAAB-E6451B389AE2}"/>
              </a:ext>
            </a:extLst>
          </p:cNvPr>
          <p:cNvSpPr/>
          <p:nvPr/>
        </p:nvSpPr>
        <p:spPr>
          <a:xfrm>
            <a:off x="8590802" y="4975161"/>
            <a:ext cx="699714" cy="248854"/>
          </a:xfrm>
          <a:prstGeom prst="notchedRightArrow">
            <a:avLst/>
          </a:prstGeom>
          <a:solidFill>
            <a:srgbClr val="00B0F0">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pic>
        <p:nvPicPr>
          <p:cNvPr id="18" name="图片 17">
            <a:extLst>
              <a:ext uri="{FF2B5EF4-FFF2-40B4-BE49-F238E27FC236}">
                <a16:creationId xmlns:a16="http://schemas.microsoft.com/office/drawing/2014/main" id="{A89EC83B-1E86-4890-974F-95D6CA8297B2}"/>
              </a:ext>
            </a:extLst>
          </p:cNvPr>
          <p:cNvPicPr>
            <a:picLocks noChangeAspect="1"/>
          </p:cNvPicPr>
          <p:nvPr/>
        </p:nvPicPr>
        <p:blipFill>
          <a:blip r:embed="rId6"/>
          <a:stretch>
            <a:fillRect/>
          </a:stretch>
        </p:blipFill>
        <p:spPr>
          <a:xfrm flipH="1">
            <a:off x="6256843" y="3440599"/>
            <a:ext cx="1789211" cy="1603801"/>
          </a:xfrm>
          <a:prstGeom prst="rect">
            <a:avLst/>
          </a:prstGeom>
        </p:spPr>
      </p:pic>
      <p:sp>
        <p:nvSpPr>
          <p:cNvPr id="19" name="箭头: 下 18">
            <a:extLst>
              <a:ext uri="{FF2B5EF4-FFF2-40B4-BE49-F238E27FC236}">
                <a16:creationId xmlns:a16="http://schemas.microsoft.com/office/drawing/2014/main" id="{55E7ABBA-8AD7-4208-A355-2F703EECCC82}"/>
              </a:ext>
            </a:extLst>
          </p:cNvPr>
          <p:cNvSpPr/>
          <p:nvPr/>
        </p:nvSpPr>
        <p:spPr>
          <a:xfrm rot="2233535">
            <a:off x="5902127" y="4816589"/>
            <a:ext cx="120072" cy="565997"/>
          </a:xfrm>
          <a:prstGeom prst="downArrow">
            <a:avLst/>
          </a:prstGeom>
          <a:solidFill>
            <a:srgbClr val="FF0000">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sp>
        <p:nvSpPr>
          <p:cNvPr id="20" name="箭头: 燕尾形 19">
            <a:extLst>
              <a:ext uri="{FF2B5EF4-FFF2-40B4-BE49-F238E27FC236}">
                <a16:creationId xmlns:a16="http://schemas.microsoft.com/office/drawing/2014/main" id="{2DFBD0DE-ADEA-475B-A94D-20609536F521}"/>
              </a:ext>
            </a:extLst>
          </p:cNvPr>
          <p:cNvSpPr/>
          <p:nvPr/>
        </p:nvSpPr>
        <p:spPr>
          <a:xfrm rot="17140010">
            <a:off x="7095772" y="2876549"/>
            <a:ext cx="756932" cy="300167"/>
          </a:xfrm>
          <a:prstGeom prst="notchedRightArrow">
            <a:avLst/>
          </a:prstGeom>
          <a:solidFill>
            <a:srgbClr val="0070C0">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pic>
        <p:nvPicPr>
          <p:cNvPr id="21" name="图片 20">
            <a:extLst>
              <a:ext uri="{FF2B5EF4-FFF2-40B4-BE49-F238E27FC236}">
                <a16:creationId xmlns:a16="http://schemas.microsoft.com/office/drawing/2014/main" id="{0130C87D-B812-4AE5-807D-869FA5FAB11C}"/>
              </a:ext>
            </a:extLst>
          </p:cNvPr>
          <p:cNvPicPr>
            <a:picLocks noChangeAspect="1"/>
          </p:cNvPicPr>
          <p:nvPr/>
        </p:nvPicPr>
        <p:blipFill rotWithShape="1">
          <a:blip r:embed="rId7"/>
          <a:srcRect t="17511"/>
          <a:stretch/>
        </p:blipFill>
        <p:spPr>
          <a:xfrm>
            <a:off x="218365" y="3692793"/>
            <a:ext cx="3446434" cy="2564733"/>
          </a:xfrm>
          <a:prstGeom prst="rect">
            <a:avLst/>
          </a:prstGeom>
        </p:spPr>
      </p:pic>
      <p:sp>
        <p:nvSpPr>
          <p:cNvPr id="11" name="箭头: 燕尾形 10">
            <a:extLst>
              <a:ext uri="{FF2B5EF4-FFF2-40B4-BE49-F238E27FC236}">
                <a16:creationId xmlns:a16="http://schemas.microsoft.com/office/drawing/2014/main" id="{7E24D0F2-FA05-45AE-BBDF-79226D1729B3}"/>
              </a:ext>
            </a:extLst>
          </p:cNvPr>
          <p:cNvSpPr/>
          <p:nvPr/>
        </p:nvSpPr>
        <p:spPr>
          <a:xfrm rot="6660779">
            <a:off x="3401760" y="2996269"/>
            <a:ext cx="981784" cy="307771"/>
          </a:xfrm>
          <a:prstGeom prst="notchedRightArrow">
            <a:avLst/>
          </a:prstGeom>
          <a:solidFill>
            <a:srgbClr val="2985C7"/>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sp>
        <p:nvSpPr>
          <p:cNvPr id="22" name="矩形 21">
            <a:extLst>
              <a:ext uri="{FF2B5EF4-FFF2-40B4-BE49-F238E27FC236}">
                <a16:creationId xmlns:a16="http://schemas.microsoft.com/office/drawing/2014/main" id="{9D30C148-8522-45C0-91AE-973D86544ACC}"/>
              </a:ext>
            </a:extLst>
          </p:cNvPr>
          <p:cNvSpPr/>
          <p:nvPr/>
        </p:nvSpPr>
        <p:spPr>
          <a:xfrm>
            <a:off x="218365" y="1065739"/>
            <a:ext cx="3291468" cy="2264480"/>
          </a:xfrm>
          <a:prstGeom prst="rect">
            <a:avLst/>
          </a:prstGeom>
          <a:solidFill>
            <a:schemeClr val="accent1">
              <a:lumMod val="100000"/>
              <a:alpha val="20000"/>
            </a:schemeClr>
          </a:solidFill>
          <a:ln w="25400" cap="flat" cmpd="sng" algn="ctr">
            <a:solidFill>
              <a:schemeClr val="tx1">
                <a:lumMod val="95000"/>
                <a:lumOff val="5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ndParaRPr>
          </a:p>
        </p:txBody>
      </p:sp>
      <p:sp>
        <p:nvSpPr>
          <p:cNvPr id="23" name="文本框 22">
            <a:extLst>
              <a:ext uri="{FF2B5EF4-FFF2-40B4-BE49-F238E27FC236}">
                <a16:creationId xmlns:a16="http://schemas.microsoft.com/office/drawing/2014/main" id="{29F82606-D83A-4225-92E0-D44481889374}"/>
              </a:ext>
            </a:extLst>
          </p:cNvPr>
          <p:cNvSpPr txBox="1"/>
          <p:nvPr/>
        </p:nvSpPr>
        <p:spPr>
          <a:xfrm>
            <a:off x="275805" y="1025318"/>
            <a:ext cx="3176588" cy="2345322"/>
          </a:xfrm>
          <a:prstGeom prst="rect">
            <a:avLst/>
          </a:prstGeom>
          <a:noFill/>
        </p:spPr>
        <p:txBody>
          <a:bodyPr wrap="square" rtlCol="0">
            <a:spAutoFit/>
          </a:bodyPr>
          <a:lstStyle/>
          <a:p>
            <a:pPr>
              <a:lnSpc>
                <a:spcPct val="150000"/>
              </a:lnSpc>
              <a:defRPr/>
            </a:pP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Based on the time-space fusion  (STARFM) algorithm, we simulate the complete time series information of microwave TB.</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灯片编号占位符 9">
            <a:extLst>
              <a:ext uri="{FF2B5EF4-FFF2-40B4-BE49-F238E27FC236}">
                <a16:creationId xmlns:a16="http://schemas.microsoft.com/office/drawing/2014/main" id="{EACEFC02-F64F-55E0-31FD-30339D819DCD}"/>
              </a:ext>
            </a:extLst>
          </p:cNvPr>
          <p:cNvSpPr>
            <a:spLocks noGrp="1"/>
          </p:cNvSpPr>
          <p:nvPr>
            <p:ph type="sldNum" sz="quarter" idx="12"/>
          </p:nvPr>
        </p:nvSpPr>
        <p:spPr/>
        <p:txBody>
          <a:bodyPr/>
          <a:lstStyle/>
          <a:p>
            <a:fld id="{FE1282D0-AAD4-45D4-BBB1-9C369370A4D1}" type="slidenum">
              <a:rPr lang="zh-CN" altLang="en-US" smtClean="0"/>
              <a:t>14</a:t>
            </a:fld>
            <a:endParaRPr lang="zh-CN" altLang="en-US"/>
          </a:p>
        </p:txBody>
      </p:sp>
    </p:spTree>
    <p:extLst>
      <p:ext uri="{BB962C8B-B14F-4D97-AF65-F5344CB8AC3E}">
        <p14:creationId xmlns:p14="http://schemas.microsoft.com/office/powerpoint/2010/main" val="66721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B851DC-0E2C-4B1D-A12C-1FD1E058D457}"/>
              </a:ext>
            </a:extLst>
          </p:cNvPr>
          <p:cNvGrpSpPr/>
          <p:nvPr/>
        </p:nvGrpSpPr>
        <p:grpSpPr>
          <a:xfrm>
            <a:off x="335361" y="116633"/>
            <a:ext cx="11521279" cy="693041"/>
            <a:chOff x="335361" y="116633"/>
            <a:chExt cx="11521279" cy="693041"/>
          </a:xfrm>
        </p:grpSpPr>
        <p:grpSp>
          <p:nvGrpSpPr>
            <p:cNvPr id="3" name="组合 2">
              <a:extLst>
                <a:ext uri="{FF2B5EF4-FFF2-40B4-BE49-F238E27FC236}">
                  <a16:creationId xmlns:a16="http://schemas.microsoft.com/office/drawing/2014/main" id="{C68CF940-C7B7-4149-96F3-696561F0477D}"/>
                </a:ext>
              </a:extLst>
            </p:cNvPr>
            <p:cNvGrpSpPr/>
            <p:nvPr/>
          </p:nvGrpSpPr>
          <p:grpSpPr>
            <a:xfrm>
              <a:off x="335361" y="116633"/>
              <a:ext cx="629872" cy="612768"/>
              <a:chOff x="3070727" y="196457"/>
              <a:chExt cx="692047" cy="673255"/>
            </a:xfrm>
          </p:grpSpPr>
          <p:sp>
            <p:nvSpPr>
              <p:cNvPr id="8" name="平行四边形 7">
                <a:extLst>
                  <a:ext uri="{FF2B5EF4-FFF2-40B4-BE49-F238E27FC236}">
                    <a16:creationId xmlns:a16="http://schemas.microsoft.com/office/drawing/2014/main" id="{983733CB-D8E5-4CC2-86D3-B7299CAA5A06}"/>
                  </a:ext>
                </a:extLst>
              </p:cNvPr>
              <p:cNvSpPr/>
              <p:nvPr/>
            </p:nvSpPr>
            <p:spPr>
              <a:xfrm>
                <a:off x="3070727" y="196457"/>
                <a:ext cx="629587" cy="612775"/>
              </a:xfrm>
              <a:prstGeom prst="parallelogram">
                <a:avLst/>
              </a:prstGeom>
              <a:solidFill>
                <a:schemeClr val="accent1">
                  <a:lumMod val="100000"/>
                </a:schemeClr>
              </a:solid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平行四边形 8">
                <a:extLst>
                  <a:ext uri="{FF2B5EF4-FFF2-40B4-BE49-F238E27FC236}">
                    <a16:creationId xmlns:a16="http://schemas.microsoft.com/office/drawing/2014/main" id="{3AE9B9B5-B0D8-448A-98CE-2D9079CCB1FC}"/>
                  </a:ext>
                </a:extLst>
              </p:cNvPr>
              <p:cNvSpPr/>
              <p:nvPr/>
            </p:nvSpPr>
            <p:spPr>
              <a:xfrm>
                <a:off x="3133187" y="256937"/>
                <a:ext cx="629587" cy="612775"/>
              </a:xfrm>
              <a:prstGeom prst="parallelogram">
                <a:avLst/>
              </a:prstGeom>
              <a:no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cxnSp>
          <p:nvCxnSpPr>
            <p:cNvPr id="4" name="直接连接符 3">
              <a:extLst>
                <a:ext uri="{FF2B5EF4-FFF2-40B4-BE49-F238E27FC236}">
                  <a16:creationId xmlns:a16="http://schemas.microsoft.com/office/drawing/2014/main" id="{7410AA5A-B90A-4C43-83AE-4B9A046E22DD}"/>
                </a:ext>
              </a:extLst>
            </p:cNvPr>
            <p:cNvCxnSpPr>
              <a:cxnSpLocks/>
            </p:cNvCxnSpPr>
            <p:nvPr/>
          </p:nvCxnSpPr>
          <p:spPr>
            <a:xfrm>
              <a:off x="367840" y="809674"/>
              <a:ext cx="11488800" cy="0"/>
            </a:xfrm>
            <a:prstGeom prst="line">
              <a:avLst/>
            </a:prstGeom>
            <a:noFill/>
            <a:ln w="9525" cap="flat" cmpd="sng" algn="ctr">
              <a:solidFill>
                <a:schemeClr val="accent1">
                  <a:lumMod val="100000"/>
                </a:schemeClr>
              </a:solidFill>
              <a:prstDash val="solid"/>
            </a:ln>
            <a:effectLst/>
          </p:spPr>
        </p:cxnSp>
        <p:sp>
          <p:nvSpPr>
            <p:cNvPr id="5" name="文本占位符 5">
              <a:extLst>
                <a:ext uri="{FF2B5EF4-FFF2-40B4-BE49-F238E27FC236}">
                  <a16:creationId xmlns:a16="http://schemas.microsoft.com/office/drawing/2014/main" id="{965B9144-F10A-4CEF-9229-8199E22081AC}"/>
                </a:ext>
              </a:extLst>
            </p:cNvPr>
            <p:cNvSpPr txBox="1">
              <a:spLocks/>
            </p:cNvSpPr>
            <p:nvPr/>
          </p:nvSpPr>
          <p:spPr>
            <a:xfrm>
              <a:off x="1127448" y="193957"/>
              <a:ext cx="5040313" cy="612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2428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n-cs"/>
                </a:rPr>
                <a:t> </a:t>
              </a:r>
            </a:p>
          </p:txBody>
        </p:sp>
      </p:grpSp>
      <p:sp>
        <p:nvSpPr>
          <p:cNvPr id="6" name="矩形 5">
            <a:extLst>
              <a:ext uri="{FF2B5EF4-FFF2-40B4-BE49-F238E27FC236}">
                <a16:creationId xmlns:a16="http://schemas.microsoft.com/office/drawing/2014/main" id="{78C8A8C7-08B3-4C9A-8BA5-5374343645C8}"/>
              </a:ext>
            </a:extLst>
          </p:cNvPr>
          <p:cNvSpPr/>
          <p:nvPr/>
        </p:nvSpPr>
        <p:spPr>
          <a:xfrm>
            <a:off x="965233" y="82105"/>
            <a:ext cx="6211957" cy="646331"/>
          </a:xfrm>
          <a:prstGeom prst="rect">
            <a:avLst/>
          </a:prstGeom>
        </p:spPr>
        <p:txBody>
          <a:bodyPr wrap="none">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Spatio-temporal Fusion Model</a:t>
            </a:r>
            <a:endParaRPr lang="zh-CN" altLang="en-US" sz="3600" b="1" dirty="0"/>
          </a:p>
        </p:txBody>
      </p:sp>
      <p:pic>
        <p:nvPicPr>
          <p:cNvPr id="30" name="图片 29">
            <a:extLst>
              <a:ext uri="{FF2B5EF4-FFF2-40B4-BE49-F238E27FC236}">
                <a16:creationId xmlns:a16="http://schemas.microsoft.com/office/drawing/2014/main" id="{66D47499-EC88-4E41-B862-1F6E1EB5D037}"/>
              </a:ext>
            </a:extLst>
          </p:cNvPr>
          <p:cNvPicPr>
            <a:picLocks noChangeAspect="1"/>
          </p:cNvPicPr>
          <p:nvPr/>
        </p:nvPicPr>
        <p:blipFill>
          <a:blip r:embed="rId3"/>
          <a:stretch>
            <a:fillRect/>
          </a:stretch>
        </p:blipFill>
        <p:spPr>
          <a:xfrm>
            <a:off x="1420238" y="3373603"/>
            <a:ext cx="10403922" cy="3458931"/>
          </a:xfrm>
          <a:prstGeom prst="rect">
            <a:avLst/>
          </a:prstGeom>
        </p:spPr>
      </p:pic>
      <p:pic>
        <p:nvPicPr>
          <p:cNvPr id="32" name="图片 31">
            <a:extLst>
              <a:ext uri="{FF2B5EF4-FFF2-40B4-BE49-F238E27FC236}">
                <a16:creationId xmlns:a16="http://schemas.microsoft.com/office/drawing/2014/main" id="{B5914F97-8B7E-4D8C-A66A-076B70AEE12A}"/>
              </a:ext>
            </a:extLst>
          </p:cNvPr>
          <p:cNvPicPr>
            <a:picLocks noChangeAspect="1"/>
          </p:cNvPicPr>
          <p:nvPr/>
        </p:nvPicPr>
        <p:blipFill rotWithShape="1">
          <a:blip r:embed="rId4">
            <a:extLst>
              <a:ext uri="{28A0092B-C50C-407E-A947-70E740481C1C}">
                <a14:useLocalDpi xmlns:a14="http://schemas.microsoft.com/office/drawing/2010/main" val="0"/>
              </a:ext>
            </a:extLst>
          </a:blip>
          <a:srcRect l="11403" t="31715" r="15186" b="24531"/>
          <a:stretch/>
        </p:blipFill>
        <p:spPr>
          <a:xfrm>
            <a:off x="7177190" y="944994"/>
            <a:ext cx="4320000" cy="1820651"/>
          </a:xfrm>
          <a:prstGeom prst="rect">
            <a:avLst/>
          </a:prstGeom>
        </p:spPr>
      </p:pic>
      <p:sp>
        <p:nvSpPr>
          <p:cNvPr id="33" name="箭头: 下 32">
            <a:extLst>
              <a:ext uri="{FF2B5EF4-FFF2-40B4-BE49-F238E27FC236}">
                <a16:creationId xmlns:a16="http://schemas.microsoft.com/office/drawing/2014/main" id="{810D3CBB-F51B-4E73-96E7-F4A6DD3AC4BB}"/>
              </a:ext>
            </a:extLst>
          </p:cNvPr>
          <p:cNvSpPr/>
          <p:nvPr/>
        </p:nvSpPr>
        <p:spPr>
          <a:xfrm>
            <a:off x="5815540" y="2695483"/>
            <a:ext cx="560918" cy="51732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a:extLst>
              <a:ext uri="{FF2B5EF4-FFF2-40B4-BE49-F238E27FC236}">
                <a16:creationId xmlns:a16="http://schemas.microsoft.com/office/drawing/2014/main" id="{B9EB8AC3-4D66-4EAF-8073-6F10D08B123C}"/>
              </a:ext>
            </a:extLst>
          </p:cNvPr>
          <p:cNvGrpSpPr>
            <a:grpSpLocks noChangeAspect="1"/>
          </p:cNvGrpSpPr>
          <p:nvPr/>
        </p:nvGrpSpPr>
        <p:grpSpPr>
          <a:xfrm>
            <a:off x="973825" y="605621"/>
            <a:ext cx="3739409" cy="2157656"/>
            <a:chOff x="218948" y="3474648"/>
            <a:chExt cx="3218362" cy="1770000"/>
          </a:xfrm>
        </p:grpSpPr>
        <p:pic>
          <p:nvPicPr>
            <p:cNvPr id="35" name="图片 34">
              <a:extLst>
                <a:ext uri="{FF2B5EF4-FFF2-40B4-BE49-F238E27FC236}">
                  <a16:creationId xmlns:a16="http://schemas.microsoft.com/office/drawing/2014/main" id="{9F80D1C5-992F-4D14-B8DF-6EDCF404FF69}"/>
                </a:ext>
              </a:extLst>
            </p:cNvPr>
            <p:cNvPicPr>
              <a:picLocks noChangeAspect="1"/>
            </p:cNvPicPr>
            <p:nvPr/>
          </p:nvPicPr>
          <p:blipFill>
            <a:blip r:embed="rId5">
              <a:extLst>
                <a:ext uri="{28A0092B-C50C-407E-A947-70E740481C1C}">
                  <a14:useLocalDpi xmlns:a14="http://schemas.microsoft.com/office/drawing/2010/main" val="0"/>
                </a:ext>
              </a:extLst>
            </a:blip>
            <a:srcRect l="10965" t="32135" r="14684" b="24757"/>
            <a:stretch>
              <a:fillRect/>
            </a:stretch>
          </p:blipFill>
          <p:spPr bwMode="auto">
            <a:xfrm>
              <a:off x="218948" y="3474648"/>
              <a:ext cx="2456362" cy="1008000"/>
            </a:xfrm>
            <a:prstGeom prst="rect">
              <a:avLst/>
            </a:prstGeom>
            <a:noFill/>
            <a:ln>
              <a:noFill/>
            </a:ln>
          </p:spPr>
        </p:pic>
        <p:pic>
          <p:nvPicPr>
            <p:cNvPr id="36" name="图片 35">
              <a:extLst>
                <a:ext uri="{FF2B5EF4-FFF2-40B4-BE49-F238E27FC236}">
                  <a16:creationId xmlns:a16="http://schemas.microsoft.com/office/drawing/2014/main" id="{4A2E4B5A-926F-4B2E-98DD-2FEA8B5AB7FB}"/>
                </a:ext>
              </a:extLst>
            </p:cNvPr>
            <p:cNvPicPr>
              <a:picLocks noChangeAspect="1"/>
            </p:cNvPicPr>
            <p:nvPr/>
          </p:nvPicPr>
          <p:blipFill>
            <a:blip r:embed="rId5">
              <a:extLst>
                <a:ext uri="{28A0092B-C50C-407E-A947-70E740481C1C}">
                  <a14:useLocalDpi xmlns:a14="http://schemas.microsoft.com/office/drawing/2010/main" val="0"/>
                </a:ext>
              </a:extLst>
            </a:blip>
            <a:srcRect l="10965" t="32135" r="14684" b="24757"/>
            <a:stretch>
              <a:fillRect/>
            </a:stretch>
          </p:blipFill>
          <p:spPr bwMode="auto">
            <a:xfrm>
              <a:off x="371348" y="3627048"/>
              <a:ext cx="2456362" cy="1008000"/>
            </a:xfrm>
            <a:prstGeom prst="rect">
              <a:avLst/>
            </a:prstGeom>
            <a:noFill/>
            <a:ln>
              <a:noFill/>
            </a:ln>
          </p:spPr>
        </p:pic>
        <p:pic>
          <p:nvPicPr>
            <p:cNvPr id="37" name="图片 36">
              <a:extLst>
                <a:ext uri="{FF2B5EF4-FFF2-40B4-BE49-F238E27FC236}">
                  <a16:creationId xmlns:a16="http://schemas.microsoft.com/office/drawing/2014/main" id="{846CA209-7AE6-4EBE-B4CA-F42BDA60E480}"/>
                </a:ext>
              </a:extLst>
            </p:cNvPr>
            <p:cNvPicPr>
              <a:picLocks noChangeAspect="1"/>
            </p:cNvPicPr>
            <p:nvPr/>
          </p:nvPicPr>
          <p:blipFill>
            <a:blip r:embed="rId5">
              <a:extLst>
                <a:ext uri="{28A0092B-C50C-407E-A947-70E740481C1C}">
                  <a14:useLocalDpi xmlns:a14="http://schemas.microsoft.com/office/drawing/2010/main" val="0"/>
                </a:ext>
              </a:extLst>
            </a:blip>
            <a:srcRect l="10965" t="32135" r="14684" b="24757"/>
            <a:stretch>
              <a:fillRect/>
            </a:stretch>
          </p:blipFill>
          <p:spPr bwMode="auto">
            <a:xfrm>
              <a:off x="523748" y="3779448"/>
              <a:ext cx="2456362" cy="1008000"/>
            </a:xfrm>
            <a:prstGeom prst="rect">
              <a:avLst/>
            </a:prstGeom>
            <a:noFill/>
            <a:ln>
              <a:noFill/>
            </a:ln>
          </p:spPr>
        </p:pic>
        <p:pic>
          <p:nvPicPr>
            <p:cNvPr id="38" name="图片 37">
              <a:extLst>
                <a:ext uri="{FF2B5EF4-FFF2-40B4-BE49-F238E27FC236}">
                  <a16:creationId xmlns:a16="http://schemas.microsoft.com/office/drawing/2014/main" id="{D0E12DED-4222-45F0-9ABF-F70D7BF2A352}"/>
                </a:ext>
              </a:extLst>
            </p:cNvPr>
            <p:cNvPicPr>
              <a:picLocks noChangeAspect="1"/>
            </p:cNvPicPr>
            <p:nvPr/>
          </p:nvPicPr>
          <p:blipFill>
            <a:blip r:embed="rId5">
              <a:extLst>
                <a:ext uri="{28A0092B-C50C-407E-A947-70E740481C1C}">
                  <a14:useLocalDpi xmlns:a14="http://schemas.microsoft.com/office/drawing/2010/main" val="0"/>
                </a:ext>
              </a:extLst>
            </a:blip>
            <a:srcRect l="10965" t="32135" r="14684" b="24757"/>
            <a:stretch>
              <a:fillRect/>
            </a:stretch>
          </p:blipFill>
          <p:spPr bwMode="auto">
            <a:xfrm>
              <a:off x="676148" y="3931848"/>
              <a:ext cx="2456362" cy="1008000"/>
            </a:xfrm>
            <a:prstGeom prst="rect">
              <a:avLst/>
            </a:prstGeom>
            <a:noFill/>
            <a:ln>
              <a:noFill/>
            </a:ln>
          </p:spPr>
        </p:pic>
        <p:pic>
          <p:nvPicPr>
            <p:cNvPr id="39" name="图片 38">
              <a:extLst>
                <a:ext uri="{FF2B5EF4-FFF2-40B4-BE49-F238E27FC236}">
                  <a16:creationId xmlns:a16="http://schemas.microsoft.com/office/drawing/2014/main" id="{3CDA0AE1-3E01-4AB3-A519-95802681D79A}"/>
                </a:ext>
              </a:extLst>
            </p:cNvPr>
            <p:cNvPicPr>
              <a:picLocks noChangeAspect="1"/>
            </p:cNvPicPr>
            <p:nvPr/>
          </p:nvPicPr>
          <p:blipFill>
            <a:blip r:embed="rId5">
              <a:extLst>
                <a:ext uri="{28A0092B-C50C-407E-A947-70E740481C1C}">
                  <a14:useLocalDpi xmlns:a14="http://schemas.microsoft.com/office/drawing/2010/main" val="0"/>
                </a:ext>
              </a:extLst>
            </a:blip>
            <a:srcRect l="10965" t="32135" r="14684" b="24757"/>
            <a:stretch>
              <a:fillRect/>
            </a:stretch>
          </p:blipFill>
          <p:spPr bwMode="auto">
            <a:xfrm>
              <a:off x="828548" y="4084248"/>
              <a:ext cx="2456362" cy="1008000"/>
            </a:xfrm>
            <a:prstGeom prst="rect">
              <a:avLst/>
            </a:prstGeom>
            <a:noFill/>
            <a:ln>
              <a:noFill/>
            </a:ln>
          </p:spPr>
        </p:pic>
        <p:pic>
          <p:nvPicPr>
            <p:cNvPr id="40" name="图片 39">
              <a:extLst>
                <a:ext uri="{FF2B5EF4-FFF2-40B4-BE49-F238E27FC236}">
                  <a16:creationId xmlns:a16="http://schemas.microsoft.com/office/drawing/2014/main" id="{A777F094-620C-416D-92C3-E484823D9329}"/>
                </a:ext>
              </a:extLst>
            </p:cNvPr>
            <p:cNvPicPr>
              <a:picLocks noChangeAspect="1"/>
            </p:cNvPicPr>
            <p:nvPr/>
          </p:nvPicPr>
          <p:blipFill>
            <a:blip r:embed="rId5">
              <a:extLst>
                <a:ext uri="{28A0092B-C50C-407E-A947-70E740481C1C}">
                  <a14:useLocalDpi xmlns:a14="http://schemas.microsoft.com/office/drawing/2010/main" val="0"/>
                </a:ext>
              </a:extLst>
            </a:blip>
            <a:srcRect l="10965" t="32135" r="14684" b="24757"/>
            <a:stretch>
              <a:fillRect/>
            </a:stretch>
          </p:blipFill>
          <p:spPr bwMode="auto">
            <a:xfrm>
              <a:off x="980948" y="4236648"/>
              <a:ext cx="2456362" cy="1008000"/>
            </a:xfrm>
            <a:prstGeom prst="rect">
              <a:avLst/>
            </a:prstGeom>
            <a:noFill/>
            <a:ln>
              <a:noFill/>
            </a:ln>
          </p:spPr>
        </p:pic>
      </p:grpSp>
      <p:sp>
        <p:nvSpPr>
          <p:cNvPr id="10" name="加号 9">
            <a:extLst>
              <a:ext uri="{FF2B5EF4-FFF2-40B4-BE49-F238E27FC236}">
                <a16:creationId xmlns:a16="http://schemas.microsoft.com/office/drawing/2014/main" id="{F3773A79-5863-4748-8DCE-9A7D7FE026F3}"/>
              </a:ext>
            </a:extLst>
          </p:cNvPr>
          <p:cNvSpPr/>
          <p:nvPr/>
        </p:nvSpPr>
        <p:spPr>
          <a:xfrm>
            <a:off x="5714952" y="1608343"/>
            <a:ext cx="762095" cy="678555"/>
          </a:xfrm>
          <a:prstGeom prst="mathPlus">
            <a:avLst/>
          </a:prstGeom>
          <a:solidFill>
            <a:schemeClr val="tx1">
              <a:alpha val="82000"/>
            </a:scheme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sp>
        <p:nvSpPr>
          <p:cNvPr id="14" name="矩形 13">
            <a:extLst>
              <a:ext uri="{FF2B5EF4-FFF2-40B4-BE49-F238E27FC236}">
                <a16:creationId xmlns:a16="http://schemas.microsoft.com/office/drawing/2014/main" id="{938E8A7D-28D0-4703-9F2D-B5F0C78A6245}"/>
              </a:ext>
            </a:extLst>
          </p:cNvPr>
          <p:cNvSpPr/>
          <p:nvPr/>
        </p:nvSpPr>
        <p:spPr>
          <a:xfrm>
            <a:off x="335361" y="2813902"/>
            <a:ext cx="5455248" cy="400110"/>
          </a:xfrm>
          <a:prstGeom prst="rect">
            <a:avLst/>
          </a:prstGeom>
        </p:spPr>
        <p:txBody>
          <a:bodyPr wrap="square">
            <a:spAutoFit/>
          </a:bodyPr>
          <a:lstStyle/>
          <a:p>
            <a:r>
              <a:rPr lang="zh-CN" altLang="en-US" sz="2000" b="1" dirty="0">
                <a:latin typeface="Times New Roman" panose="02020603050405020304" pitchFamily="18" charset="0"/>
                <a:cs typeface="Times New Roman" panose="02020603050405020304" pitchFamily="18" charset="0"/>
              </a:rPr>
              <a:t>Simulate microwave </a:t>
            </a:r>
            <a:r>
              <a:rPr lang="en-US" altLang="zh-CN" sz="2000" b="1" dirty="0">
                <a:latin typeface="Times New Roman" panose="02020603050405020304" pitchFamily="18" charset="0"/>
                <a:cs typeface="Times New Roman" panose="02020603050405020304" pitchFamily="18" charset="0"/>
              </a:rPr>
              <a:t>BT </a:t>
            </a:r>
            <a:r>
              <a:rPr lang="zh-CN" altLang="en-US" sz="2000" b="1" dirty="0">
                <a:latin typeface="Times New Roman" panose="02020603050405020304" pitchFamily="18" charset="0"/>
                <a:cs typeface="Times New Roman" panose="02020603050405020304" pitchFamily="18" charset="0"/>
              </a:rPr>
              <a:t>time series information</a:t>
            </a:r>
          </a:p>
        </p:txBody>
      </p:sp>
      <p:sp>
        <p:nvSpPr>
          <p:cNvPr id="41" name="矩形 40">
            <a:extLst>
              <a:ext uri="{FF2B5EF4-FFF2-40B4-BE49-F238E27FC236}">
                <a16:creationId xmlns:a16="http://schemas.microsoft.com/office/drawing/2014/main" id="{366D0652-4F80-438B-883D-BAACFBA3432D}"/>
              </a:ext>
            </a:extLst>
          </p:cNvPr>
          <p:cNvSpPr/>
          <p:nvPr/>
        </p:nvSpPr>
        <p:spPr>
          <a:xfrm>
            <a:off x="6887583" y="2849864"/>
            <a:ext cx="4429995" cy="400110"/>
          </a:xfrm>
          <a:prstGeom prst="rect">
            <a:avLst/>
          </a:prstGeom>
        </p:spPr>
        <p:txBody>
          <a:bodyPr wrap="none">
            <a:spAutoFit/>
          </a:bodyPr>
          <a:lstStyle/>
          <a:p>
            <a:r>
              <a:rPr lang="zh-CN" altLang="en-US" sz="2000" b="1" dirty="0">
                <a:latin typeface="Times New Roman" panose="02020603050405020304" pitchFamily="18" charset="0"/>
                <a:cs typeface="Times New Roman" panose="02020603050405020304" pitchFamily="18" charset="0"/>
              </a:rPr>
              <a:t>Chang'e microwave </a:t>
            </a:r>
            <a:r>
              <a:rPr lang="en-US" altLang="zh-CN" sz="2000" b="1" dirty="0">
                <a:latin typeface="Times New Roman" panose="02020603050405020304" pitchFamily="18" charset="0"/>
                <a:cs typeface="Times New Roman" panose="02020603050405020304" pitchFamily="18" charset="0"/>
              </a:rPr>
              <a:t>BT </a:t>
            </a:r>
            <a:r>
              <a:rPr lang="zh-CN" altLang="en-US" sz="2000" b="1" dirty="0">
                <a:latin typeface="Times New Roman" panose="02020603050405020304" pitchFamily="18" charset="0"/>
                <a:cs typeface="Times New Roman" panose="02020603050405020304" pitchFamily="18" charset="0"/>
              </a:rPr>
              <a:t>measured data</a:t>
            </a:r>
          </a:p>
        </p:txBody>
      </p:sp>
      <p:sp>
        <p:nvSpPr>
          <p:cNvPr id="42" name="矩形 41">
            <a:extLst>
              <a:ext uri="{FF2B5EF4-FFF2-40B4-BE49-F238E27FC236}">
                <a16:creationId xmlns:a16="http://schemas.microsoft.com/office/drawing/2014/main" id="{BE9CD4AB-3994-4B67-9688-D16413232B4D}"/>
              </a:ext>
            </a:extLst>
          </p:cNvPr>
          <p:cNvSpPr/>
          <p:nvPr/>
        </p:nvSpPr>
        <p:spPr>
          <a:xfrm>
            <a:off x="0" y="4418630"/>
            <a:ext cx="1494994" cy="1323439"/>
          </a:xfrm>
          <a:prstGeom prst="rect">
            <a:avLst/>
          </a:prstGeom>
        </p:spPr>
        <p:txBody>
          <a:bodyPr wrap="square">
            <a:spAutoFit/>
          </a:bodyPr>
          <a:lstStyle/>
          <a:p>
            <a:r>
              <a:rPr lang="en-US" altLang="zh-CN" sz="2000" b="1" dirty="0">
                <a:latin typeface="Times New Roman" panose="02020603050405020304" pitchFamily="18" charset="0"/>
                <a:cs typeface="Times New Roman" panose="02020603050405020304" pitchFamily="18" charset="0"/>
              </a:rPr>
              <a:t>12</a:t>
            </a:r>
            <a:r>
              <a:rPr lang="zh-CN" altLang="en-US" sz="2000" b="1" dirty="0">
                <a:latin typeface="Times New Roman" panose="02020603050405020304" pitchFamily="18" charset="0"/>
                <a:cs typeface="Times New Roman" panose="02020603050405020304" pitchFamily="18" charset="0"/>
              </a:rPr>
              <a:t>：</a:t>
            </a:r>
            <a:r>
              <a:rPr lang="en-US" altLang="zh-CN" sz="2000" b="1" dirty="0">
                <a:latin typeface="Times New Roman" panose="02020603050405020304" pitchFamily="18" charset="0"/>
                <a:cs typeface="Times New Roman" panose="02020603050405020304" pitchFamily="18" charset="0"/>
              </a:rPr>
              <a:t>00 fusion</a:t>
            </a:r>
            <a:r>
              <a:rPr lang="zh-CN" altLang="en-US" sz="2000" b="1" dirty="0">
                <a:latin typeface="Times New Roman" panose="02020603050405020304" pitchFamily="18" charset="0"/>
                <a:cs typeface="Times New Roman" panose="02020603050405020304" pitchFamily="18" charset="0"/>
              </a:rPr>
              <a:t> microwave </a:t>
            </a:r>
            <a:r>
              <a:rPr lang="en-US" altLang="zh-CN" sz="2000" b="1" dirty="0">
                <a:latin typeface="Times New Roman" panose="02020603050405020304" pitchFamily="18" charset="0"/>
                <a:cs typeface="Times New Roman" panose="02020603050405020304" pitchFamily="18" charset="0"/>
              </a:rPr>
              <a:t>BT</a:t>
            </a:r>
            <a:endParaRPr lang="zh-CN" altLang="en-US" sz="2000" b="1" dirty="0">
              <a:latin typeface="Times New Roman" panose="02020603050405020304" pitchFamily="18" charset="0"/>
              <a:cs typeface="Times New Roman" panose="02020603050405020304" pitchFamily="18" charset="0"/>
            </a:endParaRPr>
          </a:p>
        </p:txBody>
      </p:sp>
      <p:sp>
        <p:nvSpPr>
          <p:cNvPr id="11" name="灯片编号占位符 10">
            <a:extLst>
              <a:ext uri="{FF2B5EF4-FFF2-40B4-BE49-F238E27FC236}">
                <a16:creationId xmlns:a16="http://schemas.microsoft.com/office/drawing/2014/main" id="{A0E5409C-30DF-B9C5-2C7A-EDF6C8586694}"/>
              </a:ext>
            </a:extLst>
          </p:cNvPr>
          <p:cNvSpPr>
            <a:spLocks noGrp="1"/>
          </p:cNvSpPr>
          <p:nvPr>
            <p:ph type="sldNum" sz="quarter" idx="12"/>
          </p:nvPr>
        </p:nvSpPr>
        <p:spPr/>
        <p:txBody>
          <a:bodyPr/>
          <a:lstStyle/>
          <a:p>
            <a:fld id="{FE1282D0-AAD4-45D4-BBB1-9C369370A4D1}" type="slidenum">
              <a:rPr lang="zh-CN" altLang="en-US" smtClean="0"/>
              <a:t>15</a:t>
            </a:fld>
            <a:endParaRPr lang="zh-CN" altLang="en-US"/>
          </a:p>
        </p:txBody>
      </p:sp>
    </p:spTree>
    <p:extLst>
      <p:ext uri="{BB962C8B-B14F-4D97-AF65-F5344CB8AC3E}">
        <p14:creationId xmlns:p14="http://schemas.microsoft.com/office/powerpoint/2010/main" val="350620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B851DC-0E2C-4B1D-A12C-1FD1E058D457}"/>
              </a:ext>
            </a:extLst>
          </p:cNvPr>
          <p:cNvGrpSpPr/>
          <p:nvPr/>
        </p:nvGrpSpPr>
        <p:grpSpPr>
          <a:xfrm>
            <a:off x="335361" y="116633"/>
            <a:ext cx="11521279" cy="693041"/>
            <a:chOff x="335361" y="116633"/>
            <a:chExt cx="11521279" cy="693041"/>
          </a:xfrm>
        </p:grpSpPr>
        <p:grpSp>
          <p:nvGrpSpPr>
            <p:cNvPr id="3" name="组合 2">
              <a:extLst>
                <a:ext uri="{FF2B5EF4-FFF2-40B4-BE49-F238E27FC236}">
                  <a16:creationId xmlns:a16="http://schemas.microsoft.com/office/drawing/2014/main" id="{C68CF940-C7B7-4149-96F3-696561F0477D}"/>
                </a:ext>
              </a:extLst>
            </p:cNvPr>
            <p:cNvGrpSpPr/>
            <p:nvPr/>
          </p:nvGrpSpPr>
          <p:grpSpPr>
            <a:xfrm>
              <a:off x="335361" y="116633"/>
              <a:ext cx="629872" cy="612768"/>
              <a:chOff x="3070727" y="196457"/>
              <a:chExt cx="692047" cy="673255"/>
            </a:xfrm>
          </p:grpSpPr>
          <p:sp>
            <p:nvSpPr>
              <p:cNvPr id="8" name="平行四边形 7">
                <a:extLst>
                  <a:ext uri="{FF2B5EF4-FFF2-40B4-BE49-F238E27FC236}">
                    <a16:creationId xmlns:a16="http://schemas.microsoft.com/office/drawing/2014/main" id="{983733CB-D8E5-4CC2-86D3-B7299CAA5A06}"/>
                  </a:ext>
                </a:extLst>
              </p:cNvPr>
              <p:cNvSpPr/>
              <p:nvPr/>
            </p:nvSpPr>
            <p:spPr>
              <a:xfrm>
                <a:off x="3070727" y="196457"/>
                <a:ext cx="629587" cy="612775"/>
              </a:xfrm>
              <a:prstGeom prst="parallelogram">
                <a:avLst/>
              </a:prstGeom>
              <a:solidFill>
                <a:schemeClr val="accent1">
                  <a:lumMod val="100000"/>
                </a:schemeClr>
              </a:solid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平行四边形 8">
                <a:extLst>
                  <a:ext uri="{FF2B5EF4-FFF2-40B4-BE49-F238E27FC236}">
                    <a16:creationId xmlns:a16="http://schemas.microsoft.com/office/drawing/2014/main" id="{3AE9B9B5-B0D8-448A-98CE-2D9079CCB1FC}"/>
                  </a:ext>
                </a:extLst>
              </p:cNvPr>
              <p:cNvSpPr/>
              <p:nvPr/>
            </p:nvSpPr>
            <p:spPr>
              <a:xfrm>
                <a:off x="3133187" y="256937"/>
                <a:ext cx="629587" cy="612775"/>
              </a:xfrm>
              <a:prstGeom prst="parallelogram">
                <a:avLst/>
              </a:prstGeom>
              <a:no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cxnSp>
          <p:nvCxnSpPr>
            <p:cNvPr id="4" name="直接连接符 3">
              <a:extLst>
                <a:ext uri="{FF2B5EF4-FFF2-40B4-BE49-F238E27FC236}">
                  <a16:creationId xmlns:a16="http://schemas.microsoft.com/office/drawing/2014/main" id="{7410AA5A-B90A-4C43-83AE-4B9A046E22DD}"/>
                </a:ext>
              </a:extLst>
            </p:cNvPr>
            <p:cNvCxnSpPr>
              <a:cxnSpLocks/>
            </p:cNvCxnSpPr>
            <p:nvPr/>
          </p:nvCxnSpPr>
          <p:spPr>
            <a:xfrm>
              <a:off x="367840" y="809674"/>
              <a:ext cx="11488800" cy="0"/>
            </a:xfrm>
            <a:prstGeom prst="line">
              <a:avLst/>
            </a:prstGeom>
            <a:noFill/>
            <a:ln w="9525" cap="flat" cmpd="sng" algn="ctr">
              <a:solidFill>
                <a:schemeClr val="accent1">
                  <a:lumMod val="100000"/>
                </a:schemeClr>
              </a:solidFill>
              <a:prstDash val="solid"/>
            </a:ln>
            <a:effectLst/>
          </p:spPr>
        </p:cxnSp>
        <p:sp>
          <p:nvSpPr>
            <p:cNvPr id="5" name="文本占位符 5">
              <a:extLst>
                <a:ext uri="{FF2B5EF4-FFF2-40B4-BE49-F238E27FC236}">
                  <a16:creationId xmlns:a16="http://schemas.microsoft.com/office/drawing/2014/main" id="{965B9144-F10A-4CEF-9229-8199E22081AC}"/>
                </a:ext>
              </a:extLst>
            </p:cNvPr>
            <p:cNvSpPr txBox="1">
              <a:spLocks/>
            </p:cNvSpPr>
            <p:nvPr/>
          </p:nvSpPr>
          <p:spPr>
            <a:xfrm>
              <a:off x="1127448" y="193957"/>
              <a:ext cx="5040313" cy="612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2428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n-cs"/>
                </a:rPr>
                <a:t> </a:t>
              </a:r>
            </a:p>
          </p:txBody>
        </p:sp>
      </p:grpSp>
      <p:sp>
        <p:nvSpPr>
          <p:cNvPr id="6" name="矩形 5">
            <a:extLst>
              <a:ext uri="{FF2B5EF4-FFF2-40B4-BE49-F238E27FC236}">
                <a16:creationId xmlns:a16="http://schemas.microsoft.com/office/drawing/2014/main" id="{78C8A8C7-08B3-4C9A-8BA5-5374343645C8}"/>
              </a:ext>
            </a:extLst>
          </p:cNvPr>
          <p:cNvSpPr/>
          <p:nvPr/>
        </p:nvSpPr>
        <p:spPr>
          <a:xfrm>
            <a:off x="965233" y="82105"/>
            <a:ext cx="6211957" cy="646331"/>
          </a:xfrm>
          <a:prstGeom prst="rect">
            <a:avLst/>
          </a:prstGeom>
        </p:spPr>
        <p:txBody>
          <a:bodyPr wrap="none">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Spatio-temporal Fusion Model</a:t>
            </a:r>
            <a:endParaRPr lang="zh-CN" altLang="en-US" sz="3600" b="1" dirty="0"/>
          </a:p>
        </p:txBody>
      </p:sp>
      <p:graphicFrame>
        <p:nvGraphicFramePr>
          <p:cNvPr id="12" name="表格 11">
            <a:extLst>
              <a:ext uri="{FF2B5EF4-FFF2-40B4-BE49-F238E27FC236}">
                <a16:creationId xmlns:a16="http://schemas.microsoft.com/office/drawing/2014/main" id="{D479F11F-BBAD-48FE-9ADD-5FEBB4182384}"/>
              </a:ext>
            </a:extLst>
          </p:cNvPr>
          <p:cNvGraphicFramePr>
            <a:graphicFrameLocks noGrp="1"/>
          </p:cNvGraphicFramePr>
          <p:nvPr/>
        </p:nvGraphicFramePr>
        <p:xfrm>
          <a:off x="43484" y="1049645"/>
          <a:ext cx="4966128" cy="2732553"/>
        </p:xfrm>
        <a:graphic>
          <a:graphicData uri="http://schemas.openxmlformats.org/drawingml/2006/table">
            <a:tbl>
              <a:tblPr/>
              <a:tblGrid>
                <a:gridCol w="1655376">
                  <a:extLst>
                    <a:ext uri="{9D8B030D-6E8A-4147-A177-3AD203B41FA5}">
                      <a16:colId xmlns:a16="http://schemas.microsoft.com/office/drawing/2014/main" val="2850079189"/>
                    </a:ext>
                  </a:extLst>
                </a:gridCol>
                <a:gridCol w="1655376">
                  <a:extLst>
                    <a:ext uri="{9D8B030D-6E8A-4147-A177-3AD203B41FA5}">
                      <a16:colId xmlns:a16="http://schemas.microsoft.com/office/drawing/2014/main" val="3702556306"/>
                    </a:ext>
                  </a:extLst>
                </a:gridCol>
                <a:gridCol w="1655376">
                  <a:extLst>
                    <a:ext uri="{9D8B030D-6E8A-4147-A177-3AD203B41FA5}">
                      <a16:colId xmlns:a16="http://schemas.microsoft.com/office/drawing/2014/main" val="1741126336"/>
                    </a:ext>
                  </a:extLst>
                </a:gridCol>
              </a:tblGrid>
              <a:tr h="352238">
                <a:tc>
                  <a:txBody>
                    <a:bodyPr/>
                    <a:lstStyle/>
                    <a:p>
                      <a:pPr algn="ctr" fontAlgn="ctr"/>
                      <a:r>
                        <a:rPr lang="en-US" altLang="zh-CN" sz="2000" b="1"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Area</a:t>
                      </a:r>
                      <a:endParaRPr lang="zh-CN" altLang="en-US" sz="2000" b="1"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2000" b="1"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Lat</a:t>
                      </a:r>
                      <a:endParaRPr lang="zh-CN" altLang="en-US" sz="2000" b="1"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2000" b="1"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Lot</a:t>
                      </a:r>
                      <a:endParaRPr lang="zh-CN" altLang="en-US" sz="2000" b="1"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4636479"/>
                  </a:ext>
                </a:extLst>
              </a:tr>
              <a:tr h="352238">
                <a:tc>
                  <a:txBody>
                    <a:bodyPr/>
                    <a:lstStyle/>
                    <a:p>
                      <a:pPr algn="ctr" fontAlgn="ctr"/>
                      <a:r>
                        <a:rPr lang="en-US" altLang="zh-CN" sz="2000" b="0" i="0" kern="1200" dirty="0">
                          <a:solidFill>
                            <a:schemeClr val="tx1"/>
                          </a:solidFill>
                          <a:effectLst/>
                          <a:latin typeface="Times New Roman" panose="02020603050405020304" pitchFamily="18" charset="0"/>
                          <a:ea typeface="+mn-ea"/>
                          <a:cs typeface="Times New Roman" panose="02020603050405020304" pitchFamily="18" charset="0"/>
                        </a:rPr>
                        <a:t>Mare Serenitatis</a:t>
                      </a:r>
                      <a:endParaRPr lang="zh-CN" alt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31.5°W</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44.1°N</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928776513"/>
                  </a:ext>
                </a:extLst>
              </a:tr>
              <a:tr h="352238">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Apollo 12</a:t>
                      </a:r>
                    </a:p>
                  </a:txBody>
                  <a:tcPr marL="9525" marR="9525" marT="9525" marB="0" anchor="ctr">
                    <a:lnL>
                      <a:noFill/>
                    </a:lnL>
                    <a:lnR>
                      <a:noFill/>
                    </a:lnR>
                    <a:lnT>
                      <a:noFill/>
                    </a:lnT>
                    <a:lnB>
                      <a:noFill/>
                    </a:lnB>
                  </a:tcP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23.2</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W</a:t>
                      </a:r>
                    </a:p>
                  </a:txBody>
                  <a:tcPr marL="9525" marR="9525" marT="9525" marB="0" anchor="ctr">
                    <a:lnL>
                      <a:noFill/>
                    </a:lnL>
                    <a:lnR>
                      <a:noFill/>
                    </a:lnR>
                    <a:lnT>
                      <a:noFill/>
                    </a:lnT>
                    <a:lnB>
                      <a:noFill/>
                    </a:lnB>
                  </a:tcP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3.0</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S</a:t>
                      </a:r>
                    </a:p>
                  </a:txBody>
                  <a:tcPr marL="9525" marR="9525" marT="9525" marB="0" anchor="ctr">
                    <a:lnL>
                      <a:noFill/>
                    </a:lnL>
                    <a:lnR>
                      <a:noFill/>
                    </a:lnR>
                    <a:lnT>
                      <a:noFill/>
                    </a:lnT>
                    <a:lnB>
                      <a:noFill/>
                    </a:lnB>
                  </a:tcPr>
                </a:tc>
                <a:extLst>
                  <a:ext uri="{0D108BD9-81ED-4DB2-BD59-A6C34878D82A}">
                    <a16:rowId xmlns:a16="http://schemas.microsoft.com/office/drawing/2014/main" val="2725389285"/>
                  </a:ext>
                </a:extLst>
              </a:tr>
              <a:tr h="352238">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Apollo 15</a:t>
                      </a:r>
                    </a:p>
                  </a:txBody>
                  <a:tcPr marL="9525" marR="9525" marT="9525" marB="0" anchor="ctr">
                    <a:lnL>
                      <a:noFill/>
                    </a:lnL>
                    <a:lnR>
                      <a:noFill/>
                    </a:lnR>
                    <a:lnT>
                      <a:noFill/>
                    </a:lnT>
                    <a:lnB>
                      <a:noFill/>
                    </a:lnB>
                  </a:tcP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3.4</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E</a:t>
                      </a:r>
                    </a:p>
                  </a:txBody>
                  <a:tcPr marL="9525" marR="9525" marT="9525" marB="0" anchor="ctr">
                    <a:lnL>
                      <a:noFill/>
                    </a:lnL>
                    <a:lnR>
                      <a:noFill/>
                    </a:lnR>
                    <a:lnT>
                      <a:noFill/>
                    </a:lnT>
                    <a:lnB>
                      <a:noFill/>
                    </a:lnB>
                  </a:tcP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26.1</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N</a:t>
                      </a:r>
                    </a:p>
                  </a:txBody>
                  <a:tcPr marL="9525" marR="9525" marT="9525" marB="0" anchor="ctr">
                    <a:lnL>
                      <a:noFill/>
                    </a:lnL>
                    <a:lnR>
                      <a:noFill/>
                    </a:lnR>
                    <a:lnT>
                      <a:noFill/>
                    </a:lnT>
                    <a:lnB>
                      <a:noFill/>
                    </a:lnB>
                  </a:tcPr>
                </a:tc>
                <a:extLst>
                  <a:ext uri="{0D108BD9-81ED-4DB2-BD59-A6C34878D82A}">
                    <a16:rowId xmlns:a16="http://schemas.microsoft.com/office/drawing/2014/main" val="858204887"/>
                  </a:ext>
                </a:extLst>
              </a:tr>
              <a:tr h="352238">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Apollo 16</a:t>
                      </a:r>
                    </a:p>
                  </a:txBody>
                  <a:tcPr marL="9525" marR="9525" marT="9525" marB="0" anchor="ctr">
                    <a:lnL>
                      <a:noFill/>
                    </a:lnL>
                    <a:lnR>
                      <a:noFill/>
                    </a:lnR>
                    <a:lnT>
                      <a:noFill/>
                    </a:lnT>
                    <a:lnB>
                      <a:noFill/>
                    </a:lnB>
                  </a:tcP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15.3</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E</a:t>
                      </a:r>
                    </a:p>
                  </a:txBody>
                  <a:tcPr marL="9525" marR="9525" marT="9525" marB="0" anchor="ctr">
                    <a:lnL>
                      <a:noFill/>
                    </a:lnL>
                    <a:lnR>
                      <a:noFill/>
                    </a:lnR>
                    <a:lnT>
                      <a:noFill/>
                    </a:lnT>
                    <a:lnB>
                      <a:noFill/>
                    </a:lnB>
                  </a:tcP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9.0</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S</a:t>
                      </a:r>
                    </a:p>
                  </a:txBody>
                  <a:tcPr marL="9525" marR="9525" marT="9525" marB="0" anchor="ctr">
                    <a:lnL>
                      <a:noFill/>
                    </a:lnL>
                    <a:lnR>
                      <a:noFill/>
                    </a:lnR>
                    <a:lnT>
                      <a:noFill/>
                    </a:lnT>
                    <a:lnB>
                      <a:noFill/>
                    </a:lnB>
                  </a:tcPr>
                </a:tc>
                <a:extLst>
                  <a:ext uri="{0D108BD9-81ED-4DB2-BD59-A6C34878D82A}">
                    <a16:rowId xmlns:a16="http://schemas.microsoft.com/office/drawing/2014/main" val="126260497"/>
                  </a:ext>
                </a:extLst>
              </a:tr>
              <a:tr h="352238">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Luna</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r</a:t>
                      </a: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20</a:t>
                      </a:r>
                    </a:p>
                  </a:txBody>
                  <a:tcPr marL="9525" marR="9525" marT="9525" marB="0" anchor="ctr">
                    <a:lnL>
                      <a:noFill/>
                    </a:lnL>
                    <a:lnR>
                      <a:noFill/>
                    </a:lnR>
                    <a:lnT>
                      <a:noFill/>
                    </a:lnT>
                    <a:lnB>
                      <a:noFill/>
                    </a:lnB>
                  </a:tcP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56.4</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E</a:t>
                      </a:r>
                    </a:p>
                  </a:txBody>
                  <a:tcPr marL="9525" marR="9525" marT="9525" marB="0" anchor="ctr">
                    <a:lnL>
                      <a:noFill/>
                    </a:lnL>
                    <a:lnR>
                      <a:noFill/>
                    </a:lnR>
                    <a:lnT>
                      <a:noFill/>
                    </a:lnT>
                    <a:lnB>
                      <a:noFill/>
                    </a:lnB>
                  </a:tcP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3.5</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N</a:t>
                      </a:r>
                    </a:p>
                  </a:txBody>
                  <a:tcPr marL="9525" marR="9525" marT="9525" marB="0" anchor="ctr">
                    <a:lnL>
                      <a:noFill/>
                    </a:lnL>
                    <a:lnR>
                      <a:noFill/>
                    </a:lnR>
                    <a:lnT>
                      <a:noFill/>
                    </a:lnT>
                    <a:lnB>
                      <a:noFill/>
                    </a:lnB>
                  </a:tcPr>
                </a:tc>
                <a:extLst>
                  <a:ext uri="{0D108BD9-81ED-4DB2-BD59-A6C34878D82A}">
                    <a16:rowId xmlns:a16="http://schemas.microsoft.com/office/drawing/2014/main" val="1516547295"/>
                  </a:ext>
                </a:extLst>
              </a:tr>
              <a:tr h="352238">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CE 5</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51.5</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W</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43.0</a:t>
                      </a:r>
                      <a:r>
                        <a:rPr lang="en-US" altLang="zh-CN"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0" i="0" u="none" strike="noStrike"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N</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935062"/>
                  </a:ext>
                </a:extLst>
              </a:tr>
            </a:tbl>
          </a:graphicData>
        </a:graphic>
      </p:graphicFrame>
      <p:pic>
        <p:nvPicPr>
          <p:cNvPr id="13" name="图片 12">
            <a:extLst>
              <a:ext uri="{FF2B5EF4-FFF2-40B4-BE49-F238E27FC236}">
                <a16:creationId xmlns:a16="http://schemas.microsoft.com/office/drawing/2014/main" id="{FD3A5C6C-A2D6-49A0-899D-F6B542FE5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4292"/>
            <a:ext cx="5000699" cy="2917075"/>
          </a:xfrm>
          <a:prstGeom prst="rect">
            <a:avLst/>
          </a:prstGeom>
        </p:spPr>
      </p:pic>
      <p:pic>
        <p:nvPicPr>
          <p:cNvPr id="15" name="图片 14">
            <a:extLst>
              <a:ext uri="{FF2B5EF4-FFF2-40B4-BE49-F238E27FC236}">
                <a16:creationId xmlns:a16="http://schemas.microsoft.com/office/drawing/2014/main" id="{147D7C13-73BD-4F84-ADDD-6DF63E4D3A26}"/>
              </a:ext>
            </a:extLst>
          </p:cNvPr>
          <p:cNvPicPr>
            <a:picLocks noChangeAspect="1"/>
          </p:cNvPicPr>
          <p:nvPr/>
        </p:nvPicPr>
        <p:blipFill rotWithShape="1">
          <a:blip r:embed="rId4">
            <a:extLst>
              <a:ext uri="{28A0092B-C50C-407E-A947-70E740481C1C}">
                <a14:useLocalDpi xmlns:a14="http://schemas.microsoft.com/office/drawing/2010/main" val="0"/>
              </a:ext>
            </a:extLst>
          </a:blip>
          <a:srcRect l="3247" t="21453" r="7388"/>
          <a:stretch/>
        </p:blipFill>
        <p:spPr>
          <a:xfrm>
            <a:off x="5064205" y="4135457"/>
            <a:ext cx="2361340" cy="1872376"/>
          </a:xfrm>
          <a:prstGeom prst="rect">
            <a:avLst/>
          </a:prstGeom>
        </p:spPr>
      </p:pic>
      <p:pic>
        <p:nvPicPr>
          <p:cNvPr id="16" name="图片 15">
            <a:extLst>
              <a:ext uri="{FF2B5EF4-FFF2-40B4-BE49-F238E27FC236}">
                <a16:creationId xmlns:a16="http://schemas.microsoft.com/office/drawing/2014/main" id="{C60D6F9E-CFC7-43DA-85B4-356C09E0D793}"/>
              </a:ext>
            </a:extLst>
          </p:cNvPr>
          <p:cNvPicPr>
            <a:picLocks noChangeAspect="1"/>
          </p:cNvPicPr>
          <p:nvPr/>
        </p:nvPicPr>
        <p:blipFill rotWithShape="1">
          <a:blip r:embed="rId5">
            <a:extLst>
              <a:ext uri="{28A0092B-C50C-407E-A947-70E740481C1C}">
                <a14:useLocalDpi xmlns:a14="http://schemas.microsoft.com/office/drawing/2010/main" val="0"/>
              </a:ext>
            </a:extLst>
          </a:blip>
          <a:srcRect l="3778" t="22492" r="7667" b="92"/>
          <a:stretch/>
        </p:blipFill>
        <p:spPr>
          <a:xfrm>
            <a:off x="5064205" y="1460413"/>
            <a:ext cx="2361340" cy="1862315"/>
          </a:xfrm>
          <a:prstGeom prst="rect">
            <a:avLst/>
          </a:prstGeom>
        </p:spPr>
      </p:pic>
      <p:pic>
        <p:nvPicPr>
          <p:cNvPr id="17" name="图片 16">
            <a:extLst>
              <a:ext uri="{FF2B5EF4-FFF2-40B4-BE49-F238E27FC236}">
                <a16:creationId xmlns:a16="http://schemas.microsoft.com/office/drawing/2014/main" id="{3E37181E-2DB7-4D67-B62D-541EA9A6AACC}"/>
              </a:ext>
            </a:extLst>
          </p:cNvPr>
          <p:cNvPicPr>
            <a:picLocks noChangeAspect="1"/>
          </p:cNvPicPr>
          <p:nvPr/>
        </p:nvPicPr>
        <p:blipFill rotWithShape="1">
          <a:blip r:embed="rId6">
            <a:extLst>
              <a:ext uri="{28A0092B-C50C-407E-A947-70E740481C1C}">
                <a14:useLocalDpi xmlns:a14="http://schemas.microsoft.com/office/drawing/2010/main" val="0"/>
              </a:ext>
            </a:extLst>
          </a:blip>
          <a:srcRect l="3074" t="21841" r="8939"/>
          <a:stretch/>
        </p:blipFill>
        <p:spPr>
          <a:xfrm>
            <a:off x="7483069" y="1493302"/>
            <a:ext cx="2292579" cy="1837245"/>
          </a:xfrm>
          <a:prstGeom prst="rect">
            <a:avLst/>
          </a:prstGeom>
        </p:spPr>
      </p:pic>
      <p:pic>
        <p:nvPicPr>
          <p:cNvPr id="18" name="图片 17">
            <a:extLst>
              <a:ext uri="{FF2B5EF4-FFF2-40B4-BE49-F238E27FC236}">
                <a16:creationId xmlns:a16="http://schemas.microsoft.com/office/drawing/2014/main" id="{1DD75E6E-A6AB-4CCB-9607-7ED8115C4C7A}"/>
              </a:ext>
            </a:extLst>
          </p:cNvPr>
          <p:cNvPicPr>
            <a:picLocks noChangeAspect="1"/>
          </p:cNvPicPr>
          <p:nvPr/>
        </p:nvPicPr>
        <p:blipFill rotWithShape="1">
          <a:blip r:embed="rId7">
            <a:extLst>
              <a:ext uri="{28A0092B-C50C-407E-A947-70E740481C1C}">
                <a14:useLocalDpi xmlns:a14="http://schemas.microsoft.com/office/drawing/2010/main" val="0"/>
              </a:ext>
            </a:extLst>
          </a:blip>
          <a:srcRect l="3247" t="22032" r="8767"/>
          <a:stretch/>
        </p:blipFill>
        <p:spPr>
          <a:xfrm>
            <a:off x="9830241" y="1493308"/>
            <a:ext cx="2298193" cy="1837239"/>
          </a:xfrm>
          <a:prstGeom prst="rect">
            <a:avLst/>
          </a:prstGeom>
        </p:spPr>
      </p:pic>
      <p:pic>
        <p:nvPicPr>
          <p:cNvPr id="19" name="图片 18">
            <a:extLst>
              <a:ext uri="{FF2B5EF4-FFF2-40B4-BE49-F238E27FC236}">
                <a16:creationId xmlns:a16="http://schemas.microsoft.com/office/drawing/2014/main" id="{9983B8C4-70C8-4503-9A17-DE3B38FFCD23}"/>
              </a:ext>
            </a:extLst>
          </p:cNvPr>
          <p:cNvPicPr>
            <a:picLocks noChangeAspect="1"/>
          </p:cNvPicPr>
          <p:nvPr/>
        </p:nvPicPr>
        <p:blipFill rotWithShape="1">
          <a:blip r:embed="rId8">
            <a:extLst>
              <a:ext uri="{28A0092B-C50C-407E-A947-70E740481C1C}">
                <a14:useLocalDpi xmlns:a14="http://schemas.microsoft.com/office/drawing/2010/main" val="0"/>
              </a:ext>
            </a:extLst>
          </a:blip>
          <a:srcRect l="3418" t="21650" r="7905"/>
          <a:stretch/>
        </p:blipFill>
        <p:spPr>
          <a:xfrm>
            <a:off x="7477455" y="4153906"/>
            <a:ext cx="2298193" cy="1831883"/>
          </a:xfrm>
          <a:prstGeom prst="rect">
            <a:avLst/>
          </a:prstGeom>
        </p:spPr>
      </p:pic>
      <p:pic>
        <p:nvPicPr>
          <p:cNvPr id="20" name="图片 19">
            <a:extLst>
              <a:ext uri="{FF2B5EF4-FFF2-40B4-BE49-F238E27FC236}">
                <a16:creationId xmlns:a16="http://schemas.microsoft.com/office/drawing/2014/main" id="{B4930CF9-0285-49D1-ABB0-9E302E0951AB}"/>
              </a:ext>
            </a:extLst>
          </p:cNvPr>
          <p:cNvPicPr>
            <a:picLocks noChangeAspect="1"/>
          </p:cNvPicPr>
          <p:nvPr/>
        </p:nvPicPr>
        <p:blipFill rotWithShape="1">
          <a:blip r:embed="rId9">
            <a:extLst>
              <a:ext uri="{28A0092B-C50C-407E-A947-70E740481C1C}">
                <a14:useLocalDpi xmlns:a14="http://schemas.microsoft.com/office/drawing/2010/main" val="0"/>
              </a:ext>
            </a:extLst>
          </a:blip>
          <a:srcRect l="3521" t="21316" r="8667"/>
          <a:stretch/>
        </p:blipFill>
        <p:spPr>
          <a:xfrm>
            <a:off x="9827558" y="4153906"/>
            <a:ext cx="2272807" cy="1837240"/>
          </a:xfrm>
          <a:prstGeom prst="rect">
            <a:avLst/>
          </a:prstGeom>
        </p:spPr>
      </p:pic>
      <p:sp>
        <p:nvSpPr>
          <p:cNvPr id="21" name="矩形 20">
            <a:extLst>
              <a:ext uri="{FF2B5EF4-FFF2-40B4-BE49-F238E27FC236}">
                <a16:creationId xmlns:a16="http://schemas.microsoft.com/office/drawing/2014/main" id="{E5EA6281-0572-4E56-9256-B2195540BD80}"/>
              </a:ext>
            </a:extLst>
          </p:cNvPr>
          <p:cNvSpPr/>
          <p:nvPr/>
        </p:nvSpPr>
        <p:spPr>
          <a:xfrm>
            <a:off x="5249779" y="3505791"/>
            <a:ext cx="2002856" cy="400110"/>
          </a:xfrm>
          <a:prstGeom prst="rect">
            <a:avLst/>
          </a:prstGeom>
        </p:spPr>
        <p:txBody>
          <a:bodyPr wrap="none">
            <a:spAutoFit/>
          </a:bodyPr>
          <a:lstStyle/>
          <a:p>
            <a:pPr algn="ctr" fontAlgn="ctr"/>
            <a:r>
              <a:rPr lang="en-US" altLang="zh-CN" sz="2000" b="1" dirty="0">
                <a:latin typeface="Times New Roman" panose="02020603050405020304" pitchFamily="18" charset="0"/>
                <a:cs typeface="Times New Roman" panose="02020603050405020304" pitchFamily="18" charset="0"/>
              </a:rPr>
              <a:t>Mare Serenitatis</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矩形 21">
            <a:extLst>
              <a:ext uri="{FF2B5EF4-FFF2-40B4-BE49-F238E27FC236}">
                <a16:creationId xmlns:a16="http://schemas.microsoft.com/office/drawing/2014/main" id="{89F4E0AB-474F-4920-B62C-412F8C09F756}"/>
              </a:ext>
            </a:extLst>
          </p:cNvPr>
          <p:cNvSpPr/>
          <p:nvPr/>
        </p:nvSpPr>
        <p:spPr>
          <a:xfrm>
            <a:off x="8010837" y="3505791"/>
            <a:ext cx="1231427" cy="400110"/>
          </a:xfrm>
          <a:prstGeom prst="rect">
            <a:avLst/>
          </a:prstGeom>
        </p:spPr>
        <p:txBody>
          <a:bodyPr wrap="none">
            <a:spAutoFit/>
          </a:bodyPr>
          <a:lstStyle/>
          <a:p>
            <a:pPr algn="ctr" fontAlgn="ctr"/>
            <a:r>
              <a:rPr lang="en-US" altLang="zh-CN" sz="2000" b="1" dirty="0">
                <a:latin typeface="Times New Roman" panose="02020603050405020304" pitchFamily="18" charset="0"/>
                <a:cs typeface="Times New Roman" panose="02020603050405020304" pitchFamily="18" charset="0"/>
              </a:rPr>
              <a:t>Apollo 12</a:t>
            </a:r>
          </a:p>
        </p:txBody>
      </p:sp>
      <p:sp>
        <p:nvSpPr>
          <p:cNvPr id="23" name="矩形 22">
            <a:extLst>
              <a:ext uri="{FF2B5EF4-FFF2-40B4-BE49-F238E27FC236}">
                <a16:creationId xmlns:a16="http://schemas.microsoft.com/office/drawing/2014/main" id="{4D116A0F-2CF1-476F-A95F-F890F7B167E8}"/>
              </a:ext>
            </a:extLst>
          </p:cNvPr>
          <p:cNvSpPr/>
          <p:nvPr/>
        </p:nvSpPr>
        <p:spPr>
          <a:xfrm>
            <a:off x="10363623" y="3505791"/>
            <a:ext cx="1231427" cy="400110"/>
          </a:xfrm>
          <a:prstGeom prst="rect">
            <a:avLst/>
          </a:prstGeom>
        </p:spPr>
        <p:txBody>
          <a:bodyPr wrap="none">
            <a:spAutoFit/>
          </a:bodyPr>
          <a:lstStyle/>
          <a:p>
            <a:pPr algn="ctr" fontAlgn="ctr"/>
            <a:r>
              <a:rPr lang="en-US" altLang="zh-CN" sz="2000" b="1" dirty="0">
                <a:latin typeface="Times New Roman" panose="02020603050405020304" pitchFamily="18" charset="0"/>
                <a:cs typeface="Times New Roman" panose="02020603050405020304" pitchFamily="18" charset="0"/>
              </a:rPr>
              <a:t>Apollo 15</a:t>
            </a:r>
          </a:p>
        </p:txBody>
      </p:sp>
      <p:sp>
        <p:nvSpPr>
          <p:cNvPr id="24" name="矩形 23">
            <a:extLst>
              <a:ext uri="{FF2B5EF4-FFF2-40B4-BE49-F238E27FC236}">
                <a16:creationId xmlns:a16="http://schemas.microsoft.com/office/drawing/2014/main" id="{E76448D9-8CD6-442D-B28A-D020ED4C986F}"/>
              </a:ext>
            </a:extLst>
          </p:cNvPr>
          <p:cNvSpPr/>
          <p:nvPr/>
        </p:nvSpPr>
        <p:spPr>
          <a:xfrm>
            <a:off x="5629161" y="6152787"/>
            <a:ext cx="1231427" cy="400110"/>
          </a:xfrm>
          <a:prstGeom prst="rect">
            <a:avLst/>
          </a:prstGeom>
        </p:spPr>
        <p:txBody>
          <a:bodyPr wrap="none">
            <a:spAutoFit/>
          </a:bodyPr>
          <a:lstStyle/>
          <a:p>
            <a:pPr algn="ctr" fontAlgn="ctr"/>
            <a:r>
              <a:rPr lang="en-US" altLang="zh-CN" sz="2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Apollo 16</a:t>
            </a:r>
          </a:p>
        </p:txBody>
      </p:sp>
      <p:sp>
        <p:nvSpPr>
          <p:cNvPr id="25" name="矩形 24">
            <a:extLst>
              <a:ext uri="{FF2B5EF4-FFF2-40B4-BE49-F238E27FC236}">
                <a16:creationId xmlns:a16="http://schemas.microsoft.com/office/drawing/2014/main" id="{878DF0B3-EFB0-44C7-8D90-218F0141B8F7}"/>
              </a:ext>
            </a:extLst>
          </p:cNvPr>
          <p:cNvSpPr/>
          <p:nvPr/>
        </p:nvSpPr>
        <p:spPr>
          <a:xfrm>
            <a:off x="8193020" y="6166625"/>
            <a:ext cx="1199559" cy="400110"/>
          </a:xfrm>
          <a:prstGeom prst="rect">
            <a:avLst/>
          </a:prstGeom>
        </p:spPr>
        <p:txBody>
          <a:bodyPr wrap="none">
            <a:spAutoFit/>
          </a:bodyPr>
          <a:lstStyle/>
          <a:p>
            <a:pPr algn="ctr" fontAlgn="ctr"/>
            <a:r>
              <a:rPr lang="en-US" altLang="zh-CN" sz="2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Lunar 20</a:t>
            </a:r>
          </a:p>
        </p:txBody>
      </p:sp>
      <p:sp>
        <p:nvSpPr>
          <p:cNvPr id="26" name="矩形 25">
            <a:extLst>
              <a:ext uri="{FF2B5EF4-FFF2-40B4-BE49-F238E27FC236}">
                <a16:creationId xmlns:a16="http://schemas.microsoft.com/office/drawing/2014/main" id="{E7361BAC-4A84-4698-98A8-EDE90F73F858}"/>
              </a:ext>
            </a:extLst>
          </p:cNvPr>
          <p:cNvSpPr/>
          <p:nvPr/>
        </p:nvSpPr>
        <p:spPr>
          <a:xfrm>
            <a:off x="10598901" y="6166625"/>
            <a:ext cx="760872" cy="400110"/>
          </a:xfrm>
          <a:prstGeom prst="rect">
            <a:avLst/>
          </a:prstGeom>
        </p:spPr>
        <p:txBody>
          <a:bodyPr wrap="square">
            <a:spAutoFit/>
          </a:bodyPr>
          <a:lstStyle/>
          <a:p>
            <a:pPr algn="ctr" fontAlgn="ctr"/>
            <a:r>
              <a:rPr lang="en-US" altLang="zh-CN" sz="2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CE 5</a:t>
            </a:r>
          </a:p>
        </p:txBody>
      </p:sp>
      <p:grpSp>
        <p:nvGrpSpPr>
          <p:cNvPr id="29" name="组合 28">
            <a:extLst>
              <a:ext uri="{FF2B5EF4-FFF2-40B4-BE49-F238E27FC236}">
                <a16:creationId xmlns:a16="http://schemas.microsoft.com/office/drawing/2014/main" id="{2FD6A6C4-519B-4A57-BB92-7ED744D6DFF4}"/>
              </a:ext>
            </a:extLst>
          </p:cNvPr>
          <p:cNvGrpSpPr/>
          <p:nvPr/>
        </p:nvGrpSpPr>
        <p:grpSpPr>
          <a:xfrm>
            <a:off x="8268810" y="587980"/>
            <a:ext cx="3122868" cy="923330"/>
            <a:chOff x="7207905" y="561745"/>
            <a:chExt cx="3122868" cy="923330"/>
          </a:xfrm>
        </p:grpSpPr>
        <p:pic>
          <p:nvPicPr>
            <p:cNvPr id="27" name="图片 26">
              <a:extLst>
                <a:ext uri="{FF2B5EF4-FFF2-40B4-BE49-F238E27FC236}">
                  <a16:creationId xmlns:a16="http://schemas.microsoft.com/office/drawing/2014/main" id="{A25CCF55-AE7F-4448-9394-5D5E0785C69E}"/>
                </a:ext>
              </a:extLst>
            </p:cNvPr>
            <p:cNvPicPr>
              <a:picLocks noChangeAspect="1"/>
            </p:cNvPicPr>
            <p:nvPr/>
          </p:nvPicPr>
          <p:blipFill rotWithShape="1">
            <a:blip r:embed="rId10"/>
            <a:srcRect l="-1" r="17501" b="6367"/>
            <a:stretch/>
          </p:blipFill>
          <p:spPr>
            <a:xfrm>
              <a:off x="7207905" y="565527"/>
              <a:ext cx="2908861" cy="894886"/>
            </a:xfrm>
            <a:prstGeom prst="rect">
              <a:avLst/>
            </a:prstGeom>
          </p:spPr>
        </p:pic>
        <p:sp>
          <p:nvSpPr>
            <p:cNvPr id="11" name="矩形 10">
              <a:extLst>
                <a:ext uri="{FF2B5EF4-FFF2-40B4-BE49-F238E27FC236}">
                  <a16:creationId xmlns:a16="http://schemas.microsoft.com/office/drawing/2014/main" id="{FAE13E88-B0A5-4156-8DA0-BECE7B5C2616}"/>
                </a:ext>
              </a:extLst>
            </p:cNvPr>
            <p:cNvSpPr/>
            <p:nvPr/>
          </p:nvSpPr>
          <p:spPr>
            <a:xfrm>
              <a:off x="7733488" y="581975"/>
              <a:ext cx="2461099" cy="894879"/>
            </a:xfrm>
            <a:prstGeom prst="rect">
              <a:avLst/>
            </a:prstGeom>
            <a:solidFill>
              <a:schemeClr val="bg1"/>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sp>
          <p:nvSpPr>
            <p:cNvPr id="28" name="文本框 27">
              <a:extLst>
                <a:ext uri="{FF2B5EF4-FFF2-40B4-BE49-F238E27FC236}">
                  <a16:creationId xmlns:a16="http://schemas.microsoft.com/office/drawing/2014/main" id="{4758DBA0-3D0B-4588-9DD8-D9F6253100D4}"/>
                </a:ext>
              </a:extLst>
            </p:cNvPr>
            <p:cNvSpPr txBox="1"/>
            <p:nvPr/>
          </p:nvSpPr>
          <p:spPr>
            <a:xfrm>
              <a:off x="7733488" y="561745"/>
              <a:ext cx="2597285" cy="923330"/>
            </a:xfrm>
            <a:prstGeom prst="rect">
              <a:avLst/>
            </a:prstGeom>
            <a:noFill/>
          </p:spPr>
          <p:txBody>
            <a:bodyPr wrap="square" rtlCol="0">
              <a:spAutoFit/>
            </a:bodyPr>
            <a:lstStyle/>
            <a:p>
              <a:r>
                <a:rPr lang="en-US" altLang="zh-CN"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Chang'e</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microwave BT</a:t>
              </a:r>
            </a:p>
            <a:p>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Diurnal variation of BT</a:t>
              </a:r>
            </a:p>
            <a:p>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Predicting microwave BT</a:t>
              </a:r>
            </a:p>
          </p:txBody>
        </p:sp>
      </p:grpSp>
      <p:sp>
        <p:nvSpPr>
          <p:cNvPr id="10" name="灯片编号占位符 9">
            <a:extLst>
              <a:ext uri="{FF2B5EF4-FFF2-40B4-BE49-F238E27FC236}">
                <a16:creationId xmlns:a16="http://schemas.microsoft.com/office/drawing/2014/main" id="{B8689FCC-0DB2-E37C-3C0B-4F6555792B3C}"/>
              </a:ext>
            </a:extLst>
          </p:cNvPr>
          <p:cNvSpPr>
            <a:spLocks noGrp="1"/>
          </p:cNvSpPr>
          <p:nvPr>
            <p:ph type="sldNum" sz="quarter" idx="12"/>
          </p:nvPr>
        </p:nvSpPr>
        <p:spPr/>
        <p:txBody>
          <a:bodyPr/>
          <a:lstStyle/>
          <a:p>
            <a:fld id="{FE1282D0-AAD4-45D4-BBB1-9C369370A4D1}" type="slidenum">
              <a:rPr lang="zh-CN" altLang="en-US" smtClean="0"/>
              <a:t>16</a:t>
            </a:fld>
            <a:endParaRPr lang="zh-CN" altLang="en-US"/>
          </a:p>
        </p:txBody>
      </p:sp>
    </p:spTree>
    <p:extLst>
      <p:ext uri="{BB962C8B-B14F-4D97-AF65-F5344CB8AC3E}">
        <p14:creationId xmlns:p14="http://schemas.microsoft.com/office/powerpoint/2010/main" val="1633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B851DC-0E2C-4B1D-A12C-1FD1E058D457}"/>
              </a:ext>
            </a:extLst>
          </p:cNvPr>
          <p:cNvGrpSpPr/>
          <p:nvPr/>
        </p:nvGrpSpPr>
        <p:grpSpPr>
          <a:xfrm>
            <a:off x="335361" y="116633"/>
            <a:ext cx="11521279" cy="693041"/>
            <a:chOff x="335361" y="116633"/>
            <a:chExt cx="11521279" cy="693041"/>
          </a:xfrm>
        </p:grpSpPr>
        <p:grpSp>
          <p:nvGrpSpPr>
            <p:cNvPr id="3" name="组合 2">
              <a:extLst>
                <a:ext uri="{FF2B5EF4-FFF2-40B4-BE49-F238E27FC236}">
                  <a16:creationId xmlns:a16="http://schemas.microsoft.com/office/drawing/2014/main" id="{C68CF940-C7B7-4149-96F3-696561F0477D}"/>
                </a:ext>
              </a:extLst>
            </p:cNvPr>
            <p:cNvGrpSpPr/>
            <p:nvPr/>
          </p:nvGrpSpPr>
          <p:grpSpPr>
            <a:xfrm>
              <a:off x="335361" y="116633"/>
              <a:ext cx="629872" cy="612768"/>
              <a:chOff x="3070727" y="196457"/>
              <a:chExt cx="692047" cy="673255"/>
            </a:xfrm>
          </p:grpSpPr>
          <p:sp>
            <p:nvSpPr>
              <p:cNvPr id="8" name="平行四边形 7">
                <a:extLst>
                  <a:ext uri="{FF2B5EF4-FFF2-40B4-BE49-F238E27FC236}">
                    <a16:creationId xmlns:a16="http://schemas.microsoft.com/office/drawing/2014/main" id="{983733CB-D8E5-4CC2-86D3-B7299CAA5A06}"/>
                  </a:ext>
                </a:extLst>
              </p:cNvPr>
              <p:cNvSpPr/>
              <p:nvPr/>
            </p:nvSpPr>
            <p:spPr>
              <a:xfrm>
                <a:off x="3070727" y="196457"/>
                <a:ext cx="629587" cy="612775"/>
              </a:xfrm>
              <a:prstGeom prst="parallelogram">
                <a:avLst/>
              </a:prstGeom>
              <a:solidFill>
                <a:schemeClr val="accent1">
                  <a:lumMod val="100000"/>
                </a:schemeClr>
              </a:solid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平行四边形 8">
                <a:extLst>
                  <a:ext uri="{FF2B5EF4-FFF2-40B4-BE49-F238E27FC236}">
                    <a16:creationId xmlns:a16="http://schemas.microsoft.com/office/drawing/2014/main" id="{3AE9B9B5-B0D8-448A-98CE-2D9079CCB1FC}"/>
                  </a:ext>
                </a:extLst>
              </p:cNvPr>
              <p:cNvSpPr/>
              <p:nvPr/>
            </p:nvSpPr>
            <p:spPr>
              <a:xfrm>
                <a:off x="3133187" y="256937"/>
                <a:ext cx="629587" cy="612775"/>
              </a:xfrm>
              <a:prstGeom prst="parallelogram">
                <a:avLst/>
              </a:prstGeom>
              <a:no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cxnSp>
          <p:nvCxnSpPr>
            <p:cNvPr id="4" name="直接连接符 3">
              <a:extLst>
                <a:ext uri="{FF2B5EF4-FFF2-40B4-BE49-F238E27FC236}">
                  <a16:creationId xmlns:a16="http://schemas.microsoft.com/office/drawing/2014/main" id="{7410AA5A-B90A-4C43-83AE-4B9A046E22DD}"/>
                </a:ext>
              </a:extLst>
            </p:cNvPr>
            <p:cNvCxnSpPr>
              <a:cxnSpLocks/>
            </p:cNvCxnSpPr>
            <p:nvPr/>
          </p:nvCxnSpPr>
          <p:spPr>
            <a:xfrm>
              <a:off x="367840" y="809674"/>
              <a:ext cx="11488800" cy="0"/>
            </a:xfrm>
            <a:prstGeom prst="line">
              <a:avLst/>
            </a:prstGeom>
            <a:noFill/>
            <a:ln w="9525" cap="flat" cmpd="sng" algn="ctr">
              <a:solidFill>
                <a:schemeClr val="accent1">
                  <a:lumMod val="100000"/>
                </a:schemeClr>
              </a:solidFill>
              <a:prstDash val="solid"/>
            </a:ln>
            <a:effectLst/>
          </p:spPr>
        </p:cxnSp>
        <p:sp>
          <p:nvSpPr>
            <p:cNvPr id="5" name="文本占位符 5">
              <a:extLst>
                <a:ext uri="{FF2B5EF4-FFF2-40B4-BE49-F238E27FC236}">
                  <a16:creationId xmlns:a16="http://schemas.microsoft.com/office/drawing/2014/main" id="{965B9144-F10A-4CEF-9229-8199E22081AC}"/>
                </a:ext>
              </a:extLst>
            </p:cNvPr>
            <p:cNvSpPr txBox="1">
              <a:spLocks/>
            </p:cNvSpPr>
            <p:nvPr/>
          </p:nvSpPr>
          <p:spPr>
            <a:xfrm>
              <a:off x="1127448" y="193957"/>
              <a:ext cx="5040313" cy="612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2428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n-cs"/>
                </a:rPr>
                <a:t> </a:t>
              </a:r>
            </a:p>
          </p:txBody>
        </p:sp>
      </p:grpSp>
      <p:sp>
        <p:nvSpPr>
          <p:cNvPr id="6" name="矩形 5">
            <a:extLst>
              <a:ext uri="{FF2B5EF4-FFF2-40B4-BE49-F238E27FC236}">
                <a16:creationId xmlns:a16="http://schemas.microsoft.com/office/drawing/2014/main" id="{78C8A8C7-08B3-4C9A-8BA5-5374343645C8}"/>
              </a:ext>
            </a:extLst>
          </p:cNvPr>
          <p:cNvSpPr/>
          <p:nvPr/>
        </p:nvSpPr>
        <p:spPr>
          <a:xfrm>
            <a:off x="965233" y="82105"/>
            <a:ext cx="6211957" cy="646331"/>
          </a:xfrm>
          <a:prstGeom prst="rect">
            <a:avLst/>
          </a:prstGeom>
        </p:spPr>
        <p:txBody>
          <a:bodyPr wrap="none">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Spatio-temporal Fusion Model</a:t>
            </a:r>
            <a:endParaRPr lang="zh-CN" altLang="en-US" sz="3600" b="1" dirty="0"/>
          </a:p>
        </p:txBody>
      </p:sp>
      <p:sp>
        <p:nvSpPr>
          <p:cNvPr id="30" name="文本框 29">
            <a:extLst>
              <a:ext uri="{FF2B5EF4-FFF2-40B4-BE49-F238E27FC236}">
                <a16:creationId xmlns:a16="http://schemas.microsoft.com/office/drawing/2014/main" id="{A9B27A5F-F325-4FA0-98C9-B93FD9DA2559}"/>
              </a:ext>
            </a:extLst>
          </p:cNvPr>
          <p:cNvSpPr txBox="1"/>
          <p:nvPr/>
        </p:nvSpPr>
        <p:spPr>
          <a:xfrm>
            <a:off x="190745" y="786813"/>
            <a:ext cx="11900736" cy="1422954"/>
          </a:xfrm>
          <a:prstGeom prst="rect">
            <a:avLst/>
          </a:prstGeom>
          <a:noFill/>
        </p:spPr>
        <p:txBody>
          <a:bodyPr wrap="square" rtlCol="0">
            <a:spAutoFit/>
          </a:bodyPr>
          <a:lstStyle/>
          <a:p>
            <a:pPr>
              <a:lnSpc>
                <a:spcPct val="150000"/>
              </a:lnSpc>
              <a:defRPr/>
            </a:pP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The obtained 12:00 fused microwave BT dataset was verified with the measured microwave BT data (11.875-12.125) and the simulated microwave BT data (12.12) to prove the accuracy and reliability of the fused microwave BT dataset.</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1" name="图片 30">
            <a:extLst>
              <a:ext uri="{FF2B5EF4-FFF2-40B4-BE49-F238E27FC236}">
                <a16:creationId xmlns:a16="http://schemas.microsoft.com/office/drawing/2014/main" id="{A3F4B962-E1A2-430A-9751-9B27763DF8FD}"/>
              </a:ext>
            </a:extLst>
          </p:cNvPr>
          <p:cNvPicPr>
            <a:picLocks noChangeAspect="1"/>
          </p:cNvPicPr>
          <p:nvPr/>
        </p:nvPicPr>
        <p:blipFill rotWithShape="1">
          <a:blip r:embed="rId3">
            <a:extLst>
              <a:ext uri="{28A0092B-C50C-407E-A947-70E740481C1C}">
                <a14:useLocalDpi xmlns:a14="http://schemas.microsoft.com/office/drawing/2010/main" val="0"/>
              </a:ext>
            </a:extLst>
          </a:blip>
          <a:srcRect t="6218"/>
          <a:stretch/>
        </p:blipFill>
        <p:spPr>
          <a:xfrm>
            <a:off x="431990" y="2322225"/>
            <a:ext cx="5352845" cy="3765013"/>
          </a:xfrm>
          <a:prstGeom prst="rect">
            <a:avLst/>
          </a:prstGeom>
        </p:spPr>
      </p:pic>
      <p:pic>
        <p:nvPicPr>
          <p:cNvPr id="32" name="图片 31">
            <a:extLst>
              <a:ext uri="{FF2B5EF4-FFF2-40B4-BE49-F238E27FC236}">
                <a16:creationId xmlns:a16="http://schemas.microsoft.com/office/drawing/2014/main" id="{EBAA5C56-F27F-4B56-8B0A-953E90FE6133}"/>
              </a:ext>
            </a:extLst>
          </p:cNvPr>
          <p:cNvPicPr>
            <a:picLocks noChangeAspect="1"/>
          </p:cNvPicPr>
          <p:nvPr/>
        </p:nvPicPr>
        <p:blipFill rotWithShape="1">
          <a:blip r:embed="rId4">
            <a:extLst>
              <a:ext uri="{28A0092B-C50C-407E-A947-70E740481C1C}">
                <a14:useLocalDpi xmlns:a14="http://schemas.microsoft.com/office/drawing/2010/main" val="0"/>
              </a:ext>
            </a:extLst>
          </a:blip>
          <a:srcRect t="6218"/>
          <a:stretch/>
        </p:blipFill>
        <p:spPr>
          <a:xfrm>
            <a:off x="6356220" y="2322225"/>
            <a:ext cx="5325183" cy="3745556"/>
          </a:xfrm>
          <a:prstGeom prst="rect">
            <a:avLst/>
          </a:prstGeom>
        </p:spPr>
      </p:pic>
      <p:sp>
        <p:nvSpPr>
          <p:cNvPr id="33" name="矩形 32">
            <a:extLst>
              <a:ext uri="{FF2B5EF4-FFF2-40B4-BE49-F238E27FC236}">
                <a16:creationId xmlns:a16="http://schemas.microsoft.com/office/drawing/2014/main" id="{4A36A8CF-CBC9-4591-B3D7-939E6E097497}"/>
              </a:ext>
            </a:extLst>
          </p:cNvPr>
          <p:cNvSpPr/>
          <p:nvPr/>
        </p:nvSpPr>
        <p:spPr>
          <a:xfrm>
            <a:off x="434747" y="6096060"/>
            <a:ext cx="5505218" cy="369332"/>
          </a:xfrm>
          <a:prstGeom prst="rect">
            <a:avLst/>
          </a:prstGeom>
        </p:spPr>
        <p:txBody>
          <a:bodyPr wrap="square">
            <a:spAutoFit/>
          </a:bodyPr>
          <a:lstStyle/>
          <a:p>
            <a:r>
              <a:rPr lang="en-US" altLang="zh-CN"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Predicting microwave BT &amp; </a:t>
            </a:r>
            <a:r>
              <a:rPr lang="en-US" altLang="zh-CN" b="1"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Chang'e</a:t>
            </a:r>
            <a:r>
              <a:rPr lang="en-US" altLang="zh-CN"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microwave BT</a:t>
            </a:r>
          </a:p>
        </p:txBody>
      </p:sp>
      <p:sp>
        <p:nvSpPr>
          <p:cNvPr id="34" name="矩形 33">
            <a:extLst>
              <a:ext uri="{FF2B5EF4-FFF2-40B4-BE49-F238E27FC236}">
                <a16:creationId xmlns:a16="http://schemas.microsoft.com/office/drawing/2014/main" id="{B91B0FA1-03B4-4E9F-A8F0-2085EA6B01FF}"/>
              </a:ext>
            </a:extLst>
          </p:cNvPr>
          <p:cNvSpPr/>
          <p:nvPr/>
        </p:nvSpPr>
        <p:spPr>
          <a:xfrm>
            <a:off x="6301549" y="6096060"/>
            <a:ext cx="5374548" cy="369332"/>
          </a:xfrm>
          <a:prstGeom prst="rect">
            <a:avLst/>
          </a:prstGeom>
        </p:spPr>
        <p:txBody>
          <a:bodyPr wrap="none">
            <a:spAutoFit/>
          </a:bodyPr>
          <a:lstStyle/>
          <a:p>
            <a:r>
              <a:rPr lang="en-US" altLang="zh-CN"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Predicting microwave BT &amp; Simulate microwave BT</a:t>
            </a:r>
          </a:p>
        </p:txBody>
      </p:sp>
      <p:sp>
        <p:nvSpPr>
          <p:cNvPr id="35" name="矩形 34">
            <a:extLst>
              <a:ext uri="{FF2B5EF4-FFF2-40B4-BE49-F238E27FC236}">
                <a16:creationId xmlns:a16="http://schemas.microsoft.com/office/drawing/2014/main" id="{D384C879-9AA6-4A86-BF13-82FEA0C2BE06}"/>
              </a:ext>
            </a:extLst>
          </p:cNvPr>
          <p:cNvSpPr/>
          <p:nvPr/>
        </p:nvSpPr>
        <p:spPr>
          <a:xfrm>
            <a:off x="190745" y="816015"/>
            <a:ext cx="11900736" cy="1369884"/>
          </a:xfrm>
          <a:prstGeom prst="rect">
            <a:avLst/>
          </a:prstGeom>
          <a:solidFill>
            <a:schemeClr val="accent1">
              <a:lumMod val="100000"/>
              <a:alpha val="20000"/>
            </a:schemeClr>
          </a:solidFill>
          <a:ln w="25400" cap="flat" cmpd="sng" algn="ctr">
            <a:solidFill>
              <a:schemeClr val="tx1">
                <a:lumMod val="95000"/>
                <a:lumOff val="5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ndParaRPr>
          </a:p>
        </p:txBody>
      </p:sp>
      <p:sp>
        <p:nvSpPr>
          <p:cNvPr id="10" name="灯片编号占位符 9">
            <a:extLst>
              <a:ext uri="{FF2B5EF4-FFF2-40B4-BE49-F238E27FC236}">
                <a16:creationId xmlns:a16="http://schemas.microsoft.com/office/drawing/2014/main" id="{335980E9-26C0-05DA-BE69-0E251916AB1F}"/>
              </a:ext>
            </a:extLst>
          </p:cNvPr>
          <p:cNvSpPr>
            <a:spLocks noGrp="1"/>
          </p:cNvSpPr>
          <p:nvPr>
            <p:ph type="sldNum" sz="quarter" idx="12"/>
          </p:nvPr>
        </p:nvSpPr>
        <p:spPr/>
        <p:txBody>
          <a:bodyPr/>
          <a:lstStyle/>
          <a:p>
            <a:fld id="{FE1282D0-AAD4-45D4-BBB1-9C369370A4D1}" type="slidenum">
              <a:rPr lang="zh-CN" altLang="en-US" smtClean="0"/>
              <a:t>17</a:t>
            </a:fld>
            <a:endParaRPr lang="zh-CN" altLang="en-US"/>
          </a:p>
        </p:txBody>
      </p:sp>
    </p:spTree>
    <p:extLst>
      <p:ext uri="{BB962C8B-B14F-4D97-AF65-F5344CB8AC3E}">
        <p14:creationId xmlns:p14="http://schemas.microsoft.com/office/powerpoint/2010/main" val="59904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10">
            <a:extLst>
              <a:ext uri="{FF2B5EF4-FFF2-40B4-BE49-F238E27FC236}">
                <a16:creationId xmlns:a16="http://schemas.microsoft.com/office/drawing/2014/main" id="{80D2D300-E2A5-458D-8F00-D5D2C933BB81}"/>
              </a:ext>
            </a:extLst>
          </p:cNvPr>
          <p:cNvPicPr>
            <a:picLocks noChangeAspect="1"/>
          </p:cNvPicPr>
          <p:nvPr/>
        </p:nvPicPr>
        <p:blipFill>
          <a:blip r:embed="rId5">
            <a:extLst>
              <a:ext uri="{28A0092B-C50C-407E-A947-70E740481C1C}">
                <a14:useLocalDpi xmlns:a14="http://schemas.microsoft.com/office/drawing/2010/main" val="0"/>
              </a:ext>
            </a:extLst>
          </a:blip>
          <a:srcRect t="7128" b="7128"/>
          <a:stretch/>
        </p:blipFill>
        <p:spPr>
          <a:xfrm>
            <a:off x="0" y="-4272"/>
            <a:ext cx="12192000" cy="3073231"/>
          </a:xfrm>
          <a:prstGeom prst="rect">
            <a:avLst/>
          </a:prstGeom>
        </p:spPr>
      </p:pic>
      <p:sp>
        <p:nvSpPr>
          <p:cNvPr id="3" name="矩形 2">
            <a:extLst>
              <a:ext uri="{FF2B5EF4-FFF2-40B4-BE49-F238E27FC236}">
                <a16:creationId xmlns:a16="http://schemas.microsoft.com/office/drawing/2014/main" id="{870BA051-1F66-4795-BF26-66EAB0A4B901}"/>
              </a:ext>
            </a:extLst>
          </p:cNvPr>
          <p:cNvSpPr/>
          <p:nvPr/>
        </p:nvSpPr>
        <p:spPr>
          <a:xfrm>
            <a:off x="0" y="-4272"/>
            <a:ext cx="12191997" cy="3073231"/>
          </a:xfrm>
          <a:prstGeom prst="rect">
            <a:avLst/>
          </a:prstGeom>
          <a:solidFill>
            <a:schemeClr val="accent1">
              <a:lumMod val="100000"/>
              <a:alpha val="83000"/>
            </a:schemeClr>
          </a:solidFill>
          <a:ln w="12700" cap="flat" cmpd="sng" algn="ctr">
            <a:noFill/>
            <a:prstDash val="solid"/>
            <a:miter lim="800000"/>
          </a:ln>
          <a:effectLst/>
        </p:spPr>
        <p:txBody>
          <a:bodyPr rtlCol="0" anchor="ctr"/>
          <a:lstStyle/>
          <a:p>
            <a:pPr algn="ctr">
              <a:defRPr/>
            </a:pPr>
            <a:endParaRPr lang="zh-CN" altLang="en-US" kern="0">
              <a:solidFill>
                <a:srgbClr val="FFFFFF"/>
              </a:solidFill>
              <a:latin typeface="Arial" panose="020F0502020204030204"/>
              <a:ea typeface="Microsoft YaHei"/>
              <a:cs typeface="+mn-ea"/>
              <a:sym typeface="+mn-lt"/>
            </a:endParaRPr>
          </a:p>
        </p:txBody>
      </p:sp>
      <p:sp>
        <p:nvSpPr>
          <p:cNvPr id="4" name="文本占位符 8">
            <a:extLst>
              <a:ext uri="{FF2B5EF4-FFF2-40B4-BE49-F238E27FC236}">
                <a16:creationId xmlns:a16="http://schemas.microsoft.com/office/drawing/2014/main" id="{1CAD00BC-C857-42B1-9436-E1BC522185D4}"/>
              </a:ext>
            </a:extLst>
          </p:cNvPr>
          <p:cNvSpPr txBox="1">
            <a:spLocks/>
          </p:cNvSpPr>
          <p:nvPr/>
        </p:nvSpPr>
        <p:spPr>
          <a:xfrm>
            <a:off x="4815507" y="1844824"/>
            <a:ext cx="2560983" cy="2530053"/>
          </a:xfrm>
          <a:custGeom>
            <a:avLst/>
            <a:gdLst>
              <a:gd name="connsiteX0" fmla="*/ 2057400 w 4114800"/>
              <a:gd name="connsiteY0" fmla="*/ 0 h 4065104"/>
              <a:gd name="connsiteX1" fmla="*/ 4114800 w 4114800"/>
              <a:gd name="connsiteY1" fmla="*/ 2032552 h 4065104"/>
              <a:gd name="connsiteX2" fmla="*/ 2057400 w 4114800"/>
              <a:gd name="connsiteY2" fmla="*/ 4065104 h 4065104"/>
              <a:gd name="connsiteX3" fmla="*/ 0 w 4114800"/>
              <a:gd name="connsiteY3" fmla="*/ 2032552 h 4065104"/>
            </a:gdLst>
            <a:ahLst/>
            <a:cxnLst>
              <a:cxn ang="0">
                <a:pos x="connsiteX0" y="connsiteY0"/>
              </a:cxn>
              <a:cxn ang="0">
                <a:pos x="connsiteX1" y="connsiteY1"/>
              </a:cxn>
              <a:cxn ang="0">
                <a:pos x="connsiteX2" y="connsiteY2"/>
              </a:cxn>
              <a:cxn ang="0">
                <a:pos x="connsiteX3" y="connsiteY3"/>
              </a:cxn>
            </a:cxnLst>
            <a:rect l="l" t="t" r="r" b="b"/>
            <a:pathLst>
              <a:path w="4114800" h="4065104">
                <a:moveTo>
                  <a:pt x="2057400" y="0"/>
                </a:moveTo>
                <a:lnTo>
                  <a:pt x="4114800" y="2032552"/>
                </a:lnTo>
                <a:lnTo>
                  <a:pt x="2057400" y="4065104"/>
                </a:lnTo>
                <a:lnTo>
                  <a:pt x="0" y="2032552"/>
                </a:lnTo>
                <a:close/>
              </a:path>
            </a:pathLst>
          </a:custGeom>
          <a:solidFill>
            <a:schemeClr val="accent1">
              <a:lumMod val="100000"/>
            </a:schemeClr>
          </a:solidFill>
          <a:ln w="193675">
            <a:solidFill>
              <a:srgbClr val="FFFFFF"/>
            </a:solid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sz="9600" kern="1200">
                <a:solidFill>
                  <a:schemeClr val="bg1"/>
                </a:solidFill>
                <a:effectLst>
                  <a:innerShdw dist="63500" dir="16200000">
                    <a:schemeClr val="accent3"/>
                  </a:innerShdw>
                </a:effectLst>
                <a:latin typeface="Impact" panose="020B080603090205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zh-CN" altLang="en-US" dirty="0">
              <a:solidFill>
                <a:srgbClr val="FFFFFF"/>
              </a:solidFill>
              <a:effectLst>
                <a:innerShdw dist="63500" dir="16200000">
                  <a:srgbClr val="3889F5"/>
                </a:innerShdw>
              </a:effectLst>
              <a:latin typeface="Arial" panose="020F0502020204030204"/>
              <a:ea typeface="Microsoft YaHei"/>
              <a:cs typeface="+mn-ea"/>
              <a:sym typeface="+mn-lt"/>
            </a:endParaRPr>
          </a:p>
        </p:txBody>
      </p:sp>
      <p:sp>
        <p:nvSpPr>
          <p:cNvPr id="6" name="标题 4">
            <a:extLst>
              <a:ext uri="{FF2B5EF4-FFF2-40B4-BE49-F238E27FC236}">
                <a16:creationId xmlns:a16="http://schemas.microsoft.com/office/drawing/2014/main" id="{8B77D6E9-EAB7-4C7D-B483-7AB658C9EA59}"/>
              </a:ext>
            </a:extLst>
          </p:cNvPr>
          <p:cNvSpPr txBox="1">
            <a:spLocks/>
          </p:cNvSpPr>
          <p:nvPr/>
        </p:nvSpPr>
        <p:spPr>
          <a:xfrm>
            <a:off x="3431702" y="4358360"/>
            <a:ext cx="5328592" cy="746593"/>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5400" b="1" dirty="0">
                <a:solidFill>
                  <a:schemeClr val="accent1">
                    <a:lumMod val="100000"/>
                  </a:schemeClr>
                </a:solidFill>
                <a:latin typeface="微软雅黑" panose="020B0503020204020204" pitchFamily="34" charset="-122"/>
                <a:ea typeface="微软雅黑" panose="020B0503020204020204" pitchFamily="34" charset="-122"/>
              </a:rPr>
              <a:t> </a:t>
            </a:r>
          </a:p>
        </p:txBody>
      </p:sp>
      <p:cxnSp>
        <p:nvCxnSpPr>
          <p:cNvPr id="7" name="直接连接符 6">
            <a:extLst>
              <a:ext uri="{FF2B5EF4-FFF2-40B4-BE49-F238E27FC236}">
                <a16:creationId xmlns:a16="http://schemas.microsoft.com/office/drawing/2014/main" id="{47736D54-4D9B-4617-B0AC-C54D929188B6}"/>
              </a:ext>
            </a:extLst>
          </p:cNvPr>
          <p:cNvCxnSpPr>
            <a:cxnSpLocks/>
          </p:cNvCxnSpPr>
          <p:nvPr/>
        </p:nvCxnSpPr>
        <p:spPr>
          <a:xfrm>
            <a:off x="3595175" y="5915399"/>
            <a:ext cx="4752528" cy="0"/>
          </a:xfrm>
          <a:prstGeom prst="line">
            <a:avLst/>
          </a:prstGeom>
          <a:noFill/>
          <a:ln w="28575" cap="flat" cmpd="sng" algn="ctr">
            <a:solidFill>
              <a:schemeClr val="accent1">
                <a:lumMod val="100000"/>
              </a:schemeClr>
            </a:solidFill>
            <a:prstDash val="solid"/>
            <a:headEnd type="oval" w="med" len="med"/>
            <a:tailEnd type="oval" w="med" len="med"/>
          </a:ln>
          <a:effectLst/>
        </p:spPr>
      </p:cxnSp>
      <p:sp>
        <p:nvSpPr>
          <p:cNvPr id="10" name="文本框 9">
            <a:extLst>
              <a:ext uri="{FF2B5EF4-FFF2-40B4-BE49-F238E27FC236}">
                <a16:creationId xmlns:a16="http://schemas.microsoft.com/office/drawing/2014/main" id="{8E368B87-23FA-4C37-A79E-822207AA5826}"/>
              </a:ext>
            </a:extLst>
          </p:cNvPr>
          <p:cNvSpPr txBox="1"/>
          <p:nvPr/>
        </p:nvSpPr>
        <p:spPr>
          <a:xfrm>
            <a:off x="5250253" y="2386575"/>
            <a:ext cx="1691489" cy="1446550"/>
          </a:xfrm>
          <a:prstGeom prst="rect">
            <a:avLst/>
          </a:prstGeom>
          <a:noFill/>
        </p:spPr>
        <p:txBody>
          <a:bodyPr wrap="none" rtlCol="0">
            <a:spAutoFit/>
          </a:bodyPr>
          <a:lstStyle/>
          <a:p>
            <a:r>
              <a:rPr lang="en-US" altLang="zh-CN" sz="8800" b="1" dirty="0">
                <a:solidFill>
                  <a:prstClr val="white"/>
                </a:solidFill>
                <a:latin typeface="Arial Black" panose="020B0A04020102020204" pitchFamily="34" charset="0"/>
                <a:ea typeface="宋体" panose="02010600030101010101" pitchFamily="2" charset="-122"/>
              </a:rPr>
              <a:t>03</a:t>
            </a:r>
            <a:endParaRPr lang="zh-CN" altLang="en-US" sz="8800" b="1" dirty="0">
              <a:solidFill>
                <a:prstClr val="white"/>
              </a:solidFill>
              <a:latin typeface="Arial Black" panose="020B0A04020102020204" pitchFamily="34" charset="0"/>
              <a:ea typeface="宋体" panose="02010600030101010101" pitchFamily="2" charset="-122"/>
            </a:endParaRPr>
          </a:p>
        </p:txBody>
      </p:sp>
      <p:sp>
        <p:nvSpPr>
          <p:cNvPr id="9" name="PA-文本框 21">
            <a:extLst>
              <a:ext uri="{FF2B5EF4-FFF2-40B4-BE49-F238E27FC236}">
                <a16:creationId xmlns:a16="http://schemas.microsoft.com/office/drawing/2014/main" id="{44E69D01-85CD-4300-B462-B915806A8285}"/>
              </a:ext>
            </a:extLst>
          </p:cNvPr>
          <p:cNvSpPr txBox="1"/>
          <p:nvPr>
            <p:custDataLst>
              <p:tags r:id="rId2"/>
            </p:custDataLst>
          </p:nvPr>
        </p:nvSpPr>
        <p:spPr>
          <a:xfrm>
            <a:off x="798982" y="5084320"/>
            <a:ext cx="10594029" cy="646331"/>
          </a:xfrm>
          <a:prstGeom prst="rect">
            <a:avLst/>
          </a:prstGeom>
          <a:noFill/>
        </p:spPr>
        <p:txBody>
          <a:bodyPr wrap="square" rtlCol="0">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Selection of pseudo-invariant calibration sites (PICS) </a:t>
            </a:r>
          </a:p>
        </p:txBody>
      </p:sp>
      <p:sp>
        <p:nvSpPr>
          <p:cNvPr id="8" name="灯片编号占位符 7">
            <a:extLst>
              <a:ext uri="{FF2B5EF4-FFF2-40B4-BE49-F238E27FC236}">
                <a16:creationId xmlns:a16="http://schemas.microsoft.com/office/drawing/2014/main" id="{DA7286BF-C88E-DA31-BB89-AF6DC3E0C693}"/>
              </a:ext>
            </a:extLst>
          </p:cNvPr>
          <p:cNvSpPr>
            <a:spLocks noGrp="1"/>
          </p:cNvSpPr>
          <p:nvPr>
            <p:ph type="sldNum" sz="quarter" idx="12"/>
          </p:nvPr>
        </p:nvSpPr>
        <p:spPr/>
        <p:txBody>
          <a:bodyPr/>
          <a:lstStyle/>
          <a:p>
            <a:fld id="{FE1282D0-AAD4-45D4-BBB1-9C369370A4D1}" type="slidenum">
              <a:rPr lang="zh-CN" altLang="en-US" smtClean="0"/>
              <a:t>18</a:t>
            </a:fld>
            <a:endParaRPr lang="zh-CN" altLang="en-US"/>
          </a:p>
        </p:txBody>
      </p:sp>
    </p:spTree>
    <p:extLst>
      <p:ext uri="{BB962C8B-B14F-4D97-AF65-F5344CB8AC3E}">
        <p14:creationId xmlns:p14="http://schemas.microsoft.com/office/powerpoint/2010/main" val="173232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8C8A8C7-08B3-4C9A-8BA5-5374343645C8}"/>
              </a:ext>
            </a:extLst>
          </p:cNvPr>
          <p:cNvSpPr/>
          <p:nvPr/>
        </p:nvSpPr>
        <p:spPr>
          <a:xfrm>
            <a:off x="-82517" y="60196"/>
            <a:ext cx="10174580" cy="615553"/>
          </a:xfrm>
          <a:prstGeom prst="rect">
            <a:avLst/>
          </a:prstGeom>
        </p:spPr>
        <p:txBody>
          <a:bodyPr wrap="none">
            <a:spAutoFit/>
          </a:bodyPr>
          <a:lstStyle/>
          <a:p>
            <a:r>
              <a:rPr lang="en-US" altLang="zh-CN" sz="3400" b="1" dirty="0">
                <a:latin typeface="Times New Roman" panose="02020603050405020304" pitchFamily="18" charset="0"/>
                <a:ea typeface="黑体" panose="02010609060101010101" pitchFamily="49" charset="-122"/>
                <a:cs typeface="Times New Roman" panose="02020603050405020304" pitchFamily="18" charset="0"/>
                <a:sym typeface="+mn-lt"/>
              </a:rPr>
              <a:t>Selection of pseudo-invariant calibration sites (PICS) </a:t>
            </a:r>
            <a:endParaRPr lang="zh-CN" altLang="en-US" sz="3400" b="1" dirty="0"/>
          </a:p>
        </p:txBody>
      </p:sp>
      <p:sp>
        <p:nvSpPr>
          <p:cNvPr id="14" name="矩形 13">
            <a:extLst>
              <a:ext uri="{FF2B5EF4-FFF2-40B4-BE49-F238E27FC236}">
                <a16:creationId xmlns:a16="http://schemas.microsoft.com/office/drawing/2014/main" id="{3F480E8F-0D56-4E9A-A9F8-EBC465FF31F8}"/>
              </a:ext>
            </a:extLst>
          </p:cNvPr>
          <p:cNvSpPr/>
          <p:nvPr/>
        </p:nvSpPr>
        <p:spPr>
          <a:xfrm>
            <a:off x="-76543" y="3670173"/>
            <a:ext cx="3219792" cy="646331"/>
          </a:xfrm>
          <a:prstGeom prst="rect">
            <a:avLst/>
          </a:prstGeom>
        </p:spPr>
        <p:txBody>
          <a:bodyPr wrap="square">
            <a:spAutoFit/>
          </a:bodyPr>
          <a:lstStyle/>
          <a:p>
            <a:r>
              <a:rPr lang="en-US" altLang="zh-CN" b="1" dirty="0">
                <a:latin typeface="Times New Roman" panose="02020603050405020304" pitchFamily="18" charset="0"/>
                <a:cs typeface="Times New Roman" panose="02020603050405020304" pitchFamily="18" charset="0"/>
              </a:rPr>
              <a:t>The generated 24-hour Fusion </a:t>
            </a:r>
          </a:p>
          <a:p>
            <a:r>
              <a:rPr lang="zh-CN" altLang="en-US" b="1" dirty="0">
                <a:latin typeface="Times New Roman" panose="02020603050405020304" pitchFamily="18" charset="0"/>
                <a:cs typeface="Times New Roman" panose="02020603050405020304" pitchFamily="18" charset="0"/>
              </a:rPr>
              <a:t>Microwave </a:t>
            </a:r>
            <a:r>
              <a:rPr lang="en-US" altLang="zh-CN" b="1" dirty="0">
                <a:latin typeface="Times New Roman" panose="02020603050405020304" pitchFamily="18" charset="0"/>
                <a:cs typeface="Times New Roman" panose="02020603050405020304" pitchFamily="18" charset="0"/>
              </a:rPr>
              <a:t>BT at 37GHz</a:t>
            </a:r>
            <a:endParaRPr lang="zh-CN" altLang="en-US" b="1" dirty="0">
              <a:latin typeface="Times New Roman" panose="02020603050405020304" pitchFamily="18" charset="0"/>
              <a:cs typeface="Times New Roman" panose="02020603050405020304" pitchFamily="18" charset="0"/>
            </a:endParaRPr>
          </a:p>
        </p:txBody>
      </p:sp>
      <p:sp>
        <p:nvSpPr>
          <p:cNvPr id="16" name="灯片编号占位符 15">
            <a:extLst>
              <a:ext uri="{FF2B5EF4-FFF2-40B4-BE49-F238E27FC236}">
                <a16:creationId xmlns:a16="http://schemas.microsoft.com/office/drawing/2014/main" id="{0FD9991E-A22C-F673-7BB0-A6D68EB221E9}"/>
              </a:ext>
            </a:extLst>
          </p:cNvPr>
          <p:cNvSpPr>
            <a:spLocks noGrp="1"/>
          </p:cNvSpPr>
          <p:nvPr>
            <p:ph type="sldNum" sz="quarter" idx="12"/>
          </p:nvPr>
        </p:nvSpPr>
        <p:spPr/>
        <p:txBody>
          <a:bodyPr/>
          <a:lstStyle/>
          <a:p>
            <a:fld id="{FE1282D0-AAD4-45D4-BBB1-9C369370A4D1}" type="slidenum">
              <a:rPr lang="zh-CN" altLang="en-US" smtClean="0"/>
              <a:t>19</a:t>
            </a:fld>
            <a:endParaRPr lang="zh-CN" altLang="en-US"/>
          </a:p>
        </p:txBody>
      </p:sp>
      <p:pic>
        <p:nvPicPr>
          <p:cNvPr id="15" name="图片 14">
            <a:extLst>
              <a:ext uri="{FF2B5EF4-FFF2-40B4-BE49-F238E27FC236}">
                <a16:creationId xmlns:a16="http://schemas.microsoft.com/office/drawing/2014/main" id="{25848848-B4DF-463A-929F-EDBD6A7B23CB}"/>
              </a:ext>
            </a:extLst>
          </p:cNvPr>
          <p:cNvPicPr>
            <a:picLocks noChangeAspect="1"/>
          </p:cNvPicPr>
          <p:nvPr/>
        </p:nvPicPr>
        <p:blipFill>
          <a:blip r:embed="rId4"/>
          <a:stretch>
            <a:fillRect/>
          </a:stretch>
        </p:blipFill>
        <p:spPr>
          <a:xfrm>
            <a:off x="0" y="613656"/>
            <a:ext cx="3257550" cy="3105150"/>
          </a:xfrm>
          <a:prstGeom prst="rect">
            <a:avLst/>
          </a:prstGeom>
        </p:spPr>
      </p:pic>
      <p:pic>
        <p:nvPicPr>
          <p:cNvPr id="17" name="图片 16">
            <a:extLst>
              <a:ext uri="{FF2B5EF4-FFF2-40B4-BE49-F238E27FC236}">
                <a16:creationId xmlns:a16="http://schemas.microsoft.com/office/drawing/2014/main" id="{CD5A6B59-6848-4238-AF19-E2EA0FD06725}"/>
              </a:ext>
            </a:extLst>
          </p:cNvPr>
          <p:cNvPicPr>
            <a:picLocks noChangeAspect="1"/>
          </p:cNvPicPr>
          <p:nvPr/>
        </p:nvPicPr>
        <p:blipFill>
          <a:blip r:embed="rId5"/>
          <a:stretch>
            <a:fillRect/>
          </a:stretch>
        </p:blipFill>
        <p:spPr>
          <a:xfrm>
            <a:off x="4019549" y="623181"/>
            <a:ext cx="3222325" cy="3105150"/>
          </a:xfrm>
          <a:prstGeom prst="rect">
            <a:avLst/>
          </a:prstGeom>
        </p:spPr>
      </p:pic>
      <p:sp>
        <p:nvSpPr>
          <p:cNvPr id="18" name="箭头: 右 17">
            <a:extLst>
              <a:ext uri="{FF2B5EF4-FFF2-40B4-BE49-F238E27FC236}">
                <a16:creationId xmlns:a16="http://schemas.microsoft.com/office/drawing/2014/main" id="{31679A7E-E6A2-42C1-92A0-751CF367BA0E}"/>
              </a:ext>
            </a:extLst>
          </p:cNvPr>
          <p:cNvSpPr/>
          <p:nvPr/>
        </p:nvSpPr>
        <p:spPr>
          <a:xfrm>
            <a:off x="3352800" y="2115160"/>
            <a:ext cx="571499" cy="285750"/>
          </a:xfrm>
          <a:prstGeom prst="rightArrow">
            <a:avLst/>
          </a:prstGeom>
          <a:solidFill>
            <a:srgbClr val="6B0261">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pic>
        <p:nvPicPr>
          <p:cNvPr id="19" name="图片 18">
            <a:extLst>
              <a:ext uri="{FF2B5EF4-FFF2-40B4-BE49-F238E27FC236}">
                <a16:creationId xmlns:a16="http://schemas.microsoft.com/office/drawing/2014/main" id="{369B9DCD-C049-4ADC-8E0D-8D67F8E0582B}"/>
              </a:ext>
            </a:extLst>
          </p:cNvPr>
          <p:cNvPicPr>
            <a:picLocks noChangeAspect="1"/>
          </p:cNvPicPr>
          <p:nvPr/>
        </p:nvPicPr>
        <p:blipFill>
          <a:blip r:embed="rId6"/>
          <a:stretch>
            <a:fillRect/>
          </a:stretch>
        </p:blipFill>
        <p:spPr>
          <a:xfrm>
            <a:off x="8118174" y="901123"/>
            <a:ext cx="4073826" cy="2713823"/>
          </a:xfrm>
          <a:prstGeom prst="rect">
            <a:avLst/>
          </a:prstGeom>
        </p:spPr>
      </p:pic>
      <p:sp>
        <p:nvSpPr>
          <p:cNvPr id="22" name="箭头: 右 21">
            <a:extLst>
              <a:ext uri="{FF2B5EF4-FFF2-40B4-BE49-F238E27FC236}">
                <a16:creationId xmlns:a16="http://schemas.microsoft.com/office/drawing/2014/main" id="{0ECA1700-D435-4526-A101-D83071DC602D}"/>
              </a:ext>
            </a:extLst>
          </p:cNvPr>
          <p:cNvSpPr/>
          <p:nvPr/>
        </p:nvSpPr>
        <p:spPr>
          <a:xfrm>
            <a:off x="7432374" y="2115160"/>
            <a:ext cx="571499" cy="285750"/>
          </a:xfrm>
          <a:prstGeom prst="rightArrow">
            <a:avLst/>
          </a:prstGeom>
          <a:solidFill>
            <a:srgbClr val="6B0261">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sp>
        <p:nvSpPr>
          <p:cNvPr id="23" name="矩形 22">
            <a:extLst>
              <a:ext uri="{FF2B5EF4-FFF2-40B4-BE49-F238E27FC236}">
                <a16:creationId xmlns:a16="http://schemas.microsoft.com/office/drawing/2014/main" id="{9ED9CFCF-FCA0-4547-A9EA-274B34249D22}"/>
              </a:ext>
            </a:extLst>
          </p:cNvPr>
          <p:cNvSpPr/>
          <p:nvPr/>
        </p:nvSpPr>
        <p:spPr>
          <a:xfrm>
            <a:off x="3718327" y="3993339"/>
            <a:ext cx="3824765"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The generated 24-hour CV at 37GHz</a:t>
            </a:r>
            <a:endParaRPr lang="zh-CN" altLang="en-US" b="1" dirty="0">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9BAF8F62-B596-4768-81FD-C64133B51405}"/>
              </a:ext>
            </a:extLst>
          </p:cNvPr>
          <p:cNvSpPr/>
          <p:nvPr/>
        </p:nvSpPr>
        <p:spPr>
          <a:xfrm>
            <a:off x="8917831" y="3993339"/>
            <a:ext cx="2634054"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The CVs maps at 37GHz</a:t>
            </a:r>
            <a:endParaRPr lang="zh-CN" altLang="en-US" b="1" dirty="0">
              <a:latin typeface="Times New Roman" panose="02020603050405020304" pitchFamily="18" charset="0"/>
              <a:cs typeface="Times New Roman" panose="02020603050405020304" pitchFamily="18" charset="0"/>
            </a:endParaRPr>
          </a:p>
        </p:txBody>
      </p:sp>
      <p:pic>
        <p:nvPicPr>
          <p:cNvPr id="25" name="图片 24">
            <a:extLst>
              <a:ext uri="{FF2B5EF4-FFF2-40B4-BE49-F238E27FC236}">
                <a16:creationId xmlns:a16="http://schemas.microsoft.com/office/drawing/2014/main" id="{9BED25C5-038D-4B81-A81F-2790E3281070}"/>
              </a:ext>
            </a:extLst>
          </p:cNvPr>
          <p:cNvPicPr>
            <a:picLocks noChangeAspect="1"/>
          </p:cNvPicPr>
          <p:nvPr/>
        </p:nvPicPr>
        <p:blipFill rotWithShape="1">
          <a:blip r:embed="rId7"/>
          <a:srcRect l="4329" t="1766" r="4456"/>
          <a:stretch/>
        </p:blipFill>
        <p:spPr>
          <a:xfrm>
            <a:off x="0" y="4237314"/>
            <a:ext cx="3724787" cy="2625631"/>
          </a:xfrm>
          <a:prstGeom prst="rect">
            <a:avLst/>
          </a:prstGeom>
        </p:spPr>
      </p:pic>
      <p:graphicFrame>
        <p:nvGraphicFramePr>
          <p:cNvPr id="7" name="对象 6">
            <a:extLst>
              <a:ext uri="{FF2B5EF4-FFF2-40B4-BE49-F238E27FC236}">
                <a16:creationId xmlns:a16="http://schemas.microsoft.com/office/drawing/2014/main" id="{EB84A907-92A1-F8F4-0FD7-6326A80D3543}"/>
              </a:ext>
            </a:extLst>
          </p:cNvPr>
          <p:cNvGraphicFramePr>
            <a:graphicFrameLocks noChangeAspect="1"/>
          </p:cNvGraphicFramePr>
          <p:nvPr>
            <p:extLst>
              <p:ext uri="{D42A27DB-BD31-4B8C-83A1-F6EECF244321}">
                <p14:modId xmlns:p14="http://schemas.microsoft.com/office/powerpoint/2010/main" val="3437497200"/>
              </p:ext>
            </p:extLst>
          </p:nvPr>
        </p:nvGraphicFramePr>
        <p:xfrm>
          <a:off x="4908118" y="5064992"/>
          <a:ext cx="1259575" cy="944681"/>
        </p:xfrm>
        <a:graphic>
          <a:graphicData uri="http://schemas.openxmlformats.org/presentationml/2006/ole">
            <mc:AlternateContent xmlns:mc="http://schemas.openxmlformats.org/markup-compatibility/2006">
              <mc:Choice xmlns:v="urn:schemas-microsoft-com:vml" Requires="v">
                <p:oleObj spid="_x0000_s5152" name="Equation" r:id="rId8" imgW="545626" imgH="406048" progId="Equation.DSMT4">
                  <p:embed/>
                </p:oleObj>
              </mc:Choice>
              <mc:Fallback>
                <p:oleObj name="Equation" r:id="rId8" imgW="545626" imgH="406048" progId="Equation.DSMT4">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8118" y="5064992"/>
                        <a:ext cx="1259575" cy="944681"/>
                      </a:xfrm>
                      <a:prstGeom prst="rect">
                        <a:avLst/>
                      </a:prstGeom>
                      <a:noFill/>
                    </p:spPr>
                  </p:pic>
                </p:oleObj>
              </mc:Fallback>
            </mc:AlternateContent>
          </a:graphicData>
        </a:graphic>
      </p:graphicFrame>
      <p:graphicFrame>
        <p:nvGraphicFramePr>
          <p:cNvPr id="11" name="对象 10">
            <a:extLst>
              <a:ext uri="{FF2B5EF4-FFF2-40B4-BE49-F238E27FC236}">
                <a16:creationId xmlns:a16="http://schemas.microsoft.com/office/drawing/2014/main" id="{695BECA4-5EFE-4F4F-32FB-72D95A8F927A}"/>
              </a:ext>
            </a:extLst>
          </p:cNvPr>
          <p:cNvGraphicFramePr>
            <a:graphicFrameLocks noChangeAspect="1"/>
          </p:cNvGraphicFramePr>
          <p:nvPr>
            <p:extLst>
              <p:ext uri="{D42A27DB-BD31-4B8C-83A1-F6EECF244321}">
                <p14:modId xmlns:p14="http://schemas.microsoft.com/office/powerpoint/2010/main" val="4084331584"/>
              </p:ext>
            </p:extLst>
          </p:nvPr>
        </p:nvGraphicFramePr>
        <p:xfrm>
          <a:off x="9220026" y="5066534"/>
          <a:ext cx="1870122" cy="853243"/>
        </p:xfrm>
        <a:graphic>
          <a:graphicData uri="http://schemas.openxmlformats.org/presentationml/2006/ole">
            <mc:AlternateContent xmlns:mc="http://schemas.openxmlformats.org/markup-compatibility/2006">
              <mc:Choice xmlns:v="urn:schemas-microsoft-com:vml" Requires="v">
                <p:oleObj spid="_x0000_s5153" name="Equation" r:id="rId10" imgW="1016000" imgH="469900" progId="Equation.DSMT4">
                  <p:embed/>
                </p:oleObj>
              </mc:Choice>
              <mc:Fallback>
                <p:oleObj name="Equation" r:id="rId10" imgW="1016000" imgH="46990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20026" y="5066534"/>
                        <a:ext cx="1870122" cy="853243"/>
                      </a:xfrm>
                      <a:prstGeom prst="rect">
                        <a:avLst/>
                      </a:prstGeom>
                      <a:noFill/>
                    </p:spPr>
                  </p:pic>
                </p:oleObj>
              </mc:Fallback>
            </mc:AlternateContent>
          </a:graphicData>
        </a:graphic>
      </p:graphicFrame>
    </p:spTree>
    <p:extLst>
      <p:ext uri="{BB962C8B-B14F-4D97-AF65-F5344CB8AC3E}">
        <p14:creationId xmlns:p14="http://schemas.microsoft.com/office/powerpoint/2010/main" val="359529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22" grpId="0" animBg="1"/>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B851DC-0E2C-4B1D-A12C-1FD1E058D457}"/>
              </a:ext>
            </a:extLst>
          </p:cNvPr>
          <p:cNvGrpSpPr/>
          <p:nvPr/>
        </p:nvGrpSpPr>
        <p:grpSpPr>
          <a:xfrm>
            <a:off x="335361" y="116633"/>
            <a:ext cx="11521279" cy="693041"/>
            <a:chOff x="335361" y="116633"/>
            <a:chExt cx="11521279" cy="693041"/>
          </a:xfrm>
        </p:grpSpPr>
        <p:grpSp>
          <p:nvGrpSpPr>
            <p:cNvPr id="3" name="组合 2">
              <a:extLst>
                <a:ext uri="{FF2B5EF4-FFF2-40B4-BE49-F238E27FC236}">
                  <a16:creationId xmlns:a16="http://schemas.microsoft.com/office/drawing/2014/main" id="{C68CF940-C7B7-4149-96F3-696561F0477D}"/>
                </a:ext>
              </a:extLst>
            </p:cNvPr>
            <p:cNvGrpSpPr/>
            <p:nvPr/>
          </p:nvGrpSpPr>
          <p:grpSpPr>
            <a:xfrm>
              <a:off x="335361" y="116633"/>
              <a:ext cx="629872" cy="612768"/>
              <a:chOff x="3070727" y="196457"/>
              <a:chExt cx="692047" cy="673255"/>
            </a:xfrm>
          </p:grpSpPr>
          <p:sp>
            <p:nvSpPr>
              <p:cNvPr id="8" name="平行四边形 7">
                <a:extLst>
                  <a:ext uri="{FF2B5EF4-FFF2-40B4-BE49-F238E27FC236}">
                    <a16:creationId xmlns:a16="http://schemas.microsoft.com/office/drawing/2014/main" id="{983733CB-D8E5-4CC2-86D3-B7299CAA5A06}"/>
                  </a:ext>
                </a:extLst>
              </p:cNvPr>
              <p:cNvSpPr/>
              <p:nvPr/>
            </p:nvSpPr>
            <p:spPr>
              <a:xfrm>
                <a:off x="3070727" y="196457"/>
                <a:ext cx="629587" cy="612775"/>
              </a:xfrm>
              <a:prstGeom prst="parallelogram">
                <a:avLst/>
              </a:prstGeom>
              <a:solidFill>
                <a:schemeClr val="accent1">
                  <a:lumMod val="100000"/>
                </a:schemeClr>
              </a:solid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平行四边形 8">
                <a:extLst>
                  <a:ext uri="{FF2B5EF4-FFF2-40B4-BE49-F238E27FC236}">
                    <a16:creationId xmlns:a16="http://schemas.microsoft.com/office/drawing/2014/main" id="{3AE9B9B5-B0D8-448A-98CE-2D9079CCB1FC}"/>
                  </a:ext>
                </a:extLst>
              </p:cNvPr>
              <p:cNvSpPr/>
              <p:nvPr/>
            </p:nvSpPr>
            <p:spPr>
              <a:xfrm>
                <a:off x="3133187" y="256937"/>
                <a:ext cx="629587" cy="612775"/>
              </a:xfrm>
              <a:prstGeom prst="parallelogram">
                <a:avLst/>
              </a:prstGeom>
              <a:no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cxnSp>
          <p:nvCxnSpPr>
            <p:cNvPr id="4" name="直接连接符 3">
              <a:extLst>
                <a:ext uri="{FF2B5EF4-FFF2-40B4-BE49-F238E27FC236}">
                  <a16:creationId xmlns:a16="http://schemas.microsoft.com/office/drawing/2014/main" id="{7410AA5A-B90A-4C43-83AE-4B9A046E22DD}"/>
                </a:ext>
              </a:extLst>
            </p:cNvPr>
            <p:cNvCxnSpPr>
              <a:cxnSpLocks/>
            </p:cNvCxnSpPr>
            <p:nvPr/>
          </p:nvCxnSpPr>
          <p:spPr>
            <a:xfrm>
              <a:off x="367840" y="809674"/>
              <a:ext cx="11488800" cy="0"/>
            </a:xfrm>
            <a:prstGeom prst="line">
              <a:avLst/>
            </a:prstGeom>
            <a:noFill/>
            <a:ln w="9525" cap="flat" cmpd="sng" algn="ctr">
              <a:solidFill>
                <a:schemeClr val="accent1">
                  <a:lumMod val="100000"/>
                </a:schemeClr>
              </a:solidFill>
              <a:prstDash val="solid"/>
            </a:ln>
            <a:effectLst/>
          </p:spPr>
        </p:cxnSp>
        <p:sp>
          <p:nvSpPr>
            <p:cNvPr id="5" name="文本占位符 5">
              <a:extLst>
                <a:ext uri="{FF2B5EF4-FFF2-40B4-BE49-F238E27FC236}">
                  <a16:creationId xmlns:a16="http://schemas.microsoft.com/office/drawing/2014/main" id="{965B9144-F10A-4CEF-9229-8199E22081AC}"/>
                </a:ext>
              </a:extLst>
            </p:cNvPr>
            <p:cNvSpPr txBox="1">
              <a:spLocks/>
            </p:cNvSpPr>
            <p:nvPr/>
          </p:nvSpPr>
          <p:spPr>
            <a:xfrm>
              <a:off x="1127448" y="193957"/>
              <a:ext cx="5040313" cy="612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2428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n-cs"/>
                </a:rPr>
                <a:t> </a:t>
              </a:r>
            </a:p>
          </p:txBody>
        </p:sp>
      </p:grpSp>
      <p:pic>
        <p:nvPicPr>
          <p:cNvPr id="35" name="Picture 4" descr="https://p1.img.cctvpic.com/photoworkspace/contentimg/2022/11/26/2022112619564620591.jpg">
            <a:extLst>
              <a:ext uri="{FF2B5EF4-FFF2-40B4-BE49-F238E27FC236}">
                <a16:creationId xmlns:a16="http://schemas.microsoft.com/office/drawing/2014/main" id="{A63C05DE-4572-4B1C-BC77-D02B85030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873" y="1016281"/>
            <a:ext cx="4860077" cy="272704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a:extLst>
              <a:ext uri="{FF2B5EF4-FFF2-40B4-BE49-F238E27FC236}">
                <a16:creationId xmlns:a16="http://schemas.microsoft.com/office/drawing/2014/main" id="{9C61E220-F90D-4B94-899C-3F224A1E02B8}"/>
              </a:ext>
            </a:extLst>
          </p:cNvPr>
          <p:cNvSpPr/>
          <p:nvPr/>
        </p:nvSpPr>
        <p:spPr>
          <a:xfrm>
            <a:off x="59864" y="840288"/>
            <a:ext cx="7210425" cy="3138522"/>
          </a:xfrm>
          <a:prstGeom prst="rect">
            <a:avLst/>
          </a:prstGeom>
          <a:solidFill>
            <a:schemeClr val="accent1">
              <a:lumMod val="100000"/>
              <a:alpha val="20000"/>
            </a:schemeClr>
          </a:solidFill>
          <a:ln w="25400" cap="flat" cmpd="sng" algn="ctr">
            <a:solidFill>
              <a:schemeClr val="tx1">
                <a:lumMod val="95000"/>
                <a:lumOff val="5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ndParaRPr>
          </a:p>
        </p:txBody>
      </p:sp>
      <p:sp>
        <p:nvSpPr>
          <p:cNvPr id="38" name="文本框 37">
            <a:extLst>
              <a:ext uri="{FF2B5EF4-FFF2-40B4-BE49-F238E27FC236}">
                <a16:creationId xmlns:a16="http://schemas.microsoft.com/office/drawing/2014/main" id="{80482A6F-0745-40B1-AA84-DF72641EBCD1}"/>
              </a:ext>
            </a:extLst>
          </p:cNvPr>
          <p:cNvSpPr txBox="1"/>
          <p:nvPr/>
        </p:nvSpPr>
        <p:spPr>
          <a:xfrm>
            <a:off x="59864" y="728436"/>
            <a:ext cx="7210425" cy="3268652"/>
          </a:xfrm>
          <a:prstGeom prst="rect">
            <a:avLst/>
          </a:prstGeom>
          <a:noFill/>
        </p:spPr>
        <p:txBody>
          <a:bodyPr wrap="square" rtlCol="0">
            <a:spAutoFit/>
          </a:bodyPr>
          <a:lstStyle/>
          <a:p>
            <a:pPr>
              <a:lnSpc>
                <a:spcPct val="150000"/>
              </a:lnSpc>
              <a:defRPr/>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In 2004, China officially launched the lunar exploration project and named it the "</a:t>
            </a:r>
            <a:r>
              <a:rPr lang="en-US" altLang="zh-CN" sz="2000" dirty="0" err="1">
                <a:latin typeface="Times New Roman" panose="02020603050405020304" pitchFamily="18" charset="0"/>
                <a:ea typeface="微软雅黑" panose="020B0503020204020204" pitchFamily="34" charset="-122"/>
                <a:cs typeface="Times New Roman" panose="02020603050405020304" pitchFamily="18" charset="0"/>
              </a:rPr>
              <a:t>Chang'e</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Project". In October 2007, the "Chang’e-1" was successfully launched into space. The realization of lunar exploration will be a breakthrough in China's deep space exploration. On May 29, 2023, the lunar landing phase of China's manned lunar exploration project has been launched, and it is planned to realize the first landing of Chinese people on the moon before 2030.</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78C8A8C7-08B3-4C9A-8BA5-5374343645C8}"/>
              </a:ext>
            </a:extLst>
          </p:cNvPr>
          <p:cNvSpPr/>
          <p:nvPr/>
        </p:nvSpPr>
        <p:spPr>
          <a:xfrm>
            <a:off x="965233" y="82105"/>
            <a:ext cx="4656403" cy="646331"/>
          </a:xfrm>
          <a:prstGeom prst="rect">
            <a:avLst/>
          </a:prstGeom>
        </p:spPr>
        <p:txBody>
          <a:bodyPr wrap="none">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Research Background </a:t>
            </a:r>
            <a:endParaRPr lang="zh-CN" altLang="en-US" sz="3600" b="1" dirty="0"/>
          </a:p>
        </p:txBody>
      </p:sp>
      <p:sp>
        <p:nvSpPr>
          <p:cNvPr id="12" name="箭头: 右 11">
            <a:extLst>
              <a:ext uri="{FF2B5EF4-FFF2-40B4-BE49-F238E27FC236}">
                <a16:creationId xmlns:a16="http://schemas.microsoft.com/office/drawing/2014/main" id="{152710A8-D351-42C5-B66F-7FF734DF20C0}"/>
              </a:ext>
            </a:extLst>
          </p:cNvPr>
          <p:cNvSpPr/>
          <p:nvPr/>
        </p:nvSpPr>
        <p:spPr>
          <a:xfrm>
            <a:off x="109537" y="5133566"/>
            <a:ext cx="11972925" cy="314276"/>
          </a:xfrm>
          <a:prstGeom prst="rightArrow">
            <a:avLst/>
          </a:prstGeom>
          <a:solidFill>
            <a:srgbClr val="0C49B7">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pic>
        <p:nvPicPr>
          <p:cNvPr id="15" name="图片 14">
            <a:extLst>
              <a:ext uri="{FF2B5EF4-FFF2-40B4-BE49-F238E27FC236}">
                <a16:creationId xmlns:a16="http://schemas.microsoft.com/office/drawing/2014/main" id="{2EB01A9C-D423-4B5B-902C-F48D0BE58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831977" y="4391631"/>
            <a:ext cx="825176" cy="618882"/>
          </a:xfrm>
          <a:prstGeom prst="rect">
            <a:avLst/>
          </a:prstGeom>
        </p:spPr>
      </p:pic>
      <p:sp>
        <p:nvSpPr>
          <p:cNvPr id="16" name="文本框 15">
            <a:extLst>
              <a:ext uri="{FF2B5EF4-FFF2-40B4-BE49-F238E27FC236}">
                <a16:creationId xmlns:a16="http://schemas.microsoft.com/office/drawing/2014/main" id="{D95D43F1-C832-47C3-AA15-853A26615393}"/>
              </a:ext>
            </a:extLst>
          </p:cNvPr>
          <p:cNvSpPr txBox="1"/>
          <p:nvPr/>
        </p:nvSpPr>
        <p:spPr>
          <a:xfrm>
            <a:off x="272184" y="4042265"/>
            <a:ext cx="1944763" cy="40011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CE-1 2007.10.24</a:t>
            </a:r>
            <a:endParaRPr lang="zh-CN" altLang="en-US" sz="2000" dirty="0">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0A1CC1DF-8F2C-403D-9914-02B64978B5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946" y="6033033"/>
            <a:ext cx="945353" cy="753889"/>
          </a:xfrm>
          <a:prstGeom prst="rect">
            <a:avLst/>
          </a:prstGeom>
        </p:spPr>
      </p:pic>
      <p:sp>
        <p:nvSpPr>
          <p:cNvPr id="24" name="文本框 23">
            <a:extLst>
              <a:ext uri="{FF2B5EF4-FFF2-40B4-BE49-F238E27FC236}">
                <a16:creationId xmlns:a16="http://schemas.microsoft.com/office/drawing/2014/main" id="{1F7B10CF-61A6-4451-A821-79A7A95A0329}"/>
              </a:ext>
            </a:extLst>
          </p:cNvPr>
          <p:cNvSpPr txBox="1"/>
          <p:nvPr/>
        </p:nvSpPr>
        <p:spPr>
          <a:xfrm>
            <a:off x="1657153" y="5632924"/>
            <a:ext cx="1944763" cy="40011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CE-2 2010.10.01</a:t>
            </a:r>
            <a:endParaRPr lang="zh-CN" altLang="en-US" sz="2000" dirty="0">
              <a:latin typeface="Times New Roman" panose="02020603050405020304" pitchFamily="18" charset="0"/>
              <a:cs typeface="Times New Roman" panose="02020603050405020304" pitchFamily="18" charset="0"/>
            </a:endParaRPr>
          </a:p>
        </p:txBody>
      </p:sp>
      <p:pic>
        <p:nvPicPr>
          <p:cNvPr id="22" name="图片 21">
            <a:extLst>
              <a:ext uri="{FF2B5EF4-FFF2-40B4-BE49-F238E27FC236}">
                <a16:creationId xmlns:a16="http://schemas.microsoft.com/office/drawing/2014/main" id="{D779A6E5-2358-40E3-91FD-4734DC9DC8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4775" y="4391631"/>
            <a:ext cx="1074420" cy="624507"/>
          </a:xfrm>
          <a:prstGeom prst="rect">
            <a:avLst/>
          </a:prstGeom>
        </p:spPr>
      </p:pic>
      <p:sp>
        <p:nvSpPr>
          <p:cNvPr id="29" name="文本框 28">
            <a:extLst>
              <a:ext uri="{FF2B5EF4-FFF2-40B4-BE49-F238E27FC236}">
                <a16:creationId xmlns:a16="http://schemas.microsoft.com/office/drawing/2014/main" id="{0DAA15E6-1624-4671-9CCE-A12F3B6E030E}"/>
              </a:ext>
            </a:extLst>
          </p:cNvPr>
          <p:cNvSpPr txBox="1"/>
          <p:nvPr/>
        </p:nvSpPr>
        <p:spPr>
          <a:xfrm>
            <a:off x="3597601" y="4042265"/>
            <a:ext cx="1816523" cy="40011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CE-3 2013.12.2</a:t>
            </a:r>
            <a:endParaRPr lang="zh-CN" altLang="en-US" sz="2000" dirty="0">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F28A1AFA-0B8A-4A96-B159-4ED8FC525838}"/>
              </a:ext>
            </a:extLst>
          </p:cNvPr>
          <p:cNvSpPr txBox="1"/>
          <p:nvPr/>
        </p:nvSpPr>
        <p:spPr>
          <a:xfrm>
            <a:off x="4989195" y="5632924"/>
            <a:ext cx="1816523" cy="40011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CE-4 2018.12.8</a:t>
            </a:r>
            <a:endParaRPr lang="zh-CN" altLang="en-US" sz="2000" dirty="0">
              <a:latin typeface="Times New Roman" panose="02020603050405020304" pitchFamily="18" charset="0"/>
              <a:cs typeface="Times New Roman" panose="02020603050405020304" pitchFamily="18" charset="0"/>
            </a:endParaRPr>
          </a:p>
        </p:txBody>
      </p:sp>
      <p:pic>
        <p:nvPicPr>
          <p:cNvPr id="27" name="图片 26">
            <a:extLst>
              <a:ext uri="{FF2B5EF4-FFF2-40B4-BE49-F238E27FC236}">
                <a16:creationId xmlns:a16="http://schemas.microsoft.com/office/drawing/2014/main" id="{DB1BC9AF-F41E-47D7-A6E5-3DE7EEC3BD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3582" y="6028210"/>
            <a:ext cx="1102701" cy="809873"/>
          </a:xfrm>
          <a:prstGeom prst="rect">
            <a:avLst/>
          </a:prstGeom>
        </p:spPr>
      </p:pic>
      <p:pic>
        <p:nvPicPr>
          <p:cNvPr id="32" name="图片 31">
            <a:extLst>
              <a:ext uri="{FF2B5EF4-FFF2-40B4-BE49-F238E27FC236}">
                <a16:creationId xmlns:a16="http://schemas.microsoft.com/office/drawing/2014/main" id="{5BB0C0DB-37B3-4C25-9A74-8BE781CF3A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1952" y="4326045"/>
            <a:ext cx="1217268" cy="684468"/>
          </a:xfrm>
          <a:prstGeom prst="rect">
            <a:avLst/>
          </a:prstGeom>
        </p:spPr>
      </p:pic>
      <p:sp>
        <p:nvSpPr>
          <p:cNvPr id="39" name="文本框 38">
            <a:extLst>
              <a:ext uri="{FF2B5EF4-FFF2-40B4-BE49-F238E27FC236}">
                <a16:creationId xmlns:a16="http://schemas.microsoft.com/office/drawing/2014/main" id="{4D21A2CC-DDFD-42CC-BBF8-661D0BAE6B64}"/>
              </a:ext>
            </a:extLst>
          </p:cNvPr>
          <p:cNvSpPr txBox="1"/>
          <p:nvPr/>
        </p:nvSpPr>
        <p:spPr>
          <a:xfrm>
            <a:off x="6777878" y="3985533"/>
            <a:ext cx="1935273" cy="40011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CE-5 2020.11.24</a:t>
            </a:r>
            <a:endParaRPr lang="zh-CN" altLang="en-US" sz="2000" dirty="0">
              <a:latin typeface="Times New Roman" panose="02020603050405020304" pitchFamily="18" charset="0"/>
              <a:cs typeface="Times New Roman" panose="02020603050405020304" pitchFamily="18" charset="0"/>
            </a:endParaRPr>
          </a:p>
        </p:txBody>
      </p:sp>
      <p:sp>
        <p:nvSpPr>
          <p:cNvPr id="40" name="文本框 39">
            <a:extLst>
              <a:ext uri="{FF2B5EF4-FFF2-40B4-BE49-F238E27FC236}">
                <a16:creationId xmlns:a16="http://schemas.microsoft.com/office/drawing/2014/main" id="{36189B2B-41A7-4507-8D95-ED4E4669CBDB}"/>
              </a:ext>
            </a:extLst>
          </p:cNvPr>
          <p:cNvSpPr txBox="1"/>
          <p:nvPr/>
        </p:nvSpPr>
        <p:spPr>
          <a:xfrm>
            <a:off x="8834649" y="5632924"/>
            <a:ext cx="1688283" cy="40011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CE-6 2024.5.3</a:t>
            </a:r>
            <a:endParaRPr lang="zh-CN" altLang="en-US" sz="2000" dirty="0">
              <a:latin typeface="Times New Roman" panose="02020603050405020304" pitchFamily="18" charset="0"/>
              <a:cs typeface="Times New Roman" panose="02020603050405020304" pitchFamily="18" charset="0"/>
            </a:endParaRPr>
          </a:p>
        </p:txBody>
      </p:sp>
      <p:pic>
        <p:nvPicPr>
          <p:cNvPr id="41" name="图片 40">
            <a:extLst>
              <a:ext uri="{FF2B5EF4-FFF2-40B4-BE49-F238E27FC236}">
                <a16:creationId xmlns:a16="http://schemas.microsoft.com/office/drawing/2014/main" id="{5276D6D7-EBC3-4C6C-901B-D8876388B0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3828" y="6028211"/>
            <a:ext cx="1278164" cy="718967"/>
          </a:xfrm>
          <a:prstGeom prst="rect">
            <a:avLst/>
          </a:prstGeom>
        </p:spPr>
      </p:pic>
      <p:cxnSp>
        <p:nvCxnSpPr>
          <p:cNvPr id="45" name="直接连接符 44">
            <a:extLst>
              <a:ext uri="{FF2B5EF4-FFF2-40B4-BE49-F238E27FC236}">
                <a16:creationId xmlns:a16="http://schemas.microsoft.com/office/drawing/2014/main" id="{466E955E-AE70-45C7-8F56-88CEB83222F0}"/>
              </a:ext>
            </a:extLst>
          </p:cNvPr>
          <p:cNvCxnSpPr>
            <a:cxnSpLocks/>
            <a:stCxn id="15" idx="0"/>
          </p:cNvCxnSpPr>
          <p:nvPr/>
        </p:nvCxnSpPr>
        <p:spPr>
          <a:xfrm>
            <a:off x="1244565" y="5010513"/>
            <a:ext cx="0" cy="199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3571EF9D-93F4-4112-9A42-EFEB091585D2}"/>
              </a:ext>
            </a:extLst>
          </p:cNvPr>
          <p:cNvCxnSpPr>
            <a:cxnSpLocks/>
            <a:stCxn id="24" idx="0"/>
          </p:cNvCxnSpPr>
          <p:nvPr/>
        </p:nvCxnSpPr>
        <p:spPr>
          <a:xfrm flipV="1">
            <a:off x="2629535" y="5369052"/>
            <a:ext cx="0" cy="263872"/>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839B7834-F243-4D12-B327-E2AF8DF83015}"/>
              </a:ext>
            </a:extLst>
          </p:cNvPr>
          <p:cNvCxnSpPr>
            <a:stCxn id="22" idx="2"/>
          </p:cNvCxnSpPr>
          <p:nvPr/>
        </p:nvCxnSpPr>
        <p:spPr>
          <a:xfrm>
            <a:off x="4451985" y="5016138"/>
            <a:ext cx="0" cy="1940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DABB8DC-49DC-4D74-BAF5-04C6452DEA75}"/>
              </a:ext>
            </a:extLst>
          </p:cNvPr>
          <p:cNvCxnSpPr>
            <a:cxnSpLocks/>
            <a:stCxn id="32" idx="2"/>
          </p:cNvCxnSpPr>
          <p:nvPr/>
        </p:nvCxnSpPr>
        <p:spPr>
          <a:xfrm>
            <a:off x="7720586" y="5010513"/>
            <a:ext cx="0" cy="199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F89F28DF-8545-4DAF-84CE-97DE64CEB607}"/>
              </a:ext>
            </a:extLst>
          </p:cNvPr>
          <p:cNvCxnSpPr>
            <a:stCxn id="30" idx="0"/>
          </p:cNvCxnSpPr>
          <p:nvPr/>
        </p:nvCxnSpPr>
        <p:spPr>
          <a:xfrm flipH="1" flipV="1">
            <a:off x="5897456" y="5369052"/>
            <a:ext cx="1" cy="26387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B3C0A01D-2B58-4A51-B4C9-7B3BB3B99ECD}"/>
              </a:ext>
            </a:extLst>
          </p:cNvPr>
          <p:cNvCxnSpPr>
            <a:stCxn id="40" idx="0"/>
          </p:cNvCxnSpPr>
          <p:nvPr/>
        </p:nvCxnSpPr>
        <p:spPr>
          <a:xfrm flipH="1" flipV="1">
            <a:off x="9678790" y="5369052"/>
            <a:ext cx="1" cy="263872"/>
          </a:xfrm>
          <a:prstGeom prst="line">
            <a:avLst/>
          </a:prstGeom>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7D401EEC-FDA6-47BB-8D39-377303875DBB}"/>
              </a:ext>
            </a:extLst>
          </p:cNvPr>
          <p:cNvSpPr txBox="1"/>
          <p:nvPr/>
        </p:nvSpPr>
        <p:spPr>
          <a:xfrm>
            <a:off x="10291559" y="4479692"/>
            <a:ext cx="697627" cy="400110"/>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p:txBody>
      </p:sp>
      <p:sp>
        <p:nvSpPr>
          <p:cNvPr id="10" name="灯片编号占位符 9">
            <a:extLst>
              <a:ext uri="{FF2B5EF4-FFF2-40B4-BE49-F238E27FC236}">
                <a16:creationId xmlns:a16="http://schemas.microsoft.com/office/drawing/2014/main" id="{EBC153B9-9F4E-EEAD-E115-F5408B9370FB}"/>
              </a:ext>
            </a:extLst>
          </p:cNvPr>
          <p:cNvSpPr>
            <a:spLocks noGrp="1"/>
          </p:cNvSpPr>
          <p:nvPr>
            <p:ph type="sldNum" sz="quarter" idx="12"/>
          </p:nvPr>
        </p:nvSpPr>
        <p:spPr/>
        <p:txBody>
          <a:bodyPr/>
          <a:lstStyle/>
          <a:p>
            <a:fld id="{FE1282D0-AAD4-45D4-BBB1-9C369370A4D1}" type="slidenum">
              <a:rPr lang="zh-CN" altLang="en-US" smtClean="0"/>
              <a:t>2</a:t>
            </a:fld>
            <a:endParaRPr lang="zh-CN" altLang="en-US"/>
          </a:p>
        </p:txBody>
      </p:sp>
    </p:spTree>
    <p:extLst>
      <p:ext uri="{BB962C8B-B14F-4D97-AF65-F5344CB8AC3E}">
        <p14:creationId xmlns:p14="http://schemas.microsoft.com/office/powerpoint/2010/main" val="299774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4ABDD7-D4BC-95D0-DE14-E3E30D75D6C4}"/>
              </a:ext>
            </a:extLst>
          </p:cNvPr>
          <p:cNvPicPr>
            <a:picLocks noChangeAspect="1"/>
          </p:cNvPicPr>
          <p:nvPr/>
        </p:nvPicPr>
        <p:blipFill>
          <a:blip r:embed="rId3"/>
          <a:stretch>
            <a:fillRect/>
          </a:stretch>
        </p:blipFill>
        <p:spPr>
          <a:xfrm>
            <a:off x="409444" y="4019232"/>
            <a:ext cx="5039995" cy="2519680"/>
          </a:xfrm>
          <a:prstGeom prst="rect">
            <a:avLst/>
          </a:prstGeom>
        </p:spPr>
      </p:pic>
      <p:sp>
        <p:nvSpPr>
          <p:cNvPr id="6" name="矩形 5">
            <a:extLst>
              <a:ext uri="{FF2B5EF4-FFF2-40B4-BE49-F238E27FC236}">
                <a16:creationId xmlns:a16="http://schemas.microsoft.com/office/drawing/2014/main" id="{78C8A8C7-08B3-4C9A-8BA5-5374343645C8}"/>
              </a:ext>
            </a:extLst>
          </p:cNvPr>
          <p:cNvSpPr/>
          <p:nvPr/>
        </p:nvSpPr>
        <p:spPr>
          <a:xfrm>
            <a:off x="-82517" y="60196"/>
            <a:ext cx="10174580" cy="615553"/>
          </a:xfrm>
          <a:prstGeom prst="rect">
            <a:avLst/>
          </a:prstGeom>
        </p:spPr>
        <p:txBody>
          <a:bodyPr wrap="none">
            <a:spAutoFit/>
          </a:bodyPr>
          <a:lstStyle/>
          <a:p>
            <a:r>
              <a:rPr lang="en-US" altLang="zh-CN" sz="3400" b="1" dirty="0">
                <a:latin typeface="Times New Roman" panose="02020603050405020304" pitchFamily="18" charset="0"/>
                <a:ea typeface="黑体" panose="02010609060101010101" pitchFamily="49" charset="-122"/>
                <a:cs typeface="Times New Roman" panose="02020603050405020304" pitchFamily="18" charset="0"/>
                <a:sym typeface="+mn-lt"/>
              </a:rPr>
              <a:t>Selection of pseudo-invariant calibration sites (PICS) </a:t>
            </a:r>
            <a:endParaRPr lang="zh-CN" altLang="en-US" sz="3400" b="1" dirty="0"/>
          </a:p>
        </p:txBody>
      </p:sp>
      <p:sp>
        <p:nvSpPr>
          <p:cNvPr id="16" name="灯片编号占位符 15">
            <a:extLst>
              <a:ext uri="{FF2B5EF4-FFF2-40B4-BE49-F238E27FC236}">
                <a16:creationId xmlns:a16="http://schemas.microsoft.com/office/drawing/2014/main" id="{0FD9991E-A22C-F673-7BB0-A6D68EB221E9}"/>
              </a:ext>
            </a:extLst>
          </p:cNvPr>
          <p:cNvSpPr>
            <a:spLocks noGrp="1"/>
          </p:cNvSpPr>
          <p:nvPr>
            <p:ph type="sldNum" sz="quarter" idx="12"/>
          </p:nvPr>
        </p:nvSpPr>
        <p:spPr/>
        <p:txBody>
          <a:bodyPr/>
          <a:lstStyle/>
          <a:p>
            <a:fld id="{FE1282D0-AAD4-45D4-BBB1-9C369370A4D1}" type="slidenum">
              <a:rPr lang="zh-CN" altLang="en-US" smtClean="0"/>
              <a:t>20</a:t>
            </a:fld>
            <a:endParaRPr lang="zh-CN" altLang="en-US"/>
          </a:p>
        </p:txBody>
      </p:sp>
      <p:sp>
        <p:nvSpPr>
          <p:cNvPr id="22" name="箭头: 右 21">
            <a:extLst>
              <a:ext uri="{FF2B5EF4-FFF2-40B4-BE49-F238E27FC236}">
                <a16:creationId xmlns:a16="http://schemas.microsoft.com/office/drawing/2014/main" id="{0ECA1700-D435-4526-A101-D83071DC602D}"/>
              </a:ext>
            </a:extLst>
          </p:cNvPr>
          <p:cNvSpPr/>
          <p:nvPr/>
        </p:nvSpPr>
        <p:spPr>
          <a:xfrm>
            <a:off x="5810251" y="3670148"/>
            <a:ext cx="571499" cy="285750"/>
          </a:xfrm>
          <a:prstGeom prst="rightArrow">
            <a:avLst/>
          </a:prstGeom>
          <a:solidFill>
            <a:srgbClr val="6B0261">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pic>
        <p:nvPicPr>
          <p:cNvPr id="3" name="图片 2">
            <a:extLst>
              <a:ext uri="{FF2B5EF4-FFF2-40B4-BE49-F238E27FC236}">
                <a16:creationId xmlns:a16="http://schemas.microsoft.com/office/drawing/2014/main" id="{BF3D8C29-771B-45B7-B4BF-87400382FE51}"/>
              </a:ext>
            </a:extLst>
          </p:cNvPr>
          <p:cNvPicPr>
            <a:picLocks noChangeAspect="1"/>
          </p:cNvPicPr>
          <p:nvPr/>
        </p:nvPicPr>
        <p:blipFill>
          <a:blip r:embed="rId4"/>
          <a:stretch>
            <a:fillRect/>
          </a:stretch>
        </p:blipFill>
        <p:spPr>
          <a:xfrm>
            <a:off x="409444" y="675749"/>
            <a:ext cx="5040000" cy="3024000"/>
          </a:xfrm>
          <a:prstGeom prst="rect">
            <a:avLst/>
          </a:prstGeom>
        </p:spPr>
      </p:pic>
      <p:pic>
        <p:nvPicPr>
          <p:cNvPr id="5" name="图片 4">
            <a:extLst>
              <a:ext uri="{FF2B5EF4-FFF2-40B4-BE49-F238E27FC236}">
                <a16:creationId xmlns:a16="http://schemas.microsoft.com/office/drawing/2014/main" id="{C699E24A-8064-4974-B157-43341347F6B9}"/>
              </a:ext>
            </a:extLst>
          </p:cNvPr>
          <p:cNvPicPr>
            <a:picLocks noChangeAspect="1"/>
          </p:cNvPicPr>
          <p:nvPr/>
        </p:nvPicPr>
        <p:blipFill>
          <a:blip r:embed="rId5"/>
          <a:stretch>
            <a:fillRect/>
          </a:stretch>
        </p:blipFill>
        <p:spPr>
          <a:xfrm>
            <a:off x="6824112" y="576019"/>
            <a:ext cx="5040000" cy="3659405"/>
          </a:xfrm>
          <a:prstGeom prst="rect">
            <a:avLst/>
          </a:prstGeom>
        </p:spPr>
      </p:pic>
      <p:graphicFrame>
        <p:nvGraphicFramePr>
          <p:cNvPr id="8" name="表格 7">
            <a:extLst>
              <a:ext uri="{FF2B5EF4-FFF2-40B4-BE49-F238E27FC236}">
                <a16:creationId xmlns:a16="http://schemas.microsoft.com/office/drawing/2014/main" id="{7D54D015-910A-64C3-71C6-038DBB8A6EFA}"/>
              </a:ext>
            </a:extLst>
          </p:cNvPr>
          <p:cNvGraphicFramePr>
            <a:graphicFrameLocks noGrp="1"/>
          </p:cNvGraphicFramePr>
          <p:nvPr>
            <p:extLst>
              <p:ext uri="{D42A27DB-BD31-4B8C-83A1-F6EECF244321}">
                <p14:modId xmlns:p14="http://schemas.microsoft.com/office/powerpoint/2010/main" val="824776676"/>
              </p:ext>
            </p:extLst>
          </p:nvPr>
        </p:nvGraphicFramePr>
        <p:xfrm>
          <a:off x="6001870" y="4357509"/>
          <a:ext cx="5768106" cy="2133600"/>
        </p:xfrm>
        <a:graphic>
          <a:graphicData uri="http://schemas.openxmlformats.org/drawingml/2006/table">
            <a:tbl>
              <a:tblPr firstRow="1" firstCol="1" bandRow="1"/>
              <a:tblGrid>
                <a:gridCol w="2884053">
                  <a:extLst>
                    <a:ext uri="{9D8B030D-6E8A-4147-A177-3AD203B41FA5}">
                      <a16:colId xmlns:a16="http://schemas.microsoft.com/office/drawing/2014/main" val="3083485770"/>
                    </a:ext>
                  </a:extLst>
                </a:gridCol>
                <a:gridCol w="2884053">
                  <a:extLst>
                    <a:ext uri="{9D8B030D-6E8A-4147-A177-3AD203B41FA5}">
                      <a16:colId xmlns:a16="http://schemas.microsoft.com/office/drawing/2014/main" val="2201314353"/>
                    </a:ext>
                  </a:extLst>
                </a:gridCol>
              </a:tblGrid>
              <a:tr h="286582">
                <a:tc>
                  <a:txBody>
                    <a:bodyPr/>
                    <a:lstStyle/>
                    <a:p>
                      <a:pPr indent="127000" algn="ctr">
                        <a:buNone/>
                      </a:pPr>
                      <a:r>
                        <a:rPr lang="en-US" sz="2000" kern="100" dirty="0">
                          <a:effectLst/>
                          <a:latin typeface="Times New Roman" panose="02020603050405020304" pitchFamily="18" charset="0"/>
                          <a:ea typeface="宋体" panose="02010600030101010101" pitchFamily="2" charset="-122"/>
                          <a:cs typeface="Times New Roman" panose="02020603050405020304" pitchFamily="18" charset="0"/>
                        </a:rPr>
                        <a:t>Name</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buNone/>
                      </a:pPr>
                      <a:r>
                        <a:rPr lang="en-US" sz="2000" kern="100">
                          <a:effectLst/>
                          <a:latin typeface="Times New Roman" panose="02020603050405020304" pitchFamily="18" charset="0"/>
                          <a:ea typeface="宋体" panose="02010600030101010101" pitchFamily="2" charset="-122"/>
                          <a:cs typeface="Times New Roman" panose="02020603050405020304" pitchFamily="18" charset="0"/>
                        </a:rPr>
                        <a:t>Area(km</a:t>
                      </a:r>
                      <a:r>
                        <a:rPr lang="en-US" sz="2000" kern="100" baseline="30000">
                          <a:effectLst/>
                          <a:latin typeface="Times New Roman" panose="02020603050405020304" pitchFamily="18" charset="0"/>
                          <a:ea typeface="宋体" panose="02010600030101010101" pitchFamily="2" charset="-122"/>
                          <a:cs typeface="Times New Roman" panose="02020603050405020304" pitchFamily="18" charset="0"/>
                        </a:rPr>
                        <a:t>2</a:t>
                      </a:r>
                      <a:r>
                        <a:rPr lang="en-US" sz="2000" kern="100">
                          <a:effectLst/>
                          <a:latin typeface="Times New Roman" panose="02020603050405020304" pitchFamily="18" charset="0"/>
                          <a:ea typeface="宋体" panose="02010600030101010101" pitchFamily="2" charset="-122"/>
                          <a:cs typeface="Times New Roman" panose="02020603050405020304" pitchFamily="18" charset="0"/>
                        </a:rPr>
                        <a:t>)</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9489002"/>
                  </a:ext>
                </a:extLst>
              </a:tr>
              <a:tr h="286582">
                <a:tc>
                  <a:txBody>
                    <a:bodyPr/>
                    <a:lstStyle/>
                    <a:p>
                      <a:pPr indent="127000" algn="ctr">
                        <a:buNone/>
                      </a:pPr>
                      <a:r>
                        <a:rPr lang="en-US" sz="2000" kern="100">
                          <a:effectLst/>
                          <a:latin typeface="Times New Roman" panose="02020603050405020304" pitchFamily="18" charset="0"/>
                          <a:ea typeface="宋体" panose="02010600030101010101" pitchFamily="2" charset="-122"/>
                          <a:cs typeface="Times New Roman" panose="02020603050405020304" pitchFamily="18" charset="0"/>
                        </a:rPr>
                        <a:t>P1</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buNone/>
                      </a:pPr>
                      <a:r>
                        <a:rPr lang="en-US" sz="2000" kern="100">
                          <a:effectLst/>
                          <a:latin typeface="Times New Roman" panose="02020603050405020304" pitchFamily="18" charset="0"/>
                          <a:ea typeface="宋体" panose="02010600030101010101" pitchFamily="2" charset="-122"/>
                          <a:cs typeface="Times New Roman" panose="02020603050405020304" pitchFamily="18" charset="0"/>
                        </a:rPr>
                        <a:t>113,449</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0521866"/>
                  </a:ext>
                </a:extLst>
              </a:tr>
              <a:tr h="279349">
                <a:tc>
                  <a:txBody>
                    <a:bodyPr/>
                    <a:lstStyle/>
                    <a:p>
                      <a:pPr indent="127000" algn="ctr">
                        <a:buNone/>
                      </a:pPr>
                      <a:r>
                        <a:rPr lang="en-US" sz="2000" kern="100">
                          <a:effectLst/>
                          <a:latin typeface="Times New Roman" panose="02020603050405020304" pitchFamily="18" charset="0"/>
                          <a:ea typeface="宋体" panose="02010600030101010101" pitchFamily="2" charset="-122"/>
                          <a:cs typeface="Times New Roman" panose="02020603050405020304" pitchFamily="18" charset="0"/>
                        </a:rPr>
                        <a:t>P2</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buNone/>
                      </a:pPr>
                      <a:r>
                        <a:rPr lang="en-US" sz="2000" kern="100">
                          <a:effectLst/>
                          <a:latin typeface="Times New Roman" panose="02020603050405020304" pitchFamily="18" charset="0"/>
                          <a:ea typeface="宋体" panose="02010600030101010101" pitchFamily="2" charset="-122"/>
                          <a:cs typeface="Times New Roman" panose="02020603050405020304" pitchFamily="18" charset="0"/>
                        </a:rPr>
                        <a:t>22,092</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5568530"/>
                  </a:ext>
                </a:extLst>
              </a:tr>
              <a:tr h="286582">
                <a:tc>
                  <a:txBody>
                    <a:bodyPr/>
                    <a:lstStyle/>
                    <a:p>
                      <a:pPr indent="127000" algn="ctr">
                        <a:buNone/>
                      </a:pPr>
                      <a:r>
                        <a:rPr lang="en-US" sz="2000" kern="100" dirty="0">
                          <a:effectLst/>
                          <a:latin typeface="Times New Roman" panose="02020603050405020304" pitchFamily="18" charset="0"/>
                          <a:ea typeface="宋体" panose="02010600030101010101" pitchFamily="2" charset="-122"/>
                          <a:cs typeface="Times New Roman" panose="02020603050405020304" pitchFamily="18" charset="0"/>
                        </a:rPr>
                        <a:t>P3</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buNone/>
                      </a:pPr>
                      <a:r>
                        <a:rPr lang="en-US" sz="2000" kern="100">
                          <a:effectLst/>
                          <a:latin typeface="Times New Roman" panose="02020603050405020304" pitchFamily="18" charset="0"/>
                          <a:ea typeface="宋体" panose="02010600030101010101" pitchFamily="2" charset="-122"/>
                          <a:cs typeface="Times New Roman" panose="02020603050405020304" pitchFamily="18" charset="0"/>
                        </a:rPr>
                        <a:t>36,864</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7989197"/>
                  </a:ext>
                </a:extLst>
              </a:tr>
              <a:tr h="286582">
                <a:tc>
                  <a:txBody>
                    <a:bodyPr/>
                    <a:lstStyle/>
                    <a:p>
                      <a:pPr indent="127000" algn="ctr">
                        <a:buNone/>
                      </a:pPr>
                      <a:r>
                        <a:rPr lang="en-US" sz="2000" kern="100" dirty="0">
                          <a:effectLst/>
                          <a:latin typeface="Times New Roman" panose="02020603050405020304" pitchFamily="18" charset="0"/>
                          <a:ea typeface="宋体" panose="02010600030101010101" pitchFamily="2" charset="-122"/>
                          <a:cs typeface="Times New Roman" panose="02020603050405020304" pitchFamily="18" charset="0"/>
                        </a:rPr>
                        <a:t>P4</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buNone/>
                      </a:pPr>
                      <a:r>
                        <a:rPr lang="en-US" sz="2000" kern="100">
                          <a:effectLst/>
                          <a:latin typeface="Times New Roman" panose="02020603050405020304" pitchFamily="18" charset="0"/>
                          <a:ea typeface="宋体" panose="02010600030101010101" pitchFamily="2" charset="-122"/>
                          <a:cs typeface="Times New Roman" panose="02020603050405020304" pitchFamily="18" charset="0"/>
                        </a:rPr>
                        <a:t>51,974</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4209508"/>
                  </a:ext>
                </a:extLst>
              </a:tr>
              <a:tr h="286582">
                <a:tc>
                  <a:txBody>
                    <a:bodyPr/>
                    <a:lstStyle/>
                    <a:p>
                      <a:pPr indent="127000" algn="ctr">
                        <a:buNone/>
                      </a:pPr>
                      <a:r>
                        <a:rPr lang="en-US" sz="2000" kern="100">
                          <a:effectLst/>
                          <a:latin typeface="Times New Roman" panose="02020603050405020304" pitchFamily="18" charset="0"/>
                          <a:ea typeface="宋体" panose="02010600030101010101" pitchFamily="2" charset="-122"/>
                          <a:cs typeface="Times New Roman" panose="02020603050405020304" pitchFamily="18" charset="0"/>
                        </a:rPr>
                        <a:t>P5</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buNone/>
                      </a:pPr>
                      <a:r>
                        <a:rPr lang="en-US" sz="2000" kern="100">
                          <a:effectLst/>
                          <a:latin typeface="Times New Roman" panose="02020603050405020304" pitchFamily="18" charset="0"/>
                          <a:ea typeface="宋体" panose="02010600030101010101" pitchFamily="2" charset="-122"/>
                          <a:cs typeface="Times New Roman" panose="02020603050405020304" pitchFamily="18" charset="0"/>
                        </a:rPr>
                        <a:t>71,492</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371591"/>
                  </a:ext>
                </a:extLst>
              </a:tr>
              <a:tr h="286582">
                <a:tc>
                  <a:txBody>
                    <a:bodyPr/>
                    <a:lstStyle/>
                    <a:p>
                      <a:pPr indent="127000" algn="ctr">
                        <a:buNone/>
                      </a:pPr>
                      <a:r>
                        <a:rPr lang="en-US" sz="2000" kern="100">
                          <a:effectLst/>
                          <a:latin typeface="Times New Roman" panose="02020603050405020304" pitchFamily="18" charset="0"/>
                          <a:ea typeface="宋体" panose="02010600030101010101" pitchFamily="2" charset="-122"/>
                          <a:cs typeface="Times New Roman" panose="02020603050405020304" pitchFamily="18" charset="0"/>
                        </a:rPr>
                        <a:t>Total</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buNone/>
                      </a:pPr>
                      <a:r>
                        <a:rPr lang="en-US" sz="2000" kern="100" dirty="0">
                          <a:effectLst/>
                          <a:latin typeface="Times New Roman" panose="02020603050405020304" pitchFamily="18" charset="0"/>
                          <a:ea typeface="宋体" panose="02010600030101010101" pitchFamily="2" charset="-122"/>
                          <a:cs typeface="Times New Roman" panose="02020603050405020304" pitchFamily="18" charset="0"/>
                        </a:rPr>
                        <a:t>295,871</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652471"/>
                  </a:ext>
                </a:extLst>
              </a:tr>
            </a:tbl>
          </a:graphicData>
        </a:graphic>
      </p:graphicFrame>
    </p:spTree>
    <p:extLst>
      <p:ext uri="{BB962C8B-B14F-4D97-AF65-F5344CB8AC3E}">
        <p14:creationId xmlns:p14="http://schemas.microsoft.com/office/powerpoint/2010/main" val="48589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8C8A8C7-08B3-4C9A-8BA5-5374343645C8}"/>
              </a:ext>
            </a:extLst>
          </p:cNvPr>
          <p:cNvSpPr/>
          <p:nvPr/>
        </p:nvSpPr>
        <p:spPr>
          <a:xfrm>
            <a:off x="-82517" y="60196"/>
            <a:ext cx="10174580" cy="615553"/>
          </a:xfrm>
          <a:prstGeom prst="rect">
            <a:avLst/>
          </a:prstGeom>
        </p:spPr>
        <p:txBody>
          <a:bodyPr wrap="none">
            <a:spAutoFit/>
          </a:bodyPr>
          <a:lstStyle/>
          <a:p>
            <a:r>
              <a:rPr lang="en-US" altLang="zh-CN" sz="3400" b="1" dirty="0">
                <a:latin typeface="Times New Roman" panose="02020603050405020304" pitchFamily="18" charset="0"/>
                <a:ea typeface="黑体" panose="02010609060101010101" pitchFamily="49" charset="-122"/>
                <a:cs typeface="Times New Roman" panose="02020603050405020304" pitchFamily="18" charset="0"/>
                <a:sym typeface="+mn-lt"/>
              </a:rPr>
              <a:t>Selection of pseudo-invariant calibration sites (PICS) </a:t>
            </a:r>
            <a:endParaRPr lang="zh-CN" altLang="en-US" sz="3400" b="1" dirty="0"/>
          </a:p>
        </p:txBody>
      </p:sp>
      <p:sp>
        <p:nvSpPr>
          <p:cNvPr id="16" name="灯片编号占位符 15">
            <a:extLst>
              <a:ext uri="{FF2B5EF4-FFF2-40B4-BE49-F238E27FC236}">
                <a16:creationId xmlns:a16="http://schemas.microsoft.com/office/drawing/2014/main" id="{0FD9991E-A22C-F673-7BB0-A6D68EB221E9}"/>
              </a:ext>
            </a:extLst>
          </p:cNvPr>
          <p:cNvSpPr>
            <a:spLocks noGrp="1"/>
          </p:cNvSpPr>
          <p:nvPr>
            <p:ph type="sldNum" sz="quarter" idx="12"/>
          </p:nvPr>
        </p:nvSpPr>
        <p:spPr/>
        <p:txBody>
          <a:bodyPr/>
          <a:lstStyle/>
          <a:p>
            <a:fld id="{FE1282D0-AAD4-45D4-BBB1-9C369370A4D1}" type="slidenum">
              <a:rPr lang="zh-CN" altLang="en-US" smtClean="0"/>
              <a:t>21</a:t>
            </a:fld>
            <a:endParaRPr lang="zh-CN" altLang="en-US"/>
          </a:p>
        </p:txBody>
      </p:sp>
      <p:pic>
        <p:nvPicPr>
          <p:cNvPr id="4" name="图片 3">
            <a:extLst>
              <a:ext uri="{FF2B5EF4-FFF2-40B4-BE49-F238E27FC236}">
                <a16:creationId xmlns:a16="http://schemas.microsoft.com/office/drawing/2014/main" id="{970D93B2-9183-40E1-8819-D8EEB183F258}"/>
              </a:ext>
            </a:extLst>
          </p:cNvPr>
          <p:cNvPicPr>
            <a:picLocks noChangeAspect="1"/>
          </p:cNvPicPr>
          <p:nvPr/>
        </p:nvPicPr>
        <p:blipFill>
          <a:blip r:embed="rId3"/>
          <a:stretch>
            <a:fillRect/>
          </a:stretch>
        </p:blipFill>
        <p:spPr>
          <a:xfrm>
            <a:off x="25038" y="766220"/>
            <a:ext cx="3996000" cy="2541590"/>
          </a:xfrm>
          <a:prstGeom prst="rect">
            <a:avLst/>
          </a:prstGeom>
        </p:spPr>
      </p:pic>
      <p:pic>
        <p:nvPicPr>
          <p:cNvPr id="5" name="图片 4">
            <a:extLst>
              <a:ext uri="{FF2B5EF4-FFF2-40B4-BE49-F238E27FC236}">
                <a16:creationId xmlns:a16="http://schemas.microsoft.com/office/drawing/2014/main" id="{89389465-FFEB-412E-9987-AC2C18399B13}"/>
              </a:ext>
            </a:extLst>
          </p:cNvPr>
          <p:cNvPicPr>
            <a:picLocks noChangeAspect="1"/>
          </p:cNvPicPr>
          <p:nvPr/>
        </p:nvPicPr>
        <p:blipFill>
          <a:blip r:embed="rId4"/>
          <a:stretch>
            <a:fillRect/>
          </a:stretch>
        </p:blipFill>
        <p:spPr>
          <a:xfrm>
            <a:off x="4232942" y="762560"/>
            <a:ext cx="3897381" cy="2544224"/>
          </a:xfrm>
          <a:prstGeom prst="rect">
            <a:avLst/>
          </a:prstGeom>
        </p:spPr>
      </p:pic>
      <p:pic>
        <p:nvPicPr>
          <p:cNvPr id="7" name="图片 6">
            <a:extLst>
              <a:ext uri="{FF2B5EF4-FFF2-40B4-BE49-F238E27FC236}">
                <a16:creationId xmlns:a16="http://schemas.microsoft.com/office/drawing/2014/main" id="{1547CF61-B1CA-4813-85DB-5E8C7425E85E}"/>
              </a:ext>
            </a:extLst>
          </p:cNvPr>
          <p:cNvPicPr>
            <a:picLocks noChangeAspect="1"/>
          </p:cNvPicPr>
          <p:nvPr/>
        </p:nvPicPr>
        <p:blipFill>
          <a:blip r:embed="rId5"/>
          <a:stretch>
            <a:fillRect/>
          </a:stretch>
        </p:blipFill>
        <p:spPr>
          <a:xfrm>
            <a:off x="8342227" y="763586"/>
            <a:ext cx="3824735" cy="2543198"/>
          </a:xfrm>
          <a:prstGeom prst="rect">
            <a:avLst/>
          </a:prstGeom>
        </p:spPr>
      </p:pic>
      <p:sp>
        <p:nvSpPr>
          <p:cNvPr id="9" name="矩形 8">
            <a:extLst>
              <a:ext uri="{FF2B5EF4-FFF2-40B4-BE49-F238E27FC236}">
                <a16:creationId xmlns:a16="http://schemas.microsoft.com/office/drawing/2014/main" id="{502CE551-C0CB-4CC4-AB8F-F89B93922E4A}"/>
              </a:ext>
            </a:extLst>
          </p:cNvPr>
          <p:cNvSpPr/>
          <p:nvPr/>
        </p:nvSpPr>
        <p:spPr>
          <a:xfrm>
            <a:off x="-30344" y="3502566"/>
            <a:ext cx="4106764" cy="646331"/>
          </a:xfrm>
          <a:prstGeom prst="rect">
            <a:avLst/>
          </a:prstGeom>
        </p:spPr>
        <p:txBody>
          <a:bodyPr wrap="square">
            <a:spAutoFit/>
          </a:bodyPr>
          <a:lstStyle/>
          <a:p>
            <a:pPr algn="ctr"/>
            <a:r>
              <a:rPr lang="en-US" altLang="zh-CN" b="1" dirty="0">
                <a:latin typeface="Times New Roman" panose="02020603050405020304" pitchFamily="18" charset="0"/>
                <a:cs typeface="Times New Roman" panose="02020603050405020304" pitchFamily="18" charset="0"/>
              </a:rPr>
              <a:t>The </a:t>
            </a:r>
            <a:r>
              <a:rPr lang="en-US" altLang="zh-CN" b="1" dirty="0">
                <a:solidFill>
                  <a:srgbClr val="FF0000"/>
                </a:solidFill>
                <a:latin typeface="Times New Roman" panose="02020603050405020304" pitchFamily="18" charset="0"/>
                <a:cs typeface="Times New Roman" panose="02020603050405020304" pitchFamily="18" charset="0"/>
              </a:rPr>
              <a:t>FTA</a:t>
            </a:r>
            <a:r>
              <a:rPr lang="en-US" altLang="zh-CN" b="1" dirty="0">
                <a:latin typeface="Times New Roman" panose="02020603050405020304" pitchFamily="18" charset="0"/>
                <a:cs typeface="Times New Roman" panose="02020603050405020304" pitchFamily="18" charset="0"/>
              </a:rPr>
              <a:t> map of study area </a:t>
            </a:r>
          </a:p>
          <a:p>
            <a:pPr algn="ctr"/>
            <a:r>
              <a:rPr lang="en-US" altLang="zh-CN" b="1" dirty="0">
                <a:latin typeface="Times New Roman" panose="02020603050405020304" pitchFamily="18" charset="0"/>
                <a:cs typeface="Times New Roman" panose="02020603050405020304" pitchFamily="18" charset="0"/>
              </a:rPr>
              <a:t>(The black line area is the selected PICS) </a:t>
            </a:r>
            <a:endParaRPr lang="zh-CN" altLang="en-US"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19511ACE-18BE-4FB7-9000-48882667D5C4}"/>
              </a:ext>
            </a:extLst>
          </p:cNvPr>
          <p:cNvSpPr/>
          <p:nvPr/>
        </p:nvSpPr>
        <p:spPr>
          <a:xfrm>
            <a:off x="4021038" y="3509476"/>
            <a:ext cx="4244123" cy="646331"/>
          </a:xfrm>
          <a:prstGeom prst="rect">
            <a:avLst/>
          </a:prstGeom>
        </p:spPr>
        <p:txBody>
          <a:bodyPr wrap="square">
            <a:spAutoFit/>
          </a:bodyPr>
          <a:lstStyle/>
          <a:p>
            <a:pPr algn="ctr"/>
            <a:r>
              <a:rPr lang="en-US" altLang="zh-CN" b="1" dirty="0">
                <a:latin typeface="Times New Roman" panose="02020603050405020304" pitchFamily="18" charset="0"/>
                <a:cs typeface="Times New Roman" panose="02020603050405020304" pitchFamily="18" charset="0"/>
              </a:rPr>
              <a:t>The </a:t>
            </a:r>
            <a:r>
              <a:rPr lang="en-US" altLang="zh-CN" b="1" dirty="0">
                <a:solidFill>
                  <a:srgbClr val="FF0000"/>
                </a:solidFill>
                <a:latin typeface="Times New Roman" panose="02020603050405020304" pitchFamily="18" charset="0"/>
                <a:cs typeface="Times New Roman" panose="02020603050405020304" pitchFamily="18" charset="0"/>
              </a:rPr>
              <a:t>RA</a:t>
            </a:r>
            <a:r>
              <a:rPr lang="en-US" altLang="zh-CN" b="1" dirty="0">
                <a:latin typeface="Times New Roman" panose="02020603050405020304" pitchFamily="18" charset="0"/>
                <a:cs typeface="Times New Roman" panose="02020603050405020304" pitchFamily="18" charset="0"/>
              </a:rPr>
              <a:t> map of study area </a:t>
            </a:r>
          </a:p>
          <a:p>
            <a:pPr algn="ctr"/>
            <a:r>
              <a:rPr lang="en-US" altLang="zh-CN" b="1" dirty="0">
                <a:latin typeface="Times New Roman" panose="02020603050405020304" pitchFamily="18" charset="0"/>
                <a:cs typeface="Times New Roman" panose="02020603050405020304" pitchFamily="18" charset="0"/>
              </a:rPr>
              <a:t>(The white line area is the selected PICS) </a:t>
            </a:r>
            <a:endParaRPr lang="zh-CN" altLang="en-US" b="1"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0EFB5857-8132-492D-B6ED-8728496ED5A2}"/>
              </a:ext>
            </a:extLst>
          </p:cNvPr>
          <p:cNvSpPr/>
          <p:nvPr/>
        </p:nvSpPr>
        <p:spPr>
          <a:xfrm>
            <a:off x="8158444" y="3502566"/>
            <a:ext cx="4100512" cy="646331"/>
          </a:xfrm>
          <a:prstGeom prst="rect">
            <a:avLst/>
          </a:prstGeom>
        </p:spPr>
        <p:txBody>
          <a:bodyPr wrap="square">
            <a:spAutoFit/>
          </a:bodyPr>
          <a:lstStyle/>
          <a:p>
            <a:pPr algn="ctr"/>
            <a:r>
              <a:rPr lang="en-US" altLang="zh-CN" b="1" dirty="0">
                <a:latin typeface="Times New Roman" panose="02020603050405020304" pitchFamily="18" charset="0"/>
                <a:cs typeface="Times New Roman" panose="02020603050405020304" pitchFamily="18" charset="0"/>
              </a:rPr>
              <a:t>The </a:t>
            </a:r>
            <a:r>
              <a:rPr lang="en-US" altLang="zh-CN" b="1" dirty="0">
                <a:solidFill>
                  <a:srgbClr val="FF0000"/>
                </a:solidFill>
                <a:latin typeface="Times New Roman" panose="02020603050405020304" pitchFamily="18" charset="0"/>
                <a:cs typeface="Times New Roman" panose="02020603050405020304" pitchFamily="18" charset="0"/>
              </a:rPr>
              <a:t>slope</a:t>
            </a:r>
            <a:r>
              <a:rPr lang="en-US" altLang="zh-CN" b="1" dirty="0">
                <a:latin typeface="Times New Roman" panose="02020603050405020304" pitchFamily="18" charset="0"/>
                <a:cs typeface="Times New Roman" panose="02020603050405020304" pitchFamily="18" charset="0"/>
              </a:rPr>
              <a:t> map of study area </a:t>
            </a:r>
          </a:p>
          <a:p>
            <a:pPr algn="ctr"/>
            <a:r>
              <a:rPr lang="en-US" altLang="zh-CN" b="1" dirty="0">
                <a:latin typeface="Times New Roman" panose="02020603050405020304" pitchFamily="18" charset="0"/>
                <a:cs typeface="Times New Roman" panose="02020603050405020304" pitchFamily="18" charset="0"/>
              </a:rPr>
              <a:t>(The black line area is the selected PICS) </a:t>
            </a:r>
            <a:endParaRPr lang="zh-CN" altLang="en-US" b="1"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1B25D3C6-891F-4CAE-AB06-C4165E1BBB42}"/>
              </a:ext>
            </a:extLst>
          </p:cNvPr>
          <p:cNvSpPr/>
          <p:nvPr/>
        </p:nvSpPr>
        <p:spPr>
          <a:xfrm>
            <a:off x="3808226" y="6445805"/>
            <a:ext cx="4746812"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The FTA, RA and slope of the selected PICS </a:t>
            </a:r>
            <a:endParaRPr lang="zh-CN" altLang="en-US" b="1"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A3486461-8013-3875-D268-15184707E75C}"/>
              </a:ext>
            </a:extLst>
          </p:cNvPr>
          <p:cNvPicPr>
            <a:picLocks noChangeAspect="1"/>
          </p:cNvPicPr>
          <p:nvPr/>
        </p:nvPicPr>
        <p:blipFill>
          <a:blip r:embed="rId6"/>
          <a:srcRect b="14581"/>
          <a:stretch/>
        </p:blipFill>
        <p:spPr>
          <a:xfrm>
            <a:off x="1424224" y="4097364"/>
            <a:ext cx="8951410" cy="2565668"/>
          </a:xfrm>
          <a:prstGeom prst="rect">
            <a:avLst/>
          </a:prstGeom>
        </p:spPr>
      </p:pic>
    </p:spTree>
    <p:extLst>
      <p:ext uri="{BB962C8B-B14F-4D97-AF65-F5344CB8AC3E}">
        <p14:creationId xmlns:p14="http://schemas.microsoft.com/office/powerpoint/2010/main" val="151487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8B5BD36-8E21-EC6B-299D-3E936C2DF2F3}"/>
              </a:ext>
            </a:extLst>
          </p:cNvPr>
          <p:cNvSpPr>
            <a:spLocks noGrp="1"/>
          </p:cNvSpPr>
          <p:nvPr>
            <p:ph type="sldNum" sz="quarter" idx="12"/>
          </p:nvPr>
        </p:nvSpPr>
        <p:spPr/>
        <p:txBody>
          <a:bodyPr/>
          <a:lstStyle/>
          <a:p>
            <a:fld id="{FE1282D0-AAD4-45D4-BBB1-9C369370A4D1}" type="slidenum">
              <a:rPr lang="zh-CN" altLang="en-US" smtClean="0"/>
              <a:t>22</a:t>
            </a:fld>
            <a:endParaRPr lang="zh-CN" altLang="en-US"/>
          </a:p>
        </p:txBody>
      </p:sp>
      <p:sp>
        <p:nvSpPr>
          <p:cNvPr id="5" name="文本框 4">
            <a:extLst>
              <a:ext uri="{FF2B5EF4-FFF2-40B4-BE49-F238E27FC236}">
                <a16:creationId xmlns:a16="http://schemas.microsoft.com/office/drawing/2014/main" id="{52A67183-2AB0-BEC6-91DF-3FFEB89C171E}"/>
              </a:ext>
            </a:extLst>
          </p:cNvPr>
          <p:cNvSpPr txBox="1"/>
          <p:nvPr/>
        </p:nvSpPr>
        <p:spPr>
          <a:xfrm>
            <a:off x="176295" y="5963515"/>
            <a:ext cx="12015705" cy="923330"/>
          </a:xfrm>
          <a:prstGeom prst="rect">
            <a:avLst/>
          </a:prstGeom>
          <a:noFill/>
        </p:spPr>
        <p:txBody>
          <a:bodyPr wrap="square" rtlCol="0">
            <a:spAutoFit/>
          </a:bodyPr>
          <a:lstStyle/>
          <a:p>
            <a:r>
              <a:rPr lang="en-US" altLang="zh-CN" dirty="0">
                <a:effectLst/>
                <a:latin typeface="Times New Roman" panose="02020603050405020304" pitchFamily="18" charset="0"/>
                <a:ea typeface="等线" panose="02010600030101010101" pitchFamily="2" charset="-122"/>
              </a:rPr>
              <a:t>This work was supported by National Science Foundation of China (No.42275149 and No.42230109); National Key Research and Development Program of China (2023YFB3905304); Technical Pre-research Project of Civil Aerospace (No. D040401); Shanghai Aerospace Science and Technology Innovation Fund Project (No. SAST2019-044).</a:t>
            </a:r>
            <a:endParaRPr lang="zh-CN" altLang="en-US" dirty="0"/>
          </a:p>
        </p:txBody>
      </p:sp>
      <p:sp>
        <p:nvSpPr>
          <p:cNvPr id="8" name="矩形 7">
            <a:extLst>
              <a:ext uri="{FF2B5EF4-FFF2-40B4-BE49-F238E27FC236}">
                <a16:creationId xmlns:a16="http://schemas.microsoft.com/office/drawing/2014/main" id="{F590DA5A-0967-462C-8D8C-ECF275C6F780}"/>
              </a:ext>
            </a:extLst>
          </p:cNvPr>
          <p:cNvSpPr/>
          <p:nvPr/>
        </p:nvSpPr>
        <p:spPr>
          <a:xfrm>
            <a:off x="0" y="0"/>
            <a:ext cx="5801588"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Conclusions and Discussions</a:t>
            </a:r>
            <a:endParaRPr lang="zh-CN" altLang="en-US" sz="3600" b="1" dirty="0"/>
          </a:p>
        </p:txBody>
      </p:sp>
      <p:sp>
        <p:nvSpPr>
          <p:cNvPr id="9" name="矩形 8">
            <a:extLst>
              <a:ext uri="{FF2B5EF4-FFF2-40B4-BE49-F238E27FC236}">
                <a16:creationId xmlns:a16="http://schemas.microsoft.com/office/drawing/2014/main" id="{BFE3A918-C8C3-4574-A879-C32D4977A0C3}"/>
              </a:ext>
            </a:extLst>
          </p:cNvPr>
          <p:cNvSpPr/>
          <p:nvPr/>
        </p:nvSpPr>
        <p:spPr>
          <a:xfrm>
            <a:off x="158037" y="614699"/>
            <a:ext cx="11930801" cy="5293757"/>
          </a:xfrm>
          <a:prstGeom prst="rect">
            <a:avLst/>
          </a:prstGeom>
        </p:spPr>
        <p:txBody>
          <a:bodyPr wrap="square">
            <a:spAutoFit/>
          </a:bodyPr>
          <a:lstStyle/>
          <a:p>
            <a:r>
              <a:rPr lang="zh-CN" altLang="en-US" sz="2600" dirty="0">
                <a:latin typeface="Times New Roman" panose="02020603050405020304" pitchFamily="18" charset="0"/>
                <a:cs typeface="Times New Roman" panose="02020603050405020304" pitchFamily="18" charset="0"/>
              </a:rPr>
              <a:t>1. Based on the Diviner infrared BT data, we applied the multi-source BT relation model considering spatio-temporal characteristics to establish high-quality simulated microwave BT data, thereby improving the coverage and spatio-temporal resolution of microwave BT data. </a:t>
            </a:r>
          </a:p>
          <a:p>
            <a:r>
              <a:rPr lang="en-US" altLang="zh-CN" sz="2600" dirty="0">
                <a:latin typeface="Times New Roman" panose="02020603050405020304" pitchFamily="18" charset="0"/>
                <a:cs typeface="Times New Roman" panose="02020603050405020304" pitchFamily="18" charset="0"/>
              </a:rPr>
              <a:t>2</a:t>
            </a:r>
            <a:r>
              <a:rPr lang="zh-CN" altLang="en-US" sz="2600" dirty="0">
                <a:latin typeface="Times New Roman" panose="02020603050405020304" pitchFamily="18" charset="0"/>
                <a:cs typeface="Times New Roman" panose="02020603050405020304" pitchFamily="18" charset="0"/>
              </a:rPr>
              <a:t>.Based on the method concept of spatio-temporal fusion model, combined with the high spatial resolution of simulated microwave BT  and the high temporal resolution of Chang'e microwave BT, the seamless BT distribution of the moon throughout the day at 0.5° spatial resolution was obtained.</a:t>
            </a:r>
            <a:endParaRPr lang="en-US" altLang="zh-CN" sz="2600" dirty="0">
              <a:latin typeface="Times New Roman" panose="02020603050405020304" pitchFamily="18" charset="0"/>
              <a:cs typeface="Times New Roman" panose="02020603050405020304" pitchFamily="18" charset="0"/>
            </a:endParaRPr>
          </a:p>
          <a:p>
            <a:r>
              <a:rPr lang="en-US" altLang="zh-CN" sz="2600" dirty="0">
                <a:latin typeface="Times New Roman" panose="02020603050405020304" pitchFamily="18" charset="0"/>
                <a:cs typeface="Times New Roman" panose="02020603050405020304" pitchFamily="18" charset="0"/>
              </a:rPr>
              <a:t>3. Five pseudo-invariant calibration sites  were finally identified in the lunar-land region by calculating the coefficient of variation to screen out regions with high spatial homogeneity. These areas have significant spatial homogeneity and are suitable as potential reference areas for microwave band calibration of geostationary orbit microwave satellites and satellites orbiting the Moon.</a:t>
            </a:r>
            <a:endParaRPr lang="zh-CN" altLang="en-US" sz="26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11E20C0D-5446-4BC1-A31D-A3C982BD650E}"/>
              </a:ext>
            </a:extLst>
          </p:cNvPr>
          <p:cNvSpPr/>
          <p:nvPr/>
        </p:nvSpPr>
        <p:spPr>
          <a:xfrm>
            <a:off x="103162" y="607941"/>
            <a:ext cx="11930801" cy="5261270"/>
          </a:xfrm>
          <a:prstGeom prst="rect">
            <a:avLst/>
          </a:prstGeom>
          <a:solidFill>
            <a:srgbClr val="FFFF00">
              <a:alpha val="10000"/>
            </a:srgbClr>
          </a:solidFill>
          <a:ln w="25400" cap="flat" cmpd="sng" algn="ctr">
            <a:solidFill>
              <a:schemeClr val="tx1">
                <a:lumMod val="95000"/>
                <a:lumOff val="5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438021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24B9B08-525E-4593-83AF-53DA25173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904" b="7904"/>
          <a:stretch/>
        </p:blipFill>
        <p:spPr bwMode="auto">
          <a:xfrm>
            <a:off x="0" y="2107758"/>
            <a:ext cx="12215445" cy="302342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0434C585-F3AF-45FC-B71B-A5784C81255C}"/>
              </a:ext>
            </a:extLst>
          </p:cNvPr>
          <p:cNvSpPr/>
          <p:nvPr/>
        </p:nvSpPr>
        <p:spPr>
          <a:xfrm>
            <a:off x="0" y="2107758"/>
            <a:ext cx="12215445" cy="3023423"/>
          </a:xfrm>
          <a:prstGeom prst="rect">
            <a:avLst/>
          </a:prstGeom>
          <a:solidFill>
            <a:schemeClr val="accent1">
              <a:lumMod val="100000"/>
              <a:alpha val="81961"/>
            </a:schemeClr>
          </a:solidFill>
          <a:ln w="12700" cap="flat" cmpd="sng" algn="ctr">
            <a:noFill/>
            <a:prstDash val="solid"/>
            <a:miter lim="800000"/>
          </a:ln>
          <a:effectLst/>
        </p:spPr>
        <p:txBody>
          <a:bodyPr rtlCol="0" anchor="ctr"/>
          <a:lstStyle/>
          <a:p>
            <a:pPr algn="ctr">
              <a:defRPr/>
            </a:pPr>
            <a:endParaRPr lang="zh-CN" altLang="en-US" kern="0" dirty="0">
              <a:solidFill>
                <a:srgbClr val="FFFFFF"/>
              </a:solidFill>
              <a:latin typeface="Arial" panose="020F0502020204030204"/>
              <a:ea typeface="微软雅黑"/>
              <a:cs typeface="+mn-ea"/>
              <a:sym typeface="+mn-lt"/>
            </a:endParaRPr>
          </a:p>
        </p:txBody>
      </p:sp>
      <p:sp>
        <p:nvSpPr>
          <p:cNvPr id="11" name="Rectangle 9">
            <a:extLst>
              <a:ext uri="{FF2B5EF4-FFF2-40B4-BE49-F238E27FC236}">
                <a16:creationId xmlns:a16="http://schemas.microsoft.com/office/drawing/2014/main" id="{F401DACA-8D69-48AE-B146-D791D8BD3D2A}"/>
              </a:ext>
            </a:extLst>
          </p:cNvPr>
          <p:cNvSpPr/>
          <p:nvPr/>
        </p:nvSpPr>
        <p:spPr>
          <a:xfrm>
            <a:off x="417041" y="2443559"/>
            <a:ext cx="11381362" cy="2123658"/>
          </a:xfrm>
          <a:prstGeom prst="rect">
            <a:avLst/>
          </a:prstGeom>
        </p:spPr>
        <p:txBody>
          <a:bodyPr wrap="square">
            <a:spAutoFit/>
          </a:bodyPr>
          <a:lstStyle/>
          <a:p>
            <a:pPr algn="ctr"/>
            <a:r>
              <a:rPr lang="en-US" altLang="zh-CN" sz="6600" b="1" dirty="0">
                <a:solidFill>
                  <a:prstClr val="white"/>
                </a:solidFill>
                <a:latin typeface="微软雅黑" panose="020B0503020204020204" pitchFamily="34" charset="-122"/>
                <a:ea typeface="微软雅黑" panose="020B0503020204020204" pitchFamily="34" charset="-122"/>
                <a:cs typeface="阿里巴巴普惠体 B" panose="00020600040101010101" pitchFamily="18" charset="-122"/>
              </a:rPr>
              <a:t>THE END</a:t>
            </a:r>
          </a:p>
          <a:p>
            <a:pPr algn="ctr"/>
            <a:r>
              <a:rPr lang="en-US" altLang="zh-CN" sz="6600" b="1" dirty="0">
                <a:solidFill>
                  <a:prstClr val="white"/>
                </a:solidFill>
                <a:latin typeface="微软雅黑" panose="020B0503020204020204" pitchFamily="34" charset="-122"/>
                <a:ea typeface="微软雅黑" panose="020B0503020204020204" pitchFamily="34" charset="-122"/>
                <a:cs typeface="阿里巴巴普惠体 B" panose="00020600040101010101" pitchFamily="18" charset="-122"/>
              </a:rPr>
              <a:t>Thanks for your attention!</a:t>
            </a:r>
            <a:endParaRPr lang="zh-CN" altLang="en-US" sz="6600" b="1" dirty="0">
              <a:solidFill>
                <a:prstClr val="white"/>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cxnSp>
        <p:nvCxnSpPr>
          <p:cNvPr id="20" name="直接连接符 19">
            <a:extLst>
              <a:ext uri="{FF2B5EF4-FFF2-40B4-BE49-F238E27FC236}">
                <a16:creationId xmlns:a16="http://schemas.microsoft.com/office/drawing/2014/main" id="{E269267B-E9A3-44D9-B96D-4A6DD387A5B6}"/>
              </a:ext>
            </a:extLst>
          </p:cNvPr>
          <p:cNvCxnSpPr>
            <a:cxnSpLocks/>
          </p:cNvCxnSpPr>
          <p:nvPr/>
        </p:nvCxnSpPr>
        <p:spPr>
          <a:xfrm flipV="1">
            <a:off x="0" y="5517605"/>
            <a:ext cx="5049649" cy="17338"/>
          </a:xfrm>
          <a:prstGeom prst="line">
            <a:avLst/>
          </a:prstGeom>
          <a:noFill/>
          <a:ln w="38100" cap="flat" cmpd="sng" algn="ctr">
            <a:solidFill>
              <a:schemeClr val="accent1">
                <a:lumMod val="100000"/>
              </a:schemeClr>
            </a:solidFill>
            <a:prstDash val="solid"/>
            <a:miter lim="800000"/>
          </a:ln>
          <a:effectLst/>
        </p:spPr>
      </p:cxnSp>
      <p:cxnSp>
        <p:nvCxnSpPr>
          <p:cNvPr id="21" name="直接连接符 20">
            <a:extLst>
              <a:ext uri="{FF2B5EF4-FFF2-40B4-BE49-F238E27FC236}">
                <a16:creationId xmlns:a16="http://schemas.microsoft.com/office/drawing/2014/main" id="{A7D04AB4-576E-40E2-92A5-CCA2D6A3EBF6}"/>
              </a:ext>
            </a:extLst>
          </p:cNvPr>
          <p:cNvCxnSpPr>
            <a:cxnSpLocks/>
          </p:cNvCxnSpPr>
          <p:nvPr/>
        </p:nvCxnSpPr>
        <p:spPr>
          <a:xfrm>
            <a:off x="6970818" y="5517605"/>
            <a:ext cx="5329778" cy="0"/>
          </a:xfrm>
          <a:prstGeom prst="line">
            <a:avLst/>
          </a:prstGeom>
          <a:noFill/>
          <a:ln w="38100" cap="flat" cmpd="sng" algn="ctr">
            <a:solidFill>
              <a:schemeClr val="accent1">
                <a:lumMod val="100000"/>
              </a:schemeClr>
            </a:solidFill>
            <a:prstDash val="solid"/>
            <a:miter lim="800000"/>
          </a:ln>
          <a:effectLst/>
        </p:spPr>
      </p:cxnSp>
      <p:sp>
        <p:nvSpPr>
          <p:cNvPr id="25" name="文本框 24">
            <a:extLst>
              <a:ext uri="{FF2B5EF4-FFF2-40B4-BE49-F238E27FC236}">
                <a16:creationId xmlns:a16="http://schemas.microsoft.com/office/drawing/2014/main" id="{2E768B99-7E5B-457F-9E91-E2128CB86BD8}"/>
              </a:ext>
            </a:extLst>
          </p:cNvPr>
          <p:cNvSpPr txBox="1"/>
          <p:nvPr/>
        </p:nvSpPr>
        <p:spPr>
          <a:xfrm>
            <a:off x="4480079" y="5278821"/>
            <a:ext cx="3184950" cy="461665"/>
          </a:xfrm>
          <a:prstGeom prst="rect">
            <a:avLst/>
          </a:prstGeom>
          <a:noFill/>
        </p:spPr>
        <p:txBody>
          <a:bodyPr wrap="square">
            <a:spAutoFit/>
          </a:bodyPr>
          <a:lstStyle/>
          <a:p>
            <a:pPr algn="ctr"/>
            <a:r>
              <a:rPr lang="zh-CN" altLang="en-US" sz="2400" dirty="0">
                <a:solidFill>
                  <a:schemeClr val="accent1">
                    <a:lumMod val="100000"/>
                  </a:schemeClr>
                </a:solidFill>
                <a:latin typeface="华文行楷" panose="02010800040101010101" pitchFamily="2" charset="-122"/>
                <a:ea typeface="华文行楷" panose="02010800040101010101" pitchFamily="2" charset="-122"/>
              </a:rPr>
              <a:t>惟真求新</a:t>
            </a:r>
            <a:endParaRPr lang="zh-CN" altLang="en-US" dirty="0">
              <a:solidFill>
                <a:schemeClr val="accent1">
                  <a:lumMod val="100000"/>
                </a:schemeClr>
              </a:solidFill>
            </a:endParaRPr>
          </a:p>
        </p:txBody>
      </p:sp>
      <p:pic>
        <p:nvPicPr>
          <p:cNvPr id="17" name="图片 16">
            <a:extLst>
              <a:ext uri="{FF2B5EF4-FFF2-40B4-BE49-F238E27FC236}">
                <a16:creationId xmlns:a16="http://schemas.microsoft.com/office/drawing/2014/main" id="{104EC48E-FF02-4CEC-AFBC-53392C35C2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71078" y="-740102"/>
            <a:ext cx="6249843" cy="3749907"/>
          </a:xfrm>
          <a:prstGeom prst="rect">
            <a:avLst/>
          </a:prstGeom>
        </p:spPr>
      </p:pic>
      <p:sp>
        <p:nvSpPr>
          <p:cNvPr id="9" name="矩形 8">
            <a:extLst>
              <a:ext uri="{FF2B5EF4-FFF2-40B4-BE49-F238E27FC236}">
                <a16:creationId xmlns:a16="http://schemas.microsoft.com/office/drawing/2014/main" id="{7B5A36E0-6C24-423E-93D8-6174B11BC7A4}"/>
              </a:ext>
            </a:extLst>
          </p:cNvPr>
          <p:cNvSpPr/>
          <p:nvPr/>
        </p:nvSpPr>
        <p:spPr>
          <a:xfrm>
            <a:off x="6826277" y="5575313"/>
            <a:ext cx="5389168" cy="807913"/>
          </a:xfrm>
          <a:prstGeom prst="rect">
            <a:avLst/>
          </a:prstGeom>
        </p:spPr>
        <p:txBody>
          <a:bodyPr wrap="none" lIns="68580" tIns="34290" rIns="68580" bIns="34290">
            <a:spAutoFit/>
          </a:bodyPr>
          <a:lstStyle/>
          <a:p>
            <a:r>
              <a:rPr kumimoji="1" lang="en-US" altLang="zh-CN" sz="2400" b="1" dirty="0">
                <a:solidFill>
                  <a:srgbClr val="071F65"/>
                </a:solidFill>
                <a:latin typeface="Times New Roman" panose="02020603050405020304" pitchFamily="18" charset="0"/>
                <a:ea typeface="微软雅黑" panose="020B0503020204020204" pitchFamily="34" charset="-122"/>
                <a:cs typeface="Times New Roman" panose="02020603050405020304" pitchFamily="18" charset="0"/>
              </a:rPr>
              <a:t>Reporter</a:t>
            </a:r>
            <a:r>
              <a:rPr kumimoji="1" lang="zh-CN" altLang="en-US" sz="2400" b="1" dirty="0">
                <a:solidFill>
                  <a:srgbClr val="071F65"/>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sz="2400" b="1" dirty="0" err="1">
                <a:solidFill>
                  <a:srgbClr val="071F65"/>
                </a:solidFill>
                <a:latin typeface="Times New Roman" panose="02020603050405020304" pitchFamily="18" charset="0"/>
                <a:ea typeface="微软雅黑" panose="020B0503020204020204" pitchFamily="34" charset="-122"/>
                <a:cs typeface="Times New Roman" panose="02020603050405020304" pitchFamily="18" charset="0"/>
              </a:rPr>
              <a:t>Lide</a:t>
            </a:r>
            <a:r>
              <a:rPr kumimoji="1" lang="en-US" altLang="zh-CN" sz="2400" b="1" dirty="0">
                <a:solidFill>
                  <a:srgbClr val="071F65"/>
                </a:solidFill>
                <a:latin typeface="Times New Roman" panose="02020603050405020304" pitchFamily="18" charset="0"/>
                <a:ea typeface="微软雅黑" panose="020B0503020204020204" pitchFamily="34" charset="-122"/>
                <a:cs typeface="Times New Roman" panose="02020603050405020304" pitchFamily="18" charset="0"/>
              </a:rPr>
              <a:t> Zhu</a:t>
            </a:r>
          </a:p>
          <a:p>
            <a:r>
              <a:rPr kumimoji="1" lang="en-US" altLang="zh-CN" sz="2400" b="1" dirty="0">
                <a:solidFill>
                  <a:srgbClr val="071F65"/>
                </a:solidFill>
                <a:latin typeface="Times New Roman" panose="02020603050405020304" pitchFamily="18" charset="0"/>
                <a:ea typeface="微软雅黑" panose="020B0503020204020204" pitchFamily="34" charset="-122"/>
                <a:cs typeface="Times New Roman" panose="02020603050405020304" pitchFamily="18" charset="0"/>
              </a:rPr>
              <a:t>Correspondence: zld0122@sdust.edu.cn</a:t>
            </a:r>
            <a:endParaRPr kumimoji="1" lang="zh-CN" altLang="en-US" sz="2400" b="1" dirty="0">
              <a:solidFill>
                <a:srgbClr val="071F65"/>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灯片编号占位符 2">
            <a:extLst>
              <a:ext uri="{FF2B5EF4-FFF2-40B4-BE49-F238E27FC236}">
                <a16:creationId xmlns:a16="http://schemas.microsoft.com/office/drawing/2014/main" id="{A552EF4F-E243-24E6-7683-788CC5C0C162}"/>
              </a:ext>
            </a:extLst>
          </p:cNvPr>
          <p:cNvSpPr>
            <a:spLocks noGrp="1"/>
          </p:cNvSpPr>
          <p:nvPr>
            <p:ph type="sldNum" sz="quarter" idx="12"/>
          </p:nvPr>
        </p:nvSpPr>
        <p:spPr>
          <a:xfrm>
            <a:off x="8610600" y="6356350"/>
            <a:ext cx="2743200" cy="365125"/>
          </a:xfrm>
        </p:spPr>
        <p:txBody>
          <a:bodyPr/>
          <a:lstStyle/>
          <a:p>
            <a:fld id="{FE1282D0-AAD4-45D4-BBB1-9C369370A4D1}" type="slidenum">
              <a:rPr lang="zh-CN" altLang="en-US" smtClean="0"/>
              <a:t>23</a:t>
            </a:fld>
            <a:endParaRPr lang="zh-CN" altLang="en-US" dirty="0"/>
          </a:p>
        </p:txBody>
      </p:sp>
    </p:spTree>
    <p:extLst>
      <p:ext uri="{BB962C8B-B14F-4D97-AF65-F5344CB8AC3E}">
        <p14:creationId xmlns:p14="http://schemas.microsoft.com/office/powerpoint/2010/main" val="257268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102ADF4-57AC-4DDE-B077-267D86147526}"/>
              </a:ext>
            </a:extLst>
          </p:cNvPr>
          <p:cNvSpPr/>
          <p:nvPr/>
        </p:nvSpPr>
        <p:spPr>
          <a:xfrm>
            <a:off x="454482" y="4497862"/>
            <a:ext cx="7823105" cy="1918294"/>
          </a:xfrm>
          <a:prstGeom prst="rect">
            <a:avLst/>
          </a:prstGeom>
          <a:solidFill>
            <a:schemeClr val="accent1">
              <a:lumMod val="100000"/>
              <a:alpha val="20000"/>
            </a:schemeClr>
          </a:solidFill>
          <a:ln w="25400" cap="flat" cmpd="sng" algn="ctr">
            <a:solidFill>
              <a:schemeClr val="tx1">
                <a:lumMod val="95000"/>
                <a:lumOff val="5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ndParaRPr>
          </a:p>
        </p:txBody>
      </p:sp>
      <p:grpSp>
        <p:nvGrpSpPr>
          <p:cNvPr id="17" name="组合 16">
            <a:extLst>
              <a:ext uri="{FF2B5EF4-FFF2-40B4-BE49-F238E27FC236}">
                <a16:creationId xmlns:a16="http://schemas.microsoft.com/office/drawing/2014/main" id="{F4DDE0D3-EDC7-4D85-A905-CF7F1393A7F5}"/>
              </a:ext>
            </a:extLst>
          </p:cNvPr>
          <p:cNvGrpSpPr/>
          <p:nvPr/>
        </p:nvGrpSpPr>
        <p:grpSpPr>
          <a:xfrm>
            <a:off x="300119" y="96497"/>
            <a:ext cx="6197770" cy="4349043"/>
            <a:chOff x="5852171" y="1670814"/>
            <a:chExt cx="6197770" cy="4349043"/>
          </a:xfrm>
        </p:grpSpPr>
        <p:sp>
          <p:nvSpPr>
            <p:cNvPr id="11" name="椭圆 10">
              <a:extLst>
                <a:ext uri="{FF2B5EF4-FFF2-40B4-BE49-F238E27FC236}">
                  <a16:creationId xmlns:a16="http://schemas.microsoft.com/office/drawing/2014/main" id="{E0C1FC58-93B6-4841-8C60-82DECC7B6756}"/>
                </a:ext>
              </a:extLst>
            </p:cNvPr>
            <p:cNvSpPr/>
            <p:nvPr/>
          </p:nvSpPr>
          <p:spPr>
            <a:xfrm>
              <a:off x="7519481" y="3098642"/>
              <a:ext cx="2831019" cy="1468840"/>
            </a:xfrm>
            <a:prstGeom prst="ellipse">
              <a:avLst/>
            </a:prstGeom>
            <a:solidFill>
              <a:srgbClr val="2F2AB8"/>
            </a:solidFill>
            <a:ln w="12700" cap="flat" cmpd="sng" algn="ctr">
              <a:noFill/>
              <a:prstDash val="solid"/>
              <a:miter lim="800000"/>
            </a:ln>
            <a:effectLst/>
          </p:spPr>
          <p:txBody>
            <a:bodyPr rtlCol="0" anchor="ctr"/>
            <a:lstStyle/>
            <a:p>
              <a:pPr algn="ctr"/>
              <a:r>
                <a:rPr lang="en-US" altLang="zh-CN" sz="2800" kern="0" dirty="0">
                  <a:solidFill>
                    <a:srgbClr val="FFFFFF"/>
                  </a:solidFill>
                  <a:latin typeface="Times New Roman" panose="02020603050405020304" pitchFamily="18" charset="0"/>
                  <a:ea typeface="微软雅黑"/>
                  <a:cs typeface="Times New Roman" panose="02020603050405020304" pitchFamily="18" charset="0"/>
                  <a:sym typeface="+mn-lt"/>
                </a:rPr>
                <a:t>Brightness Temperature</a:t>
              </a:r>
            </a:p>
            <a:p>
              <a:pPr algn="ctr"/>
              <a:r>
                <a:rPr lang="en-US" altLang="zh-CN" sz="2800" kern="0" dirty="0">
                  <a:solidFill>
                    <a:srgbClr val="FF0000"/>
                  </a:solidFill>
                  <a:latin typeface="Times New Roman" panose="02020603050405020304" pitchFamily="18" charset="0"/>
                  <a:ea typeface="微软雅黑"/>
                  <a:cs typeface="Times New Roman" panose="02020603050405020304" pitchFamily="18" charset="0"/>
                  <a:sym typeface="+mn-lt"/>
                </a:rPr>
                <a:t>(BT)</a:t>
              </a:r>
              <a:endParaRPr lang="zh-CN" altLang="en-US" sz="2800" kern="0" dirty="0">
                <a:solidFill>
                  <a:srgbClr val="FF0000"/>
                </a:solidFill>
                <a:latin typeface="Times New Roman" panose="02020603050405020304" pitchFamily="18" charset="0"/>
                <a:ea typeface="微软雅黑"/>
                <a:cs typeface="Times New Roman" panose="02020603050405020304" pitchFamily="18" charset="0"/>
                <a:sym typeface="+mn-lt"/>
              </a:endParaRPr>
            </a:p>
          </p:txBody>
        </p:sp>
        <p:sp>
          <p:nvSpPr>
            <p:cNvPr id="12" name="椭圆 11">
              <a:extLst>
                <a:ext uri="{FF2B5EF4-FFF2-40B4-BE49-F238E27FC236}">
                  <a16:creationId xmlns:a16="http://schemas.microsoft.com/office/drawing/2014/main" id="{E9EC8C93-6FF9-4427-B745-B8D058305937}"/>
                </a:ext>
              </a:extLst>
            </p:cNvPr>
            <p:cNvSpPr/>
            <p:nvPr/>
          </p:nvSpPr>
          <p:spPr>
            <a:xfrm>
              <a:off x="6000815" y="2036415"/>
              <a:ext cx="2458905" cy="1163566"/>
            </a:xfrm>
            <a:prstGeom prst="ellipse">
              <a:avLst/>
            </a:prstGeom>
            <a:solidFill>
              <a:srgbClr val="0070C0">
                <a:alpha val="82000"/>
              </a:srgbClr>
            </a:solidFill>
            <a:ln w="12700" cap="flat" cmpd="sng" algn="ctr">
              <a:noFill/>
              <a:prstDash val="solid"/>
              <a:miter lim="800000"/>
            </a:ln>
            <a:effectLst/>
          </p:spPr>
          <p:txBody>
            <a:bodyPr rtlCol="0" anchor="ctr"/>
            <a:lstStyle/>
            <a:p>
              <a:pPr algn="ctr"/>
              <a:r>
                <a:rPr lang="en-US" altLang="zh-CN" sz="2400" dirty="0">
                  <a:solidFill>
                    <a:schemeClr val="bg1"/>
                  </a:solidFill>
                  <a:latin typeface="Times New Roman" panose="02020603050405020304" pitchFamily="18" charset="0"/>
                  <a:cs typeface="Times New Roman" panose="02020603050405020304" pitchFamily="18" charset="0"/>
                </a:rPr>
                <a:t>Lunar soil composition</a:t>
              </a:r>
              <a:endParaRPr lang="zh-CN" altLang="en-US" sz="2400" kern="0" dirty="0">
                <a:solidFill>
                  <a:schemeClr val="bg1"/>
                </a:solidFill>
                <a:latin typeface="Times New Roman" panose="02020603050405020304" pitchFamily="18" charset="0"/>
                <a:ea typeface="微软雅黑"/>
                <a:cs typeface="Times New Roman" panose="02020603050405020304" pitchFamily="18" charset="0"/>
                <a:sym typeface="+mn-lt"/>
              </a:endParaRPr>
            </a:p>
          </p:txBody>
        </p:sp>
        <p:cxnSp>
          <p:nvCxnSpPr>
            <p:cNvPr id="14" name="直接连接符 13">
              <a:extLst>
                <a:ext uri="{FF2B5EF4-FFF2-40B4-BE49-F238E27FC236}">
                  <a16:creationId xmlns:a16="http://schemas.microsoft.com/office/drawing/2014/main" id="{875A4A81-6253-4253-8269-BF78FA48CDF7}"/>
                </a:ext>
              </a:extLst>
            </p:cNvPr>
            <p:cNvCxnSpPr>
              <a:cxnSpLocks/>
              <a:stCxn id="12" idx="4"/>
              <a:endCxn id="11" idx="1"/>
            </p:cNvCxnSpPr>
            <p:nvPr/>
          </p:nvCxnSpPr>
          <p:spPr>
            <a:xfrm>
              <a:off x="7230268" y="3199981"/>
              <a:ext cx="703806" cy="113768"/>
            </a:xfrm>
            <a:prstGeom prst="line">
              <a:avLst/>
            </a:prstGeom>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696DA399-CA23-4FA4-86B6-8C4CDEE2F1C9}"/>
                </a:ext>
              </a:extLst>
            </p:cNvPr>
            <p:cNvSpPr/>
            <p:nvPr/>
          </p:nvSpPr>
          <p:spPr>
            <a:xfrm>
              <a:off x="8406898" y="1670814"/>
              <a:ext cx="2128196" cy="1070023"/>
            </a:xfrm>
            <a:prstGeom prst="ellipse">
              <a:avLst/>
            </a:prstGeom>
            <a:solidFill>
              <a:srgbClr val="0070C0">
                <a:alpha val="82000"/>
              </a:srgbClr>
            </a:solidFill>
            <a:ln w="12700" cap="flat" cmpd="sng" algn="ctr">
              <a:noFill/>
              <a:prstDash val="solid"/>
              <a:miter lim="800000"/>
            </a:ln>
            <a:effectLst/>
          </p:spPr>
          <p:txBody>
            <a:bodyPr rtlCol="0" anchor="ctr"/>
            <a:lstStyle/>
            <a:p>
              <a:pPr algn="ctr"/>
              <a:r>
                <a:rPr lang="en-US" altLang="zh-CN" sz="2400" dirty="0">
                  <a:solidFill>
                    <a:schemeClr val="bg1"/>
                  </a:solidFill>
                  <a:latin typeface="Times New Roman" panose="02020603050405020304" pitchFamily="18" charset="0"/>
                  <a:cs typeface="Times New Roman" panose="02020603050405020304" pitchFamily="18" charset="0"/>
                </a:rPr>
                <a:t>lunar soil thickness</a:t>
              </a:r>
              <a:endParaRPr lang="zh-CN" altLang="en-US" sz="2400" dirty="0">
                <a:solidFill>
                  <a:schemeClr val="bg1"/>
                </a:solidFill>
                <a:latin typeface="Times New Roman" panose="02020603050405020304" pitchFamily="18" charset="0"/>
                <a:cs typeface="Times New Roman" panose="02020603050405020304" pitchFamily="18" charset="0"/>
                <a:sym typeface="+mn-lt"/>
              </a:endParaRPr>
            </a:p>
          </p:txBody>
        </p:sp>
        <p:sp>
          <p:nvSpPr>
            <p:cNvPr id="22" name="椭圆 21">
              <a:extLst>
                <a:ext uri="{FF2B5EF4-FFF2-40B4-BE49-F238E27FC236}">
                  <a16:creationId xmlns:a16="http://schemas.microsoft.com/office/drawing/2014/main" id="{36434EEE-7E31-430C-8C11-7A0216C78203}"/>
                </a:ext>
              </a:extLst>
            </p:cNvPr>
            <p:cNvSpPr/>
            <p:nvPr/>
          </p:nvSpPr>
          <p:spPr>
            <a:xfrm>
              <a:off x="10208441" y="4321279"/>
              <a:ext cx="1841500" cy="1070023"/>
            </a:xfrm>
            <a:prstGeom prst="ellipse">
              <a:avLst/>
            </a:prstGeom>
            <a:solidFill>
              <a:srgbClr val="0070C0">
                <a:alpha val="82000"/>
              </a:srgbClr>
            </a:solidFill>
            <a:ln w="12700" cap="flat" cmpd="sng" algn="ctr">
              <a:noFill/>
              <a:prstDash val="solid"/>
              <a:miter lim="800000"/>
            </a:ln>
            <a:effectLst/>
          </p:spPr>
          <p:txBody>
            <a:bodyPr rtlCol="0" anchor="ctr"/>
            <a:lstStyle/>
            <a:p>
              <a:pPr algn="ctr"/>
              <a:r>
                <a:rPr lang="en-US" altLang="zh-CN" sz="2400" dirty="0">
                  <a:solidFill>
                    <a:schemeClr val="bg1"/>
                  </a:solidFill>
                  <a:latin typeface="Times New Roman" panose="02020603050405020304" pitchFamily="18" charset="0"/>
                  <a:cs typeface="Times New Roman" panose="02020603050405020304" pitchFamily="18" charset="0"/>
                </a:rPr>
                <a:t>water ice detection</a:t>
              </a:r>
              <a:endParaRPr lang="zh-CN" altLang="en-US" sz="2400" dirty="0">
                <a:solidFill>
                  <a:schemeClr val="bg1"/>
                </a:solidFill>
                <a:latin typeface="Times New Roman" panose="02020603050405020304" pitchFamily="18" charset="0"/>
                <a:cs typeface="Times New Roman" panose="02020603050405020304" pitchFamily="18" charset="0"/>
                <a:sym typeface="+mn-lt"/>
              </a:endParaRPr>
            </a:p>
          </p:txBody>
        </p:sp>
        <p:sp>
          <p:nvSpPr>
            <p:cNvPr id="23" name="椭圆 22">
              <a:extLst>
                <a:ext uri="{FF2B5EF4-FFF2-40B4-BE49-F238E27FC236}">
                  <a16:creationId xmlns:a16="http://schemas.microsoft.com/office/drawing/2014/main" id="{964604BF-9D13-4399-891E-F8205B98ED06}"/>
                </a:ext>
              </a:extLst>
            </p:cNvPr>
            <p:cNvSpPr/>
            <p:nvPr/>
          </p:nvSpPr>
          <p:spPr>
            <a:xfrm>
              <a:off x="5852171" y="4321279"/>
              <a:ext cx="2174616" cy="1070023"/>
            </a:xfrm>
            <a:prstGeom prst="ellipse">
              <a:avLst/>
            </a:prstGeom>
            <a:solidFill>
              <a:srgbClr val="0070C0">
                <a:alpha val="82000"/>
              </a:srgbClr>
            </a:solidFill>
            <a:ln w="12700" cap="flat" cmpd="sng" algn="ctr">
              <a:noFill/>
              <a:prstDash val="solid"/>
              <a:miter lim="800000"/>
            </a:ln>
            <a:effectLst/>
          </p:spPr>
          <p:txBody>
            <a:bodyPr rtlCol="0" anchor="ctr"/>
            <a:lstStyle/>
            <a:p>
              <a:pPr algn="ctr"/>
              <a:r>
                <a:rPr lang="en-US" altLang="zh-CN" sz="2400" dirty="0">
                  <a:solidFill>
                    <a:schemeClr val="bg1"/>
                  </a:solidFill>
                  <a:latin typeface="Times New Roman" panose="02020603050405020304" pitchFamily="18" charset="0"/>
                  <a:cs typeface="Times New Roman" panose="02020603050405020304" pitchFamily="18" charset="0"/>
                </a:rPr>
                <a:t>Rock abundance</a:t>
              </a:r>
              <a:endParaRPr lang="zh-CN" altLang="en-US" sz="2400" dirty="0">
                <a:solidFill>
                  <a:schemeClr val="bg1"/>
                </a:solidFill>
                <a:latin typeface="Times New Roman" panose="02020603050405020304" pitchFamily="18" charset="0"/>
                <a:cs typeface="Times New Roman" panose="02020603050405020304" pitchFamily="18" charset="0"/>
                <a:sym typeface="+mn-lt"/>
              </a:endParaRPr>
            </a:p>
          </p:txBody>
        </p:sp>
        <p:sp>
          <p:nvSpPr>
            <p:cNvPr id="24" name="椭圆 23">
              <a:extLst>
                <a:ext uri="{FF2B5EF4-FFF2-40B4-BE49-F238E27FC236}">
                  <a16:creationId xmlns:a16="http://schemas.microsoft.com/office/drawing/2014/main" id="{C300E79E-E54E-4184-867C-EE05A16194E1}"/>
                </a:ext>
              </a:extLst>
            </p:cNvPr>
            <p:cNvSpPr/>
            <p:nvPr/>
          </p:nvSpPr>
          <p:spPr>
            <a:xfrm>
              <a:off x="7659605" y="4856291"/>
              <a:ext cx="2595240" cy="1163566"/>
            </a:xfrm>
            <a:prstGeom prst="ellipse">
              <a:avLst/>
            </a:prstGeom>
            <a:solidFill>
              <a:srgbClr val="0070C0">
                <a:alpha val="82000"/>
              </a:srgbClr>
            </a:solidFill>
            <a:ln w="12700" cap="flat" cmpd="sng" algn="ctr">
              <a:noFill/>
              <a:prstDash val="solid"/>
              <a:miter lim="800000"/>
            </a:ln>
            <a:effectLst/>
          </p:spPr>
          <p:txBody>
            <a:bodyPr rtlCol="0" anchor="ctr"/>
            <a:lstStyle/>
            <a:p>
              <a:pPr algn="ctr"/>
              <a:r>
                <a:rPr lang="en-US" altLang="zh-CN" sz="2400" dirty="0">
                  <a:solidFill>
                    <a:schemeClr val="bg1"/>
                  </a:solidFill>
                  <a:latin typeface="Times New Roman" panose="02020603050405020304" pitchFamily="18" charset="0"/>
                  <a:cs typeface="Times New Roman" panose="02020603050405020304" pitchFamily="18" charset="0"/>
                </a:rPr>
                <a:t>lunar surface roughness</a:t>
              </a:r>
            </a:p>
          </p:txBody>
        </p:sp>
        <p:sp>
          <p:nvSpPr>
            <p:cNvPr id="25" name="椭圆 24">
              <a:extLst>
                <a:ext uri="{FF2B5EF4-FFF2-40B4-BE49-F238E27FC236}">
                  <a16:creationId xmlns:a16="http://schemas.microsoft.com/office/drawing/2014/main" id="{22D35F1D-4631-42A6-9B0D-AB92B1D94A4B}"/>
                </a:ext>
              </a:extLst>
            </p:cNvPr>
            <p:cNvSpPr/>
            <p:nvPr/>
          </p:nvSpPr>
          <p:spPr>
            <a:xfrm>
              <a:off x="10145164" y="2497474"/>
              <a:ext cx="1702341" cy="1070023"/>
            </a:xfrm>
            <a:prstGeom prst="ellipse">
              <a:avLst/>
            </a:prstGeom>
            <a:solidFill>
              <a:srgbClr val="0070C0">
                <a:alpha val="82000"/>
              </a:srgbClr>
            </a:solidFill>
            <a:ln w="12700" cap="flat" cmpd="sng" algn="ctr">
              <a:noFill/>
              <a:prstDash val="solid"/>
              <a:miter lim="800000"/>
            </a:ln>
            <a:effectLst/>
          </p:spPr>
          <p:txBody>
            <a:bodyPr rtlCol="0" anchor="ctr"/>
            <a:lstStyle/>
            <a:p>
              <a:pPr algn="ctr"/>
              <a:r>
                <a:rPr lang="en-US" altLang="zh-CN" sz="2400" dirty="0">
                  <a:solidFill>
                    <a:schemeClr val="bg1"/>
                  </a:solidFill>
                  <a:latin typeface="Times New Roman" panose="02020603050405020304" pitchFamily="18" charset="0"/>
                  <a:cs typeface="Times New Roman" panose="02020603050405020304" pitchFamily="18" charset="0"/>
                  <a:sym typeface="+mn-lt"/>
                </a:rPr>
                <a:t>Fe &amp; </a:t>
              </a:r>
              <a:r>
                <a:rPr lang="en-US" altLang="zh-CN" sz="2400" dirty="0" err="1">
                  <a:solidFill>
                    <a:schemeClr val="bg1"/>
                  </a:solidFill>
                  <a:latin typeface="Times New Roman" panose="02020603050405020304" pitchFamily="18" charset="0"/>
                  <a:cs typeface="Times New Roman" panose="02020603050405020304" pitchFamily="18" charset="0"/>
                  <a:sym typeface="+mn-lt"/>
                </a:rPr>
                <a:t>Ti</a:t>
              </a:r>
              <a:r>
                <a:rPr lang="en-US" altLang="zh-CN" sz="2400" dirty="0">
                  <a:solidFill>
                    <a:schemeClr val="bg1"/>
                  </a:solidFill>
                  <a:latin typeface="Times New Roman" panose="02020603050405020304" pitchFamily="18" charset="0"/>
                  <a:cs typeface="Times New Roman" panose="02020603050405020304" pitchFamily="18" charset="0"/>
                  <a:sym typeface="+mn-lt"/>
                </a:rPr>
                <a:t> </a:t>
              </a:r>
              <a:r>
                <a:rPr lang="en-US" altLang="zh-CN" sz="2400" dirty="0">
                  <a:solidFill>
                    <a:schemeClr val="bg1"/>
                  </a:solidFill>
                  <a:latin typeface="Times New Roman" panose="02020603050405020304" pitchFamily="18" charset="0"/>
                  <a:cs typeface="Times New Roman" panose="02020603050405020304" pitchFamily="18" charset="0"/>
                </a:rPr>
                <a:t>content</a:t>
              </a:r>
              <a:endParaRPr lang="zh-CN" altLang="en-US" sz="2400" dirty="0">
                <a:solidFill>
                  <a:schemeClr val="bg1"/>
                </a:solidFill>
                <a:latin typeface="Times New Roman" panose="02020603050405020304" pitchFamily="18" charset="0"/>
                <a:cs typeface="Times New Roman" panose="02020603050405020304" pitchFamily="18" charset="0"/>
                <a:sym typeface="+mn-lt"/>
              </a:endParaRPr>
            </a:p>
          </p:txBody>
        </p:sp>
        <p:cxnSp>
          <p:nvCxnSpPr>
            <p:cNvPr id="31" name="直接连接符 30">
              <a:extLst>
                <a:ext uri="{FF2B5EF4-FFF2-40B4-BE49-F238E27FC236}">
                  <a16:creationId xmlns:a16="http://schemas.microsoft.com/office/drawing/2014/main" id="{06127AF0-4E44-446F-B70A-682DCEA31CA4}"/>
                </a:ext>
              </a:extLst>
            </p:cNvPr>
            <p:cNvCxnSpPr>
              <a:cxnSpLocks/>
              <a:stCxn id="21" idx="4"/>
            </p:cNvCxnSpPr>
            <p:nvPr/>
          </p:nvCxnSpPr>
          <p:spPr>
            <a:xfrm flipH="1">
              <a:off x="9259028" y="2740837"/>
              <a:ext cx="211968" cy="426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A5AE1A10-525C-45FB-B991-E7F58755D588}"/>
                </a:ext>
              </a:extLst>
            </p:cNvPr>
            <p:cNvCxnSpPr>
              <a:cxnSpLocks/>
              <a:stCxn id="25" idx="3"/>
            </p:cNvCxnSpPr>
            <p:nvPr/>
          </p:nvCxnSpPr>
          <p:spPr>
            <a:xfrm flipH="1">
              <a:off x="10240819" y="3410796"/>
              <a:ext cx="153647" cy="156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1CCF2385-BDF6-4549-925C-5BA71D098675}"/>
                </a:ext>
              </a:extLst>
            </p:cNvPr>
            <p:cNvCxnSpPr>
              <a:stCxn id="22" idx="1"/>
            </p:cNvCxnSpPr>
            <p:nvPr/>
          </p:nvCxnSpPr>
          <p:spPr>
            <a:xfrm flipH="1" flipV="1">
              <a:off x="10112786" y="4128071"/>
              <a:ext cx="365336" cy="349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D9D1F34B-3953-45E2-B910-731B1D96CC9A}"/>
                </a:ext>
              </a:extLst>
            </p:cNvPr>
            <p:cNvCxnSpPr>
              <a:cxnSpLocks/>
              <a:stCxn id="24" idx="0"/>
              <a:endCxn id="11" idx="4"/>
            </p:cNvCxnSpPr>
            <p:nvPr/>
          </p:nvCxnSpPr>
          <p:spPr>
            <a:xfrm flipH="1" flipV="1">
              <a:off x="8934991" y="4567482"/>
              <a:ext cx="22234" cy="288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7D93DC1B-A61A-4498-83AE-B739CDDD7BB7}"/>
                </a:ext>
              </a:extLst>
            </p:cNvPr>
            <p:cNvCxnSpPr>
              <a:cxnSpLocks/>
            </p:cNvCxnSpPr>
            <p:nvPr/>
          </p:nvCxnSpPr>
          <p:spPr>
            <a:xfrm flipV="1">
              <a:off x="7323051" y="3913267"/>
              <a:ext cx="449349" cy="38975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 name="灯片编号占位符 14">
            <a:extLst>
              <a:ext uri="{FF2B5EF4-FFF2-40B4-BE49-F238E27FC236}">
                <a16:creationId xmlns:a16="http://schemas.microsoft.com/office/drawing/2014/main" id="{86C51062-7E36-FD7D-9E2A-873EEE769F48}"/>
              </a:ext>
            </a:extLst>
          </p:cNvPr>
          <p:cNvSpPr>
            <a:spLocks noGrp="1"/>
          </p:cNvSpPr>
          <p:nvPr>
            <p:ph type="sldNum" sz="quarter" idx="12"/>
          </p:nvPr>
        </p:nvSpPr>
        <p:spPr/>
        <p:txBody>
          <a:bodyPr/>
          <a:lstStyle/>
          <a:p>
            <a:fld id="{FE1282D0-AAD4-45D4-BBB1-9C369370A4D1}" type="slidenum">
              <a:rPr lang="zh-CN" altLang="en-US" smtClean="0"/>
              <a:t>3</a:t>
            </a:fld>
            <a:endParaRPr lang="zh-CN" altLang="en-US"/>
          </a:p>
        </p:txBody>
      </p:sp>
      <p:pic>
        <p:nvPicPr>
          <p:cNvPr id="32" name="图片 31">
            <a:extLst>
              <a:ext uri="{FF2B5EF4-FFF2-40B4-BE49-F238E27FC236}">
                <a16:creationId xmlns:a16="http://schemas.microsoft.com/office/drawing/2014/main" id="{08150378-4F1E-483E-84A5-6FC521098132}"/>
              </a:ext>
            </a:extLst>
          </p:cNvPr>
          <p:cNvPicPr>
            <a:picLocks noChangeAspect="1"/>
          </p:cNvPicPr>
          <p:nvPr/>
        </p:nvPicPr>
        <p:blipFill>
          <a:blip r:embed="rId3"/>
          <a:stretch>
            <a:fillRect/>
          </a:stretch>
        </p:blipFill>
        <p:spPr>
          <a:xfrm>
            <a:off x="6537351" y="226195"/>
            <a:ext cx="5483293" cy="3359627"/>
          </a:xfrm>
          <a:prstGeom prst="rect">
            <a:avLst/>
          </a:prstGeom>
        </p:spPr>
      </p:pic>
      <p:sp>
        <p:nvSpPr>
          <p:cNvPr id="33" name="矩形 32">
            <a:extLst>
              <a:ext uri="{FF2B5EF4-FFF2-40B4-BE49-F238E27FC236}">
                <a16:creationId xmlns:a16="http://schemas.microsoft.com/office/drawing/2014/main" id="{7F75158B-09F0-4D04-B60A-14FECA34D323}"/>
              </a:ext>
            </a:extLst>
          </p:cNvPr>
          <p:cNvSpPr/>
          <p:nvPr/>
        </p:nvSpPr>
        <p:spPr>
          <a:xfrm>
            <a:off x="6516550" y="209517"/>
            <a:ext cx="1486304" cy="369332"/>
          </a:xfrm>
          <a:prstGeom prst="rect">
            <a:avLst/>
          </a:prstGeom>
        </p:spPr>
        <p:txBody>
          <a:bodyPr wrap="none">
            <a:spAutoFit/>
          </a:bodyPr>
          <a:lstStyle/>
          <a:p>
            <a:r>
              <a:rPr lang="en-US" altLang="zh-CN" b="1" dirty="0">
                <a:solidFill>
                  <a:srgbClr val="000000"/>
                </a:solidFill>
                <a:latin typeface="Times New Roman" panose="02020603050405020304" pitchFamily="18" charset="0"/>
                <a:cs typeface="Times New Roman" panose="02020603050405020304" pitchFamily="18" charset="0"/>
              </a:rPr>
              <a:t>LRO Diviner</a:t>
            </a:r>
            <a:endParaRPr lang="zh-CN" altLang="en-US" b="1" dirty="0">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2BFA97A-C2EF-4020-AB07-4AAF71CF86DB}"/>
              </a:ext>
            </a:extLst>
          </p:cNvPr>
          <p:cNvPicPr>
            <a:picLocks noChangeAspect="1"/>
          </p:cNvPicPr>
          <p:nvPr/>
        </p:nvPicPr>
        <p:blipFill rotWithShape="1">
          <a:blip r:embed="rId4"/>
          <a:srcRect l="2089" t="1992"/>
          <a:stretch/>
        </p:blipFill>
        <p:spPr>
          <a:xfrm>
            <a:off x="8696599" y="3602500"/>
            <a:ext cx="3385476" cy="2886562"/>
          </a:xfrm>
          <a:prstGeom prst="rect">
            <a:avLst/>
          </a:prstGeom>
        </p:spPr>
      </p:pic>
      <p:sp>
        <p:nvSpPr>
          <p:cNvPr id="35" name="矩形 34">
            <a:extLst>
              <a:ext uri="{FF2B5EF4-FFF2-40B4-BE49-F238E27FC236}">
                <a16:creationId xmlns:a16="http://schemas.microsoft.com/office/drawing/2014/main" id="{B46A63AA-B9D9-4817-B79F-48D2B8B7A435}"/>
              </a:ext>
            </a:extLst>
          </p:cNvPr>
          <p:cNvSpPr/>
          <p:nvPr/>
        </p:nvSpPr>
        <p:spPr>
          <a:xfrm>
            <a:off x="9073171" y="6447139"/>
            <a:ext cx="3078728"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CE-2 </a:t>
            </a:r>
            <a:r>
              <a:rPr lang="zh-CN" altLang="en-US" b="1" dirty="0">
                <a:latin typeface="Times New Roman" panose="02020603050405020304" pitchFamily="18" charset="0"/>
                <a:cs typeface="Times New Roman" panose="02020603050405020304" pitchFamily="18" charset="0"/>
              </a:rPr>
              <a:t>Microwave Radiometer</a:t>
            </a:r>
          </a:p>
        </p:txBody>
      </p:sp>
      <p:sp>
        <p:nvSpPr>
          <p:cNvPr id="6" name="文本框 5">
            <a:extLst>
              <a:ext uri="{FF2B5EF4-FFF2-40B4-BE49-F238E27FC236}">
                <a16:creationId xmlns:a16="http://schemas.microsoft.com/office/drawing/2014/main" id="{88FAE7F9-B0CA-4148-A5BC-3DA4C8C16530}"/>
              </a:ext>
            </a:extLst>
          </p:cNvPr>
          <p:cNvSpPr txBox="1"/>
          <p:nvPr/>
        </p:nvSpPr>
        <p:spPr>
          <a:xfrm>
            <a:off x="481306" y="4529486"/>
            <a:ext cx="7823105" cy="1938992"/>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Chang'e-2 (CE-2) microwave BT data boasts a better temporal resolution, enabling deep detection of lunar regolith, yet its spatial and temporal distribution  is discontinuous. Conversely, Diviner infrared BT data exhibits higher spatial resolution and broader coverage.</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47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102ADF4-57AC-4DDE-B077-267D86147526}"/>
              </a:ext>
            </a:extLst>
          </p:cNvPr>
          <p:cNvSpPr/>
          <p:nvPr/>
        </p:nvSpPr>
        <p:spPr>
          <a:xfrm>
            <a:off x="83208" y="212793"/>
            <a:ext cx="4615251" cy="2420703"/>
          </a:xfrm>
          <a:prstGeom prst="rect">
            <a:avLst/>
          </a:prstGeom>
          <a:solidFill>
            <a:schemeClr val="accent1">
              <a:lumMod val="100000"/>
              <a:alpha val="20000"/>
            </a:schemeClr>
          </a:solidFill>
          <a:ln w="25400" cap="flat" cmpd="sng" algn="ctr">
            <a:solidFill>
              <a:schemeClr val="tx1">
                <a:lumMod val="95000"/>
                <a:lumOff val="5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ndParaRPr>
          </a:p>
        </p:txBody>
      </p:sp>
      <p:sp>
        <p:nvSpPr>
          <p:cNvPr id="6" name="文本框 5">
            <a:extLst>
              <a:ext uri="{FF2B5EF4-FFF2-40B4-BE49-F238E27FC236}">
                <a16:creationId xmlns:a16="http://schemas.microsoft.com/office/drawing/2014/main" id="{88FAE7F9-B0CA-4148-A5BC-3DA4C8C16530}"/>
              </a:ext>
            </a:extLst>
          </p:cNvPr>
          <p:cNvSpPr txBox="1"/>
          <p:nvPr/>
        </p:nvSpPr>
        <p:spPr>
          <a:xfrm>
            <a:off x="100650" y="325172"/>
            <a:ext cx="4597809" cy="2308324"/>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Pseudo-invariant calibration sites (PICS), </a:t>
            </a:r>
            <a:r>
              <a:rPr lang="en-US" altLang="zh-CN" sz="2400" dirty="0">
                <a:latin typeface="Times New Roman" panose="02020603050405020304" pitchFamily="18" charset="0"/>
                <a:cs typeface="Times New Roman" panose="02020603050405020304" pitchFamily="18" charset="0"/>
              </a:rPr>
              <a:t>which are selected for their spatial homogeneity and temporal stability and are usually located in deserts, glaciers, or other natural environments of the Earth.</a:t>
            </a:r>
            <a:endParaRPr lang="zh-CN" altLang="en-US" sz="2400" dirty="0">
              <a:latin typeface="Times New Roman" panose="02020603050405020304" pitchFamily="18" charset="0"/>
              <a:cs typeface="Times New Roman" panose="02020603050405020304" pitchFamily="18" charset="0"/>
            </a:endParaRPr>
          </a:p>
        </p:txBody>
      </p:sp>
      <p:pic>
        <p:nvPicPr>
          <p:cNvPr id="27" name="图片 26">
            <a:extLst>
              <a:ext uri="{FF2B5EF4-FFF2-40B4-BE49-F238E27FC236}">
                <a16:creationId xmlns:a16="http://schemas.microsoft.com/office/drawing/2014/main" id="{0193AC78-2F82-4400-B2C9-8D8BF87B704D}"/>
              </a:ext>
            </a:extLst>
          </p:cNvPr>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11399" t="31715" r="14908" b="28414"/>
          <a:stretch/>
        </p:blipFill>
        <p:spPr>
          <a:xfrm>
            <a:off x="4777994" y="90596"/>
            <a:ext cx="7359411" cy="2815563"/>
          </a:xfrm>
          <a:prstGeom prst="rect">
            <a:avLst/>
          </a:prstGeom>
          <a:ln>
            <a:noFill/>
            <a:prstDash val="solid"/>
          </a:ln>
        </p:spPr>
      </p:pic>
      <p:pic>
        <p:nvPicPr>
          <p:cNvPr id="5" name="图片 4">
            <a:extLst>
              <a:ext uri="{FF2B5EF4-FFF2-40B4-BE49-F238E27FC236}">
                <a16:creationId xmlns:a16="http://schemas.microsoft.com/office/drawing/2014/main" id="{5A92438A-4319-46EE-8A8E-293691FB9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 y="3210131"/>
            <a:ext cx="6796257" cy="3608962"/>
          </a:xfrm>
          <a:prstGeom prst="rect">
            <a:avLst/>
          </a:prstGeom>
        </p:spPr>
      </p:pic>
      <p:pic>
        <p:nvPicPr>
          <p:cNvPr id="13" name="图片 12">
            <a:extLst>
              <a:ext uri="{FF2B5EF4-FFF2-40B4-BE49-F238E27FC236}">
                <a16:creationId xmlns:a16="http://schemas.microsoft.com/office/drawing/2014/main" id="{23D416F1-794C-4337-8CD9-5CABEA803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3618" y="3212120"/>
            <a:ext cx="4796326" cy="3597245"/>
          </a:xfrm>
          <a:prstGeom prst="rect">
            <a:avLst/>
          </a:prstGeom>
        </p:spPr>
      </p:pic>
      <p:pic>
        <p:nvPicPr>
          <p:cNvPr id="8" name="图片 7">
            <a:extLst>
              <a:ext uri="{FF2B5EF4-FFF2-40B4-BE49-F238E27FC236}">
                <a16:creationId xmlns:a16="http://schemas.microsoft.com/office/drawing/2014/main" id="{03A54A2E-56C2-4112-9F7A-4BCA83CDB2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2901" y="3221848"/>
            <a:ext cx="4318598" cy="3591634"/>
          </a:xfrm>
          <a:prstGeom prst="rect">
            <a:avLst/>
          </a:prstGeom>
        </p:spPr>
      </p:pic>
    </p:spTree>
    <p:extLst>
      <p:ext uri="{BB962C8B-B14F-4D97-AF65-F5344CB8AC3E}">
        <p14:creationId xmlns:p14="http://schemas.microsoft.com/office/powerpoint/2010/main" val="267496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10">
            <a:extLst>
              <a:ext uri="{FF2B5EF4-FFF2-40B4-BE49-F238E27FC236}">
                <a16:creationId xmlns:a16="http://schemas.microsoft.com/office/drawing/2014/main" id="{80D2D300-E2A5-458D-8F00-D5D2C933BB81}"/>
              </a:ext>
            </a:extLst>
          </p:cNvPr>
          <p:cNvPicPr>
            <a:picLocks noChangeAspect="1"/>
          </p:cNvPicPr>
          <p:nvPr/>
        </p:nvPicPr>
        <p:blipFill>
          <a:blip r:embed="rId5">
            <a:extLst>
              <a:ext uri="{28A0092B-C50C-407E-A947-70E740481C1C}">
                <a14:useLocalDpi xmlns:a14="http://schemas.microsoft.com/office/drawing/2010/main" val="0"/>
              </a:ext>
            </a:extLst>
          </a:blip>
          <a:srcRect t="7188" b="7188"/>
          <a:stretch/>
        </p:blipFill>
        <p:spPr>
          <a:xfrm>
            <a:off x="0" y="0"/>
            <a:ext cx="12192000" cy="3068959"/>
          </a:xfrm>
          <a:prstGeom prst="rect">
            <a:avLst/>
          </a:prstGeom>
        </p:spPr>
      </p:pic>
      <p:sp>
        <p:nvSpPr>
          <p:cNvPr id="3" name="矩形 2">
            <a:extLst>
              <a:ext uri="{FF2B5EF4-FFF2-40B4-BE49-F238E27FC236}">
                <a16:creationId xmlns:a16="http://schemas.microsoft.com/office/drawing/2014/main" id="{870BA051-1F66-4795-BF26-66EAB0A4B901}"/>
              </a:ext>
            </a:extLst>
          </p:cNvPr>
          <p:cNvSpPr/>
          <p:nvPr/>
        </p:nvSpPr>
        <p:spPr>
          <a:xfrm>
            <a:off x="0" y="0"/>
            <a:ext cx="12191997" cy="3068959"/>
          </a:xfrm>
          <a:prstGeom prst="rect">
            <a:avLst/>
          </a:prstGeom>
          <a:solidFill>
            <a:schemeClr val="accent1">
              <a:lumMod val="100000"/>
              <a:alpha val="83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panose="020F0502020204030204"/>
              <a:ea typeface="Microsoft YaHei"/>
              <a:cs typeface="+mn-ea"/>
              <a:sym typeface="+mn-lt"/>
            </a:endParaRPr>
          </a:p>
        </p:txBody>
      </p:sp>
      <p:sp>
        <p:nvSpPr>
          <p:cNvPr id="4" name="文本占位符 8">
            <a:extLst>
              <a:ext uri="{FF2B5EF4-FFF2-40B4-BE49-F238E27FC236}">
                <a16:creationId xmlns:a16="http://schemas.microsoft.com/office/drawing/2014/main" id="{1CAD00BC-C857-42B1-9436-E1BC522185D4}"/>
              </a:ext>
            </a:extLst>
          </p:cNvPr>
          <p:cNvSpPr txBox="1">
            <a:spLocks/>
          </p:cNvSpPr>
          <p:nvPr/>
        </p:nvSpPr>
        <p:spPr>
          <a:xfrm>
            <a:off x="4815507" y="1844824"/>
            <a:ext cx="2560983" cy="2530053"/>
          </a:xfrm>
          <a:custGeom>
            <a:avLst/>
            <a:gdLst>
              <a:gd name="connsiteX0" fmla="*/ 2057400 w 4114800"/>
              <a:gd name="connsiteY0" fmla="*/ 0 h 4065104"/>
              <a:gd name="connsiteX1" fmla="*/ 4114800 w 4114800"/>
              <a:gd name="connsiteY1" fmla="*/ 2032552 h 4065104"/>
              <a:gd name="connsiteX2" fmla="*/ 2057400 w 4114800"/>
              <a:gd name="connsiteY2" fmla="*/ 4065104 h 4065104"/>
              <a:gd name="connsiteX3" fmla="*/ 0 w 4114800"/>
              <a:gd name="connsiteY3" fmla="*/ 2032552 h 4065104"/>
            </a:gdLst>
            <a:ahLst/>
            <a:cxnLst>
              <a:cxn ang="0">
                <a:pos x="connsiteX0" y="connsiteY0"/>
              </a:cxn>
              <a:cxn ang="0">
                <a:pos x="connsiteX1" y="connsiteY1"/>
              </a:cxn>
              <a:cxn ang="0">
                <a:pos x="connsiteX2" y="connsiteY2"/>
              </a:cxn>
              <a:cxn ang="0">
                <a:pos x="connsiteX3" y="connsiteY3"/>
              </a:cxn>
            </a:cxnLst>
            <a:rect l="l" t="t" r="r" b="b"/>
            <a:pathLst>
              <a:path w="4114800" h="4065104">
                <a:moveTo>
                  <a:pt x="2057400" y="0"/>
                </a:moveTo>
                <a:lnTo>
                  <a:pt x="4114800" y="2032552"/>
                </a:lnTo>
                <a:lnTo>
                  <a:pt x="2057400" y="4065104"/>
                </a:lnTo>
                <a:lnTo>
                  <a:pt x="0" y="2032552"/>
                </a:lnTo>
                <a:close/>
              </a:path>
            </a:pathLst>
          </a:custGeom>
          <a:solidFill>
            <a:schemeClr val="accent1">
              <a:lumMod val="100000"/>
            </a:schemeClr>
          </a:solidFill>
          <a:ln w="193675">
            <a:solidFill>
              <a:srgbClr val="FFFFFF"/>
            </a:solid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sz="9600" kern="1200">
                <a:solidFill>
                  <a:schemeClr val="bg1"/>
                </a:solidFill>
                <a:effectLst>
                  <a:innerShdw dist="63500" dir="16200000">
                    <a:schemeClr val="accent3"/>
                  </a:innerShdw>
                </a:effectLst>
                <a:latin typeface="Impact" panose="020B080603090205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9600" b="0" i="0" u="none" strike="noStrike" kern="1200" cap="none" spc="0" normalizeH="0" baseline="0" noProof="0" dirty="0">
              <a:ln>
                <a:noFill/>
              </a:ln>
              <a:solidFill>
                <a:srgbClr val="FFFFFF"/>
              </a:solidFill>
              <a:effectLst>
                <a:innerShdw dist="63500" dir="16200000">
                  <a:srgbClr val="3889F5"/>
                </a:innerShdw>
              </a:effectLst>
              <a:uLnTx/>
              <a:uFillTx/>
              <a:latin typeface="Arial" panose="020F0502020204030204"/>
              <a:ea typeface="Microsoft YaHei"/>
              <a:cs typeface="+mn-ea"/>
              <a:sym typeface="+mn-lt"/>
            </a:endParaRPr>
          </a:p>
        </p:txBody>
      </p:sp>
      <p:sp>
        <p:nvSpPr>
          <p:cNvPr id="6" name="标题 4">
            <a:extLst>
              <a:ext uri="{FF2B5EF4-FFF2-40B4-BE49-F238E27FC236}">
                <a16:creationId xmlns:a16="http://schemas.microsoft.com/office/drawing/2014/main" id="{8B77D6E9-EAB7-4C7D-B483-7AB658C9EA59}"/>
              </a:ext>
            </a:extLst>
          </p:cNvPr>
          <p:cNvSpPr txBox="1">
            <a:spLocks/>
          </p:cNvSpPr>
          <p:nvPr/>
        </p:nvSpPr>
        <p:spPr>
          <a:xfrm>
            <a:off x="3431702" y="4358360"/>
            <a:ext cx="5328592" cy="746593"/>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54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j-cs"/>
              </a:rPr>
              <a:t> </a:t>
            </a:r>
          </a:p>
        </p:txBody>
      </p:sp>
      <p:cxnSp>
        <p:nvCxnSpPr>
          <p:cNvPr id="7" name="直接连接符 6">
            <a:extLst>
              <a:ext uri="{FF2B5EF4-FFF2-40B4-BE49-F238E27FC236}">
                <a16:creationId xmlns:a16="http://schemas.microsoft.com/office/drawing/2014/main" id="{47736D54-4D9B-4617-B0AC-C54D929188B6}"/>
              </a:ext>
            </a:extLst>
          </p:cNvPr>
          <p:cNvCxnSpPr>
            <a:cxnSpLocks/>
          </p:cNvCxnSpPr>
          <p:nvPr/>
        </p:nvCxnSpPr>
        <p:spPr>
          <a:xfrm>
            <a:off x="3536809" y="5701390"/>
            <a:ext cx="4752528" cy="0"/>
          </a:xfrm>
          <a:prstGeom prst="line">
            <a:avLst/>
          </a:prstGeom>
          <a:noFill/>
          <a:ln w="28575" cap="flat" cmpd="sng" algn="ctr">
            <a:solidFill>
              <a:schemeClr val="accent1">
                <a:lumMod val="100000"/>
              </a:schemeClr>
            </a:solidFill>
            <a:prstDash val="solid"/>
            <a:headEnd type="oval" w="med" len="med"/>
            <a:tailEnd type="oval" w="med" len="med"/>
          </a:ln>
          <a:effectLst/>
        </p:spPr>
      </p:cxnSp>
      <p:sp>
        <p:nvSpPr>
          <p:cNvPr id="10" name="文本框 9">
            <a:extLst>
              <a:ext uri="{FF2B5EF4-FFF2-40B4-BE49-F238E27FC236}">
                <a16:creationId xmlns:a16="http://schemas.microsoft.com/office/drawing/2014/main" id="{8E368B87-23FA-4C37-A79E-822207AA5826}"/>
              </a:ext>
            </a:extLst>
          </p:cNvPr>
          <p:cNvSpPr txBox="1"/>
          <p:nvPr/>
        </p:nvSpPr>
        <p:spPr>
          <a:xfrm>
            <a:off x="5250253" y="2386575"/>
            <a:ext cx="169148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Arial Black" panose="020B0A04020102020204" pitchFamily="34" charset="0"/>
                <a:ea typeface="宋体" panose="02010600030101010101" pitchFamily="2" charset="-122"/>
                <a:cs typeface="+mn-cs"/>
              </a:rPr>
              <a:t>01</a:t>
            </a:r>
            <a:endParaRPr kumimoji="0" lang="zh-CN" altLang="en-US" sz="8800" b="1" i="0" u="none" strike="noStrike" kern="1200" cap="none" spc="0" normalizeH="0" baseline="0" noProof="0" dirty="0">
              <a:ln>
                <a:noFill/>
              </a:ln>
              <a:solidFill>
                <a:prstClr val="white"/>
              </a:solidFill>
              <a:effectLst/>
              <a:uLnTx/>
              <a:uFillTx/>
              <a:latin typeface="Arial Black" panose="020B0A04020102020204" pitchFamily="34" charset="0"/>
              <a:ea typeface="宋体" panose="02010600030101010101" pitchFamily="2" charset="-122"/>
              <a:cs typeface="+mn-cs"/>
            </a:endParaRPr>
          </a:p>
        </p:txBody>
      </p:sp>
      <p:sp>
        <p:nvSpPr>
          <p:cNvPr id="11" name="PA-文本框 21">
            <a:extLst>
              <a:ext uri="{FF2B5EF4-FFF2-40B4-BE49-F238E27FC236}">
                <a16:creationId xmlns:a16="http://schemas.microsoft.com/office/drawing/2014/main" id="{A3B989A1-3B43-4672-99CA-BB73C9F5450E}"/>
              </a:ext>
            </a:extLst>
          </p:cNvPr>
          <p:cNvSpPr txBox="1"/>
          <p:nvPr>
            <p:custDataLst>
              <p:tags r:id="rId2"/>
            </p:custDataLst>
          </p:nvPr>
        </p:nvSpPr>
        <p:spPr>
          <a:xfrm>
            <a:off x="-194556" y="4624172"/>
            <a:ext cx="12581105" cy="1077218"/>
          </a:xfrm>
          <a:prstGeom prst="rect">
            <a:avLst/>
          </a:prstGeom>
          <a:noFill/>
        </p:spPr>
        <p:txBody>
          <a:bodyPr wrap="square" rtlCol="0">
            <a:spAutoFit/>
          </a:bodyPr>
          <a:lstStyle/>
          <a:p>
            <a:pPr algn="ctr"/>
            <a:r>
              <a:rPr lang="en-US" altLang="zh-CN" sz="3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lt"/>
              </a:rPr>
              <a:t>Lunar Brightness Temperature Model based on Multi-source Remote Sensing Data Considering Spatio-Temporal Characteristics</a:t>
            </a:r>
            <a:endParaRPr lang="zh-CN" altLang="en-US" sz="3200" dirty="0">
              <a:latin typeface="黑体" panose="02010609060101010101" pitchFamily="49" charset="-122"/>
              <a:ea typeface="黑体" panose="02010609060101010101" pitchFamily="49" charset="-122"/>
              <a:cs typeface="+mn-ea"/>
              <a:sym typeface="+mn-lt"/>
            </a:endParaRPr>
          </a:p>
        </p:txBody>
      </p:sp>
      <p:sp>
        <p:nvSpPr>
          <p:cNvPr id="8" name="灯片编号占位符 7">
            <a:extLst>
              <a:ext uri="{FF2B5EF4-FFF2-40B4-BE49-F238E27FC236}">
                <a16:creationId xmlns:a16="http://schemas.microsoft.com/office/drawing/2014/main" id="{B6493F5D-A1A3-FDB0-7431-030F52BE3609}"/>
              </a:ext>
            </a:extLst>
          </p:cNvPr>
          <p:cNvSpPr>
            <a:spLocks noGrp="1"/>
          </p:cNvSpPr>
          <p:nvPr>
            <p:ph type="sldNum" sz="quarter" idx="12"/>
          </p:nvPr>
        </p:nvSpPr>
        <p:spPr/>
        <p:txBody>
          <a:bodyPr/>
          <a:lstStyle/>
          <a:p>
            <a:fld id="{FE1282D0-AAD4-45D4-BBB1-9C369370A4D1}" type="slidenum">
              <a:rPr lang="zh-CN" altLang="en-US" smtClean="0"/>
              <a:t>5</a:t>
            </a:fld>
            <a:endParaRPr lang="zh-CN" altLang="en-US"/>
          </a:p>
        </p:txBody>
      </p:sp>
    </p:spTree>
    <p:extLst>
      <p:ext uri="{BB962C8B-B14F-4D97-AF65-F5344CB8AC3E}">
        <p14:creationId xmlns:p14="http://schemas.microsoft.com/office/powerpoint/2010/main" val="148936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B851DC-0E2C-4B1D-A12C-1FD1E058D457}"/>
              </a:ext>
            </a:extLst>
          </p:cNvPr>
          <p:cNvGrpSpPr/>
          <p:nvPr/>
        </p:nvGrpSpPr>
        <p:grpSpPr>
          <a:xfrm>
            <a:off x="335361" y="116633"/>
            <a:ext cx="11521279" cy="693041"/>
            <a:chOff x="335361" y="116633"/>
            <a:chExt cx="11521279" cy="693041"/>
          </a:xfrm>
        </p:grpSpPr>
        <p:grpSp>
          <p:nvGrpSpPr>
            <p:cNvPr id="3" name="组合 2">
              <a:extLst>
                <a:ext uri="{FF2B5EF4-FFF2-40B4-BE49-F238E27FC236}">
                  <a16:creationId xmlns:a16="http://schemas.microsoft.com/office/drawing/2014/main" id="{C68CF940-C7B7-4149-96F3-696561F0477D}"/>
                </a:ext>
              </a:extLst>
            </p:cNvPr>
            <p:cNvGrpSpPr/>
            <p:nvPr/>
          </p:nvGrpSpPr>
          <p:grpSpPr>
            <a:xfrm>
              <a:off x="335361" y="116633"/>
              <a:ext cx="629872" cy="612768"/>
              <a:chOff x="3070727" y="196457"/>
              <a:chExt cx="692047" cy="673255"/>
            </a:xfrm>
          </p:grpSpPr>
          <p:sp>
            <p:nvSpPr>
              <p:cNvPr id="8" name="平行四边形 7">
                <a:extLst>
                  <a:ext uri="{FF2B5EF4-FFF2-40B4-BE49-F238E27FC236}">
                    <a16:creationId xmlns:a16="http://schemas.microsoft.com/office/drawing/2014/main" id="{983733CB-D8E5-4CC2-86D3-B7299CAA5A06}"/>
                  </a:ext>
                </a:extLst>
              </p:cNvPr>
              <p:cNvSpPr/>
              <p:nvPr/>
            </p:nvSpPr>
            <p:spPr>
              <a:xfrm>
                <a:off x="3070727" y="196457"/>
                <a:ext cx="629587" cy="612775"/>
              </a:xfrm>
              <a:prstGeom prst="parallelogram">
                <a:avLst/>
              </a:prstGeom>
              <a:solidFill>
                <a:schemeClr val="accent1">
                  <a:lumMod val="100000"/>
                </a:schemeClr>
              </a:solid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平行四边形 8">
                <a:extLst>
                  <a:ext uri="{FF2B5EF4-FFF2-40B4-BE49-F238E27FC236}">
                    <a16:creationId xmlns:a16="http://schemas.microsoft.com/office/drawing/2014/main" id="{3AE9B9B5-B0D8-448A-98CE-2D9079CCB1FC}"/>
                  </a:ext>
                </a:extLst>
              </p:cNvPr>
              <p:cNvSpPr/>
              <p:nvPr/>
            </p:nvSpPr>
            <p:spPr>
              <a:xfrm>
                <a:off x="3133187" y="256937"/>
                <a:ext cx="629587" cy="612775"/>
              </a:xfrm>
              <a:prstGeom prst="parallelogram">
                <a:avLst/>
              </a:prstGeom>
              <a:no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cxnSp>
          <p:nvCxnSpPr>
            <p:cNvPr id="4" name="直接连接符 3">
              <a:extLst>
                <a:ext uri="{FF2B5EF4-FFF2-40B4-BE49-F238E27FC236}">
                  <a16:creationId xmlns:a16="http://schemas.microsoft.com/office/drawing/2014/main" id="{7410AA5A-B90A-4C43-83AE-4B9A046E22DD}"/>
                </a:ext>
              </a:extLst>
            </p:cNvPr>
            <p:cNvCxnSpPr>
              <a:cxnSpLocks/>
            </p:cNvCxnSpPr>
            <p:nvPr/>
          </p:nvCxnSpPr>
          <p:spPr>
            <a:xfrm>
              <a:off x="367840" y="809674"/>
              <a:ext cx="11488800" cy="0"/>
            </a:xfrm>
            <a:prstGeom prst="line">
              <a:avLst/>
            </a:prstGeom>
            <a:noFill/>
            <a:ln w="9525" cap="flat" cmpd="sng" algn="ctr">
              <a:solidFill>
                <a:schemeClr val="accent1">
                  <a:lumMod val="100000"/>
                </a:schemeClr>
              </a:solidFill>
              <a:prstDash val="solid"/>
            </a:ln>
            <a:effectLst/>
          </p:spPr>
        </p:cxnSp>
        <p:sp>
          <p:nvSpPr>
            <p:cNvPr id="5" name="文本占位符 5">
              <a:extLst>
                <a:ext uri="{FF2B5EF4-FFF2-40B4-BE49-F238E27FC236}">
                  <a16:creationId xmlns:a16="http://schemas.microsoft.com/office/drawing/2014/main" id="{965B9144-F10A-4CEF-9229-8199E22081AC}"/>
                </a:ext>
              </a:extLst>
            </p:cNvPr>
            <p:cNvSpPr txBox="1">
              <a:spLocks/>
            </p:cNvSpPr>
            <p:nvPr/>
          </p:nvSpPr>
          <p:spPr>
            <a:xfrm>
              <a:off x="1127448" y="193957"/>
              <a:ext cx="5040313" cy="612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2428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n-cs"/>
                </a:rPr>
                <a:t> </a:t>
              </a:r>
            </a:p>
          </p:txBody>
        </p:sp>
      </p:grpSp>
      <p:sp>
        <p:nvSpPr>
          <p:cNvPr id="6" name="矩形 5">
            <a:extLst>
              <a:ext uri="{FF2B5EF4-FFF2-40B4-BE49-F238E27FC236}">
                <a16:creationId xmlns:a16="http://schemas.microsoft.com/office/drawing/2014/main" id="{78C8A8C7-08B3-4C9A-8BA5-5374343645C8}"/>
              </a:ext>
            </a:extLst>
          </p:cNvPr>
          <p:cNvSpPr/>
          <p:nvPr/>
        </p:nvSpPr>
        <p:spPr>
          <a:xfrm>
            <a:off x="965233" y="82105"/>
            <a:ext cx="7811690" cy="646331"/>
          </a:xfrm>
          <a:prstGeom prst="rect">
            <a:avLst/>
          </a:prstGeom>
        </p:spPr>
        <p:txBody>
          <a:bodyPr wrap="none">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Lunar Brightness Temperature Model </a:t>
            </a:r>
            <a:endParaRPr lang="zh-CN" altLang="en-US" sz="3600" b="1" dirty="0"/>
          </a:p>
        </p:txBody>
      </p:sp>
      <p:sp>
        <p:nvSpPr>
          <p:cNvPr id="16" name="矩形 15">
            <a:extLst>
              <a:ext uri="{FF2B5EF4-FFF2-40B4-BE49-F238E27FC236}">
                <a16:creationId xmlns:a16="http://schemas.microsoft.com/office/drawing/2014/main" id="{FA5B40E8-9B02-4C42-85F4-B9C04DB08200}"/>
              </a:ext>
            </a:extLst>
          </p:cNvPr>
          <p:cNvSpPr/>
          <p:nvPr/>
        </p:nvSpPr>
        <p:spPr>
          <a:xfrm>
            <a:off x="-34410" y="6147409"/>
            <a:ext cx="3549048" cy="369332"/>
          </a:xfrm>
          <a:prstGeom prst="rect">
            <a:avLst/>
          </a:prstGeom>
        </p:spPr>
        <p:txBody>
          <a:bodyPr wrap="none">
            <a:spAutoFit/>
          </a:bodyPr>
          <a:lstStyle/>
          <a:p>
            <a:r>
              <a:rPr lang="en-US" altLang="zh-CN" b="1" dirty="0">
                <a:latin typeface="Times New Roman" panose="02020603050405020304" pitchFamily="18" charset="0"/>
                <a:ea typeface="Times New Roman" panose="02020603050405020304" pitchFamily="18" charset="0"/>
              </a:rPr>
              <a:t>The hour angle correction method</a:t>
            </a:r>
            <a:endParaRPr lang="zh-CN" altLang="en-US" dirty="0"/>
          </a:p>
        </p:txBody>
      </p:sp>
      <p:pic>
        <p:nvPicPr>
          <p:cNvPr id="17" name="图片 16">
            <a:extLst>
              <a:ext uri="{FF2B5EF4-FFF2-40B4-BE49-F238E27FC236}">
                <a16:creationId xmlns:a16="http://schemas.microsoft.com/office/drawing/2014/main" id="{6F40BD62-6BB7-4FE4-B61E-9BD096A1C241}"/>
              </a:ext>
            </a:extLst>
          </p:cNvPr>
          <p:cNvPicPr>
            <a:picLocks noChangeAspect="1"/>
          </p:cNvPicPr>
          <p:nvPr/>
        </p:nvPicPr>
        <p:blipFill rotWithShape="1">
          <a:blip r:embed="rId3"/>
          <a:srcRect l="7686"/>
          <a:stretch/>
        </p:blipFill>
        <p:spPr>
          <a:xfrm>
            <a:off x="63188" y="840288"/>
            <a:ext cx="3428709" cy="5307121"/>
          </a:xfrm>
          <a:prstGeom prst="rect">
            <a:avLst/>
          </a:prstGeom>
        </p:spPr>
      </p:pic>
      <p:pic>
        <p:nvPicPr>
          <p:cNvPr id="21" name="图片 20">
            <a:extLst>
              <a:ext uri="{FF2B5EF4-FFF2-40B4-BE49-F238E27FC236}">
                <a16:creationId xmlns:a16="http://schemas.microsoft.com/office/drawing/2014/main" id="{1B70C880-A8F6-4435-A562-D7C5AA89D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921" y="674355"/>
            <a:ext cx="4371980" cy="3278985"/>
          </a:xfrm>
          <a:prstGeom prst="rect">
            <a:avLst/>
          </a:prstGeom>
        </p:spPr>
      </p:pic>
      <p:sp>
        <p:nvSpPr>
          <p:cNvPr id="22" name="箭头: 燕尾形 21">
            <a:extLst>
              <a:ext uri="{FF2B5EF4-FFF2-40B4-BE49-F238E27FC236}">
                <a16:creationId xmlns:a16="http://schemas.microsoft.com/office/drawing/2014/main" id="{B4D707E2-BF36-4F9D-A0A7-09452F9FD14A}"/>
              </a:ext>
            </a:extLst>
          </p:cNvPr>
          <p:cNvSpPr/>
          <p:nvPr/>
        </p:nvSpPr>
        <p:spPr>
          <a:xfrm>
            <a:off x="3589495" y="2798623"/>
            <a:ext cx="447741" cy="320992"/>
          </a:xfrm>
          <a:prstGeom prst="notchedRightArrow">
            <a:avLst/>
          </a:prstGeom>
          <a:solidFill>
            <a:srgbClr val="6B0261">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sp>
        <p:nvSpPr>
          <p:cNvPr id="23" name="箭头: 圆角右 22">
            <a:extLst>
              <a:ext uri="{FF2B5EF4-FFF2-40B4-BE49-F238E27FC236}">
                <a16:creationId xmlns:a16="http://schemas.microsoft.com/office/drawing/2014/main" id="{49E2C870-BB02-4CF1-B19E-5E5674B6F5CC}"/>
              </a:ext>
            </a:extLst>
          </p:cNvPr>
          <p:cNvSpPr/>
          <p:nvPr/>
        </p:nvSpPr>
        <p:spPr>
          <a:xfrm rot="5400000">
            <a:off x="8562031" y="3502405"/>
            <a:ext cx="807395" cy="660585"/>
          </a:xfrm>
          <a:prstGeom prst="bentArrow">
            <a:avLst/>
          </a:prstGeom>
          <a:solidFill>
            <a:srgbClr val="6B0261">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pic>
        <p:nvPicPr>
          <p:cNvPr id="26" name="图片 25">
            <a:extLst>
              <a:ext uri="{FF2B5EF4-FFF2-40B4-BE49-F238E27FC236}">
                <a16:creationId xmlns:a16="http://schemas.microsoft.com/office/drawing/2014/main" id="{E7924960-9B80-4B8D-84EA-B0F3C1A80C80}"/>
              </a:ext>
            </a:extLst>
          </p:cNvPr>
          <p:cNvPicPr>
            <a:picLocks noChangeAspect="1"/>
          </p:cNvPicPr>
          <p:nvPr/>
        </p:nvPicPr>
        <p:blipFill>
          <a:blip r:embed="rId5"/>
          <a:stretch>
            <a:fillRect/>
          </a:stretch>
        </p:blipFill>
        <p:spPr>
          <a:xfrm>
            <a:off x="3612236" y="4313240"/>
            <a:ext cx="7690269" cy="2544760"/>
          </a:xfrm>
          <a:prstGeom prst="rect">
            <a:avLst/>
          </a:prstGeom>
        </p:spPr>
      </p:pic>
      <p:grpSp>
        <p:nvGrpSpPr>
          <p:cNvPr id="27" name="组合 26">
            <a:extLst>
              <a:ext uri="{FF2B5EF4-FFF2-40B4-BE49-F238E27FC236}">
                <a16:creationId xmlns:a16="http://schemas.microsoft.com/office/drawing/2014/main" id="{B2E8D331-B847-4798-8620-861BC759A704}"/>
              </a:ext>
            </a:extLst>
          </p:cNvPr>
          <p:cNvGrpSpPr/>
          <p:nvPr/>
        </p:nvGrpSpPr>
        <p:grpSpPr>
          <a:xfrm>
            <a:off x="11302505" y="5631549"/>
            <a:ext cx="774059" cy="1031720"/>
            <a:chOff x="11244704" y="2150759"/>
            <a:chExt cx="1100832" cy="2600061"/>
          </a:xfrm>
        </p:grpSpPr>
        <p:pic>
          <p:nvPicPr>
            <p:cNvPr id="28" name="图片 27">
              <a:extLst>
                <a:ext uri="{FF2B5EF4-FFF2-40B4-BE49-F238E27FC236}">
                  <a16:creationId xmlns:a16="http://schemas.microsoft.com/office/drawing/2014/main" id="{63D97AD1-D741-4E57-BC9D-3B08996932D0}"/>
                </a:ext>
              </a:extLst>
            </p:cNvPr>
            <p:cNvPicPr>
              <a:picLocks noChangeAspect="1"/>
            </p:cNvPicPr>
            <p:nvPr/>
          </p:nvPicPr>
          <p:blipFill rotWithShape="1">
            <a:blip r:embed="rId6"/>
            <a:srcRect l="10840" t="6410"/>
            <a:stretch/>
          </p:blipFill>
          <p:spPr>
            <a:xfrm>
              <a:off x="11575722" y="2794471"/>
              <a:ext cx="310469" cy="1706506"/>
            </a:xfrm>
            <a:prstGeom prst="rect">
              <a:avLst/>
            </a:prstGeom>
          </p:spPr>
        </p:pic>
        <p:sp>
          <p:nvSpPr>
            <p:cNvPr id="29" name="文本框 28">
              <a:extLst>
                <a:ext uri="{FF2B5EF4-FFF2-40B4-BE49-F238E27FC236}">
                  <a16:creationId xmlns:a16="http://schemas.microsoft.com/office/drawing/2014/main" id="{5B6630FD-C26B-4FB2-A03F-5DF75FE0E2C2}"/>
                </a:ext>
              </a:extLst>
            </p:cNvPr>
            <p:cNvSpPr txBox="1"/>
            <p:nvPr/>
          </p:nvSpPr>
          <p:spPr>
            <a:xfrm>
              <a:off x="11244704" y="2150759"/>
              <a:ext cx="11008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仿宋" panose="02010609060101010101" pitchFamily="49" charset="-122"/>
                  <a:ea typeface="仿宋" panose="02010609060101010101" pitchFamily="49" charset="-122"/>
                  <a:cs typeface="+mn-cs"/>
                </a:rPr>
                <a:t>238.301</a:t>
              </a:r>
              <a:endParaRPr kumimoji="0" lang="zh-CN" altLang="en-US" sz="1200" b="0" i="0" u="none" strike="noStrike" kern="1200" cap="none" spc="0" normalizeH="0" baseline="0" noProof="0" dirty="0">
                <a:ln>
                  <a:noFill/>
                </a:ln>
                <a:solidFill>
                  <a:srgbClr val="000000"/>
                </a:solidFill>
                <a:effectLst/>
                <a:uLnTx/>
                <a:uFillTx/>
                <a:latin typeface="仿宋" panose="02010609060101010101" pitchFamily="49" charset="-122"/>
                <a:ea typeface="仿宋" panose="02010609060101010101" pitchFamily="49" charset="-122"/>
                <a:cs typeface="+mn-cs"/>
              </a:endParaRPr>
            </a:p>
          </p:txBody>
        </p:sp>
        <p:sp>
          <p:nvSpPr>
            <p:cNvPr id="30" name="文本框 29">
              <a:extLst>
                <a:ext uri="{FF2B5EF4-FFF2-40B4-BE49-F238E27FC236}">
                  <a16:creationId xmlns:a16="http://schemas.microsoft.com/office/drawing/2014/main" id="{7556877B-E7D4-415B-88FB-A240F3A0EA13}"/>
                </a:ext>
              </a:extLst>
            </p:cNvPr>
            <p:cNvSpPr txBox="1"/>
            <p:nvPr/>
          </p:nvSpPr>
          <p:spPr>
            <a:xfrm>
              <a:off x="11244704" y="4473821"/>
              <a:ext cx="1100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仿宋" panose="02010609060101010101" pitchFamily="49" charset="-122"/>
                  <a:ea typeface="仿宋" panose="02010609060101010101" pitchFamily="49" charset="-122"/>
                  <a:cs typeface="+mn-cs"/>
                </a:rPr>
                <a:t>170.987</a:t>
              </a:r>
              <a:endParaRPr kumimoji="0" lang="zh-CN" altLang="en-US" sz="1200" b="0" i="0" u="none" strike="noStrike" kern="1200" cap="none" spc="0" normalizeH="0" baseline="0" noProof="0" dirty="0">
                <a:ln>
                  <a:noFill/>
                </a:ln>
                <a:solidFill>
                  <a:srgbClr val="000000"/>
                </a:solidFill>
                <a:effectLst/>
                <a:uLnTx/>
                <a:uFillTx/>
                <a:latin typeface="仿宋" panose="02010609060101010101" pitchFamily="49" charset="-122"/>
                <a:ea typeface="仿宋" panose="02010609060101010101" pitchFamily="49" charset="-122"/>
                <a:cs typeface="+mn-cs"/>
              </a:endParaRPr>
            </a:p>
          </p:txBody>
        </p:sp>
      </p:grpSp>
      <p:sp>
        <p:nvSpPr>
          <p:cNvPr id="31" name="矩形 30">
            <a:extLst>
              <a:ext uri="{FF2B5EF4-FFF2-40B4-BE49-F238E27FC236}">
                <a16:creationId xmlns:a16="http://schemas.microsoft.com/office/drawing/2014/main" id="{6AC39476-16CC-4696-9235-BBB5B81E7572}"/>
              </a:ext>
            </a:extLst>
          </p:cNvPr>
          <p:cNvSpPr/>
          <p:nvPr/>
        </p:nvSpPr>
        <p:spPr>
          <a:xfrm>
            <a:off x="8609878" y="928865"/>
            <a:ext cx="3518934" cy="2345322"/>
          </a:xfrm>
          <a:prstGeom prst="rect">
            <a:avLst/>
          </a:prstGeom>
          <a:solidFill>
            <a:schemeClr val="accent1">
              <a:lumMod val="100000"/>
              <a:alpha val="20000"/>
            </a:schemeClr>
          </a:solidFill>
          <a:ln w="25400" cap="flat" cmpd="sng" algn="ctr">
            <a:solidFill>
              <a:schemeClr val="tx1">
                <a:lumMod val="95000"/>
                <a:lumOff val="5000"/>
              </a:schemeClr>
            </a:solidFill>
            <a:prstDash val="dash"/>
            <a:miter lim="800000"/>
          </a:ln>
          <a:effectLst/>
        </p:spPr>
        <p:txBody>
          <a:bodyPr rtlCol="0" anchor="ctr"/>
          <a:lstStyle/>
          <a:p>
            <a:pPr lvl="0">
              <a:lnSpc>
                <a:spcPct val="150000"/>
              </a:lnSpc>
              <a:defRPr/>
            </a:pP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矩形 23">
            <a:extLst>
              <a:ext uri="{FF2B5EF4-FFF2-40B4-BE49-F238E27FC236}">
                <a16:creationId xmlns:a16="http://schemas.microsoft.com/office/drawing/2014/main" id="{44F469E0-4404-4485-9AFE-B97998FC9369}"/>
              </a:ext>
            </a:extLst>
          </p:cNvPr>
          <p:cNvSpPr/>
          <p:nvPr/>
        </p:nvSpPr>
        <p:spPr>
          <a:xfrm>
            <a:off x="8673066" y="908814"/>
            <a:ext cx="3518934" cy="2345322"/>
          </a:xfrm>
          <a:prstGeom prst="rect">
            <a:avLst/>
          </a:prstGeom>
        </p:spPr>
        <p:txBody>
          <a:bodyPr wrap="square">
            <a:spAutoFit/>
          </a:bodyPr>
          <a:lstStyle/>
          <a:p>
            <a:pPr>
              <a:lnSpc>
                <a:spcPct val="150000"/>
              </a:lnSpc>
              <a:defRPr/>
            </a:pP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Based on the Chang'e MRM data, time angle conversion, and simulation of diurnal changes in BT can generate a full lunar TB distribution image.</a:t>
            </a:r>
          </a:p>
        </p:txBody>
      </p:sp>
      <p:sp>
        <p:nvSpPr>
          <p:cNvPr id="32" name="矩形 31">
            <a:extLst>
              <a:ext uri="{FF2B5EF4-FFF2-40B4-BE49-F238E27FC236}">
                <a16:creationId xmlns:a16="http://schemas.microsoft.com/office/drawing/2014/main" id="{CC7CC1A7-45DD-4364-8012-E91E495AC674}"/>
              </a:ext>
            </a:extLst>
          </p:cNvPr>
          <p:cNvSpPr/>
          <p:nvPr/>
        </p:nvSpPr>
        <p:spPr>
          <a:xfrm>
            <a:off x="4464890" y="3923871"/>
            <a:ext cx="3555460" cy="369332"/>
          </a:xfrm>
          <a:prstGeom prst="rect">
            <a:avLst/>
          </a:prstGeom>
        </p:spPr>
        <p:txBody>
          <a:bodyPr wrap="none">
            <a:spAutoFit/>
          </a:bodyPr>
          <a:lstStyle/>
          <a:p>
            <a:r>
              <a:rPr lang="en-US" altLang="zh-CN" b="1" dirty="0">
                <a:latin typeface="Times New Roman" panose="02020603050405020304" pitchFamily="18" charset="0"/>
                <a:ea typeface="Times New Roman" panose="02020603050405020304" pitchFamily="18" charset="0"/>
              </a:rPr>
              <a:t>CE-2 37 GHz Microwave BT Data</a:t>
            </a:r>
            <a:endParaRPr lang="zh-CN" altLang="en-US" b="1" dirty="0"/>
          </a:p>
        </p:txBody>
      </p:sp>
      <p:sp>
        <p:nvSpPr>
          <p:cNvPr id="10" name="灯片编号占位符 9">
            <a:extLst>
              <a:ext uri="{FF2B5EF4-FFF2-40B4-BE49-F238E27FC236}">
                <a16:creationId xmlns:a16="http://schemas.microsoft.com/office/drawing/2014/main" id="{4823951A-E25C-AF43-9789-4DE1D779BD5C}"/>
              </a:ext>
            </a:extLst>
          </p:cNvPr>
          <p:cNvSpPr>
            <a:spLocks noGrp="1"/>
          </p:cNvSpPr>
          <p:nvPr>
            <p:ph type="sldNum" sz="quarter" idx="12"/>
          </p:nvPr>
        </p:nvSpPr>
        <p:spPr/>
        <p:txBody>
          <a:bodyPr/>
          <a:lstStyle/>
          <a:p>
            <a:fld id="{FE1282D0-AAD4-45D4-BBB1-9C369370A4D1}" type="slidenum">
              <a:rPr lang="zh-CN" altLang="en-US" smtClean="0"/>
              <a:t>6</a:t>
            </a:fld>
            <a:endParaRPr lang="zh-CN" altLang="en-US"/>
          </a:p>
        </p:txBody>
      </p:sp>
    </p:spTree>
    <p:extLst>
      <p:ext uri="{BB962C8B-B14F-4D97-AF65-F5344CB8AC3E}">
        <p14:creationId xmlns:p14="http://schemas.microsoft.com/office/powerpoint/2010/main" val="226580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B851DC-0E2C-4B1D-A12C-1FD1E058D457}"/>
              </a:ext>
            </a:extLst>
          </p:cNvPr>
          <p:cNvGrpSpPr/>
          <p:nvPr/>
        </p:nvGrpSpPr>
        <p:grpSpPr>
          <a:xfrm>
            <a:off x="335361" y="116633"/>
            <a:ext cx="11521279" cy="693041"/>
            <a:chOff x="335361" y="116633"/>
            <a:chExt cx="11521279" cy="693041"/>
          </a:xfrm>
        </p:grpSpPr>
        <p:grpSp>
          <p:nvGrpSpPr>
            <p:cNvPr id="3" name="组合 2">
              <a:extLst>
                <a:ext uri="{FF2B5EF4-FFF2-40B4-BE49-F238E27FC236}">
                  <a16:creationId xmlns:a16="http://schemas.microsoft.com/office/drawing/2014/main" id="{C68CF940-C7B7-4149-96F3-696561F0477D}"/>
                </a:ext>
              </a:extLst>
            </p:cNvPr>
            <p:cNvGrpSpPr/>
            <p:nvPr/>
          </p:nvGrpSpPr>
          <p:grpSpPr>
            <a:xfrm>
              <a:off x="335361" y="116633"/>
              <a:ext cx="629872" cy="612768"/>
              <a:chOff x="3070727" y="196457"/>
              <a:chExt cx="692047" cy="673255"/>
            </a:xfrm>
          </p:grpSpPr>
          <p:sp>
            <p:nvSpPr>
              <p:cNvPr id="8" name="平行四边形 7">
                <a:extLst>
                  <a:ext uri="{FF2B5EF4-FFF2-40B4-BE49-F238E27FC236}">
                    <a16:creationId xmlns:a16="http://schemas.microsoft.com/office/drawing/2014/main" id="{983733CB-D8E5-4CC2-86D3-B7299CAA5A06}"/>
                  </a:ext>
                </a:extLst>
              </p:cNvPr>
              <p:cNvSpPr/>
              <p:nvPr/>
            </p:nvSpPr>
            <p:spPr>
              <a:xfrm>
                <a:off x="3070727" y="196457"/>
                <a:ext cx="629587" cy="612775"/>
              </a:xfrm>
              <a:prstGeom prst="parallelogram">
                <a:avLst/>
              </a:prstGeom>
              <a:solidFill>
                <a:schemeClr val="accent1">
                  <a:lumMod val="100000"/>
                </a:schemeClr>
              </a:solid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平行四边形 8">
                <a:extLst>
                  <a:ext uri="{FF2B5EF4-FFF2-40B4-BE49-F238E27FC236}">
                    <a16:creationId xmlns:a16="http://schemas.microsoft.com/office/drawing/2014/main" id="{3AE9B9B5-B0D8-448A-98CE-2D9079CCB1FC}"/>
                  </a:ext>
                </a:extLst>
              </p:cNvPr>
              <p:cNvSpPr/>
              <p:nvPr/>
            </p:nvSpPr>
            <p:spPr>
              <a:xfrm>
                <a:off x="3133187" y="256937"/>
                <a:ext cx="629587" cy="612775"/>
              </a:xfrm>
              <a:prstGeom prst="parallelogram">
                <a:avLst/>
              </a:prstGeom>
              <a:no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cxnSp>
          <p:nvCxnSpPr>
            <p:cNvPr id="4" name="直接连接符 3">
              <a:extLst>
                <a:ext uri="{FF2B5EF4-FFF2-40B4-BE49-F238E27FC236}">
                  <a16:creationId xmlns:a16="http://schemas.microsoft.com/office/drawing/2014/main" id="{7410AA5A-B90A-4C43-83AE-4B9A046E22DD}"/>
                </a:ext>
              </a:extLst>
            </p:cNvPr>
            <p:cNvCxnSpPr>
              <a:cxnSpLocks/>
            </p:cNvCxnSpPr>
            <p:nvPr/>
          </p:nvCxnSpPr>
          <p:spPr>
            <a:xfrm>
              <a:off x="367840" y="809674"/>
              <a:ext cx="11488800" cy="0"/>
            </a:xfrm>
            <a:prstGeom prst="line">
              <a:avLst/>
            </a:prstGeom>
            <a:noFill/>
            <a:ln w="9525" cap="flat" cmpd="sng" algn="ctr">
              <a:solidFill>
                <a:schemeClr val="accent1">
                  <a:lumMod val="100000"/>
                </a:schemeClr>
              </a:solidFill>
              <a:prstDash val="solid"/>
            </a:ln>
            <a:effectLst/>
          </p:spPr>
        </p:cxnSp>
        <p:sp>
          <p:nvSpPr>
            <p:cNvPr id="5" name="文本占位符 5">
              <a:extLst>
                <a:ext uri="{FF2B5EF4-FFF2-40B4-BE49-F238E27FC236}">
                  <a16:creationId xmlns:a16="http://schemas.microsoft.com/office/drawing/2014/main" id="{965B9144-F10A-4CEF-9229-8199E22081AC}"/>
                </a:ext>
              </a:extLst>
            </p:cNvPr>
            <p:cNvSpPr txBox="1">
              <a:spLocks/>
            </p:cNvSpPr>
            <p:nvPr/>
          </p:nvSpPr>
          <p:spPr>
            <a:xfrm>
              <a:off x="1127448" y="193957"/>
              <a:ext cx="5040313" cy="612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2428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n-cs"/>
                </a:rPr>
                <a:t> </a:t>
              </a:r>
            </a:p>
          </p:txBody>
        </p:sp>
      </p:grpSp>
      <p:sp>
        <p:nvSpPr>
          <p:cNvPr id="6" name="矩形 5">
            <a:extLst>
              <a:ext uri="{FF2B5EF4-FFF2-40B4-BE49-F238E27FC236}">
                <a16:creationId xmlns:a16="http://schemas.microsoft.com/office/drawing/2014/main" id="{78C8A8C7-08B3-4C9A-8BA5-5374343645C8}"/>
              </a:ext>
            </a:extLst>
          </p:cNvPr>
          <p:cNvSpPr/>
          <p:nvPr/>
        </p:nvSpPr>
        <p:spPr>
          <a:xfrm>
            <a:off x="965233" y="82105"/>
            <a:ext cx="7811690" cy="646331"/>
          </a:xfrm>
          <a:prstGeom prst="rect">
            <a:avLst/>
          </a:prstGeom>
        </p:spPr>
        <p:txBody>
          <a:bodyPr wrap="none">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Lunar Brightness Temperature Model </a:t>
            </a:r>
            <a:endParaRPr lang="zh-CN" altLang="en-US" sz="3600" b="1" dirty="0"/>
          </a:p>
        </p:txBody>
      </p:sp>
      <p:pic>
        <p:nvPicPr>
          <p:cNvPr id="17" name="图片 16">
            <a:extLst>
              <a:ext uri="{FF2B5EF4-FFF2-40B4-BE49-F238E27FC236}">
                <a16:creationId xmlns:a16="http://schemas.microsoft.com/office/drawing/2014/main" id="{6195C00A-AF34-4BB8-B4BF-A800DDFC3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2" y="862540"/>
            <a:ext cx="4372800" cy="3279600"/>
          </a:xfrm>
          <a:prstGeom prst="rect">
            <a:avLst/>
          </a:prstGeom>
        </p:spPr>
      </p:pic>
      <p:sp>
        <p:nvSpPr>
          <p:cNvPr id="18" name="矩形 17">
            <a:extLst>
              <a:ext uri="{FF2B5EF4-FFF2-40B4-BE49-F238E27FC236}">
                <a16:creationId xmlns:a16="http://schemas.microsoft.com/office/drawing/2014/main" id="{BA101EB8-8E48-4EFA-8B04-7F64EC3F462A}"/>
              </a:ext>
            </a:extLst>
          </p:cNvPr>
          <p:cNvSpPr/>
          <p:nvPr/>
        </p:nvSpPr>
        <p:spPr>
          <a:xfrm>
            <a:off x="335361" y="4142140"/>
            <a:ext cx="3782126" cy="369332"/>
          </a:xfrm>
          <a:prstGeom prst="rect">
            <a:avLst/>
          </a:prstGeom>
        </p:spPr>
        <p:txBody>
          <a:bodyPr wrap="none">
            <a:spAutoFit/>
          </a:bodyPr>
          <a:lstStyle/>
          <a:p>
            <a:r>
              <a:rPr lang="en-US" altLang="zh-CN" b="1" dirty="0">
                <a:latin typeface="Times New Roman" panose="02020603050405020304" pitchFamily="18" charset="0"/>
                <a:ea typeface="Times New Roman" panose="02020603050405020304" pitchFamily="18" charset="0"/>
              </a:rPr>
              <a:t>Diviner Channel 7 Infrared BT Data</a:t>
            </a:r>
            <a:endParaRPr lang="zh-CN" altLang="en-US" b="1" dirty="0"/>
          </a:p>
        </p:txBody>
      </p:sp>
      <p:sp>
        <p:nvSpPr>
          <p:cNvPr id="21" name="箭头: 圆角右 20">
            <a:extLst>
              <a:ext uri="{FF2B5EF4-FFF2-40B4-BE49-F238E27FC236}">
                <a16:creationId xmlns:a16="http://schemas.microsoft.com/office/drawing/2014/main" id="{C3B3F538-36A4-4573-853C-EB1BCD9E2CC2}"/>
              </a:ext>
            </a:extLst>
          </p:cNvPr>
          <p:cNvSpPr/>
          <p:nvPr/>
        </p:nvSpPr>
        <p:spPr>
          <a:xfrm rot="5400000">
            <a:off x="4398787" y="3461015"/>
            <a:ext cx="807395" cy="660585"/>
          </a:xfrm>
          <a:prstGeom prst="bentArrow">
            <a:avLst/>
          </a:prstGeom>
          <a:solidFill>
            <a:srgbClr val="6B0261">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pic>
        <p:nvPicPr>
          <p:cNvPr id="22" name="图片 21">
            <a:extLst>
              <a:ext uri="{FF2B5EF4-FFF2-40B4-BE49-F238E27FC236}">
                <a16:creationId xmlns:a16="http://schemas.microsoft.com/office/drawing/2014/main" id="{655E6611-1538-4514-9B1C-BB41E7C50265}"/>
              </a:ext>
            </a:extLst>
          </p:cNvPr>
          <p:cNvPicPr>
            <a:picLocks noChangeAspect="1"/>
          </p:cNvPicPr>
          <p:nvPr/>
        </p:nvPicPr>
        <p:blipFill>
          <a:blip r:embed="rId4"/>
          <a:stretch>
            <a:fillRect/>
          </a:stretch>
        </p:blipFill>
        <p:spPr>
          <a:xfrm>
            <a:off x="60481" y="4609888"/>
            <a:ext cx="6566808" cy="2217523"/>
          </a:xfrm>
          <a:prstGeom prst="rect">
            <a:avLst/>
          </a:prstGeom>
        </p:spPr>
      </p:pic>
      <p:grpSp>
        <p:nvGrpSpPr>
          <p:cNvPr id="23" name="组合 22">
            <a:extLst>
              <a:ext uri="{FF2B5EF4-FFF2-40B4-BE49-F238E27FC236}">
                <a16:creationId xmlns:a16="http://schemas.microsoft.com/office/drawing/2014/main" id="{CEB65A17-6D3D-4EA4-8543-FA228B036E73}"/>
              </a:ext>
            </a:extLst>
          </p:cNvPr>
          <p:cNvGrpSpPr/>
          <p:nvPr/>
        </p:nvGrpSpPr>
        <p:grpSpPr>
          <a:xfrm>
            <a:off x="6560154" y="5507818"/>
            <a:ext cx="736652" cy="1234519"/>
            <a:chOff x="11335775" y="2212907"/>
            <a:chExt cx="1100832" cy="2513904"/>
          </a:xfrm>
        </p:grpSpPr>
        <p:pic>
          <p:nvPicPr>
            <p:cNvPr id="24" name="图片 23">
              <a:extLst>
                <a:ext uri="{FF2B5EF4-FFF2-40B4-BE49-F238E27FC236}">
                  <a16:creationId xmlns:a16="http://schemas.microsoft.com/office/drawing/2014/main" id="{F849F879-F016-4CBF-9241-4B1A2312707C}"/>
                </a:ext>
              </a:extLst>
            </p:cNvPr>
            <p:cNvPicPr>
              <a:picLocks noChangeAspect="1"/>
            </p:cNvPicPr>
            <p:nvPr/>
          </p:nvPicPr>
          <p:blipFill rotWithShape="1">
            <a:blip r:embed="rId5"/>
            <a:srcRect l="8114" t="4392"/>
            <a:stretch/>
          </p:blipFill>
          <p:spPr>
            <a:xfrm>
              <a:off x="11566231" y="2757680"/>
              <a:ext cx="319960" cy="1743297"/>
            </a:xfrm>
            <a:prstGeom prst="rect">
              <a:avLst/>
            </a:prstGeom>
          </p:spPr>
        </p:pic>
        <p:sp>
          <p:nvSpPr>
            <p:cNvPr id="25" name="文本框 24">
              <a:extLst>
                <a:ext uri="{FF2B5EF4-FFF2-40B4-BE49-F238E27FC236}">
                  <a16:creationId xmlns:a16="http://schemas.microsoft.com/office/drawing/2014/main" id="{727162F5-0C15-4245-9DEA-C25D1E66CEAD}"/>
                </a:ext>
              </a:extLst>
            </p:cNvPr>
            <p:cNvSpPr txBox="1"/>
            <p:nvPr/>
          </p:nvSpPr>
          <p:spPr>
            <a:xfrm>
              <a:off x="11335775" y="2212907"/>
              <a:ext cx="1100832" cy="277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仿宋" panose="02010609060101010101" pitchFamily="49" charset="-122"/>
                  <a:ea typeface="仿宋" panose="02010609060101010101" pitchFamily="49" charset="-122"/>
                  <a:cs typeface="+mn-cs"/>
                </a:rPr>
                <a:t>389.301</a:t>
              </a:r>
              <a:endParaRPr kumimoji="0" lang="zh-CN" altLang="en-US" sz="1200" b="0" i="0" u="none" strike="noStrike" kern="1200" cap="none" spc="0" normalizeH="0" baseline="0" noProof="0" dirty="0">
                <a:ln>
                  <a:noFill/>
                </a:ln>
                <a:solidFill>
                  <a:srgbClr val="000000"/>
                </a:solidFill>
                <a:effectLst/>
                <a:uLnTx/>
                <a:uFillTx/>
                <a:latin typeface="仿宋" panose="02010609060101010101" pitchFamily="49" charset="-122"/>
                <a:ea typeface="仿宋" panose="02010609060101010101" pitchFamily="49" charset="-122"/>
                <a:cs typeface="+mn-cs"/>
              </a:endParaRPr>
            </a:p>
          </p:txBody>
        </p:sp>
        <p:sp>
          <p:nvSpPr>
            <p:cNvPr id="26" name="文本框 25">
              <a:extLst>
                <a:ext uri="{FF2B5EF4-FFF2-40B4-BE49-F238E27FC236}">
                  <a16:creationId xmlns:a16="http://schemas.microsoft.com/office/drawing/2014/main" id="{AD7E89CF-B511-4866-BDED-917DA5C142FF}"/>
                </a:ext>
              </a:extLst>
            </p:cNvPr>
            <p:cNvSpPr txBox="1"/>
            <p:nvPr/>
          </p:nvSpPr>
          <p:spPr>
            <a:xfrm>
              <a:off x="11335775" y="4449812"/>
              <a:ext cx="1100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仿宋" panose="02010609060101010101" pitchFamily="49" charset="-122"/>
                  <a:ea typeface="仿宋" panose="02010609060101010101" pitchFamily="49" charset="-122"/>
                  <a:cs typeface="+mn-cs"/>
                </a:rPr>
                <a:t>108.987</a:t>
              </a:r>
              <a:endParaRPr kumimoji="0" lang="zh-CN" altLang="en-US" sz="1200" b="0" i="0" u="none" strike="noStrike" kern="1200" cap="none" spc="0" normalizeH="0" baseline="0" noProof="0" dirty="0">
                <a:ln>
                  <a:noFill/>
                </a:ln>
                <a:solidFill>
                  <a:srgbClr val="000000"/>
                </a:solidFill>
                <a:effectLst/>
                <a:uLnTx/>
                <a:uFillTx/>
                <a:latin typeface="仿宋" panose="02010609060101010101" pitchFamily="49" charset="-122"/>
                <a:ea typeface="仿宋" panose="02010609060101010101" pitchFamily="49" charset="-122"/>
                <a:cs typeface="+mn-cs"/>
              </a:endParaRPr>
            </a:p>
          </p:txBody>
        </p:sp>
      </p:grpSp>
      <p:sp>
        <p:nvSpPr>
          <p:cNvPr id="35" name="椭圆 34">
            <a:extLst>
              <a:ext uri="{FF2B5EF4-FFF2-40B4-BE49-F238E27FC236}">
                <a16:creationId xmlns:a16="http://schemas.microsoft.com/office/drawing/2014/main" id="{DF0F3AC7-B5D4-45C7-8CF1-53CC829AC946}"/>
              </a:ext>
            </a:extLst>
          </p:cNvPr>
          <p:cNvSpPr/>
          <p:nvPr/>
        </p:nvSpPr>
        <p:spPr>
          <a:xfrm>
            <a:off x="4472193" y="1350182"/>
            <a:ext cx="2998420" cy="2100945"/>
          </a:xfrm>
          <a:prstGeom prst="ellipse">
            <a:avLst/>
          </a:prstGeom>
          <a:solidFill>
            <a:srgbClr val="2F2AB8"/>
          </a:solidFill>
          <a:ln w="12700" cap="flat" cmpd="sng" algn="ctr">
            <a:noFill/>
            <a:prstDash val="solid"/>
            <a:miter lim="800000"/>
          </a:ln>
          <a:effectLst/>
        </p:spPr>
        <p:txBody>
          <a:bodyPr rtlCol="0" anchor="ctr"/>
          <a:lstStyle/>
          <a:p>
            <a:pPr algn="ctr"/>
            <a:r>
              <a:rPr lang="en-US" altLang="zh-CN" sz="2400" b="1" dirty="0">
                <a:solidFill>
                  <a:srgbClr val="FF0000"/>
                </a:solidFill>
                <a:latin typeface="Times New Roman" panose="02020603050405020304" pitchFamily="18" charset="0"/>
                <a:ea typeface="Times New Roman" panose="02020603050405020304" pitchFamily="18" charset="0"/>
              </a:rPr>
              <a:t>Infrared</a:t>
            </a:r>
            <a:r>
              <a:rPr lang="en-US" altLang="zh-CN" sz="2400" b="1" dirty="0">
                <a:solidFill>
                  <a:schemeClr val="bg1"/>
                </a:solidFill>
                <a:latin typeface="Times New Roman" panose="02020603050405020304" pitchFamily="18" charset="0"/>
                <a:ea typeface="Times New Roman" panose="02020603050405020304" pitchFamily="18" charset="0"/>
              </a:rPr>
              <a:t> BT </a:t>
            </a:r>
          </a:p>
          <a:p>
            <a:pPr algn="ctr"/>
            <a:r>
              <a:rPr lang="en-US" altLang="zh-CN" sz="2400" b="1" dirty="0">
                <a:solidFill>
                  <a:schemeClr val="bg1"/>
                </a:solidFill>
                <a:latin typeface="Times New Roman" panose="02020603050405020304" pitchFamily="18" charset="0"/>
                <a:ea typeface="Times New Roman" panose="02020603050405020304" pitchFamily="18" charset="0"/>
              </a:rPr>
              <a:t>&amp;</a:t>
            </a:r>
          </a:p>
          <a:p>
            <a:pPr algn="ctr"/>
            <a:r>
              <a:rPr lang="en-US" altLang="zh-CN" sz="2400" b="1" dirty="0">
                <a:solidFill>
                  <a:srgbClr val="FF0000"/>
                </a:solidFill>
                <a:latin typeface="Times New Roman" panose="02020603050405020304" pitchFamily="18" charset="0"/>
                <a:ea typeface="Times New Roman" panose="02020603050405020304" pitchFamily="18" charset="0"/>
              </a:rPr>
              <a:t>microwave</a:t>
            </a:r>
            <a:r>
              <a:rPr lang="en-US" altLang="zh-CN" sz="2400" b="1" dirty="0">
                <a:solidFill>
                  <a:schemeClr val="bg1"/>
                </a:solidFill>
                <a:latin typeface="Times New Roman" panose="02020603050405020304" pitchFamily="18" charset="0"/>
                <a:ea typeface="Times New Roman" panose="02020603050405020304" pitchFamily="18" charset="0"/>
              </a:rPr>
              <a:t> BT</a:t>
            </a:r>
          </a:p>
          <a:p>
            <a:pPr algn="ctr"/>
            <a:r>
              <a:rPr lang="en-US" altLang="zh-CN" sz="2400" b="1" kern="0" dirty="0">
                <a:solidFill>
                  <a:schemeClr val="bg1"/>
                </a:solidFill>
                <a:latin typeface="Times New Roman" panose="02020603050405020304" pitchFamily="18" charset="0"/>
                <a:ea typeface="微软雅黑"/>
                <a:cs typeface="Times New Roman" panose="02020603050405020304" pitchFamily="18" charset="0"/>
                <a:sym typeface="+mn-lt"/>
              </a:rPr>
              <a:t>relationship?</a:t>
            </a:r>
            <a:endParaRPr lang="zh-CN" altLang="en-US" sz="2400" b="1" kern="0" dirty="0">
              <a:solidFill>
                <a:schemeClr val="bg1"/>
              </a:solidFill>
              <a:latin typeface="Times New Roman" panose="02020603050405020304" pitchFamily="18" charset="0"/>
              <a:ea typeface="微软雅黑"/>
              <a:cs typeface="Times New Roman" panose="02020603050405020304" pitchFamily="18" charset="0"/>
              <a:sym typeface="+mn-lt"/>
            </a:endParaRPr>
          </a:p>
        </p:txBody>
      </p:sp>
      <p:grpSp>
        <p:nvGrpSpPr>
          <p:cNvPr id="44" name="组合 43">
            <a:extLst>
              <a:ext uri="{FF2B5EF4-FFF2-40B4-BE49-F238E27FC236}">
                <a16:creationId xmlns:a16="http://schemas.microsoft.com/office/drawing/2014/main" id="{13F948A9-CA79-4BA4-BCD3-C6C2EFFF8905}"/>
              </a:ext>
            </a:extLst>
          </p:cNvPr>
          <p:cNvGrpSpPr>
            <a:grpSpLocks noChangeAspect="1"/>
          </p:cNvGrpSpPr>
          <p:nvPr/>
        </p:nvGrpSpPr>
        <p:grpSpPr>
          <a:xfrm>
            <a:off x="7500799" y="839987"/>
            <a:ext cx="4691201" cy="5262259"/>
            <a:chOff x="7144302" y="806732"/>
            <a:chExt cx="5052054" cy="5667038"/>
          </a:xfrm>
        </p:grpSpPr>
        <p:pic>
          <p:nvPicPr>
            <p:cNvPr id="50" name="图片 49">
              <a:extLst>
                <a:ext uri="{FF2B5EF4-FFF2-40B4-BE49-F238E27FC236}">
                  <a16:creationId xmlns:a16="http://schemas.microsoft.com/office/drawing/2014/main" id="{2E494D6C-AE00-4875-8F0E-0A512511DDC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671050" y="806732"/>
              <a:ext cx="2520950" cy="1887220"/>
            </a:xfrm>
            <a:prstGeom prst="rect">
              <a:avLst/>
            </a:prstGeom>
            <a:noFill/>
            <a:ln>
              <a:noFill/>
            </a:ln>
          </p:spPr>
        </p:pic>
        <p:pic>
          <p:nvPicPr>
            <p:cNvPr id="51" name="图片 50">
              <a:extLst>
                <a:ext uri="{FF2B5EF4-FFF2-40B4-BE49-F238E27FC236}">
                  <a16:creationId xmlns:a16="http://schemas.microsoft.com/office/drawing/2014/main" id="{87E55791-0944-47A7-9010-5D8E9050B35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671050" y="2689450"/>
              <a:ext cx="2520950" cy="1887220"/>
            </a:xfrm>
            <a:prstGeom prst="rect">
              <a:avLst/>
            </a:prstGeom>
            <a:noFill/>
            <a:ln>
              <a:noFill/>
            </a:ln>
          </p:spPr>
        </p:pic>
        <p:pic>
          <p:nvPicPr>
            <p:cNvPr id="52" name="图片 51">
              <a:extLst>
                <a:ext uri="{FF2B5EF4-FFF2-40B4-BE49-F238E27FC236}">
                  <a16:creationId xmlns:a16="http://schemas.microsoft.com/office/drawing/2014/main" id="{5DB67763-E4B9-4A20-B1C5-BAE22C3890EA}"/>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675406" y="4576822"/>
              <a:ext cx="2520950" cy="1887220"/>
            </a:xfrm>
            <a:prstGeom prst="rect">
              <a:avLst/>
            </a:prstGeom>
            <a:noFill/>
            <a:ln>
              <a:noFill/>
            </a:ln>
          </p:spPr>
        </p:pic>
        <p:pic>
          <p:nvPicPr>
            <p:cNvPr id="53" name="图片 52">
              <a:extLst>
                <a:ext uri="{FF2B5EF4-FFF2-40B4-BE49-F238E27FC236}">
                  <a16:creationId xmlns:a16="http://schemas.microsoft.com/office/drawing/2014/main" id="{09663380-F816-459C-B900-3A64B415A19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145744" y="806732"/>
              <a:ext cx="2520950" cy="1887220"/>
            </a:xfrm>
            <a:prstGeom prst="rect">
              <a:avLst/>
            </a:prstGeom>
            <a:noFill/>
            <a:ln>
              <a:noFill/>
            </a:ln>
          </p:spPr>
        </p:pic>
        <p:pic>
          <p:nvPicPr>
            <p:cNvPr id="54" name="图片 53">
              <a:extLst>
                <a:ext uri="{FF2B5EF4-FFF2-40B4-BE49-F238E27FC236}">
                  <a16:creationId xmlns:a16="http://schemas.microsoft.com/office/drawing/2014/main" id="{9009056E-256A-48F7-A12F-F05388A1C2DB}"/>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7153385" y="2699080"/>
              <a:ext cx="2520950" cy="1887220"/>
            </a:xfrm>
            <a:prstGeom prst="rect">
              <a:avLst/>
            </a:prstGeom>
            <a:noFill/>
            <a:ln>
              <a:noFill/>
            </a:ln>
          </p:spPr>
        </p:pic>
        <p:pic>
          <p:nvPicPr>
            <p:cNvPr id="55" name="图片 54">
              <a:extLst>
                <a:ext uri="{FF2B5EF4-FFF2-40B4-BE49-F238E27FC236}">
                  <a16:creationId xmlns:a16="http://schemas.microsoft.com/office/drawing/2014/main" id="{7130327E-7C80-4D40-8E53-34C30BE0F805}"/>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7144302" y="4586550"/>
              <a:ext cx="2520950" cy="1887220"/>
            </a:xfrm>
            <a:prstGeom prst="rect">
              <a:avLst/>
            </a:prstGeom>
            <a:noFill/>
            <a:ln>
              <a:noFill/>
            </a:ln>
          </p:spPr>
        </p:pic>
      </p:grpSp>
      <p:sp>
        <p:nvSpPr>
          <p:cNvPr id="46" name="矩形 45">
            <a:extLst>
              <a:ext uri="{FF2B5EF4-FFF2-40B4-BE49-F238E27FC236}">
                <a16:creationId xmlns:a16="http://schemas.microsoft.com/office/drawing/2014/main" id="{2B8A6459-8526-4F83-897C-EAAA9E89A7F4}"/>
              </a:ext>
            </a:extLst>
          </p:cNvPr>
          <p:cNvSpPr/>
          <p:nvPr/>
        </p:nvSpPr>
        <p:spPr>
          <a:xfrm>
            <a:off x="7165723" y="6181080"/>
            <a:ext cx="5076881" cy="646331"/>
          </a:xfrm>
          <a:prstGeom prst="rect">
            <a:avLst/>
          </a:prstGeom>
        </p:spPr>
        <p:txBody>
          <a:bodyPr wrap="square">
            <a:spAutoFit/>
          </a:bodyPr>
          <a:lstStyle/>
          <a:p>
            <a:pPr algn="ctr"/>
            <a:r>
              <a:rPr lang="en-US" altLang="zh-CN" b="1" dirty="0">
                <a:latin typeface="Times New Roman" panose="02020603050405020304" pitchFamily="18" charset="0"/>
                <a:ea typeface="Times New Roman" panose="02020603050405020304" pitchFamily="18" charset="0"/>
              </a:rPr>
              <a:t>The changes of BT data from different sources in the latitudinal direction at different times.</a:t>
            </a:r>
            <a:endParaRPr lang="zh-CN" altLang="en-US" b="1" dirty="0"/>
          </a:p>
        </p:txBody>
      </p:sp>
      <p:sp>
        <p:nvSpPr>
          <p:cNvPr id="10" name="灯片编号占位符 9">
            <a:extLst>
              <a:ext uri="{FF2B5EF4-FFF2-40B4-BE49-F238E27FC236}">
                <a16:creationId xmlns:a16="http://schemas.microsoft.com/office/drawing/2014/main" id="{227149ED-D59B-4959-22CF-370ECFC64158}"/>
              </a:ext>
            </a:extLst>
          </p:cNvPr>
          <p:cNvSpPr>
            <a:spLocks noGrp="1"/>
          </p:cNvSpPr>
          <p:nvPr>
            <p:ph type="sldNum" sz="quarter" idx="12"/>
          </p:nvPr>
        </p:nvSpPr>
        <p:spPr/>
        <p:txBody>
          <a:bodyPr/>
          <a:lstStyle/>
          <a:p>
            <a:fld id="{FE1282D0-AAD4-45D4-BBB1-9C369370A4D1}" type="slidenum">
              <a:rPr lang="zh-CN" altLang="en-US" smtClean="0"/>
              <a:t>7</a:t>
            </a:fld>
            <a:endParaRPr lang="zh-CN" altLang="en-US"/>
          </a:p>
        </p:txBody>
      </p:sp>
    </p:spTree>
    <p:extLst>
      <p:ext uri="{BB962C8B-B14F-4D97-AF65-F5344CB8AC3E}">
        <p14:creationId xmlns:p14="http://schemas.microsoft.com/office/powerpoint/2010/main" val="68387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962EFA29-1E7A-4E73-8D35-3C4F245BBFE8}"/>
              </a:ext>
            </a:extLst>
          </p:cNvPr>
          <p:cNvSpPr/>
          <p:nvPr/>
        </p:nvSpPr>
        <p:spPr>
          <a:xfrm>
            <a:off x="6404707" y="2774768"/>
            <a:ext cx="1406160" cy="1361821"/>
          </a:xfrm>
          <a:prstGeom prst="roundRect">
            <a:avLst/>
          </a:prstGeom>
          <a:solidFill>
            <a:srgbClr val="265699">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grpSp>
        <p:nvGrpSpPr>
          <p:cNvPr id="2" name="组合 1">
            <a:extLst>
              <a:ext uri="{FF2B5EF4-FFF2-40B4-BE49-F238E27FC236}">
                <a16:creationId xmlns:a16="http://schemas.microsoft.com/office/drawing/2014/main" id="{CDB851DC-0E2C-4B1D-A12C-1FD1E058D457}"/>
              </a:ext>
            </a:extLst>
          </p:cNvPr>
          <p:cNvGrpSpPr/>
          <p:nvPr/>
        </p:nvGrpSpPr>
        <p:grpSpPr>
          <a:xfrm>
            <a:off x="335361" y="116633"/>
            <a:ext cx="11521279" cy="693041"/>
            <a:chOff x="335361" y="116633"/>
            <a:chExt cx="11521279" cy="693041"/>
          </a:xfrm>
        </p:grpSpPr>
        <p:grpSp>
          <p:nvGrpSpPr>
            <p:cNvPr id="3" name="组合 2">
              <a:extLst>
                <a:ext uri="{FF2B5EF4-FFF2-40B4-BE49-F238E27FC236}">
                  <a16:creationId xmlns:a16="http://schemas.microsoft.com/office/drawing/2014/main" id="{C68CF940-C7B7-4149-96F3-696561F0477D}"/>
                </a:ext>
              </a:extLst>
            </p:cNvPr>
            <p:cNvGrpSpPr/>
            <p:nvPr/>
          </p:nvGrpSpPr>
          <p:grpSpPr>
            <a:xfrm>
              <a:off x="335361" y="116633"/>
              <a:ext cx="629872" cy="612768"/>
              <a:chOff x="3070727" y="196457"/>
              <a:chExt cx="692047" cy="673255"/>
            </a:xfrm>
          </p:grpSpPr>
          <p:sp>
            <p:nvSpPr>
              <p:cNvPr id="8" name="平行四边形 7">
                <a:extLst>
                  <a:ext uri="{FF2B5EF4-FFF2-40B4-BE49-F238E27FC236}">
                    <a16:creationId xmlns:a16="http://schemas.microsoft.com/office/drawing/2014/main" id="{983733CB-D8E5-4CC2-86D3-B7299CAA5A06}"/>
                  </a:ext>
                </a:extLst>
              </p:cNvPr>
              <p:cNvSpPr/>
              <p:nvPr/>
            </p:nvSpPr>
            <p:spPr>
              <a:xfrm>
                <a:off x="3070727" y="196457"/>
                <a:ext cx="629587" cy="612775"/>
              </a:xfrm>
              <a:prstGeom prst="parallelogram">
                <a:avLst/>
              </a:prstGeom>
              <a:solidFill>
                <a:schemeClr val="accent1">
                  <a:lumMod val="100000"/>
                </a:schemeClr>
              </a:solid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平行四边形 8">
                <a:extLst>
                  <a:ext uri="{FF2B5EF4-FFF2-40B4-BE49-F238E27FC236}">
                    <a16:creationId xmlns:a16="http://schemas.microsoft.com/office/drawing/2014/main" id="{3AE9B9B5-B0D8-448A-98CE-2D9079CCB1FC}"/>
                  </a:ext>
                </a:extLst>
              </p:cNvPr>
              <p:cNvSpPr/>
              <p:nvPr/>
            </p:nvSpPr>
            <p:spPr>
              <a:xfrm>
                <a:off x="3133187" y="256937"/>
                <a:ext cx="629587" cy="612775"/>
              </a:xfrm>
              <a:prstGeom prst="parallelogram">
                <a:avLst/>
              </a:prstGeom>
              <a:no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cxnSp>
          <p:nvCxnSpPr>
            <p:cNvPr id="4" name="直接连接符 3">
              <a:extLst>
                <a:ext uri="{FF2B5EF4-FFF2-40B4-BE49-F238E27FC236}">
                  <a16:creationId xmlns:a16="http://schemas.microsoft.com/office/drawing/2014/main" id="{7410AA5A-B90A-4C43-83AE-4B9A046E22DD}"/>
                </a:ext>
              </a:extLst>
            </p:cNvPr>
            <p:cNvCxnSpPr>
              <a:cxnSpLocks/>
            </p:cNvCxnSpPr>
            <p:nvPr/>
          </p:nvCxnSpPr>
          <p:spPr>
            <a:xfrm>
              <a:off x="367840" y="809674"/>
              <a:ext cx="11488800" cy="0"/>
            </a:xfrm>
            <a:prstGeom prst="line">
              <a:avLst/>
            </a:prstGeom>
            <a:noFill/>
            <a:ln w="9525" cap="flat" cmpd="sng" algn="ctr">
              <a:solidFill>
                <a:schemeClr val="accent1">
                  <a:lumMod val="100000"/>
                </a:schemeClr>
              </a:solidFill>
              <a:prstDash val="solid"/>
            </a:ln>
            <a:effectLst/>
          </p:spPr>
        </p:cxnSp>
        <p:sp>
          <p:nvSpPr>
            <p:cNvPr id="5" name="文本占位符 5">
              <a:extLst>
                <a:ext uri="{FF2B5EF4-FFF2-40B4-BE49-F238E27FC236}">
                  <a16:creationId xmlns:a16="http://schemas.microsoft.com/office/drawing/2014/main" id="{965B9144-F10A-4CEF-9229-8199E22081AC}"/>
                </a:ext>
              </a:extLst>
            </p:cNvPr>
            <p:cNvSpPr txBox="1">
              <a:spLocks/>
            </p:cNvSpPr>
            <p:nvPr/>
          </p:nvSpPr>
          <p:spPr>
            <a:xfrm>
              <a:off x="1127448" y="193957"/>
              <a:ext cx="5040313" cy="612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2428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n-cs"/>
                </a:rPr>
                <a:t> </a:t>
              </a:r>
            </a:p>
          </p:txBody>
        </p:sp>
      </p:grpSp>
      <p:sp>
        <p:nvSpPr>
          <p:cNvPr id="6" name="矩形 5">
            <a:extLst>
              <a:ext uri="{FF2B5EF4-FFF2-40B4-BE49-F238E27FC236}">
                <a16:creationId xmlns:a16="http://schemas.microsoft.com/office/drawing/2014/main" id="{78C8A8C7-08B3-4C9A-8BA5-5374343645C8}"/>
              </a:ext>
            </a:extLst>
          </p:cNvPr>
          <p:cNvSpPr/>
          <p:nvPr/>
        </p:nvSpPr>
        <p:spPr>
          <a:xfrm>
            <a:off x="965233" y="82105"/>
            <a:ext cx="7811690" cy="646331"/>
          </a:xfrm>
          <a:prstGeom prst="rect">
            <a:avLst/>
          </a:prstGeom>
        </p:spPr>
        <p:txBody>
          <a:bodyPr wrap="none">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Lunar Brightness Temperature Model </a:t>
            </a:r>
            <a:endParaRPr lang="zh-CN" altLang="en-US" sz="3600" b="1" dirty="0"/>
          </a:p>
        </p:txBody>
      </p:sp>
      <p:pic>
        <p:nvPicPr>
          <p:cNvPr id="19" name="图片 18">
            <a:extLst>
              <a:ext uri="{FF2B5EF4-FFF2-40B4-BE49-F238E27FC236}">
                <a16:creationId xmlns:a16="http://schemas.microsoft.com/office/drawing/2014/main" id="{9F3344A5-80D0-417E-B46A-9BC7B643A5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5988" y="3784529"/>
            <a:ext cx="3565313" cy="2669043"/>
          </a:xfrm>
          <a:prstGeom prst="rect">
            <a:avLst/>
          </a:prstGeom>
          <a:noFill/>
          <a:ln>
            <a:noFill/>
          </a:ln>
        </p:spPr>
      </p:pic>
      <p:sp>
        <p:nvSpPr>
          <p:cNvPr id="15" name="矩形 14">
            <a:extLst>
              <a:ext uri="{FF2B5EF4-FFF2-40B4-BE49-F238E27FC236}">
                <a16:creationId xmlns:a16="http://schemas.microsoft.com/office/drawing/2014/main" id="{2B4F5FBE-4780-4F8D-A287-46ABCD6D57D3}"/>
              </a:ext>
            </a:extLst>
          </p:cNvPr>
          <p:cNvSpPr/>
          <p:nvPr/>
        </p:nvSpPr>
        <p:spPr>
          <a:xfrm>
            <a:off x="6423417" y="2936549"/>
            <a:ext cx="1336677" cy="1015663"/>
          </a:xfrm>
          <a:prstGeom prst="rect">
            <a:avLst/>
          </a:prstGeom>
        </p:spPr>
        <p:txBody>
          <a:bodyPr wrap="square">
            <a:spAutoFit/>
          </a:bodyPr>
          <a:lstStyle/>
          <a:p>
            <a:pPr algn="ctr">
              <a:spcAft>
                <a:spcPts val="0"/>
              </a:spcAft>
            </a:pPr>
            <a:r>
              <a:rPr lang="en-US" altLang="zh-CN" sz="2000" b="1" dirty="0">
                <a:solidFill>
                  <a:schemeClr val="bg1"/>
                </a:solidFill>
                <a:latin typeface="Times New Roman" panose="02020603050405020304" pitchFamily="18" charset="0"/>
                <a:ea typeface="Times New Roman" panose="02020603050405020304" pitchFamily="18" charset="0"/>
              </a:rPr>
              <a:t>Numerical Modeling Methods</a:t>
            </a:r>
            <a:endParaRPr lang="zh-CN" altLang="zh-CN" sz="1400" dirty="0">
              <a:solidFill>
                <a:schemeClr val="bg1"/>
              </a:solidFill>
              <a:effectLst/>
              <a:latin typeface="Times New Roman" panose="02020603050405020304" pitchFamily="18" charset="0"/>
              <a:ea typeface="MS Mincho" panose="02020609040205080304" pitchFamily="49" charset="-128"/>
            </a:endParaRPr>
          </a:p>
        </p:txBody>
      </p:sp>
      <p:sp>
        <p:nvSpPr>
          <p:cNvPr id="20" name="矩形 19">
            <a:extLst>
              <a:ext uri="{FF2B5EF4-FFF2-40B4-BE49-F238E27FC236}">
                <a16:creationId xmlns:a16="http://schemas.microsoft.com/office/drawing/2014/main" id="{AFA39EDC-9A90-49C4-BB17-DFE9FB33D36A}"/>
              </a:ext>
            </a:extLst>
          </p:cNvPr>
          <p:cNvSpPr/>
          <p:nvPr/>
        </p:nvSpPr>
        <p:spPr>
          <a:xfrm>
            <a:off x="8185454" y="3415197"/>
            <a:ext cx="4006546" cy="369332"/>
          </a:xfrm>
          <a:prstGeom prst="rect">
            <a:avLst/>
          </a:prstGeom>
        </p:spPr>
        <p:txBody>
          <a:bodyPr wrap="none">
            <a:spAutoFit/>
          </a:bodyPr>
          <a:lstStyle/>
          <a:p>
            <a:r>
              <a:rPr lang="en-US" altLang="zh-CN" b="1" dirty="0">
                <a:latin typeface="Times New Roman" panose="02020603050405020304" pitchFamily="18" charset="0"/>
                <a:ea typeface="Times New Roman" panose="02020603050405020304" pitchFamily="18" charset="0"/>
              </a:rPr>
              <a:t> Scatter fitting of multi-source BT data</a:t>
            </a:r>
            <a:endParaRPr lang="zh-CN" altLang="en-US" b="1" dirty="0"/>
          </a:p>
        </p:txBody>
      </p:sp>
      <p:sp>
        <p:nvSpPr>
          <p:cNvPr id="22" name="矩形 21">
            <a:extLst>
              <a:ext uri="{FF2B5EF4-FFF2-40B4-BE49-F238E27FC236}">
                <a16:creationId xmlns:a16="http://schemas.microsoft.com/office/drawing/2014/main" id="{6959BDCD-FBD6-4716-9934-15BD003AE612}"/>
              </a:ext>
            </a:extLst>
          </p:cNvPr>
          <p:cNvSpPr/>
          <p:nvPr/>
        </p:nvSpPr>
        <p:spPr>
          <a:xfrm>
            <a:off x="6841992" y="6462660"/>
            <a:ext cx="5470408" cy="369332"/>
          </a:xfrm>
          <a:prstGeom prst="rect">
            <a:avLst/>
          </a:prstGeom>
        </p:spPr>
        <p:txBody>
          <a:bodyPr wrap="none">
            <a:spAutoFit/>
          </a:bodyPr>
          <a:lstStyle/>
          <a:p>
            <a:r>
              <a:rPr lang="en-US" altLang="zh-CN" b="1" dirty="0">
                <a:latin typeface="Times New Roman" panose="02020603050405020304" pitchFamily="18" charset="0"/>
                <a:ea typeface="Times New Roman" panose="02020603050405020304" pitchFamily="18" charset="0"/>
              </a:rPr>
              <a:t>Model effects considering only numerical relationship</a:t>
            </a:r>
            <a:endParaRPr lang="zh-CN" altLang="en-US" b="1" dirty="0"/>
          </a:p>
        </p:txBody>
      </p:sp>
      <p:pic>
        <p:nvPicPr>
          <p:cNvPr id="25" name="图片 24">
            <a:extLst>
              <a:ext uri="{FF2B5EF4-FFF2-40B4-BE49-F238E27FC236}">
                <a16:creationId xmlns:a16="http://schemas.microsoft.com/office/drawing/2014/main" id="{D0C7380B-D1CB-4F96-96C2-E037614E61CB}"/>
              </a:ext>
            </a:extLst>
          </p:cNvPr>
          <p:cNvPicPr>
            <a:picLocks noChangeAspect="1"/>
          </p:cNvPicPr>
          <p:nvPr/>
        </p:nvPicPr>
        <p:blipFill rotWithShape="1">
          <a:blip r:embed="rId5">
            <a:extLst>
              <a:ext uri="{28A0092B-C50C-407E-A947-70E740481C1C}">
                <a14:useLocalDpi xmlns:a14="http://schemas.microsoft.com/office/drawing/2010/main" val="0"/>
              </a:ext>
            </a:extLst>
          </a:blip>
          <a:srcRect l="11402" t="32104" r="15186" b="25696"/>
          <a:stretch/>
        </p:blipFill>
        <p:spPr>
          <a:xfrm>
            <a:off x="35874" y="3519648"/>
            <a:ext cx="5341582" cy="2171266"/>
          </a:xfrm>
          <a:prstGeom prst="rect">
            <a:avLst/>
          </a:prstGeom>
        </p:spPr>
      </p:pic>
      <p:pic>
        <p:nvPicPr>
          <p:cNvPr id="26" name="图片 25">
            <a:extLst>
              <a:ext uri="{FF2B5EF4-FFF2-40B4-BE49-F238E27FC236}">
                <a16:creationId xmlns:a16="http://schemas.microsoft.com/office/drawing/2014/main" id="{8C65AD55-D435-4F6D-A910-C24117B5D7C4}"/>
              </a:ext>
            </a:extLst>
          </p:cNvPr>
          <p:cNvPicPr>
            <a:picLocks noChangeAspect="1"/>
          </p:cNvPicPr>
          <p:nvPr/>
        </p:nvPicPr>
        <p:blipFill rotWithShape="1">
          <a:blip r:embed="rId6">
            <a:extLst>
              <a:ext uri="{28A0092B-C50C-407E-A947-70E740481C1C}">
                <a14:useLocalDpi xmlns:a14="http://schemas.microsoft.com/office/drawing/2010/main" val="0"/>
              </a:ext>
            </a:extLst>
          </a:blip>
          <a:srcRect l="11403" t="31715" r="15186" b="24531"/>
          <a:stretch/>
        </p:blipFill>
        <p:spPr>
          <a:xfrm>
            <a:off x="130699" y="1130197"/>
            <a:ext cx="5151933" cy="2171266"/>
          </a:xfrm>
          <a:prstGeom prst="rect">
            <a:avLst/>
          </a:prstGeom>
        </p:spPr>
      </p:pic>
      <p:sp>
        <p:nvSpPr>
          <p:cNvPr id="23" name="矩形 22">
            <a:extLst>
              <a:ext uri="{FF2B5EF4-FFF2-40B4-BE49-F238E27FC236}">
                <a16:creationId xmlns:a16="http://schemas.microsoft.com/office/drawing/2014/main" id="{D9ACC4D2-8EF3-461E-872C-C05728C5F08A}"/>
              </a:ext>
            </a:extLst>
          </p:cNvPr>
          <p:cNvSpPr/>
          <p:nvPr/>
        </p:nvSpPr>
        <p:spPr>
          <a:xfrm>
            <a:off x="130699" y="5716975"/>
            <a:ext cx="5209582" cy="646331"/>
          </a:xfrm>
          <a:prstGeom prst="rect">
            <a:avLst/>
          </a:prstGeom>
        </p:spPr>
        <p:txBody>
          <a:bodyPr wrap="square">
            <a:spAutoFit/>
          </a:bodyPr>
          <a:lstStyle/>
          <a:p>
            <a:pPr algn="ctr"/>
            <a:r>
              <a:rPr lang="zh-CN" altLang="en-US" b="1" dirty="0">
                <a:latin typeface="Times New Roman" panose="02020603050405020304" pitchFamily="18" charset="0"/>
                <a:cs typeface="Times New Roman" panose="02020603050405020304" pitchFamily="18" charset="0"/>
              </a:rPr>
              <a:t>Distribution of microwave and infrared brightness temperature at </a:t>
            </a:r>
            <a:r>
              <a:rPr lang="en-US" altLang="zh-CN" b="1" dirty="0">
                <a:latin typeface="Times New Roman" panose="02020603050405020304" pitchFamily="18" charset="0"/>
                <a:cs typeface="Times New Roman" panose="02020603050405020304" pitchFamily="18" charset="0"/>
              </a:rPr>
              <a:t>12</a:t>
            </a:r>
            <a:r>
              <a:rPr lang="zh-CN" altLang="en-US" b="1" dirty="0">
                <a:latin typeface="Times New Roman" panose="02020603050405020304" pitchFamily="18" charset="0"/>
                <a:cs typeface="Times New Roman" panose="02020603050405020304" pitchFamily="18" charset="0"/>
              </a:rPr>
              <a:t>：</a:t>
            </a:r>
            <a:r>
              <a:rPr lang="en-US" altLang="zh-CN" b="1" dirty="0">
                <a:latin typeface="Times New Roman" panose="02020603050405020304" pitchFamily="18" charset="0"/>
                <a:cs typeface="Times New Roman" panose="02020603050405020304" pitchFamily="18" charset="0"/>
              </a:rPr>
              <a:t>00</a:t>
            </a:r>
            <a:endParaRPr lang="zh-CN" altLang="en-US" b="1" dirty="0">
              <a:latin typeface="Times New Roman" panose="02020603050405020304" pitchFamily="18" charset="0"/>
              <a:cs typeface="Times New Roman" panose="02020603050405020304" pitchFamily="18" charset="0"/>
            </a:endParaRPr>
          </a:p>
        </p:txBody>
      </p:sp>
      <p:sp>
        <p:nvSpPr>
          <p:cNvPr id="24" name="箭头: V 形 23">
            <a:extLst>
              <a:ext uri="{FF2B5EF4-FFF2-40B4-BE49-F238E27FC236}">
                <a16:creationId xmlns:a16="http://schemas.microsoft.com/office/drawing/2014/main" id="{D484D4C1-0C62-453B-B352-919857C10EC2}"/>
              </a:ext>
            </a:extLst>
          </p:cNvPr>
          <p:cNvSpPr/>
          <p:nvPr/>
        </p:nvSpPr>
        <p:spPr>
          <a:xfrm>
            <a:off x="5377456" y="2985802"/>
            <a:ext cx="899004" cy="1015570"/>
          </a:xfrm>
          <a:prstGeom prst="chevron">
            <a:avLst/>
          </a:prstGeom>
          <a:solidFill>
            <a:srgbClr val="6B0261">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pic>
        <p:nvPicPr>
          <p:cNvPr id="33" name="图片 32">
            <a:extLst>
              <a:ext uri="{FF2B5EF4-FFF2-40B4-BE49-F238E27FC236}">
                <a16:creationId xmlns:a16="http://schemas.microsoft.com/office/drawing/2014/main" id="{14E4E263-100F-4C96-964B-1F8A4619B780}"/>
              </a:ext>
            </a:extLst>
          </p:cNvPr>
          <p:cNvPicPr>
            <a:picLocks/>
          </p:cNvPicPr>
          <p:nvPr/>
        </p:nvPicPr>
        <p:blipFill rotWithShape="1">
          <a:blip r:embed="rId7"/>
          <a:srcRect l="49086" t="18744" r="16065" b="14345"/>
          <a:stretch/>
        </p:blipFill>
        <p:spPr>
          <a:xfrm>
            <a:off x="5688976" y="4546264"/>
            <a:ext cx="2462802" cy="518613"/>
          </a:xfrm>
          <a:prstGeom prst="rect">
            <a:avLst/>
          </a:prstGeom>
        </p:spPr>
      </p:pic>
      <p:graphicFrame>
        <p:nvGraphicFramePr>
          <p:cNvPr id="34" name="对象 33">
            <a:extLst>
              <a:ext uri="{FF2B5EF4-FFF2-40B4-BE49-F238E27FC236}">
                <a16:creationId xmlns:a16="http://schemas.microsoft.com/office/drawing/2014/main" id="{B7606EE9-BE29-41B6-A811-CC3FF373BA55}"/>
              </a:ext>
            </a:extLst>
          </p:cNvPr>
          <p:cNvGraphicFramePr>
            <a:graphicFrameLocks noChangeAspect="1"/>
          </p:cNvGraphicFramePr>
          <p:nvPr>
            <p:extLst>
              <p:ext uri="{D42A27DB-BD31-4B8C-83A1-F6EECF244321}">
                <p14:modId xmlns:p14="http://schemas.microsoft.com/office/powerpoint/2010/main" val="670110509"/>
              </p:ext>
            </p:extLst>
          </p:nvPr>
        </p:nvGraphicFramePr>
        <p:xfrm>
          <a:off x="5160327" y="5182312"/>
          <a:ext cx="3862856" cy="443817"/>
        </p:xfrm>
        <a:graphic>
          <a:graphicData uri="http://schemas.openxmlformats.org/presentationml/2006/ole">
            <mc:AlternateContent xmlns:mc="http://schemas.openxmlformats.org/markup-compatibility/2006">
              <mc:Choice xmlns:v="urn:schemas-microsoft-com:vml" Requires="v">
                <p:oleObj spid="_x0000_s1041" name="Equation" r:id="rId8" imgW="1765080" imgH="203040" progId="Equation.DSMT4">
                  <p:embed/>
                </p:oleObj>
              </mc:Choice>
              <mc:Fallback>
                <p:oleObj name="Equation" r:id="rId8" imgW="1765080" imgH="203040" progId="Equation.DSMT4">
                  <p:embed/>
                  <p:pic>
                    <p:nvPicPr>
                      <p:cNvPr id="0" name=""/>
                      <p:cNvPicPr/>
                      <p:nvPr/>
                    </p:nvPicPr>
                    <p:blipFill>
                      <a:blip r:embed="rId9"/>
                      <a:stretch>
                        <a:fillRect/>
                      </a:stretch>
                    </p:blipFill>
                    <p:spPr>
                      <a:xfrm>
                        <a:off x="5160327" y="5182312"/>
                        <a:ext cx="3862856" cy="443817"/>
                      </a:xfrm>
                      <a:prstGeom prst="rect">
                        <a:avLst/>
                      </a:prstGeom>
                    </p:spPr>
                  </p:pic>
                </p:oleObj>
              </mc:Fallback>
            </mc:AlternateContent>
          </a:graphicData>
        </a:graphic>
      </p:graphicFrame>
      <p:sp>
        <p:nvSpPr>
          <p:cNvPr id="10" name="灯片编号占位符 9">
            <a:extLst>
              <a:ext uri="{FF2B5EF4-FFF2-40B4-BE49-F238E27FC236}">
                <a16:creationId xmlns:a16="http://schemas.microsoft.com/office/drawing/2014/main" id="{05B5EBBF-85F2-A77F-49D7-F5E934A8905A}"/>
              </a:ext>
            </a:extLst>
          </p:cNvPr>
          <p:cNvSpPr>
            <a:spLocks noGrp="1"/>
          </p:cNvSpPr>
          <p:nvPr>
            <p:ph type="sldNum" sz="quarter" idx="12"/>
          </p:nvPr>
        </p:nvSpPr>
        <p:spPr/>
        <p:txBody>
          <a:bodyPr/>
          <a:lstStyle/>
          <a:p>
            <a:fld id="{FE1282D0-AAD4-45D4-BBB1-9C369370A4D1}" type="slidenum">
              <a:rPr lang="zh-CN" altLang="en-US" smtClean="0"/>
              <a:t>8</a:t>
            </a:fld>
            <a:endParaRPr lang="zh-CN" altLang="en-US"/>
          </a:p>
        </p:txBody>
      </p:sp>
      <p:pic>
        <p:nvPicPr>
          <p:cNvPr id="27" name="图片 26">
            <a:extLst>
              <a:ext uri="{FF2B5EF4-FFF2-40B4-BE49-F238E27FC236}">
                <a16:creationId xmlns:a16="http://schemas.microsoft.com/office/drawing/2014/main" id="{EB618F11-AECD-45A9-8749-DD890BB44FD2}"/>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8495988" y="674355"/>
            <a:ext cx="3565313" cy="2707142"/>
          </a:xfrm>
          <a:prstGeom prst="rect">
            <a:avLst/>
          </a:prstGeom>
          <a:noFill/>
          <a:ln>
            <a:noFill/>
          </a:ln>
        </p:spPr>
      </p:pic>
    </p:spTree>
    <p:extLst>
      <p:ext uri="{BB962C8B-B14F-4D97-AF65-F5344CB8AC3E}">
        <p14:creationId xmlns:p14="http://schemas.microsoft.com/office/powerpoint/2010/main" val="76852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DB851DC-0E2C-4B1D-A12C-1FD1E058D457}"/>
              </a:ext>
            </a:extLst>
          </p:cNvPr>
          <p:cNvGrpSpPr/>
          <p:nvPr/>
        </p:nvGrpSpPr>
        <p:grpSpPr>
          <a:xfrm>
            <a:off x="335361" y="116633"/>
            <a:ext cx="11521279" cy="693041"/>
            <a:chOff x="335361" y="116633"/>
            <a:chExt cx="11521279" cy="693041"/>
          </a:xfrm>
        </p:grpSpPr>
        <p:grpSp>
          <p:nvGrpSpPr>
            <p:cNvPr id="3" name="组合 2">
              <a:extLst>
                <a:ext uri="{FF2B5EF4-FFF2-40B4-BE49-F238E27FC236}">
                  <a16:creationId xmlns:a16="http://schemas.microsoft.com/office/drawing/2014/main" id="{C68CF940-C7B7-4149-96F3-696561F0477D}"/>
                </a:ext>
              </a:extLst>
            </p:cNvPr>
            <p:cNvGrpSpPr/>
            <p:nvPr/>
          </p:nvGrpSpPr>
          <p:grpSpPr>
            <a:xfrm>
              <a:off x="335361" y="116633"/>
              <a:ext cx="629872" cy="612768"/>
              <a:chOff x="3070727" y="196457"/>
              <a:chExt cx="692047" cy="673255"/>
            </a:xfrm>
          </p:grpSpPr>
          <p:sp>
            <p:nvSpPr>
              <p:cNvPr id="8" name="平行四边形 7">
                <a:extLst>
                  <a:ext uri="{FF2B5EF4-FFF2-40B4-BE49-F238E27FC236}">
                    <a16:creationId xmlns:a16="http://schemas.microsoft.com/office/drawing/2014/main" id="{983733CB-D8E5-4CC2-86D3-B7299CAA5A06}"/>
                  </a:ext>
                </a:extLst>
              </p:cNvPr>
              <p:cNvSpPr/>
              <p:nvPr/>
            </p:nvSpPr>
            <p:spPr>
              <a:xfrm>
                <a:off x="3070727" y="196457"/>
                <a:ext cx="629587" cy="612775"/>
              </a:xfrm>
              <a:prstGeom prst="parallelogram">
                <a:avLst/>
              </a:prstGeom>
              <a:solidFill>
                <a:schemeClr val="accent1">
                  <a:lumMod val="100000"/>
                </a:schemeClr>
              </a:solid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平行四边形 8">
                <a:extLst>
                  <a:ext uri="{FF2B5EF4-FFF2-40B4-BE49-F238E27FC236}">
                    <a16:creationId xmlns:a16="http://schemas.microsoft.com/office/drawing/2014/main" id="{3AE9B9B5-B0D8-448A-98CE-2D9079CCB1FC}"/>
                  </a:ext>
                </a:extLst>
              </p:cNvPr>
              <p:cNvSpPr/>
              <p:nvPr/>
            </p:nvSpPr>
            <p:spPr>
              <a:xfrm>
                <a:off x="3133187" y="256937"/>
                <a:ext cx="629587" cy="612775"/>
              </a:xfrm>
              <a:prstGeom prst="parallelogram">
                <a:avLst/>
              </a:prstGeom>
              <a:noFill/>
              <a:ln w="25400" cap="flat" cmpd="sng" algn="ctr">
                <a:solidFill>
                  <a:schemeClr val="accent1">
                    <a:lumMod val="10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cxnSp>
          <p:nvCxnSpPr>
            <p:cNvPr id="4" name="直接连接符 3">
              <a:extLst>
                <a:ext uri="{FF2B5EF4-FFF2-40B4-BE49-F238E27FC236}">
                  <a16:creationId xmlns:a16="http://schemas.microsoft.com/office/drawing/2014/main" id="{7410AA5A-B90A-4C43-83AE-4B9A046E22DD}"/>
                </a:ext>
              </a:extLst>
            </p:cNvPr>
            <p:cNvCxnSpPr>
              <a:cxnSpLocks/>
            </p:cNvCxnSpPr>
            <p:nvPr/>
          </p:nvCxnSpPr>
          <p:spPr>
            <a:xfrm>
              <a:off x="367840" y="809674"/>
              <a:ext cx="11488800" cy="0"/>
            </a:xfrm>
            <a:prstGeom prst="line">
              <a:avLst/>
            </a:prstGeom>
            <a:noFill/>
            <a:ln w="9525" cap="flat" cmpd="sng" algn="ctr">
              <a:solidFill>
                <a:schemeClr val="accent1">
                  <a:lumMod val="100000"/>
                </a:schemeClr>
              </a:solidFill>
              <a:prstDash val="solid"/>
            </a:ln>
            <a:effectLst/>
          </p:spPr>
        </p:cxnSp>
        <p:sp>
          <p:nvSpPr>
            <p:cNvPr id="5" name="文本占位符 5">
              <a:extLst>
                <a:ext uri="{FF2B5EF4-FFF2-40B4-BE49-F238E27FC236}">
                  <a16:creationId xmlns:a16="http://schemas.microsoft.com/office/drawing/2014/main" id="{965B9144-F10A-4CEF-9229-8199E22081AC}"/>
                </a:ext>
              </a:extLst>
            </p:cNvPr>
            <p:cNvSpPr txBox="1">
              <a:spLocks/>
            </p:cNvSpPr>
            <p:nvPr/>
          </p:nvSpPr>
          <p:spPr>
            <a:xfrm>
              <a:off x="1127448" y="193957"/>
              <a:ext cx="5040313" cy="612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2428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accent1">
                      <a:lumMod val="100000"/>
                    </a:schemeClr>
                  </a:solidFill>
                  <a:effectLst/>
                  <a:uLnTx/>
                  <a:uFillTx/>
                  <a:latin typeface="微软雅黑" panose="020B0503020204020204" pitchFamily="34" charset="-122"/>
                  <a:ea typeface="微软雅黑" panose="020B0503020204020204" pitchFamily="34" charset="-122"/>
                  <a:cs typeface="+mn-cs"/>
                </a:rPr>
                <a:t> </a:t>
              </a:r>
            </a:p>
          </p:txBody>
        </p:sp>
      </p:grpSp>
      <p:sp>
        <p:nvSpPr>
          <p:cNvPr id="6" name="矩形 5">
            <a:extLst>
              <a:ext uri="{FF2B5EF4-FFF2-40B4-BE49-F238E27FC236}">
                <a16:creationId xmlns:a16="http://schemas.microsoft.com/office/drawing/2014/main" id="{78C8A8C7-08B3-4C9A-8BA5-5374343645C8}"/>
              </a:ext>
            </a:extLst>
          </p:cNvPr>
          <p:cNvSpPr/>
          <p:nvPr/>
        </p:nvSpPr>
        <p:spPr>
          <a:xfrm>
            <a:off x="965233" y="82105"/>
            <a:ext cx="7811690" cy="646331"/>
          </a:xfrm>
          <a:prstGeom prst="rect">
            <a:avLst/>
          </a:prstGeom>
        </p:spPr>
        <p:txBody>
          <a:bodyPr wrap="none">
            <a:spAutoFit/>
          </a:bodyPr>
          <a:lstStyle/>
          <a:p>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mn-lt"/>
              </a:rPr>
              <a:t>Lunar Brightness Temperature Model </a:t>
            </a:r>
            <a:endParaRPr lang="zh-CN" altLang="en-US" sz="3600" b="1" dirty="0"/>
          </a:p>
        </p:txBody>
      </p:sp>
      <p:pic>
        <p:nvPicPr>
          <p:cNvPr id="18" name="图片 17">
            <a:extLst>
              <a:ext uri="{FF2B5EF4-FFF2-40B4-BE49-F238E27FC236}">
                <a16:creationId xmlns:a16="http://schemas.microsoft.com/office/drawing/2014/main" id="{976AB6AE-AC9C-4AF7-8300-102556E550F8}"/>
              </a:ext>
            </a:extLst>
          </p:cNvPr>
          <p:cNvPicPr>
            <a:picLocks noChangeAspect="1"/>
          </p:cNvPicPr>
          <p:nvPr/>
        </p:nvPicPr>
        <p:blipFill rotWithShape="1">
          <a:blip r:embed="rId4"/>
          <a:srcRect b="64936"/>
          <a:stretch/>
        </p:blipFill>
        <p:spPr>
          <a:xfrm>
            <a:off x="432323" y="942052"/>
            <a:ext cx="11327353" cy="2074798"/>
          </a:xfrm>
          <a:prstGeom prst="rect">
            <a:avLst/>
          </a:prstGeom>
        </p:spPr>
      </p:pic>
      <p:sp>
        <p:nvSpPr>
          <p:cNvPr id="21" name="文本框 20">
            <a:extLst>
              <a:ext uri="{FF2B5EF4-FFF2-40B4-BE49-F238E27FC236}">
                <a16:creationId xmlns:a16="http://schemas.microsoft.com/office/drawing/2014/main" id="{353997A4-3C8B-44EB-9272-06871707472F}"/>
              </a:ext>
            </a:extLst>
          </p:cNvPr>
          <p:cNvSpPr txBox="1"/>
          <p:nvPr/>
        </p:nvSpPr>
        <p:spPr>
          <a:xfrm>
            <a:off x="965233" y="2616739"/>
            <a:ext cx="1320767"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Elevation</a:t>
            </a:r>
            <a:endParaRPr lang="zh-CN" altLang="en-US" sz="2000" b="1"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577248CB-13A0-4BC4-A410-06B33396DC31}"/>
              </a:ext>
            </a:extLst>
          </p:cNvPr>
          <p:cNvSpPr txBox="1"/>
          <p:nvPr/>
        </p:nvSpPr>
        <p:spPr>
          <a:xfrm>
            <a:off x="4305039" y="2616739"/>
            <a:ext cx="877634"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Slope</a:t>
            </a:r>
            <a:endParaRPr lang="zh-CN" altLang="en-US" sz="2000" b="1"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966643CF-AB58-4374-9A62-453076533C7E}"/>
              </a:ext>
            </a:extLst>
          </p:cNvPr>
          <p:cNvSpPr txBox="1"/>
          <p:nvPr/>
        </p:nvSpPr>
        <p:spPr>
          <a:xfrm>
            <a:off x="7313605" y="2616739"/>
            <a:ext cx="964634"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Aspect</a:t>
            </a:r>
            <a:endParaRPr lang="zh-CN" altLang="en-US" sz="2000" b="1"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0B608F33-9B1F-42CC-9C03-47C5A74F8C48}"/>
              </a:ext>
            </a:extLst>
          </p:cNvPr>
          <p:cNvSpPr txBox="1"/>
          <p:nvPr/>
        </p:nvSpPr>
        <p:spPr>
          <a:xfrm>
            <a:off x="10203267" y="2616739"/>
            <a:ext cx="1149959"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Latitude</a:t>
            </a:r>
            <a:endParaRPr lang="zh-CN" altLang="en-US" sz="2000" b="1" dirty="0">
              <a:latin typeface="Times New Roman" panose="02020603050405020304" pitchFamily="18" charset="0"/>
              <a:cs typeface="Times New Roman" panose="02020603050405020304" pitchFamily="18" charset="0"/>
            </a:endParaRPr>
          </a:p>
        </p:txBody>
      </p:sp>
      <p:sp>
        <p:nvSpPr>
          <p:cNvPr id="26" name="箭头: 燕尾形 25">
            <a:extLst>
              <a:ext uri="{FF2B5EF4-FFF2-40B4-BE49-F238E27FC236}">
                <a16:creationId xmlns:a16="http://schemas.microsoft.com/office/drawing/2014/main" id="{2F724565-B7BA-4405-8878-56AB7EDB5C11}"/>
              </a:ext>
            </a:extLst>
          </p:cNvPr>
          <p:cNvSpPr/>
          <p:nvPr/>
        </p:nvSpPr>
        <p:spPr>
          <a:xfrm rot="5400000">
            <a:off x="2114714" y="2869882"/>
            <a:ext cx="708848" cy="553415"/>
          </a:xfrm>
          <a:prstGeom prst="notchedRightArrow">
            <a:avLst/>
          </a:prstGeom>
          <a:solidFill>
            <a:srgbClr val="6B0261">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pic>
        <p:nvPicPr>
          <p:cNvPr id="27" name="图片 26">
            <a:extLst>
              <a:ext uri="{FF2B5EF4-FFF2-40B4-BE49-F238E27FC236}">
                <a16:creationId xmlns:a16="http://schemas.microsoft.com/office/drawing/2014/main" id="{8112029C-4B99-4501-A0F3-2FF6D8800E4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776923" y="3573474"/>
            <a:ext cx="3188335" cy="2272665"/>
          </a:xfrm>
          <a:prstGeom prst="rect">
            <a:avLst/>
          </a:prstGeom>
          <a:noFill/>
          <a:ln>
            <a:noFill/>
          </a:ln>
        </p:spPr>
      </p:pic>
      <p:pic>
        <p:nvPicPr>
          <p:cNvPr id="28" name="图片 27">
            <a:extLst>
              <a:ext uri="{FF2B5EF4-FFF2-40B4-BE49-F238E27FC236}">
                <a16:creationId xmlns:a16="http://schemas.microsoft.com/office/drawing/2014/main" id="{6FF67415-E527-40FD-9CCF-29CE624B7E5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4327" y="3576279"/>
            <a:ext cx="3035826" cy="2272664"/>
          </a:xfrm>
          <a:prstGeom prst="rect">
            <a:avLst/>
          </a:prstGeom>
          <a:noFill/>
          <a:ln>
            <a:noFill/>
          </a:ln>
        </p:spPr>
      </p:pic>
      <p:sp>
        <p:nvSpPr>
          <p:cNvPr id="32" name="箭头: 燕尾形 31">
            <a:extLst>
              <a:ext uri="{FF2B5EF4-FFF2-40B4-BE49-F238E27FC236}">
                <a16:creationId xmlns:a16="http://schemas.microsoft.com/office/drawing/2014/main" id="{573005DF-140B-4672-AA23-2501375C7D1D}"/>
              </a:ext>
            </a:extLst>
          </p:cNvPr>
          <p:cNvSpPr/>
          <p:nvPr/>
        </p:nvSpPr>
        <p:spPr>
          <a:xfrm>
            <a:off x="4797565" y="6145725"/>
            <a:ext cx="721149" cy="262647"/>
          </a:xfrm>
          <a:prstGeom prst="notchedRightArrow">
            <a:avLst/>
          </a:prstGeom>
          <a:solidFill>
            <a:srgbClr val="6B0261">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sp>
        <p:nvSpPr>
          <p:cNvPr id="10" name="灯片编号占位符 9">
            <a:extLst>
              <a:ext uri="{FF2B5EF4-FFF2-40B4-BE49-F238E27FC236}">
                <a16:creationId xmlns:a16="http://schemas.microsoft.com/office/drawing/2014/main" id="{913BA8F7-1E29-92FD-EADC-EE498BCB0B6D}"/>
              </a:ext>
            </a:extLst>
          </p:cNvPr>
          <p:cNvSpPr>
            <a:spLocks noGrp="1"/>
          </p:cNvSpPr>
          <p:nvPr>
            <p:ph type="sldNum" sz="quarter" idx="12"/>
          </p:nvPr>
        </p:nvSpPr>
        <p:spPr/>
        <p:txBody>
          <a:bodyPr/>
          <a:lstStyle/>
          <a:p>
            <a:fld id="{FE1282D0-AAD4-45D4-BBB1-9C369370A4D1}" type="slidenum">
              <a:rPr lang="zh-CN" altLang="en-US" smtClean="0"/>
              <a:t>9</a:t>
            </a:fld>
            <a:endParaRPr lang="zh-CN" altLang="en-US"/>
          </a:p>
        </p:txBody>
      </p:sp>
      <p:pic>
        <p:nvPicPr>
          <p:cNvPr id="22" name="图片 21">
            <a:extLst>
              <a:ext uri="{FF2B5EF4-FFF2-40B4-BE49-F238E27FC236}">
                <a16:creationId xmlns:a16="http://schemas.microsoft.com/office/drawing/2014/main" id="{CDA51471-C389-4353-B311-4332C11924B6}"/>
              </a:ext>
            </a:extLst>
          </p:cNvPr>
          <p:cNvPicPr>
            <a:picLocks noChangeAspect="1"/>
          </p:cNvPicPr>
          <p:nvPr/>
        </p:nvPicPr>
        <p:blipFill rotWithShape="1">
          <a:blip r:embed="rId7">
            <a:extLst>
              <a:ext uri="{28A0092B-C50C-407E-A947-70E740481C1C}">
                <a14:useLocalDpi xmlns:a14="http://schemas.microsoft.com/office/drawing/2010/main" val="0"/>
              </a:ext>
            </a:extLst>
          </a:blip>
          <a:srcRect l="2346" t="6029" r="7416"/>
          <a:stretch/>
        </p:blipFill>
        <p:spPr bwMode="auto">
          <a:xfrm>
            <a:off x="335360" y="3573474"/>
            <a:ext cx="2898197" cy="2264340"/>
          </a:xfrm>
          <a:prstGeom prst="rect">
            <a:avLst/>
          </a:prstGeom>
          <a:noFill/>
          <a:ln>
            <a:noFill/>
          </a:ln>
          <a:extLst>
            <a:ext uri="{53640926-AAD7-44D8-BBD7-CCE9431645EC}">
              <a14:shadowObscured xmlns:a14="http://schemas.microsoft.com/office/drawing/2010/main"/>
            </a:ext>
          </a:extLst>
        </p:spPr>
      </p:pic>
      <p:sp>
        <p:nvSpPr>
          <p:cNvPr id="31" name="箭头: 燕尾形 30">
            <a:extLst>
              <a:ext uri="{FF2B5EF4-FFF2-40B4-BE49-F238E27FC236}">
                <a16:creationId xmlns:a16="http://schemas.microsoft.com/office/drawing/2014/main" id="{77176C55-00E4-4E88-9BAA-E6578CCC7FA2}"/>
              </a:ext>
            </a:extLst>
          </p:cNvPr>
          <p:cNvSpPr/>
          <p:nvPr/>
        </p:nvSpPr>
        <p:spPr>
          <a:xfrm rot="5400000">
            <a:off x="9165685" y="2872520"/>
            <a:ext cx="708848" cy="553415"/>
          </a:xfrm>
          <a:prstGeom prst="notchedRightArrow">
            <a:avLst/>
          </a:prstGeom>
          <a:solidFill>
            <a:srgbClr val="6B0261">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sp>
        <p:nvSpPr>
          <p:cNvPr id="33" name="箭头: 燕尾形 32">
            <a:extLst>
              <a:ext uri="{FF2B5EF4-FFF2-40B4-BE49-F238E27FC236}">
                <a16:creationId xmlns:a16="http://schemas.microsoft.com/office/drawing/2014/main" id="{01A3C4DF-2261-49FC-8623-838FDC4BAF6C}"/>
              </a:ext>
            </a:extLst>
          </p:cNvPr>
          <p:cNvSpPr/>
          <p:nvPr/>
        </p:nvSpPr>
        <p:spPr>
          <a:xfrm>
            <a:off x="3596191" y="4435903"/>
            <a:ext cx="708848" cy="553415"/>
          </a:xfrm>
          <a:prstGeom prst="notchedRightArrow">
            <a:avLst/>
          </a:prstGeom>
          <a:solidFill>
            <a:srgbClr val="0070C0">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sp>
        <p:nvSpPr>
          <p:cNvPr id="34" name="箭头: 燕尾形 33">
            <a:extLst>
              <a:ext uri="{FF2B5EF4-FFF2-40B4-BE49-F238E27FC236}">
                <a16:creationId xmlns:a16="http://schemas.microsoft.com/office/drawing/2014/main" id="{2773ACDC-AFB0-4DA0-91FB-87D71E188097}"/>
              </a:ext>
            </a:extLst>
          </p:cNvPr>
          <p:cNvSpPr/>
          <p:nvPr/>
        </p:nvSpPr>
        <p:spPr>
          <a:xfrm rot="10800000">
            <a:off x="7901666" y="4435903"/>
            <a:ext cx="708848" cy="553415"/>
          </a:xfrm>
          <a:prstGeom prst="notchedRightArrow">
            <a:avLst/>
          </a:prstGeom>
          <a:solidFill>
            <a:srgbClr val="0070C0">
              <a:alpha val="82000"/>
            </a:srgbClr>
          </a:solidFill>
          <a:ln w="12700" cap="flat" cmpd="sng" algn="ctr">
            <a:noFill/>
            <a:prstDash val="solid"/>
            <a:miter lim="800000"/>
          </a:ln>
          <a:effectLst/>
        </p:spPr>
        <p:txBody>
          <a:bodyPr rtlCol="0" anchor="ctr"/>
          <a:lstStyle/>
          <a:p>
            <a:pPr algn="ctr"/>
            <a:endParaRPr lang="zh-CN" altLang="en-US" kern="0" dirty="0">
              <a:solidFill>
                <a:srgbClr val="FFFFFF"/>
              </a:solidFill>
              <a:latin typeface="Arial" panose="020F0502020204030204"/>
              <a:ea typeface="微软雅黑"/>
              <a:cs typeface="+mn-ea"/>
              <a:sym typeface="+mn-lt"/>
            </a:endParaRPr>
          </a:p>
        </p:txBody>
      </p:sp>
      <p:graphicFrame>
        <p:nvGraphicFramePr>
          <p:cNvPr id="7" name="对象 6">
            <a:extLst>
              <a:ext uri="{FF2B5EF4-FFF2-40B4-BE49-F238E27FC236}">
                <a16:creationId xmlns:a16="http://schemas.microsoft.com/office/drawing/2014/main" id="{CACBD3D8-A60B-41AA-A2FA-DA74E036DA36}"/>
              </a:ext>
            </a:extLst>
          </p:cNvPr>
          <p:cNvGraphicFramePr>
            <a:graphicFrameLocks noChangeAspect="1"/>
          </p:cNvGraphicFramePr>
          <p:nvPr>
            <p:extLst>
              <p:ext uri="{D42A27DB-BD31-4B8C-83A1-F6EECF244321}">
                <p14:modId xmlns:p14="http://schemas.microsoft.com/office/powerpoint/2010/main" val="1180357997"/>
              </p:ext>
            </p:extLst>
          </p:nvPr>
        </p:nvGraphicFramePr>
        <p:xfrm>
          <a:off x="-22424" y="6006829"/>
          <a:ext cx="4819989" cy="554477"/>
        </p:xfrm>
        <a:graphic>
          <a:graphicData uri="http://schemas.openxmlformats.org/presentationml/2006/ole">
            <mc:AlternateContent xmlns:mc="http://schemas.openxmlformats.org/markup-compatibility/2006">
              <mc:Choice xmlns:v="urn:schemas-microsoft-com:vml" Requires="v">
                <p:oleObj spid="_x0000_s2080" name="Equation" r:id="rId8" imgW="3863448" imgH="444976" progId="Equation.DSMT4">
                  <p:embed/>
                </p:oleObj>
              </mc:Choice>
              <mc:Fallback>
                <p:oleObj name="Equation" r:id="rId8" imgW="3863448" imgH="444976" progId="Equation.DSMT4">
                  <p:embed/>
                  <p:pic>
                    <p:nvPicPr>
                      <p:cNvPr id="0" name=""/>
                      <p:cNvPicPr/>
                      <p:nvPr/>
                    </p:nvPicPr>
                    <p:blipFill>
                      <a:blip r:embed="rId9"/>
                      <a:stretch>
                        <a:fillRect/>
                      </a:stretch>
                    </p:blipFill>
                    <p:spPr>
                      <a:xfrm>
                        <a:off x="-22424" y="6006829"/>
                        <a:ext cx="4819989" cy="554477"/>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B4C34DD9-BA25-4FD0-837D-BF95C00BF012}"/>
              </a:ext>
            </a:extLst>
          </p:cNvPr>
          <p:cNvGraphicFramePr>
            <a:graphicFrameLocks noChangeAspect="1"/>
          </p:cNvGraphicFramePr>
          <p:nvPr>
            <p:extLst>
              <p:ext uri="{D42A27DB-BD31-4B8C-83A1-F6EECF244321}">
                <p14:modId xmlns:p14="http://schemas.microsoft.com/office/powerpoint/2010/main" val="3132722683"/>
              </p:ext>
            </p:extLst>
          </p:nvPr>
        </p:nvGraphicFramePr>
        <p:xfrm>
          <a:off x="5518715" y="6028880"/>
          <a:ext cx="6673286" cy="562040"/>
        </p:xfrm>
        <a:graphic>
          <a:graphicData uri="http://schemas.openxmlformats.org/presentationml/2006/ole">
            <mc:AlternateContent xmlns:mc="http://schemas.openxmlformats.org/markup-compatibility/2006">
              <mc:Choice xmlns:v="urn:schemas-microsoft-com:vml" Requires="v">
                <p:oleObj spid="_x0000_s2081" name="Equation" r:id="rId10" imgW="2827665" imgH="237952" progId="Equation.DSMT4">
                  <p:embed/>
                </p:oleObj>
              </mc:Choice>
              <mc:Fallback>
                <p:oleObj name="Equation" r:id="rId10" imgW="2827665" imgH="237952" progId="Equation.DSMT4">
                  <p:embed/>
                  <p:pic>
                    <p:nvPicPr>
                      <p:cNvPr id="0" name=""/>
                      <p:cNvPicPr/>
                      <p:nvPr/>
                    </p:nvPicPr>
                    <p:blipFill>
                      <a:blip r:embed="rId11"/>
                      <a:stretch>
                        <a:fillRect/>
                      </a:stretch>
                    </p:blipFill>
                    <p:spPr>
                      <a:xfrm>
                        <a:off x="5518715" y="6028880"/>
                        <a:ext cx="6673286" cy="562040"/>
                      </a:xfrm>
                      <a:prstGeom prst="rect">
                        <a:avLst/>
                      </a:prstGeom>
                    </p:spPr>
                  </p:pic>
                </p:oleObj>
              </mc:Fallback>
            </mc:AlternateContent>
          </a:graphicData>
        </a:graphic>
      </p:graphicFrame>
    </p:spTree>
    <p:extLst>
      <p:ext uri="{BB962C8B-B14F-4D97-AF65-F5344CB8AC3E}">
        <p14:creationId xmlns:p14="http://schemas.microsoft.com/office/powerpoint/2010/main" val="341991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13A89"/>
      </a:accent1>
      <a:accent2>
        <a:srgbClr val="ED7D31"/>
      </a:accent2>
      <a:accent3>
        <a:srgbClr val="00A2E9"/>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B0261">
            <a:alpha val="82000"/>
          </a:srgbClr>
        </a:solidFill>
        <a:ln w="12700" cap="flat" cmpd="sng" algn="ctr">
          <a:noFill/>
          <a:prstDash val="solid"/>
          <a:miter lim="800000"/>
        </a:ln>
        <a:effectLst/>
      </a:spPr>
      <a:bodyPr rtlCol="0" anchor="ctr"/>
      <a:lstStyle>
        <a:defPPr algn="ctr">
          <a:defRPr kern="0" dirty="0">
            <a:solidFill>
              <a:srgbClr val="FFFFFF"/>
            </a:solidFill>
            <a:latin typeface="Arial" panose="020F0502020204030204"/>
            <a:ea typeface="微软雅黑"/>
            <a:cs typeface="+mn-ea"/>
            <a:sym typeface="+mn-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013A89"/>
    </a:accent1>
    <a:accent2>
      <a:srgbClr val="ED7D31"/>
    </a:accent2>
    <a:accent3>
      <a:srgbClr val="00A2E9"/>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013A89"/>
    </a:accent1>
    <a:accent2>
      <a:srgbClr val="ED7D31"/>
    </a:accent2>
    <a:accent3>
      <a:srgbClr val="00A2E9"/>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013A89"/>
    </a:accent1>
    <a:accent2>
      <a:srgbClr val="ED7D31"/>
    </a:accent2>
    <a:accent3>
      <a:srgbClr val="00A2E9"/>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14395</TotalTime>
  <Words>2318</Words>
  <Application>Microsoft Office PowerPoint</Application>
  <PresentationFormat>宽屏</PresentationFormat>
  <Paragraphs>237</Paragraphs>
  <Slides>23</Slides>
  <Notes>23</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2</vt:i4>
      </vt:variant>
      <vt:variant>
        <vt:lpstr>幻灯片标题</vt:lpstr>
      </vt:variant>
      <vt:variant>
        <vt:i4>23</vt:i4>
      </vt:variant>
    </vt:vector>
  </HeadingPairs>
  <TitlesOfParts>
    <vt:vector size="40" baseType="lpstr">
      <vt:lpstr>MS Mincho</vt:lpstr>
      <vt:lpstr>阿里巴巴普惠体 B</vt:lpstr>
      <vt:lpstr>等线</vt:lpstr>
      <vt:lpstr>等线 Light</vt:lpstr>
      <vt:lpstr>仿宋</vt:lpstr>
      <vt:lpstr>黑体</vt:lpstr>
      <vt:lpstr>华文行楷</vt:lpstr>
      <vt:lpstr>宋体</vt:lpstr>
      <vt:lpstr>微软雅黑</vt:lpstr>
      <vt:lpstr>微软雅黑</vt:lpstr>
      <vt:lpstr>Arial</vt:lpstr>
      <vt:lpstr>Arial Black</vt:lpstr>
      <vt:lpstr>Calibri</vt:lpstr>
      <vt:lpstr>Times New Roman</vt:lpstr>
      <vt:lpstr>Office 主题​​</vt:lpstr>
      <vt:lpstr>Equation</vt:lpstr>
      <vt:lpstr>Document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zhuzhu</dc:creator>
  <cp:lastModifiedBy>Zld</cp:lastModifiedBy>
  <cp:revision>222</cp:revision>
  <dcterms:created xsi:type="dcterms:W3CDTF">2020-08-12T02:12:59Z</dcterms:created>
  <dcterms:modified xsi:type="dcterms:W3CDTF">2025-03-13T02:11:57Z</dcterms:modified>
</cp:coreProperties>
</file>