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  <p:sldMasterId id="2147487742" r:id="rId5"/>
    <p:sldMasterId id="2147487745" r:id="rId6"/>
    <p:sldMasterId id="2147487776" r:id="rId7"/>
  </p:sldMasterIdLst>
  <p:notesMasterIdLst>
    <p:notesMasterId r:id="rId35"/>
  </p:notesMasterIdLst>
  <p:handoutMasterIdLst>
    <p:handoutMasterId r:id="rId36"/>
  </p:handoutMasterIdLst>
  <p:sldIdLst>
    <p:sldId id="614" r:id="rId8"/>
    <p:sldId id="606" r:id="rId9"/>
    <p:sldId id="616" r:id="rId10"/>
    <p:sldId id="617" r:id="rId11"/>
    <p:sldId id="618" r:id="rId12"/>
    <p:sldId id="673" r:id="rId13"/>
    <p:sldId id="671" r:id="rId14"/>
    <p:sldId id="612" r:id="rId15"/>
    <p:sldId id="615" r:id="rId16"/>
    <p:sldId id="613" r:id="rId17"/>
    <p:sldId id="608" r:id="rId18"/>
    <p:sldId id="672" r:id="rId19"/>
    <p:sldId id="665" r:id="rId20"/>
    <p:sldId id="666" r:id="rId21"/>
    <p:sldId id="667" r:id="rId22"/>
    <p:sldId id="610" r:id="rId23"/>
    <p:sldId id="668" r:id="rId24"/>
    <p:sldId id="669" r:id="rId25"/>
    <p:sldId id="670" r:id="rId26"/>
    <p:sldId id="674" r:id="rId27"/>
    <p:sldId id="649" r:id="rId28"/>
    <p:sldId id="675" r:id="rId29"/>
    <p:sldId id="650" r:id="rId30"/>
    <p:sldId id="652" r:id="rId31"/>
    <p:sldId id="653" r:id="rId32"/>
    <p:sldId id="654" r:id="rId33"/>
    <p:sldId id="609" r:id="rId34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B00"/>
    <a:srgbClr val="C5B9AC"/>
    <a:srgbClr val="00205B"/>
    <a:srgbClr val="D6D2C4"/>
    <a:srgbClr val="E8E8E8"/>
    <a:srgbClr val="E0E0E0"/>
    <a:srgbClr val="F1F1F1"/>
    <a:srgbClr val="00B5E2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0299" autoAdjust="0"/>
  </p:normalViewPr>
  <p:slideViewPr>
    <p:cSldViewPr snapToGrid="0">
      <p:cViewPr varScale="1">
        <p:scale>
          <a:sx n="114" d="100"/>
          <a:sy n="114" d="100"/>
        </p:scale>
        <p:origin x="126" y="16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729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3809524" imgH="2619048" progId="">
                    <p:embed/>
                  </p:oleObj>
                </mc:Choice>
                <mc:Fallback>
                  <p:oleObj name="Clip" r:id="rId3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2835360" imgH="1920600" progId="">
                    <p:embed/>
                  </p:oleObj>
                </mc:Choice>
                <mc:Fallback>
                  <p:oleObj name="Clip" r:id="rId5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2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2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0603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3715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506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37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669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4663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803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333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49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910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336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526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338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614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77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77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4723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994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504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3433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27307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91269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71830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947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265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235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9362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7930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24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5910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4392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4698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1284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465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318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703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/>
        </p:blipFill>
        <p:spPr>
          <a:xfrm>
            <a:off x="2363515" y="1113181"/>
            <a:ext cx="9765095" cy="542676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0008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90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30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220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2797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9993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514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56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EUM/RSP/VWG/24/1419743, v1 Draft, 2 July 2024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  <p:sldLayoutId id="2147487741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4628617" cy="15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985" b="0" baseline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EUM/RSP/VWG/20/1197738, v1 Draft, 19 October 2020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08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EUM/RSP/VWG/24/1433166, v1 Draft, 22 October 2024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2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6" r:id="rId1"/>
    <p:sldLayoutId id="2147487747" r:id="rId2"/>
    <p:sldLayoutId id="2147487748" r:id="rId3"/>
    <p:sldLayoutId id="2147487749" r:id="rId4"/>
    <p:sldLayoutId id="2147487750" r:id="rId5"/>
    <p:sldLayoutId id="2147487751" r:id="rId6"/>
    <p:sldLayoutId id="2147487752" r:id="rId7"/>
    <p:sldLayoutId id="2147487753" r:id="rId8"/>
    <p:sldLayoutId id="2147487754" r:id="rId9"/>
    <p:sldLayoutId id="2147487755" r:id="rId10"/>
    <p:sldLayoutId id="2147487756" r:id="rId11"/>
    <p:sldLayoutId id="2147487757" r:id="rId12"/>
    <p:sldLayoutId id="2147487758" r:id="rId13"/>
    <p:sldLayoutId id="2147487759" r:id="rId14"/>
    <p:sldLayoutId id="2147487760" r:id="rId15"/>
    <p:sldLayoutId id="2147487761" r:id="rId16"/>
    <p:sldLayoutId id="2147487762" r:id="rId17"/>
    <p:sldLayoutId id="2147487763" r:id="rId18"/>
    <p:sldLayoutId id="2147487764" r:id="rId19"/>
    <p:sldLayoutId id="2147487765" r:id="rId20"/>
    <p:sldLayoutId id="2147487766" r:id="rId21"/>
    <p:sldLayoutId id="2147487767" r:id="rId22"/>
    <p:sldLayoutId id="2147487768" r:id="rId23"/>
    <p:sldLayoutId id="2147487769" r:id="rId24"/>
    <p:sldLayoutId id="2147487770" r:id="rId25"/>
    <p:sldLayoutId id="2147487771" r:id="rId26"/>
    <p:sldLayoutId id="2147487772" r:id="rId27"/>
    <p:sldLayoutId id="2147487773" r:id="rId28"/>
    <p:sldLayoutId id="2147487774" r:id="rId29"/>
    <p:sldLayoutId id="2147487775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EUM/RSP/VWG/24/1437019, v1 Draft, 21 November 2024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6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7" r:id="rId1"/>
    <p:sldLayoutId id="2147487778" r:id="rId2"/>
    <p:sldLayoutId id="2147487779" r:id="rId3"/>
    <p:sldLayoutId id="2147487780" r:id="rId4"/>
    <p:sldLayoutId id="2147487781" r:id="rId5"/>
    <p:sldLayoutId id="2147487782" r:id="rId6"/>
    <p:sldLayoutId id="2147487783" r:id="rId7"/>
    <p:sldLayoutId id="2147487784" r:id="rId8"/>
    <p:sldLayoutId id="2147487785" r:id="rId9"/>
    <p:sldLayoutId id="2147487786" r:id="rId10"/>
    <p:sldLayoutId id="2147487787" r:id="rId11"/>
    <p:sldLayoutId id="2147487788" r:id="rId12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0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7" Type="http://schemas.openxmlformats.org/officeDocument/2006/relationships/image" Target="../media/image77.png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329896" y="1457032"/>
            <a:ext cx="7096622" cy="236406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Cal/Val Plans for MWS (Microwave Sounder on EPS-SG)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Tim Hewison, Imke Krizek, Jörg Ackermann (</a:t>
            </a: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EUMETSAT)</a:t>
            </a:r>
            <a:endParaRPr lang="en-GB" sz="1800" b="0" i="1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19 March 2025, GSICS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076285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Characteristics: spectral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670" y="6144508"/>
            <a:ext cx="8793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 new MWS channels 5 and 7 sense a portion of the atmosphere between the ‘classic’ AMSU channels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5" t="1657" r="39181" b="9547"/>
          <a:stretch/>
        </p:blipFill>
        <p:spPr>
          <a:xfrm rot="5400000">
            <a:off x="5018746" y="-2807677"/>
            <a:ext cx="2097287" cy="10479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7" t="1928" r="38659" b="9636"/>
          <a:stretch/>
        </p:blipFill>
        <p:spPr>
          <a:xfrm rot="5400000">
            <a:off x="5014047" y="-586026"/>
            <a:ext cx="2106683" cy="10479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7484" y="1077442"/>
            <a:ext cx="103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52.8 GHz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9858" y="1077442"/>
            <a:ext cx="1776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53.246 ± 0.08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1306" y="1077442"/>
            <a:ext cx="1776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53.596±0.115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6139" y="1077442"/>
            <a:ext cx="1937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53.948 ± 0.081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5735" y="1062054"/>
            <a:ext cx="1045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54.4 GHz</a:t>
            </a:r>
          </a:p>
        </p:txBody>
      </p:sp>
    </p:spTree>
    <p:extLst>
      <p:ext uri="{BB962C8B-B14F-4D97-AF65-F5344CB8AC3E}">
        <p14:creationId xmlns:p14="http://schemas.microsoft.com/office/powerpoint/2010/main" val="183947329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Processing: MWS Level 1B </a:t>
            </a:r>
            <a:r>
              <a:rPr lang="en-GB" sz="2000" dirty="0"/>
              <a:t>(global)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6" y="1019908"/>
            <a:ext cx="4133388" cy="515391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Input: MWS Level 0 / NAVATT data sets</a:t>
            </a:r>
          </a:p>
          <a:p>
            <a:pPr>
              <a:lnSpc>
                <a:spcPct val="120000"/>
              </a:lnSpc>
            </a:pPr>
            <a:r>
              <a:rPr lang="en-GB" dirty="0"/>
              <a:t>Auxiliary input files</a:t>
            </a:r>
          </a:p>
          <a:p>
            <a:pPr>
              <a:lnSpc>
                <a:spcPct val="120000"/>
              </a:lnSpc>
            </a:pPr>
            <a:r>
              <a:rPr lang="en-GB" dirty="0"/>
              <a:t>Geolocation</a:t>
            </a:r>
          </a:p>
          <a:p>
            <a:pPr>
              <a:lnSpc>
                <a:spcPct val="120000"/>
              </a:lnSpc>
            </a:pPr>
            <a:r>
              <a:rPr lang="en-GB" dirty="0"/>
              <a:t>Calibration: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Detection of possible pulsed interferences on oversampled CH1 and  CH2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Warm and cold target corrections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Linear calibration + non-linear contribution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Correction for non-unity scanning mirror reflectance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Antenna pattern correction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Detailed processing quality flags</a:t>
            </a:r>
          </a:p>
          <a:p>
            <a:pPr>
              <a:lnSpc>
                <a:spcPct val="120000"/>
              </a:lnSpc>
            </a:pPr>
            <a:r>
              <a:rPr lang="en-GB" dirty="0"/>
              <a:t>Output in </a:t>
            </a:r>
            <a:r>
              <a:rPr lang="en-GB" dirty="0" err="1"/>
              <a:t>NetCDF</a:t>
            </a:r>
            <a:r>
              <a:rPr lang="en-GB" dirty="0"/>
              <a:t>/BUFR format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9"/>
          <a:stretch/>
        </p:blipFill>
        <p:spPr bwMode="auto">
          <a:xfrm>
            <a:off x="4250120" y="1029432"/>
            <a:ext cx="7941880" cy="5303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80034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967" r="5473" b="-967"/>
          <a:stretch/>
        </p:blipFill>
        <p:spPr>
          <a:xfrm rot="5400000">
            <a:off x="2092945" y="2055085"/>
            <a:ext cx="2675781" cy="618930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/>
          <a:stretch/>
        </p:blipFill>
        <p:spPr>
          <a:xfrm>
            <a:off x="6096000" y="1"/>
            <a:ext cx="6108986" cy="3201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Processing: MWS 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77529"/>
            <a:ext cx="6525491" cy="273431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Input: Level 1B data set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Auxiliary input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Product:</a:t>
            </a:r>
          </a:p>
          <a:p>
            <a:pPr lvl="1">
              <a:lnSpc>
                <a:spcPct val="120000"/>
              </a:lnSpc>
            </a:pPr>
            <a:r>
              <a:rPr lang="en-GB" sz="1508" dirty="0"/>
              <a:t>Total </a:t>
            </a:r>
            <a:r>
              <a:rPr lang="en-GB" sz="1508" dirty="0" err="1"/>
              <a:t>precip</a:t>
            </a:r>
            <a:r>
              <a:rPr lang="en-GB" sz="1508" dirty="0"/>
              <a:t>. Water (TPW) from 23 GHz and 31 GHz channels, over sea, ±50º Latitude</a:t>
            </a:r>
          </a:p>
          <a:p>
            <a:pPr marL="1125443" lvl="2" indent="0">
              <a:lnSpc>
                <a:spcPct val="120000"/>
              </a:lnSpc>
              <a:buNone/>
            </a:pPr>
            <a:r>
              <a:rPr lang="en-GB" sz="1400" dirty="0">
                <a:sym typeface="Wingdings" panose="05000000000000000000" pitchFamily="2" charset="2"/>
              </a:rPr>
              <a:t> </a:t>
            </a:r>
            <a:r>
              <a:rPr lang="en-GB" sz="1400" dirty="0"/>
              <a:t>support cloud detection for IR/ VIS radiometers</a:t>
            </a:r>
            <a:endParaRPr lang="en-GB" sz="1015" dirty="0"/>
          </a:p>
          <a:p>
            <a:pPr lvl="1">
              <a:lnSpc>
                <a:spcPct val="120000"/>
              </a:lnSpc>
            </a:pPr>
            <a:r>
              <a:rPr lang="en-GB" sz="1508" dirty="0"/>
              <a:t>Limb-corrected brightness temperatures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Output in </a:t>
            </a:r>
            <a:r>
              <a:rPr lang="en-GB" sz="2000" dirty="0" err="1"/>
              <a:t>NetCDF</a:t>
            </a:r>
            <a:r>
              <a:rPr lang="en-GB" sz="2000" dirty="0"/>
              <a:t> format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992" y="3238413"/>
            <a:ext cx="4171033" cy="32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75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Definitions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indent="0">
              <a:buNone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process of quantitatively defining the </a:t>
            </a:r>
            <a:r>
              <a:rPr lang="en-GB" sz="2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 response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GB" sz="2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known, controlled signal inputs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 response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Measurement view counts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Known, controlled signal inputs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space radiance 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space reflectivity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On-board calibration target radiance 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Vicarious calibration target radiance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Vicarious calibration target reflectivity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9751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D294-CDAB-768B-1172-4857EB23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Definitions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A6209-74AF-77F3-59BC-4997D59E1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094447" cy="5262675"/>
          </a:xfrm>
        </p:spPr>
        <p:txBody>
          <a:bodyPr/>
          <a:lstStyle/>
          <a:p>
            <a:r>
              <a:rPr lang="en-GB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Validation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indent="0">
              <a:buNone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process of assessing by </a:t>
            </a:r>
            <a:r>
              <a:rPr lang="en-GB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means 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quality of the </a:t>
            </a:r>
            <a:r>
              <a:rPr lang="en-GB" sz="2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derived from the instrument output</a:t>
            </a:r>
            <a:r>
              <a:rPr lang="en-GB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derived from the instrument output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L1: calibrated, geolocated Earth view radiances and </a:t>
            </a:r>
            <a:r>
              <a:rPr lang="en-GB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reflectances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spectra, bending angles</a:t>
            </a:r>
          </a:p>
          <a:p>
            <a:pPr marL="1805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L2: surface properties and temperature, trace gases and aerosols, land use and forest fires, temperature and humidity profiles, cloud fraction and cloud properties, winds, stability indices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7765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5527-6551-231E-B6CB-D5B58FFE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Objectives</a:t>
            </a:r>
            <a:endParaRPr lang="en-IL" dirty="0">
              <a:latin typeface="Dosis" panose="0201030302020206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02196-CB9C-2370-361B-F17184C39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in orbit instrument performance with pre-launch calibration and characterisation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Validate L1 and L2 operational products to meet the end-user requirements or even exceed the specifications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Assure that the products are compliant with the end-user requirements or even exceed the specifications during the lifetime of the respective mission</a:t>
            </a:r>
          </a:p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4703089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and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825625"/>
            <a:ext cx="10649991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~6 months period after launch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~16 tests against requirements to review performance: e.g.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Monitoring: radiometric sensitivity (</a:t>
            </a:r>
            <a:r>
              <a:rPr lang="en-GB" sz="2000" dirty="0" err="1"/>
              <a:t>NedT</a:t>
            </a:r>
            <a:r>
              <a:rPr lang="en-GB" sz="2000" dirty="0"/>
              <a:t>), count limits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Spectral tests: frequency stability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Geometrical tests: geolocation, co-registration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Radiometric bias tests: Simultaneous Nadir Overpasses (SNO), collocation with other data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Structural planning for Software Toolbox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764512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BD0E-E7C9-BC66-E8FB-26D2F28F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Phases</a:t>
            </a:r>
            <a:endParaRPr lang="en-IL" dirty="0">
              <a:latin typeface="Dosis" panose="0201030302020206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7BF2F-141F-104C-C653-2233FD3A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71"/>
          <a:stretch/>
        </p:blipFill>
        <p:spPr>
          <a:xfrm>
            <a:off x="2331131" y="1089707"/>
            <a:ext cx="7267575" cy="476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45E10-FEFA-AC2E-DD56-0D388A0C944A}"/>
              </a:ext>
            </a:extLst>
          </p:cNvPr>
          <p:cNvSpPr txBox="1"/>
          <p:nvPr/>
        </p:nvSpPr>
        <p:spPr>
          <a:xfrm>
            <a:off x="5012750" y="793968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0ED66-3276-4FEB-0338-417C3F630637}"/>
              </a:ext>
            </a:extLst>
          </p:cNvPr>
          <p:cNvSpPr txBox="1"/>
          <p:nvPr/>
        </p:nvSpPr>
        <p:spPr>
          <a:xfrm>
            <a:off x="7162721" y="781928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5319C-AA36-614F-A6A2-DA78DC4BD50A}"/>
              </a:ext>
            </a:extLst>
          </p:cNvPr>
          <p:cNvSpPr txBox="1"/>
          <p:nvPr/>
        </p:nvSpPr>
        <p:spPr>
          <a:xfrm>
            <a:off x="3092378" y="781929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</a:rPr>
              <a:t>PL</a:t>
            </a:r>
          </a:p>
        </p:txBody>
      </p:sp>
    </p:spTree>
    <p:extLst>
      <p:ext uri="{BB962C8B-B14F-4D97-AF65-F5344CB8AC3E}">
        <p14:creationId xmlns:p14="http://schemas.microsoft.com/office/powerpoint/2010/main" val="16490393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451E-7990-ABBE-9658-4277C6EA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Tasks</a:t>
            </a:r>
            <a:endParaRPr lang="en-IL" dirty="0">
              <a:latin typeface="Dosis" panose="02010303020202060003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272314-3A67-937E-88E1-E52A62A00B15}"/>
              </a:ext>
            </a:extLst>
          </p:cNvPr>
          <p:cNvSpPr>
            <a:spLocks noGrp="1"/>
          </p:cNvSpPr>
          <p:nvPr/>
        </p:nvSpPr>
        <p:spPr bwMode="auto">
          <a:xfrm>
            <a:off x="1039836" y="991325"/>
            <a:ext cx="9447213" cy="56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endParaRPr lang="de-DE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 Cal/Val Plans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appropriate Cal/Val software 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(radiative transfer models, collocation tools, comparison statistics incl. random error and bias estimation)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In-depth analysis of consistency between operational processor outputs and reference datasets 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generated by e.g. a fully validated prototype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 of suitable independent validation data sets, 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i.e. measurements from ground based, airborne, and other satellites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Provision of environmental data to characterise a reference status of the Earth/Atmosphere system 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 ECMWF re-analysis)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Application/adaption of Cal/Val software to real data</a:t>
            </a:r>
          </a:p>
          <a:p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Organise and collect early feedback from the user community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case of need, iterative validation and re-processing to obtain products of improved quality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 re-run of validation after processor update)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and extension of operational product processing facilities </a:t>
            </a:r>
          </a:p>
          <a:p>
            <a:pPr lvl="1"/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updated algorithms and auxiliary data sets</a:t>
            </a:r>
          </a:p>
          <a:p>
            <a:pPr marL="0" indent="0">
              <a:buNone/>
            </a:pPr>
            <a:endParaRPr lang="en-GB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 monitoring of product quality</a:t>
            </a:r>
          </a:p>
          <a:p>
            <a:endParaRPr lang="de-DE" sz="2400" dirty="0"/>
          </a:p>
          <a:p>
            <a:pPr marL="0" indent="0">
              <a:buNone/>
            </a:pPr>
            <a:r>
              <a:rPr lang="de-DE" sz="2400" dirty="0"/>
              <a:t>   	</a:t>
            </a:r>
            <a:endParaRPr lang="de-DE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EA0D059-4DD2-F746-3125-A25671AE72FD}"/>
              </a:ext>
            </a:extLst>
          </p:cNvPr>
          <p:cNvSpPr/>
          <p:nvPr/>
        </p:nvSpPr>
        <p:spPr bwMode="auto">
          <a:xfrm>
            <a:off x="10704244" y="1579015"/>
            <a:ext cx="262187" cy="397402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6EDC131-1D12-7E63-511B-E58F930E77AB}"/>
              </a:ext>
            </a:extLst>
          </p:cNvPr>
          <p:cNvSpPr/>
          <p:nvPr/>
        </p:nvSpPr>
        <p:spPr bwMode="auto">
          <a:xfrm>
            <a:off x="10708756" y="2060180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F93D0D5-B66C-C9D2-06D7-B794910A2DBD}"/>
              </a:ext>
            </a:extLst>
          </p:cNvPr>
          <p:cNvSpPr/>
          <p:nvPr/>
        </p:nvSpPr>
        <p:spPr bwMode="auto">
          <a:xfrm>
            <a:off x="10741111" y="2657640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A008A23-48F1-79C7-7D38-E440B68A393F}"/>
              </a:ext>
            </a:extLst>
          </p:cNvPr>
          <p:cNvSpPr/>
          <p:nvPr/>
        </p:nvSpPr>
        <p:spPr bwMode="auto">
          <a:xfrm>
            <a:off x="10741111" y="3211716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C2C994A-807D-B1CC-9433-022C8FFB7C0D}"/>
              </a:ext>
            </a:extLst>
          </p:cNvPr>
          <p:cNvSpPr/>
          <p:nvPr/>
        </p:nvSpPr>
        <p:spPr bwMode="auto">
          <a:xfrm>
            <a:off x="10732859" y="3670708"/>
            <a:ext cx="262187" cy="312351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E2EAB57-226C-5BD4-7D8A-B99C3DFCBDE4}"/>
              </a:ext>
            </a:extLst>
          </p:cNvPr>
          <p:cNvSpPr/>
          <p:nvPr/>
        </p:nvSpPr>
        <p:spPr bwMode="auto">
          <a:xfrm>
            <a:off x="10735897" y="5046294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68C4B4E-07C8-FD7E-5D95-301A8A7EA11D}"/>
              </a:ext>
            </a:extLst>
          </p:cNvPr>
          <p:cNvSpPr/>
          <p:nvPr/>
        </p:nvSpPr>
        <p:spPr bwMode="auto">
          <a:xfrm>
            <a:off x="10741111" y="4472736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C20A326-9959-0C62-DACB-BB77092287CA}"/>
              </a:ext>
            </a:extLst>
          </p:cNvPr>
          <p:cNvSpPr/>
          <p:nvPr/>
        </p:nvSpPr>
        <p:spPr bwMode="auto">
          <a:xfrm>
            <a:off x="10739078" y="5512628"/>
            <a:ext cx="262187" cy="38739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4D74E2-39C9-D7F1-0D6C-D7F7A7703298}"/>
              </a:ext>
            </a:extLst>
          </p:cNvPr>
          <p:cNvSpPr txBox="1"/>
          <p:nvPr/>
        </p:nvSpPr>
        <p:spPr>
          <a:xfrm>
            <a:off x="10953455" y="1627609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PL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9202D-1E24-A380-1605-2B3EB9AA1265}"/>
              </a:ext>
            </a:extLst>
          </p:cNvPr>
          <p:cNvSpPr txBox="1"/>
          <p:nvPr/>
        </p:nvSpPr>
        <p:spPr>
          <a:xfrm>
            <a:off x="10946411" y="2100415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PL</a:t>
            </a:r>
            <a:r>
              <a:rPr lang="en-GB" sz="1400" dirty="0">
                <a:solidFill>
                  <a:schemeClr val="tx2"/>
                </a:solidFill>
              </a:rPr>
              <a:t>, </a:t>
            </a:r>
            <a:r>
              <a:rPr lang="en-GB" sz="14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2F166B-4083-1E82-C441-A468210A60F6}"/>
              </a:ext>
            </a:extLst>
          </p:cNvPr>
          <p:cNvSpPr txBox="1"/>
          <p:nvPr/>
        </p:nvSpPr>
        <p:spPr>
          <a:xfrm>
            <a:off x="10946412" y="2697450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PL</a:t>
            </a:r>
            <a:r>
              <a:rPr lang="en-GB" sz="1400" dirty="0">
                <a:solidFill>
                  <a:schemeClr val="tx2"/>
                </a:solidFill>
              </a:rPr>
              <a:t>, </a:t>
            </a:r>
            <a:r>
              <a:rPr lang="en-GB" sz="14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4AE4B5-7635-F7A8-2553-987038AC7D0A}"/>
              </a:ext>
            </a:extLst>
          </p:cNvPr>
          <p:cNvSpPr txBox="1"/>
          <p:nvPr/>
        </p:nvSpPr>
        <p:spPr>
          <a:xfrm>
            <a:off x="10956350" y="322720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6B567F-1450-3209-C441-DCC5022BE5A6}"/>
              </a:ext>
            </a:extLst>
          </p:cNvPr>
          <p:cNvSpPr txBox="1"/>
          <p:nvPr/>
        </p:nvSpPr>
        <p:spPr>
          <a:xfrm>
            <a:off x="10956350" y="367299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69005-45E7-94BD-7293-5729DC214223}"/>
              </a:ext>
            </a:extLst>
          </p:cNvPr>
          <p:cNvSpPr txBox="1"/>
          <p:nvPr/>
        </p:nvSpPr>
        <p:spPr>
          <a:xfrm>
            <a:off x="10963196" y="5070320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87BD80-D545-314B-9B39-37DBFE58B847}"/>
              </a:ext>
            </a:extLst>
          </p:cNvPr>
          <p:cNvSpPr txBox="1"/>
          <p:nvPr/>
        </p:nvSpPr>
        <p:spPr>
          <a:xfrm>
            <a:off x="10980307" y="5557130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7EE788E-4D9B-F739-A81F-827F8198FE26}"/>
              </a:ext>
            </a:extLst>
          </p:cNvPr>
          <p:cNvSpPr/>
          <p:nvPr/>
        </p:nvSpPr>
        <p:spPr bwMode="auto">
          <a:xfrm>
            <a:off x="10718120" y="1232379"/>
            <a:ext cx="262187" cy="232019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E4719-F7A1-743B-7699-6C9394A2A79D}"/>
              </a:ext>
            </a:extLst>
          </p:cNvPr>
          <p:cNvSpPr txBox="1"/>
          <p:nvPr/>
        </p:nvSpPr>
        <p:spPr>
          <a:xfrm>
            <a:off x="10940978" y="1194231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PL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7A24D629-81F0-61F9-8E38-11958029B857}"/>
              </a:ext>
            </a:extLst>
          </p:cNvPr>
          <p:cNvSpPr/>
          <p:nvPr/>
        </p:nvSpPr>
        <p:spPr bwMode="auto">
          <a:xfrm>
            <a:off x="10741111" y="4052894"/>
            <a:ext cx="262187" cy="312351"/>
          </a:xfrm>
          <a:prstGeom prst="rightBrac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C7D96D-3DB1-D647-4A4C-C7F2A660C4A7}"/>
              </a:ext>
            </a:extLst>
          </p:cNvPr>
          <p:cNvSpPr txBox="1"/>
          <p:nvPr/>
        </p:nvSpPr>
        <p:spPr>
          <a:xfrm>
            <a:off x="10953455" y="4034675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</a:rPr>
              <a:t>CO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485FC-3E54-4927-C0C9-1B057791F3A7}"/>
              </a:ext>
            </a:extLst>
          </p:cNvPr>
          <p:cNvSpPr txBox="1"/>
          <p:nvPr/>
        </p:nvSpPr>
        <p:spPr>
          <a:xfrm>
            <a:off x="10992087" y="452148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</a:rPr>
              <a:t>CO</a:t>
            </a:r>
            <a:r>
              <a:rPr lang="en-GB" sz="1400" dirty="0">
                <a:solidFill>
                  <a:schemeClr val="tx2"/>
                </a:solidFill>
              </a:rPr>
              <a:t>, </a:t>
            </a:r>
            <a:r>
              <a:rPr lang="en-GB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397177490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9D77-F2BE-C0AC-84BC-30250B7B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Dosis" panose="02010303020202060003" pitchFamily="2" charset="0"/>
              </a:rPr>
              <a:t>Process</a:t>
            </a:r>
            <a:endParaRPr lang="en-IL" dirty="0">
              <a:latin typeface="Dosis" panose="0201030302020206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B003E-A75D-1792-DEE4-37E25289E8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378" y="977504"/>
            <a:ext cx="11627339" cy="55602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product validation review board gives a recommendation concerning the declaration of the product status: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80E86-4023-8500-3ACD-674F96D4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42" y="1627956"/>
            <a:ext cx="7280038" cy="48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221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 dirty="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Introduction to MWS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Cal/Val Objectives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Tasks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Phases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Process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Tests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spc="0" dirty="0"/>
              <a:t>Tool Box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96904A-DE38-EB6E-269E-A098BD94D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5289-6CDE-3221-E73C-01F867DB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Cal/Val Tests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7E863-75B9-C859-0CA1-FA4AB6D84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41BB4-24F8-E71D-FB39-2F93A9ABCF37}"/>
              </a:ext>
            </a:extLst>
          </p:cNvPr>
          <p:cNvGraphicFramePr>
            <a:graphicFrameLocks noGrp="1"/>
          </p:cNvGraphicFramePr>
          <p:nvPr/>
        </p:nvGraphicFramePr>
        <p:xfrm>
          <a:off x="237906" y="713636"/>
          <a:ext cx="11541141" cy="5831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139">
                  <a:extLst>
                    <a:ext uri="{9D8B030D-6E8A-4147-A177-3AD203B41FA5}">
                      <a16:colId xmlns:a16="http://schemas.microsoft.com/office/drawing/2014/main" val="2451657836"/>
                    </a:ext>
                  </a:extLst>
                </a:gridCol>
                <a:gridCol w="1543665">
                  <a:extLst>
                    <a:ext uri="{9D8B030D-6E8A-4147-A177-3AD203B41FA5}">
                      <a16:colId xmlns:a16="http://schemas.microsoft.com/office/drawing/2014/main" val="4020242834"/>
                    </a:ext>
                  </a:extLst>
                </a:gridCol>
                <a:gridCol w="1563329">
                  <a:extLst>
                    <a:ext uri="{9D8B030D-6E8A-4147-A177-3AD203B41FA5}">
                      <a16:colId xmlns:a16="http://schemas.microsoft.com/office/drawing/2014/main" val="3142411953"/>
                    </a:ext>
                  </a:extLst>
                </a:gridCol>
                <a:gridCol w="2182760">
                  <a:extLst>
                    <a:ext uri="{9D8B030D-6E8A-4147-A177-3AD203B41FA5}">
                      <a16:colId xmlns:a16="http://schemas.microsoft.com/office/drawing/2014/main" val="251258002"/>
                    </a:ext>
                  </a:extLst>
                </a:gridCol>
                <a:gridCol w="609601">
                  <a:extLst>
                    <a:ext uri="{9D8B030D-6E8A-4147-A177-3AD203B41FA5}">
                      <a16:colId xmlns:a16="http://schemas.microsoft.com/office/drawing/2014/main" val="30164812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66151448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272272695"/>
                    </a:ext>
                  </a:extLst>
                </a:gridCol>
                <a:gridCol w="2574823">
                  <a:extLst>
                    <a:ext uri="{9D8B030D-6E8A-4147-A177-3AD203B41FA5}">
                      <a16:colId xmlns:a16="http://schemas.microsoft.com/office/drawing/2014/main" val="3669899032"/>
                    </a:ext>
                  </a:extLst>
                </a:gridCol>
                <a:gridCol w="1012724">
                  <a:extLst>
                    <a:ext uri="{9D8B030D-6E8A-4147-A177-3AD203B41FA5}">
                      <a16:colId xmlns:a16="http://schemas.microsoft.com/office/drawing/2014/main" val="1130961366"/>
                    </a:ext>
                  </a:extLst>
                </a:gridCol>
              </a:tblGrid>
              <a:tr h="38822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Requirement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Test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Pre-Launch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Commissioning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Operations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Development of Test Tools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Mandatory/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9863400"/>
                  </a:ext>
                </a:extLst>
              </a:tr>
              <a:tr h="25881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Spectral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Frequency Stability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MWS-02040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MWS_CVT_FREQ_STABIL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with user feedback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47007336"/>
                  </a:ext>
                </a:extLst>
              </a:tr>
              <a:tr h="388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Spectral Response Shape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MWS-02050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MWS_CVT_SRF_SHAPE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530631240"/>
                  </a:ext>
                </a:extLst>
              </a:tr>
              <a:tr h="258815">
                <a:tc row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Radiometric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Dynamic Range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MWS-02070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MWS_CVT_DYN_RANGE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OP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125357030"/>
                  </a:ext>
                </a:extLst>
              </a:tr>
              <a:tr h="2588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Radiometric Sensitivity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MWS-02080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MWS_CVT_NEDT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OP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905896030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Radiometric Bias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MWS-02090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MWS-02100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MWS-02110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MWS_CVT_BIAS_SNO_METOP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364642525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MWS_CVT_BIAS_SNO_NOAA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06260896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MWS_CVT_BIAS_SNO_FY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74462257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MWS_CVT_BIAS_GPSRO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30842393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902974298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MWS_CVT_BIAS_RADIOSONDE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056169060"/>
                  </a:ext>
                </a:extLst>
              </a:tr>
              <a:tr h="1294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MWS_CVT_BIAS_AIRCRAFT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26901817"/>
                  </a:ext>
                </a:extLst>
              </a:tr>
              <a:tr h="2588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MWS_CVT_BIAS_NWP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with user feedback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7216529"/>
                  </a:ext>
                </a:extLst>
              </a:tr>
              <a:tr h="491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Interchannel and Interpixel radiometric bias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MWS-02120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MWS-02130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MWS_CVT_BIAS_ROLLMAN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60419002"/>
                  </a:ext>
                </a:extLst>
              </a:tr>
              <a:tr h="255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Polarisation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MWS-02140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MWS_CVT_POL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65711204"/>
                  </a:ext>
                </a:extLst>
              </a:tr>
              <a:tr h="258815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Geometric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Viewing Angle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MWS-02150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MWS-02220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MWS_CVT_VIEWANG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576908759"/>
                  </a:ext>
                </a:extLst>
              </a:tr>
              <a:tr h="388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Footprint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MWS-02155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MWS-02160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MWS-02165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MWS_CVT_FOOTPRINT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55578551"/>
                  </a:ext>
                </a:extLst>
              </a:tr>
              <a:tr h="1338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Geolocation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MWS-02170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MWS-02210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MWS_CVT_GEOLOC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394718874"/>
                  </a:ext>
                </a:extLst>
              </a:tr>
              <a:tr h="1338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MWS_CVT_SUBPIXELACCURACY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625208321"/>
                  </a:ext>
                </a:extLst>
              </a:tr>
              <a:tr h="2588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Co registration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MWS-02200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MWS_CVT_COREGISTRATION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Beneficial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45172806"/>
                  </a:ext>
                </a:extLst>
              </a:tr>
              <a:tr h="129407">
                <a:tc rowSpan="3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L2 TPW product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MWS_CVT_TPW_SNO_METOP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19799949"/>
                  </a:ext>
                </a:extLst>
              </a:tr>
              <a:tr h="129407"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MWS_CVT_TPW_SNO_NOAA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923606131"/>
                  </a:ext>
                </a:extLst>
              </a:tr>
              <a:tr h="129407"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MWS_CVT_TPW_NWP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ysClr val="windowText" lastClr="000000"/>
                          </a:solidFill>
                          <a:effectLst/>
                        </a:rPr>
                        <a:t>In-house solely</a:t>
                      </a:r>
                      <a:endParaRPr lang="en-GB" sz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Mandatory</a:t>
                      </a:r>
                      <a:endParaRPr lang="en-GB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843540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2875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Cal/Val Tests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58640"/>
              </p:ext>
            </p:extLst>
          </p:nvPr>
        </p:nvGraphicFramePr>
        <p:xfrm>
          <a:off x="237906" y="713635"/>
          <a:ext cx="11800296" cy="5149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70">
                  <a:extLst>
                    <a:ext uri="{9D8B030D-6E8A-4147-A177-3AD203B41FA5}">
                      <a16:colId xmlns:a16="http://schemas.microsoft.com/office/drawing/2014/main" val="2451657836"/>
                    </a:ext>
                  </a:extLst>
                </a:gridCol>
                <a:gridCol w="2129005">
                  <a:extLst>
                    <a:ext uri="{9D8B030D-6E8A-4147-A177-3AD203B41FA5}">
                      <a16:colId xmlns:a16="http://schemas.microsoft.com/office/drawing/2014/main" val="4020242834"/>
                    </a:ext>
                  </a:extLst>
                </a:gridCol>
                <a:gridCol w="2319423">
                  <a:extLst>
                    <a:ext uri="{9D8B030D-6E8A-4147-A177-3AD203B41FA5}">
                      <a16:colId xmlns:a16="http://schemas.microsoft.com/office/drawing/2014/main" val="3142411953"/>
                    </a:ext>
                  </a:extLst>
                </a:gridCol>
                <a:gridCol w="3238437">
                  <a:extLst>
                    <a:ext uri="{9D8B030D-6E8A-4147-A177-3AD203B41FA5}">
                      <a16:colId xmlns:a16="http://schemas.microsoft.com/office/drawing/2014/main" val="251258002"/>
                    </a:ext>
                  </a:extLst>
                </a:gridCol>
                <a:gridCol w="904430">
                  <a:extLst>
                    <a:ext uri="{9D8B030D-6E8A-4147-A177-3AD203B41FA5}">
                      <a16:colId xmlns:a16="http://schemas.microsoft.com/office/drawing/2014/main" val="3016481200"/>
                    </a:ext>
                  </a:extLst>
                </a:gridCol>
                <a:gridCol w="1003351">
                  <a:extLst>
                    <a:ext uri="{9D8B030D-6E8A-4147-A177-3AD203B41FA5}">
                      <a16:colId xmlns:a16="http://schemas.microsoft.com/office/drawing/2014/main" val="2661514484"/>
                    </a:ext>
                  </a:extLst>
                </a:gridCol>
                <a:gridCol w="748980">
                  <a:extLst>
                    <a:ext uri="{9D8B030D-6E8A-4147-A177-3AD203B41FA5}">
                      <a16:colId xmlns:a16="http://schemas.microsoft.com/office/drawing/2014/main" val="4272272695"/>
                    </a:ext>
                  </a:extLst>
                </a:gridCol>
              </a:tblGrid>
              <a:tr h="62098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Requirement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Test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Pre-Launch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Commissioning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Operations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9863400"/>
                  </a:ext>
                </a:extLst>
              </a:tr>
              <a:tr h="413992">
                <a:tc rowSpan="1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Radiometric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Dynamic Range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MWS-02070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MWS_CVT_DYN_RANGE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OP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125357030"/>
                  </a:ext>
                </a:extLst>
              </a:tr>
              <a:tr h="5363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Radiometric Sensitivity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MWS-02080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MWS_CVT_NEDT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OP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905896030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Radiometric Bias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MWS-02090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MWS-02100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MWS-02110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MWS_CVT_BIAS_SNO_METOP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364642525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MWS_CVT_BIAS_SNO_NOAA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06260896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MWS_CVT_BIAS_SNO_FY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74462257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MWS_CVT_BIAS_GPSRO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30842393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902974298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MWS_CVT_BIAS_RADIOSONDE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056169060"/>
                  </a:ext>
                </a:extLst>
              </a:tr>
              <a:tr h="268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MWS_CVT_BIAS_AIRCRAFT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26901817"/>
                  </a:ext>
                </a:extLst>
              </a:tr>
              <a:tr h="4139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MWS_CVT_BIAS_NWP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7216529"/>
                  </a:ext>
                </a:extLst>
              </a:tr>
              <a:tr h="8044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solidFill>
                            <a:sysClr val="windowText" lastClr="000000"/>
                          </a:solidFill>
                          <a:effectLst/>
                        </a:rPr>
                        <a:t>Interchannel</a:t>
                      </a: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 and Interpixel radiometric bias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MWS-02120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MWS-02130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MWS_CVT_BIAS_ROLLMAN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60419002"/>
                  </a:ext>
                </a:extLst>
              </a:tr>
              <a:tr h="40857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Polarisation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MWS-02140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MWS_CVT_POL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65711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8450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FF234-21A8-0A7F-3279-4F242FB4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9F48-D4AC-03A3-0C99-19139931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Cal/Val Tests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37AA9D-3328-538D-95D1-D74A68EC5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74187"/>
              </p:ext>
            </p:extLst>
          </p:nvPr>
        </p:nvGraphicFramePr>
        <p:xfrm>
          <a:off x="237906" y="713636"/>
          <a:ext cx="11783518" cy="5954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3585">
                  <a:extLst>
                    <a:ext uri="{9D8B030D-6E8A-4147-A177-3AD203B41FA5}">
                      <a16:colId xmlns:a16="http://schemas.microsoft.com/office/drawing/2014/main" val="2451657836"/>
                    </a:ext>
                  </a:extLst>
                </a:gridCol>
                <a:gridCol w="2286992">
                  <a:extLst>
                    <a:ext uri="{9D8B030D-6E8A-4147-A177-3AD203B41FA5}">
                      <a16:colId xmlns:a16="http://schemas.microsoft.com/office/drawing/2014/main" val="4020242834"/>
                    </a:ext>
                  </a:extLst>
                </a:gridCol>
                <a:gridCol w="2316125">
                  <a:extLst>
                    <a:ext uri="{9D8B030D-6E8A-4147-A177-3AD203B41FA5}">
                      <a16:colId xmlns:a16="http://schemas.microsoft.com/office/drawing/2014/main" val="3142411953"/>
                    </a:ext>
                  </a:extLst>
                </a:gridCol>
                <a:gridCol w="3233833">
                  <a:extLst>
                    <a:ext uri="{9D8B030D-6E8A-4147-A177-3AD203B41FA5}">
                      <a16:colId xmlns:a16="http://schemas.microsoft.com/office/drawing/2014/main" val="251258002"/>
                    </a:ext>
                  </a:extLst>
                </a:gridCol>
                <a:gridCol w="903144">
                  <a:extLst>
                    <a:ext uri="{9D8B030D-6E8A-4147-A177-3AD203B41FA5}">
                      <a16:colId xmlns:a16="http://schemas.microsoft.com/office/drawing/2014/main" val="3016481200"/>
                    </a:ext>
                  </a:extLst>
                </a:gridCol>
                <a:gridCol w="1001924">
                  <a:extLst>
                    <a:ext uri="{9D8B030D-6E8A-4147-A177-3AD203B41FA5}">
                      <a16:colId xmlns:a16="http://schemas.microsoft.com/office/drawing/2014/main" val="2661514484"/>
                    </a:ext>
                  </a:extLst>
                </a:gridCol>
                <a:gridCol w="747915">
                  <a:extLst>
                    <a:ext uri="{9D8B030D-6E8A-4147-A177-3AD203B41FA5}">
                      <a16:colId xmlns:a16="http://schemas.microsoft.com/office/drawing/2014/main" val="4272272695"/>
                    </a:ext>
                  </a:extLst>
                </a:gridCol>
              </a:tblGrid>
              <a:tr h="72889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Requirement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Test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Pre-Launch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Commissioning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Operations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9863400"/>
                  </a:ext>
                </a:extLst>
              </a:tr>
              <a:tr h="62949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Spectral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Frequency Stability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MWS-02040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MWS_CVT_FREQ_STABIL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47007336"/>
                  </a:ext>
                </a:extLst>
              </a:tr>
              <a:tr h="7288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Spectral Response Shape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MWS-02050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MWS_CVT_SRF_SHAPE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530631240"/>
                  </a:ext>
                </a:extLst>
              </a:tr>
              <a:tr h="629498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Geometric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Viewing Angle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MWS-02150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MWS-02220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MWS_CVT_VIEWANG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576908759"/>
                  </a:ext>
                </a:extLst>
              </a:tr>
              <a:tr h="94424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Footprint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MWS-02155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MWS-02160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MWS-02165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MWS_CVT_FOOTPRINT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355578551"/>
                  </a:ext>
                </a:extLst>
              </a:tr>
              <a:tr h="3147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Geolocation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MWS-02170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MWS-02210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MWS_CVT_GEOLOC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1394718874"/>
                  </a:ext>
                </a:extLst>
              </a:tr>
              <a:tr h="3147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MWS_CVT_SUBPIXELACCURACY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208321"/>
                  </a:ext>
                </a:extLst>
              </a:tr>
              <a:tr h="48593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Co registration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MWS-02200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MWS_CVT_COREGISTRATION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PL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3345172806"/>
                  </a:ext>
                </a:extLst>
              </a:tr>
              <a:tr h="314749">
                <a:tc rowSpan="3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L2 TPW product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MWS_CVT_TPW_SNO_METOP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2919799949"/>
                  </a:ext>
                </a:extLst>
              </a:tr>
              <a:tr h="314749"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MWS_CVT_TPW_SNO_NOAA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923606131"/>
                  </a:ext>
                </a:extLst>
              </a:tr>
              <a:tr h="314749"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MWS_CVT_TPW_NWP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</a:t>
                      </a:r>
                      <a:endParaRPr lang="en-GB" sz="18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39" marR="52939" marT="0" marB="0"/>
                </a:tc>
                <a:extLst>
                  <a:ext uri="{0D108BD9-81ED-4DB2-BD59-A6C34878D82A}">
                    <a16:rowId xmlns:a16="http://schemas.microsoft.com/office/drawing/2014/main" val="843540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34796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Cal/Val Tools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8" y="849132"/>
            <a:ext cx="4143367" cy="5446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664" y="6295776"/>
            <a:ext cx="2480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Illustration of Tool  Box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1817" y="1043231"/>
            <a:ext cx="6851054" cy="556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78606" indent="-278606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 b="0" kern="0">
                <a:solidFill>
                  <a:schemeClr val="tx2"/>
                </a:solidFill>
              </a:defRPr>
            </a:lvl1pPr>
            <a:lvl2pPr marL="789384" lvl="1" indent="-417909" eaLnBrk="0" hangingPunct="0">
              <a:spcBef>
                <a:spcPct val="20000"/>
              </a:spcBef>
              <a:buFont typeface="+mj-lt"/>
              <a:buAutoNum type="romanUcPeriod"/>
              <a:defRPr sz="2000" b="0" kern="0">
                <a:solidFill>
                  <a:schemeClr val="tx2"/>
                </a:solidFill>
                <a:latin typeface="+mn-lt"/>
              </a:defRPr>
            </a:lvl2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Implemented software capable of running </a:t>
            </a:r>
            <a:r>
              <a:rPr lang="en-GB" sz="1600" dirty="0" err="1"/>
              <a:t>CalValTests</a:t>
            </a:r>
            <a:r>
              <a:rPr lang="en-GB" sz="1600" dirty="0"/>
              <a:t> for MWS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The user configures the </a:t>
            </a:r>
            <a:r>
              <a:rPr lang="en-GB" sz="1600" dirty="0" err="1"/>
              <a:t>CalValToolBox</a:t>
            </a:r>
            <a:r>
              <a:rPr lang="en-GB" sz="1600" dirty="0"/>
              <a:t> run via configuration 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Software calls the procedures, which run the required tools to be executed based on </a:t>
            </a:r>
            <a:r>
              <a:rPr lang="en-GB" sz="1600" dirty="0" err="1"/>
              <a:t>CalValTest</a:t>
            </a:r>
            <a:r>
              <a:rPr lang="en-GB" sz="1600" dirty="0"/>
              <a:t> chosen by user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Tools include: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collocation/ SNO-tools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computation of biases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generation of plots,</a:t>
            </a:r>
            <a:r>
              <a:rPr lang="en-IL" sz="1600" dirty="0"/>
              <a:t>…</a:t>
            </a:r>
            <a:endParaRPr lang="en-GB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External tools (i.e. compiled outside of </a:t>
            </a:r>
            <a:r>
              <a:rPr lang="en-GB" sz="1600" dirty="0" err="1"/>
              <a:t>CalValToolBox</a:t>
            </a:r>
            <a:r>
              <a:rPr lang="en-GB" sz="1600" dirty="0"/>
              <a:t>):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>
                <a:latin typeface="+mn-lt"/>
              </a:rPr>
              <a:t> Product readers for other instruments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>
                <a:latin typeface="+mn-lt"/>
              </a:rPr>
              <a:t> MWS IPP (L1,L2)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>
                <a:latin typeface="+mn-lt"/>
              </a:rPr>
              <a:t> RTTOV, and related tools for preparation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>
                <a:latin typeface="+mn-lt"/>
              </a:rPr>
              <a:t> TBSIM (collocating MWS and NWP fields, incl. RTTOV run)</a:t>
            </a:r>
          </a:p>
          <a:p>
            <a:pPr marL="371475" lvl="1" indent="0">
              <a:buNone/>
            </a:pP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Some tools are based on software implemented for EPS </a:t>
            </a:r>
            <a:r>
              <a:rPr lang="en-GB" sz="1600" dirty="0" err="1"/>
              <a:t>CalVal</a:t>
            </a:r>
            <a:r>
              <a:rPr lang="en-GB" sz="16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(e.g. SNO, subpixel accuracy)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or EPS Metop-A EOL (mirror reflectivity from roll-manoeuvre)</a:t>
            </a:r>
          </a:p>
        </p:txBody>
      </p:sp>
    </p:spTree>
    <p:extLst>
      <p:ext uri="{BB962C8B-B14F-4D97-AF65-F5344CB8AC3E}">
        <p14:creationId xmlns:p14="http://schemas.microsoft.com/office/powerpoint/2010/main" val="152568088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Dosis" panose="02010303020202060003" pitchFamily="2" charset="0"/>
              </a:rPr>
              <a:t>Tasks for accessing MWS data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 r="34925"/>
          <a:stretch/>
        </p:blipFill>
        <p:spPr>
          <a:xfrm>
            <a:off x="3115649" y="1242391"/>
            <a:ext cx="7148052" cy="560577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>
          <a:xfrm>
            <a:off x="10173829" y="1445342"/>
            <a:ext cx="1706099" cy="29254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323" y="1264848"/>
            <a:ext cx="3126657" cy="310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78606" indent="-278606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 b="0" kern="0">
                <a:solidFill>
                  <a:schemeClr val="tx2"/>
                </a:solidFill>
              </a:defRPr>
            </a:lvl1pPr>
            <a:lvl2pPr marL="789384" lvl="1" indent="-417909" eaLnBrk="0" hangingPunct="0">
              <a:spcBef>
                <a:spcPct val="20000"/>
              </a:spcBef>
              <a:buFont typeface="+mj-lt"/>
              <a:buAutoNum type="romanUcPeriod"/>
              <a:defRPr sz="2000" b="0" kern="0">
                <a:solidFill>
                  <a:schemeClr val="tx2"/>
                </a:solidFill>
                <a:latin typeface="+mn-lt"/>
              </a:defRPr>
            </a:lvl2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Tasks for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accessing MWS data from OP (from Ground Segment) or IPP (run ad-hoc)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preparing internal file (for later use)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plotting MWS swath on map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Comparing OP and IPP output via a “Delta”-file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9629" r="77091" b="-1"/>
          <a:stretch/>
        </p:blipFill>
        <p:spPr>
          <a:xfrm>
            <a:off x="362510" y="5812386"/>
            <a:ext cx="2753139" cy="1023445"/>
          </a:xfrm>
          <a:prstGeom prst="rect">
            <a:avLst/>
          </a:prstGeom>
        </p:spPr>
      </p:pic>
      <p:sp>
        <p:nvSpPr>
          <p:cNvPr id="14" name="Bent-Up Arrow 13"/>
          <p:cNvSpPr/>
          <p:nvPr/>
        </p:nvSpPr>
        <p:spPr bwMode="auto">
          <a:xfrm rot="16200000" flipV="1">
            <a:off x="2074605" y="4769777"/>
            <a:ext cx="668597" cy="1093942"/>
          </a:xfrm>
          <a:prstGeom prst="bentUpArrow">
            <a:avLst>
              <a:gd name="adj1" fmla="val 41923"/>
              <a:gd name="adj2" fmla="val 25000"/>
              <a:gd name="adj3" fmla="val 26037"/>
            </a:avLst>
          </a:prstGeom>
          <a:noFill/>
          <a:ln w="9525" cap="flat" cmpd="sng" algn="ctr">
            <a:solidFill>
              <a:srgbClr val="00205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5107" y="4982449"/>
            <a:ext cx="1140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INPUT</a:t>
            </a: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5" t="11446" b="7003"/>
          <a:stretch/>
        </p:blipFill>
        <p:spPr>
          <a:xfrm>
            <a:off x="9962002" y="5451005"/>
            <a:ext cx="2229998" cy="14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Dosis" panose="02010303020202060003" pitchFamily="2" charset="0"/>
              </a:rPr>
              <a:t>Tasks for Collecting, pre-processing MWS &amp; other data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/>
          <a:stretch/>
        </p:blipFill>
        <p:spPr>
          <a:xfrm>
            <a:off x="6006305" y="703498"/>
            <a:ext cx="3246298" cy="62582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3374" b="4551"/>
          <a:stretch/>
        </p:blipFill>
        <p:spPr>
          <a:xfrm>
            <a:off x="9873512" y="1592826"/>
            <a:ext cx="2200017" cy="5071523"/>
          </a:xfrm>
          <a:prstGeom prst="rect">
            <a:avLst/>
          </a:prstGeom>
        </p:spPr>
      </p:pic>
      <p:cxnSp>
        <p:nvCxnSpPr>
          <p:cNvPr id="10" name="Elbow Connector 9"/>
          <p:cNvCxnSpPr>
            <a:stCxn id="5" idx="2"/>
          </p:cNvCxnSpPr>
          <p:nvPr/>
        </p:nvCxnSpPr>
        <p:spPr bwMode="auto">
          <a:xfrm rot="5400000" flipH="1">
            <a:off x="8157180" y="3848009"/>
            <a:ext cx="2357819" cy="3274862"/>
          </a:xfrm>
          <a:prstGeom prst="bentConnector4">
            <a:avLst>
              <a:gd name="adj1" fmla="val -9695"/>
              <a:gd name="adj2" fmla="val 66795"/>
            </a:avLst>
          </a:prstGeom>
          <a:solidFill>
            <a:schemeClr val="bg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3" t="14865" r="474" b="9909"/>
          <a:stretch/>
        </p:blipFill>
        <p:spPr>
          <a:xfrm>
            <a:off x="10058399" y="-8849"/>
            <a:ext cx="2133601" cy="1297858"/>
          </a:xfrm>
          <a:prstGeom prst="rect">
            <a:avLst/>
          </a:prstGeom>
        </p:spPr>
      </p:pic>
      <p:pic>
        <p:nvPicPr>
          <p:cNvPr id="39" name="Picture 3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52745" r="29484"/>
          <a:stretch/>
        </p:blipFill>
        <p:spPr>
          <a:xfrm>
            <a:off x="-18258" y="5660050"/>
            <a:ext cx="4303644" cy="1197950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 bwMode="auto">
          <a:xfrm>
            <a:off x="4285386" y="6126289"/>
            <a:ext cx="835742" cy="265471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8323" y="1264847"/>
            <a:ext cx="5506064" cy="42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78606" indent="-278606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 b="0" kern="0">
                <a:solidFill>
                  <a:schemeClr val="tx2"/>
                </a:solidFill>
              </a:defRPr>
            </a:lvl1pPr>
            <a:lvl2pPr marL="789384" lvl="1" indent="-417909" eaLnBrk="0" hangingPunct="0">
              <a:spcBef>
                <a:spcPct val="20000"/>
              </a:spcBef>
              <a:buFont typeface="+mj-lt"/>
              <a:buAutoNum type="romanUcPeriod"/>
              <a:defRPr sz="2000" b="0" kern="0">
                <a:solidFill>
                  <a:schemeClr val="tx2"/>
                </a:solidFill>
                <a:latin typeface="+mn-lt"/>
              </a:defRPr>
            </a:lvl2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Pre-process Simultaneous Nadir Overpasses (SNOs): find candidates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Collect, prepare data for </a:t>
            </a:r>
            <a:r>
              <a:rPr lang="en-GB" sz="1800" dirty="0" err="1"/>
              <a:t>CalVal</a:t>
            </a:r>
            <a:r>
              <a:rPr lang="en-GB" sz="1800" dirty="0"/>
              <a:t> Tests selected by user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Collecting MWS data (from OP, IPP), prepare internal files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Collecting required data for comparison: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/>
              <a:t> from GPSRO, radiosondes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00" b="0" dirty="0"/>
              <a:t> found SNO-candidates with </a:t>
            </a:r>
            <a:r>
              <a:rPr lang="en-GB" sz="1400" b="0" dirty="0" err="1"/>
              <a:t>Metop</a:t>
            </a:r>
            <a:r>
              <a:rPr lang="en-GB" sz="1400" b="0" dirty="0"/>
              <a:t>/ NOAA/FY satellites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b="0" dirty="0"/>
              <a:t>Find SNOs, find collocations </a:t>
            </a:r>
            <a:r>
              <a:rPr lang="en-IL" sz="1800" b="0" dirty="0">
                <a:sym typeface="Wingdings" panose="05000000000000000000" pitchFamily="2" charset="2"/>
              </a:rPr>
              <a:t></a:t>
            </a:r>
            <a:r>
              <a:rPr lang="en-GB" sz="1800" b="0" dirty="0">
                <a:sym typeface="Wingdings" panose="05000000000000000000" pitchFamily="2" charset="2"/>
              </a:rPr>
              <a:t> store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b="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ym typeface="Wingdings" panose="05000000000000000000" pitchFamily="2" charset="2"/>
              </a:rPr>
              <a:t>External Tools (TBSIM, RTTOV, product readers are used)</a:t>
            </a:r>
            <a:endParaRPr lang="en-GB" sz="1800" b="0" dirty="0"/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2044955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Dosis" panose="02010303020202060003" pitchFamily="2" charset="0"/>
              </a:rPr>
              <a:t>Task: Executing MWS </a:t>
            </a:r>
            <a:r>
              <a:rPr lang="en-GB" sz="2800" dirty="0" err="1">
                <a:latin typeface="Dosis" panose="02010303020202060003" pitchFamily="2" charset="0"/>
              </a:rPr>
              <a:t>CalVal</a:t>
            </a:r>
            <a:r>
              <a:rPr lang="en-GB" sz="2800" dirty="0">
                <a:latin typeface="Dosis" panose="02010303020202060003" pitchFamily="2" charset="0"/>
              </a:rPr>
              <a:t>-Tests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81"/>
            <a:ext cx="4365523" cy="618832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5" t="11446" b="7003"/>
          <a:stretch/>
        </p:blipFill>
        <p:spPr>
          <a:xfrm>
            <a:off x="9594543" y="699112"/>
            <a:ext cx="2477940" cy="15634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1671484" y="2821496"/>
            <a:ext cx="3795251" cy="2546922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81210" y="5815783"/>
            <a:ext cx="4178816" cy="535856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588588" y="2751980"/>
            <a:ext cx="6259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Cal/Val Tests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: </a:t>
            </a: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Based on corresponding prepared data </a:t>
            </a:r>
            <a:r>
              <a:rPr lang="en-IL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execute computation of statistics, biases, according to individual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Dynamic range,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NEdT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Geolocation tests</a:t>
            </a:r>
            <a:r>
              <a:rPr lang="en-IL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…</a:t>
            </a: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Radiometric biases from SNO, </a:t>
            </a:r>
            <a:r>
              <a:rPr lang="en-IL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…</a:t>
            </a: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Produce plots, store results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8916" y="2552498"/>
            <a:ext cx="6508956" cy="379914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5883" y="1315289"/>
            <a:ext cx="4863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Use prepared data from a previous run (task D)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Prepare data ad hoc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105" y="3336539"/>
            <a:ext cx="2131370" cy="12201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92" y="4706169"/>
            <a:ext cx="1375624" cy="149582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36" y="4835308"/>
            <a:ext cx="1206480" cy="1366684"/>
          </a:xfrm>
          <a:prstGeom prst="rect">
            <a:avLst/>
          </a:prstGeom>
        </p:spPr>
      </p:pic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C0836FC8-F619-8E5B-C8C7-AB991158A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97" y="4822671"/>
            <a:ext cx="995843" cy="14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1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87B08-7C56-B41B-17BD-E7556E53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EUMETSAT missions – </a:t>
            </a:r>
            <a:r>
              <a:rPr lang="en-GB" i="1" dirty="0"/>
              <a:t>current and future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D53D025-DE16-048A-36E0-DC684A427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9D145-E5F1-BDDA-1B57-C593F31C6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1"/>
          <a:stretch/>
        </p:blipFill>
        <p:spPr>
          <a:xfrm>
            <a:off x="0" y="880185"/>
            <a:ext cx="12209253" cy="6051452"/>
          </a:xfrm>
          <a:prstGeom prst="rect">
            <a:avLst/>
          </a:prstGeom>
        </p:spPr>
      </p:pic>
      <p:pic>
        <p:nvPicPr>
          <p:cNvPr id="6" name="Picture 5" descr="altimetry_0017_Jason-2.png">
            <a:extLst>
              <a:ext uri="{FF2B5EF4-FFF2-40B4-BE49-F238E27FC236}">
                <a16:creationId xmlns:a16="http://schemas.microsoft.com/office/drawing/2014/main" id="{3CDFC29C-DACD-1296-D9D4-E0615143AB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3685">
            <a:off x="3322340" y="4349593"/>
            <a:ext cx="986285" cy="619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821344-F2B5-DC62-5F7D-D85650EC63F3}"/>
              </a:ext>
            </a:extLst>
          </p:cNvPr>
          <p:cNvSpPr txBox="1"/>
          <p:nvPr/>
        </p:nvSpPr>
        <p:spPr>
          <a:xfrm>
            <a:off x="2622289" y="4575021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JASON-2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2009</a:t>
            </a:r>
          </a:p>
        </p:txBody>
      </p:sp>
      <p:pic>
        <p:nvPicPr>
          <p:cNvPr id="8" name="Picture 7" descr="altimetry_0017_Jason-2.png">
            <a:extLst>
              <a:ext uri="{FF2B5EF4-FFF2-40B4-BE49-F238E27FC236}">
                <a16:creationId xmlns:a16="http://schemas.microsoft.com/office/drawing/2014/main" id="{310B675C-14C1-C997-008E-AB9D3B5239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6714">
            <a:off x="4541098" y="5256595"/>
            <a:ext cx="1313773" cy="825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093521-6D12-B5C9-89EF-B24951A36D5D}"/>
              </a:ext>
            </a:extLst>
          </p:cNvPr>
          <p:cNvSpPr txBox="1"/>
          <p:nvPr/>
        </p:nvSpPr>
        <p:spPr>
          <a:xfrm>
            <a:off x="3067562" y="5425811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Sentinel-3A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10" name="Content Placeholder 7" descr="altimetry_0000_Jason-CS.png">
            <a:extLst>
              <a:ext uri="{FF2B5EF4-FFF2-40B4-BE49-F238E27FC236}">
                <a16:creationId xmlns:a16="http://schemas.microsoft.com/office/drawing/2014/main" id="{D6D180F3-B27C-3FFC-819C-C45B12D54B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8868491">
            <a:off x="7552371" y="5601241"/>
            <a:ext cx="1109745" cy="49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F0695E-CEB9-631A-2A50-4F2C963CF3E7}"/>
              </a:ext>
            </a:extLst>
          </p:cNvPr>
          <p:cNvSpPr txBox="1"/>
          <p:nvPr/>
        </p:nvSpPr>
        <p:spPr>
          <a:xfrm>
            <a:off x="7273163" y="6217112"/>
            <a:ext cx="14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JASON-CS/</a:t>
            </a:r>
            <a:b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SENTINEL-6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79989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Sentinel-3.png">
            <a:extLst>
              <a:ext uri="{FF2B5EF4-FFF2-40B4-BE49-F238E27FC236}">
                <a16:creationId xmlns:a16="http://schemas.microsoft.com/office/drawing/2014/main" id="{EFEE00DC-B6D7-A8A5-9683-31C8BCC413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78179">
            <a:off x="3659791" y="4889882"/>
            <a:ext cx="1364443" cy="9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5E5015-0EE9-8F2C-1ACB-23B0CD00CE9F}"/>
              </a:ext>
            </a:extLst>
          </p:cNvPr>
          <p:cNvSpPr txBox="1"/>
          <p:nvPr/>
        </p:nvSpPr>
        <p:spPr>
          <a:xfrm>
            <a:off x="3843431" y="5886987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JASON-3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14" name="Picture 6" descr="metop.png">
            <a:extLst>
              <a:ext uri="{FF2B5EF4-FFF2-40B4-BE49-F238E27FC236}">
                <a16:creationId xmlns:a16="http://schemas.microsoft.com/office/drawing/2014/main" id="{B193192C-894C-DF15-B357-B5EEF69FE75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3734395" y="3396919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7E564A-13D1-E2F6-1AEF-9ADFC1611084}"/>
              </a:ext>
            </a:extLst>
          </p:cNvPr>
          <p:cNvSpPr txBox="1"/>
          <p:nvPr/>
        </p:nvSpPr>
        <p:spPr>
          <a:xfrm>
            <a:off x="3653491" y="4058185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Metop-B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16" name="Picture 6" descr="metop.png">
            <a:extLst>
              <a:ext uri="{FF2B5EF4-FFF2-40B4-BE49-F238E27FC236}">
                <a16:creationId xmlns:a16="http://schemas.microsoft.com/office/drawing/2014/main" id="{9BD27A8D-A63D-0C52-54AF-787210C296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5292171" y="3396919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F4C81F-C381-1ED8-BE57-ED1CCF863566}"/>
              </a:ext>
            </a:extLst>
          </p:cNvPr>
          <p:cNvSpPr txBox="1"/>
          <p:nvPr/>
        </p:nvSpPr>
        <p:spPr>
          <a:xfrm>
            <a:off x="5219895" y="4058185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Metop-C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18" name="Picture 177" descr="Metop_Second_Generationv02-ESA.png">
            <a:extLst>
              <a:ext uri="{FF2B5EF4-FFF2-40B4-BE49-F238E27FC236}">
                <a16:creationId xmlns:a16="http://schemas.microsoft.com/office/drawing/2014/main" id="{D38F032E-1A0C-0671-ED17-FA5B9AA8386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361089">
            <a:off x="8063858" y="3276758"/>
            <a:ext cx="894763" cy="74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200295-FE29-968C-BEF5-19C9C2D4EB4D}"/>
              </a:ext>
            </a:extLst>
          </p:cNvPr>
          <p:cNvSpPr txBox="1"/>
          <p:nvPr/>
        </p:nvSpPr>
        <p:spPr>
          <a:xfrm>
            <a:off x="8148417" y="4082038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Metop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-SGA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Sounding &amp; Imagery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0" name="Picture 178" descr="Metop_Second_Generation-ESA.png">
            <a:extLst>
              <a:ext uri="{FF2B5EF4-FFF2-40B4-BE49-F238E27FC236}">
                <a16:creationId xmlns:a16="http://schemas.microsoft.com/office/drawing/2014/main" id="{4174E008-8C3B-6810-819B-15878DA6851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6251" y="3211802"/>
            <a:ext cx="882153" cy="96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541BA7-F504-2220-FA03-6FE607AFF67A}"/>
              </a:ext>
            </a:extLst>
          </p:cNvPr>
          <p:cNvSpPr txBox="1"/>
          <p:nvPr/>
        </p:nvSpPr>
        <p:spPr>
          <a:xfrm>
            <a:off x="9579659" y="4058185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Metop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-SGB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Microwave Imagery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ED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2613-91CF-5A97-42A0-D701E468BCFC}"/>
              </a:ext>
            </a:extLst>
          </p:cNvPr>
          <p:cNvSpPr txBox="1"/>
          <p:nvPr/>
        </p:nvSpPr>
        <p:spPr>
          <a:xfrm>
            <a:off x="9074970" y="5870944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Sentinel-5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Metop-SG A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3" name="Content Placeholder 3" descr="msg.png">
            <a:extLst>
              <a:ext uri="{FF2B5EF4-FFF2-40B4-BE49-F238E27FC236}">
                <a16:creationId xmlns:a16="http://schemas.microsoft.com/office/drawing/2014/main" id="{0D5157DA-7850-EE36-89C5-5D625B5125D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4881" y="1667023"/>
            <a:ext cx="748142" cy="75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ntent Placeholder 3" descr="msg.png">
            <a:extLst>
              <a:ext uri="{FF2B5EF4-FFF2-40B4-BE49-F238E27FC236}">
                <a16:creationId xmlns:a16="http://schemas.microsoft.com/office/drawing/2014/main" id="{807381AE-E9AE-9A65-F9CB-4A5C42E737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3269" y="1302326"/>
            <a:ext cx="951187" cy="9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ntent Placeholder 3" descr="msg.png">
            <a:extLst>
              <a:ext uri="{FF2B5EF4-FFF2-40B4-BE49-F238E27FC236}">
                <a16:creationId xmlns:a16="http://schemas.microsoft.com/office/drawing/2014/main" id="{BCF22930-1F6F-6D25-F4CB-252266AC8A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34380" y="1113979"/>
            <a:ext cx="951187" cy="9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3970D03A-AAAE-3DD3-5917-833831B8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201979">
            <a:off x="7653185" y="597175"/>
            <a:ext cx="1139586" cy="18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D0CDF0-79A8-49E0-9D49-282541DF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909463">
            <a:off x="9512112" y="558540"/>
            <a:ext cx="993198" cy="159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C851A9-C083-821F-E808-89620968A095}"/>
              </a:ext>
            </a:extLst>
          </p:cNvPr>
          <p:cNvSpPr txBox="1"/>
          <p:nvPr/>
        </p:nvSpPr>
        <p:spPr>
          <a:xfrm>
            <a:off x="10030399" y="5874139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Sentinel-4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MTG-S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216B7-AAF3-6128-1519-37C1F271B3C6}"/>
              </a:ext>
            </a:extLst>
          </p:cNvPr>
          <p:cNvSpPr txBox="1"/>
          <p:nvPr/>
        </p:nvSpPr>
        <p:spPr>
          <a:xfrm>
            <a:off x="9579659" y="1911320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MTG-S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Sounding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91313-C8B1-AFD1-405A-35B7D4C863FB}"/>
              </a:ext>
            </a:extLst>
          </p:cNvPr>
          <p:cNvSpPr txBox="1"/>
          <p:nvPr/>
        </p:nvSpPr>
        <p:spPr>
          <a:xfrm>
            <a:off x="7751808" y="2032133"/>
            <a:ext cx="119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MTG-I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Imagery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Dec. 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A48BAA-97C9-F811-7336-9DE24D5B96B2}"/>
              </a:ext>
            </a:extLst>
          </p:cNvPr>
          <p:cNvSpPr txBox="1"/>
          <p:nvPr/>
        </p:nvSpPr>
        <p:spPr>
          <a:xfrm>
            <a:off x="5718779" y="2129796"/>
            <a:ext cx="131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MSG-4 / Meteosat-11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In-Orbit Storage 2016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 Satellite 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AE498D-8D38-C58E-7CD2-B4991B1CC316}"/>
              </a:ext>
            </a:extLst>
          </p:cNvPr>
          <p:cNvSpPr txBox="1"/>
          <p:nvPr/>
        </p:nvSpPr>
        <p:spPr>
          <a:xfrm>
            <a:off x="4729032" y="2262545"/>
            <a:ext cx="131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Meteosat-10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FA089A-8821-8FE4-96ED-BA6A94443524}"/>
              </a:ext>
            </a:extLst>
          </p:cNvPr>
          <p:cNvSpPr txBox="1"/>
          <p:nvPr/>
        </p:nvSpPr>
        <p:spPr>
          <a:xfrm>
            <a:off x="3795117" y="2447756"/>
            <a:ext cx="131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Meteosat-9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CAB4A-CC49-1F87-D9B0-C4F79C5E2607}"/>
              </a:ext>
            </a:extLst>
          </p:cNvPr>
          <p:cNvSpPr txBox="1"/>
          <p:nvPr/>
        </p:nvSpPr>
        <p:spPr>
          <a:xfrm>
            <a:off x="6074577" y="6225541"/>
            <a:ext cx="78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Sentinel-3B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35" name="Picture 5" descr="Sentinel-3.png">
            <a:extLst>
              <a:ext uri="{FF2B5EF4-FFF2-40B4-BE49-F238E27FC236}">
                <a16:creationId xmlns:a16="http://schemas.microsoft.com/office/drawing/2014/main" id="{4C3BD92E-93F1-D59A-CD9B-7F781192E5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78179">
            <a:off x="5720915" y="5350741"/>
            <a:ext cx="1364443" cy="9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0ED6B8-D048-C8E7-B97C-3671EBFF4BA0}"/>
              </a:ext>
            </a:extLst>
          </p:cNvPr>
          <p:cNvSpPr txBox="1"/>
          <p:nvPr/>
        </p:nvSpPr>
        <p:spPr>
          <a:xfrm>
            <a:off x="404555" y="134415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B8D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Geostationary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B8D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9145AE-E4C7-4112-C5FD-275AB44C2D96}"/>
              </a:ext>
            </a:extLst>
          </p:cNvPr>
          <p:cNvSpPr txBox="1"/>
          <p:nvPr/>
        </p:nvSpPr>
        <p:spPr>
          <a:xfrm>
            <a:off x="417699" y="361653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A4C13C-296F-2485-846B-ADEDFCA6A790}"/>
              </a:ext>
            </a:extLst>
          </p:cNvPr>
          <p:cNvSpPr txBox="1"/>
          <p:nvPr/>
        </p:nvSpPr>
        <p:spPr>
          <a:xfrm>
            <a:off x="184152" y="2435630"/>
            <a:ext cx="215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Mandatory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480643-2FB3-FEE5-A797-35B30901E83B}"/>
              </a:ext>
            </a:extLst>
          </p:cNvPr>
          <p:cNvSpPr txBox="1"/>
          <p:nvPr/>
        </p:nvSpPr>
        <p:spPr>
          <a:xfrm>
            <a:off x="405493" y="4913575"/>
            <a:ext cx="213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A2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Optional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A2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Party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A2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A2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(incl. Copernicus)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7645637-B1BE-51ED-9DDF-8E2DE6BC6F23}"/>
              </a:ext>
            </a:extLst>
          </p:cNvPr>
          <p:cNvCxnSpPr/>
          <p:nvPr/>
        </p:nvCxnSpPr>
        <p:spPr bwMode="auto">
          <a:xfrm flipH="1" flipV="1">
            <a:off x="8773741" y="4341262"/>
            <a:ext cx="463522" cy="1272004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C29D0E9-879C-D00F-3900-E26A81DC69DF}"/>
              </a:ext>
            </a:extLst>
          </p:cNvPr>
          <p:cNvSpPr/>
          <p:nvPr/>
        </p:nvSpPr>
        <p:spPr bwMode="auto">
          <a:xfrm>
            <a:off x="-256854" y="-61644"/>
            <a:ext cx="401907" cy="700697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DF0A82-291C-B252-2B13-7F31C006DBDB}"/>
              </a:ext>
            </a:extLst>
          </p:cNvPr>
          <p:cNvSpPr/>
          <p:nvPr/>
        </p:nvSpPr>
        <p:spPr bwMode="auto">
          <a:xfrm>
            <a:off x="12027746" y="-61645"/>
            <a:ext cx="391633" cy="700697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FA4AE6-6A90-9764-7700-E03165BEFBE5}"/>
              </a:ext>
            </a:extLst>
          </p:cNvPr>
          <p:cNvSpPr txBox="1"/>
          <p:nvPr/>
        </p:nvSpPr>
        <p:spPr>
          <a:xfrm>
            <a:off x="3089780" y="5111257"/>
            <a:ext cx="5453737" cy="107721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rgbClr val="C5B9AC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Mandatory Polar Programmes:</a:t>
            </a:r>
            <a:br>
              <a:rPr kumimoji="0" lang="en-GB" sz="3200" b="1" i="0" u="none" strike="noStrike" kern="1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</a:br>
            <a:r>
              <a:rPr kumimoji="0" lang="en-GB" sz="3200" b="1" i="0" u="none" strike="noStrike" kern="1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EPS and EPS-SG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FF54D-27E6-7A2C-3CFC-DEE119BC263C}"/>
              </a:ext>
            </a:extLst>
          </p:cNvPr>
          <p:cNvSpPr/>
          <p:nvPr/>
        </p:nvSpPr>
        <p:spPr bwMode="auto">
          <a:xfrm>
            <a:off x="10647680" y="647426"/>
            <a:ext cx="1396538" cy="19835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9" name="Picture 48" descr="A picture containing satellite, transport, screenshot, space&#10;&#10;Description automatically generated">
            <a:extLst>
              <a:ext uri="{FF2B5EF4-FFF2-40B4-BE49-F238E27FC236}">
                <a16:creationId xmlns:a16="http://schemas.microsoft.com/office/drawing/2014/main" id="{AA50783F-52A6-DC24-7343-8ABAD94C3A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73" y="5366232"/>
            <a:ext cx="1081731" cy="638221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5552BABE-5AE0-8292-210B-5575A5CB4596}"/>
              </a:ext>
            </a:extLst>
          </p:cNvPr>
          <p:cNvSpPr/>
          <p:nvPr/>
        </p:nvSpPr>
        <p:spPr bwMode="auto">
          <a:xfrm rot="900000">
            <a:off x="2920903" y="2819226"/>
            <a:ext cx="8608036" cy="2103429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900000"/>
            </a:camera>
            <a:lightRig rig="threePt" dir="t"/>
          </a:scene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D04F52-F4AF-8C5E-0E47-D45A828FEB97}"/>
              </a:ext>
            </a:extLst>
          </p:cNvPr>
          <p:cNvSpPr txBox="1"/>
          <p:nvPr/>
        </p:nvSpPr>
        <p:spPr>
          <a:xfrm>
            <a:off x="11056099" y="6201195"/>
            <a:ext cx="119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CO2M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7998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2026/27</a:t>
            </a:r>
          </a:p>
        </p:txBody>
      </p:sp>
    </p:spTree>
    <p:extLst>
      <p:ext uri="{BB962C8B-B14F-4D97-AF65-F5344CB8AC3E}">
        <p14:creationId xmlns:p14="http://schemas.microsoft.com/office/powerpoint/2010/main" val="4199461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EPS-SGA Sounding and Imagery Mission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EPS-SG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010182" y="2059078"/>
            <a:ext cx="3558237" cy="29740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175587" y="4472162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3538" y="4480113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43047" y="4517040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0998" y="4524991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48180" y="4556309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6131" y="4564260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75502" y="4354356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3453" y="4362307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862579" y="3849473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0530" y="385742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300145" y="3574592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8096" y="3582543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103801" y="2738729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1752" y="2746680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71117" y="1541748"/>
            <a:ext cx="4458280" cy="47815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IASI-NG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Infrared Atmospheric Sounding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MWS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Microwave Sounding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METImage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Visible-Infrared Imaging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RO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Radio Occultation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3MI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Multi-viewing, -channel, 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polarisation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 Imaging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Copernicus Sentinel-5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Arial" pitchFamily="34" charset="0"/>
              </a:rPr>
              <a:t>UN/VIS/NIR/SWIR Sounding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DAD40-12FC-6825-B8F3-877CFFECDC6A}"/>
              </a:ext>
            </a:extLst>
          </p:cNvPr>
          <p:cNvSpPr txBox="1"/>
          <p:nvPr/>
        </p:nvSpPr>
        <p:spPr>
          <a:xfrm>
            <a:off x="189299" y="5469107"/>
            <a:ext cx="3468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Launch window starting August 2025</a:t>
            </a:r>
            <a:endParaRPr kumimoji="0" lang="en-IE" sz="1600" b="0" i="0" u="none" strike="noStrike" kern="100" cap="none" spc="-100" normalizeH="0" baseline="0" noProof="0" dirty="0" err="1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955127-9654-89A7-3AF0-77C82C72994E}"/>
              </a:ext>
            </a:extLst>
          </p:cNvPr>
          <p:cNvSpPr txBox="1"/>
          <p:nvPr/>
        </p:nvSpPr>
        <p:spPr>
          <a:xfrm>
            <a:off x="207937" y="5918452"/>
            <a:ext cx="3116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https://www.eumetsat.int/metop-sg</a:t>
            </a:r>
          </a:p>
        </p:txBody>
      </p:sp>
    </p:spTree>
    <p:extLst>
      <p:ext uri="{BB962C8B-B14F-4D97-AF65-F5344CB8AC3E}">
        <p14:creationId xmlns:p14="http://schemas.microsoft.com/office/powerpoint/2010/main" val="171727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EPS-SGB Microwave Imagery Mission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" name="Picture 19" descr="EPS-S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00000">
            <a:off x="5311556" y="2073345"/>
            <a:ext cx="3532601" cy="385853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6024895" y="5718780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2846" y="5726731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816714" y="4073847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24665" y="4081798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239351" y="3593737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47302" y="3601688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400284" y="4979048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8235" y="498699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10925" y="3753190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18876" y="3761141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193144" y="4548348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01095" y="455629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968556" y="4570293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76507" y="457824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802620" y="3589160"/>
            <a:ext cx="302149" cy="302149"/>
          </a:xfrm>
          <a:prstGeom prst="ellipse">
            <a:avLst/>
          </a:prstGeom>
          <a:solidFill>
            <a:srgbClr val="00B0F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10571" y="3597111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636459" y="1541748"/>
            <a:ext cx="4458280" cy="47815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SCA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Scatterometer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(Body)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RO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Radio Occultation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MWI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Microwave Imaging for Precipitation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ICI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Ice Cloud Imager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ARGOS-4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 (Body)"/>
                <a:ea typeface="+mn-ea"/>
                <a:cs typeface="Arial" pitchFamily="34" charset="0"/>
              </a:rPr>
              <a:t>Advanced Data Collection System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(Body)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+mj-lt"/>
              <a:buAutoNum type="arabicPeriod"/>
              <a:tabLst>
                <a:tab pos="542925" algn="l"/>
              </a:tabLst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6E8EA-D00B-B154-0C4D-C464DFA2B994}"/>
              </a:ext>
            </a:extLst>
          </p:cNvPr>
          <p:cNvSpPr txBox="1"/>
          <p:nvPr/>
        </p:nvSpPr>
        <p:spPr>
          <a:xfrm>
            <a:off x="8622890" y="5006792"/>
            <a:ext cx="3116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Launch window starting 2026Q2</a:t>
            </a:r>
            <a:endParaRPr kumimoji="0" lang="en-IE" sz="1600" b="0" i="0" u="none" strike="noStrike" kern="100" cap="none" spc="-100" normalizeH="0" baseline="0" noProof="0" dirty="0" err="1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60511-6DC6-3FCF-4F08-5B7B27A821D9}"/>
              </a:ext>
            </a:extLst>
          </p:cNvPr>
          <p:cNvSpPr txBox="1"/>
          <p:nvPr/>
        </p:nvSpPr>
        <p:spPr>
          <a:xfrm>
            <a:off x="8534401" y="5526544"/>
            <a:ext cx="3116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https://www.eumetsat.int/metop-sg</a:t>
            </a:r>
          </a:p>
        </p:txBody>
      </p:sp>
    </p:spTree>
    <p:extLst>
      <p:ext uri="{BB962C8B-B14F-4D97-AF65-F5344CB8AC3E}">
        <p14:creationId xmlns:p14="http://schemas.microsoft.com/office/powerpoint/2010/main" val="33915023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EPS-SG Microwave Sounder MWS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950947" cy="5262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1900" b="0" kern="0" dirty="0">
                <a:latin typeface="+mn-lt"/>
              </a:rPr>
              <a:t>Primary role: Temperature and humidity sounding</a:t>
            </a:r>
          </a:p>
          <a:p>
            <a:pPr>
              <a:lnSpc>
                <a:spcPct val="150000"/>
              </a:lnSpc>
            </a:pPr>
            <a:r>
              <a:rPr lang="en-US" sz="1900" b="0" kern="0" dirty="0">
                <a:latin typeface="+mn-lt"/>
              </a:rPr>
              <a:t>Compact design: combines </a:t>
            </a:r>
            <a:r>
              <a:rPr lang="en-US" sz="1900" b="1" kern="0" dirty="0">
                <a:latin typeface="+mn-lt"/>
              </a:rPr>
              <a:t>heritage to both AMSU-A and MHS </a:t>
            </a:r>
            <a:r>
              <a:rPr lang="en-US" sz="1900" b="0" kern="0" dirty="0">
                <a:latin typeface="+mn-lt"/>
              </a:rPr>
              <a:t>on board NOAA and </a:t>
            </a:r>
            <a:r>
              <a:rPr lang="en-US" sz="1900" b="0" kern="0" dirty="0" err="1">
                <a:latin typeface="+mn-lt"/>
              </a:rPr>
              <a:t>Metop</a:t>
            </a:r>
            <a:r>
              <a:rPr lang="en-US" sz="1900" b="0" kern="0" dirty="0">
                <a:latin typeface="+mn-lt"/>
              </a:rPr>
              <a:t> satellites</a:t>
            </a:r>
          </a:p>
          <a:p>
            <a:pPr>
              <a:lnSpc>
                <a:spcPct val="150000"/>
              </a:lnSpc>
            </a:pPr>
            <a:r>
              <a:rPr lang="en-US" sz="1900" b="0" kern="0" dirty="0">
                <a:latin typeface="+mn-lt"/>
              </a:rPr>
              <a:t>Cross track scanner with 95 pixels per scan line and footprint diameter between 15 km and 40 km at nadir</a:t>
            </a:r>
          </a:p>
          <a:p>
            <a:r>
              <a:rPr lang="en-GB" sz="1900" dirty="0">
                <a:latin typeface="+mn-lt"/>
              </a:rPr>
              <a:t>Total of 24 channels: Bands in range 23-229 GHz:</a:t>
            </a:r>
          </a:p>
          <a:p>
            <a:pPr lvl="1"/>
            <a:r>
              <a:rPr lang="en-GB" sz="1900" dirty="0">
                <a:latin typeface="+mn-lt"/>
              </a:rPr>
              <a:t>23-89 GHz: heritage AMSU-A</a:t>
            </a:r>
          </a:p>
          <a:p>
            <a:pPr lvl="1"/>
            <a:r>
              <a:rPr lang="en-GB" sz="1900" dirty="0">
                <a:latin typeface="+mn-lt"/>
              </a:rPr>
              <a:t>89-183 GHZ: heritage MHS</a:t>
            </a:r>
          </a:p>
          <a:p>
            <a:pPr lvl="1"/>
            <a:r>
              <a:rPr lang="en-GB" sz="1900" b="1" dirty="0">
                <a:latin typeface="+mn-lt"/>
              </a:rPr>
              <a:t>New channels:</a:t>
            </a:r>
          </a:p>
          <a:p>
            <a:pPr lvl="2"/>
            <a:r>
              <a:rPr lang="en-GB" sz="1900" dirty="0">
                <a:latin typeface="+mn-lt"/>
              </a:rPr>
              <a:t> in AMSU-A range: </a:t>
            </a:r>
          </a:p>
          <a:p>
            <a:pPr lvl="3"/>
            <a:r>
              <a:rPr lang="en-GB" sz="1900" dirty="0">
                <a:latin typeface="+mn-lt"/>
              </a:rPr>
              <a:t>53.246±0.080 GHz (CH 5)</a:t>
            </a:r>
          </a:p>
          <a:p>
            <a:pPr lvl="3"/>
            <a:r>
              <a:rPr lang="en-GB" sz="1900" dirty="0">
                <a:latin typeface="+mn-lt"/>
              </a:rPr>
              <a:t>53.948±0.081 GHz (CH 7)</a:t>
            </a:r>
          </a:p>
          <a:p>
            <a:pPr marL="914400" lvl="2" indent="0">
              <a:buNone/>
            </a:pPr>
            <a:r>
              <a:rPr lang="en-GB" sz="1900" dirty="0">
                <a:latin typeface="+mn-lt"/>
              </a:rPr>
              <a:t>    	</a:t>
            </a:r>
            <a:r>
              <a:rPr lang="en-GB" sz="19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sz="1900" dirty="0">
                <a:latin typeface="+mn-lt"/>
              </a:rPr>
              <a:t> </a:t>
            </a:r>
            <a:r>
              <a:rPr lang="en-GB" sz="1900" b="1" dirty="0">
                <a:latin typeface="+mn-lt"/>
              </a:rPr>
              <a:t>temperature</a:t>
            </a:r>
            <a:r>
              <a:rPr lang="en-GB" sz="1900" dirty="0">
                <a:latin typeface="+mn-lt"/>
              </a:rPr>
              <a:t> sounding</a:t>
            </a:r>
          </a:p>
          <a:p>
            <a:pPr lvl="2"/>
            <a:r>
              <a:rPr lang="en-GB" sz="1900" dirty="0">
                <a:latin typeface="+mn-lt"/>
              </a:rPr>
              <a:t>ATMS-like channels:</a:t>
            </a:r>
          </a:p>
          <a:p>
            <a:pPr lvl="3"/>
            <a:r>
              <a:rPr lang="en-GB" sz="1900" dirty="0">
                <a:latin typeface="+mn-lt"/>
              </a:rPr>
              <a:t>183.311±4.5 GHz (CH20)</a:t>
            </a:r>
          </a:p>
          <a:p>
            <a:pPr lvl="3"/>
            <a:r>
              <a:rPr lang="en-GB" sz="1900" dirty="0">
                <a:latin typeface="+mn-lt"/>
              </a:rPr>
              <a:t>183.311±1.8 GHz (CH22)</a:t>
            </a:r>
          </a:p>
          <a:p>
            <a:pPr marL="914400" lvl="2" indent="0">
              <a:buNone/>
            </a:pPr>
            <a:r>
              <a:rPr lang="en-GB" sz="1900" dirty="0">
                <a:latin typeface="+mn-lt"/>
              </a:rPr>
              <a:t>     	</a:t>
            </a:r>
            <a:r>
              <a:rPr lang="en-GB" sz="19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900" b="1" dirty="0">
                <a:latin typeface="+mn-lt"/>
                <a:sym typeface="Wingdings" panose="05000000000000000000" pitchFamily="2" charset="2"/>
              </a:rPr>
              <a:t>humidity</a:t>
            </a:r>
            <a:r>
              <a:rPr lang="en-GB" sz="1900" dirty="0">
                <a:latin typeface="+mn-lt"/>
                <a:sym typeface="Wingdings" panose="05000000000000000000" pitchFamily="2" charset="2"/>
              </a:rPr>
              <a:t> sounding</a:t>
            </a:r>
            <a:endParaRPr lang="en-GB" sz="1900" dirty="0">
              <a:latin typeface="+mn-lt"/>
            </a:endParaRPr>
          </a:p>
          <a:p>
            <a:pPr lvl="2"/>
            <a:r>
              <a:rPr lang="en-GB" sz="1900" dirty="0">
                <a:latin typeface="+mn-lt"/>
              </a:rPr>
              <a:t>229 GHz (CH24): </a:t>
            </a:r>
            <a:r>
              <a:rPr lang="en-GB" sz="1900" b="1" dirty="0">
                <a:latin typeface="+mn-lt"/>
              </a:rPr>
              <a:t>detection of cirrus clouds </a:t>
            </a:r>
            <a:r>
              <a:rPr lang="en-GB" sz="1900" dirty="0">
                <a:latin typeface="+mn-lt"/>
              </a:rPr>
              <a:t>for improved humidity sounding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7A288-2CC6-B29D-52B9-51403D66650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-1" r="3932" b="20113"/>
          <a:stretch/>
        </p:blipFill>
        <p:spPr bwMode="auto">
          <a:xfrm>
            <a:off x="5965190" y="3571454"/>
            <a:ext cx="6081757" cy="28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1394B-008B-4E29-36AD-EEBDDACA8D79}"/>
              </a:ext>
            </a:extLst>
          </p:cNvPr>
          <p:cNvSpPr txBox="1"/>
          <p:nvPr/>
        </p:nvSpPr>
        <p:spPr>
          <a:xfrm>
            <a:off x="7606924" y="6439325"/>
            <a:ext cx="3818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Location of MWS channels 4 – 16 relative to oxygen spectrum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C6634-8DC0-7EBE-F8CB-5F50BE47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924" y="858024"/>
            <a:ext cx="3549873" cy="2403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DB620-AC3C-2DBA-8C08-104A7B26C985}"/>
              </a:ext>
            </a:extLst>
          </p:cNvPr>
          <p:cNvSpPr txBox="1"/>
          <p:nvPr/>
        </p:nvSpPr>
        <p:spPr>
          <a:xfrm>
            <a:off x="7934970" y="3202122"/>
            <a:ext cx="2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Fig. provided by ESA; in EPS-SG </a:t>
            </a:r>
            <a:r>
              <a:rPr kumimoji="0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MicroWave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Sounder (MWS) Science Plan</a:t>
            </a:r>
            <a:endParaRPr kumimoji="0" lang="en-GB" sz="900" b="1" i="1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53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MWS Characteristics: geometry,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08" y="1019908"/>
            <a:ext cx="11316243" cy="1709240"/>
          </a:xfrm>
        </p:spPr>
        <p:txBody>
          <a:bodyPr>
            <a:noAutofit/>
          </a:bodyPr>
          <a:lstStyle/>
          <a:p>
            <a:r>
              <a:rPr lang="en-GB" sz="2000" dirty="0"/>
              <a:t>24 channels</a:t>
            </a:r>
          </a:p>
          <a:p>
            <a:r>
              <a:rPr lang="en-GB" sz="2000" dirty="0"/>
              <a:t>Cross-track scanner: 95 pixels, ~2200 km swath, 2.254 s scan duration</a:t>
            </a:r>
          </a:p>
          <a:p>
            <a:r>
              <a:rPr lang="en-GB" sz="2000" dirty="0"/>
              <a:t>Resolution from 17 km to ~40 km at Nadir (channel dependent)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37" y="1956853"/>
            <a:ext cx="5368843" cy="455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87" t="1" r="12140" b="65947"/>
          <a:stretch/>
        </p:blipFill>
        <p:spPr>
          <a:xfrm>
            <a:off x="85725" y="3013943"/>
            <a:ext cx="3488987" cy="323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415" y="2190603"/>
            <a:ext cx="1902050" cy="1260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625" y="3564056"/>
            <a:ext cx="1831840" cy="134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625" y="5021547"/>
            <a:ext cx="1831841" cy="12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68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Characteristics: geometry, resolution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-189" r="24435" b="10188"/>
          <a:stretch/>
        </p:blipFill>
        <p:spPr>
          <a:xfrm rot="5400000">
            <a:off x="4595916" y="-970885"/>
            <a:ext cx="2843043" cy="6824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38" r="24435" b="9507"/>
          <a:stretch/>
        </p:blipFill>
        <p:spPr>
          <a:xfrm rot="5400000">
            <a:off x="4603050" y="1665912"/>
            <a:ext cx="2828773" cy="6824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10" y="1211797"/>
            <a:ext cx="2712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Comparing resolution to AMSU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7309" y="1019908"/>
            <a:ext cx="756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23.8 GHz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8890" y="1034177"/>
            <a:ext cx="756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31.4 GHz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8754" y="3663838"/>
            <a:ext cx="756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31.4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7309" y="3663838"/>
            <a:ext cx="756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23.8 GHz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110" y="2168042"/>
            <a:ext cx="19728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AMSU brightness temperatures for Channel 1 and 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Metop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-A, 12/08/2007)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110" y="4820886"/>
            <a:ext cx="20863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corresponding simulated measurements from MWS-1 and MWS-2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110" y="5328717"/>
            <a:ext cx="2215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MWS TBs have been simulated using the RTTOV radiative transfer model (MWS coefficients evaluated by E. Turner, UK </a:t>
            </a:r>
            <a:r>
              <a:rPr kumimoji="0" lang="en-GB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MetOffice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 with input ECMWF short-term forecasts relative to the observation date and time.</a:t>
            </a:r>
          </a:p>
        </p:txBody>
      </p:sp>
    </p:spTree>
    <p:extLst>
      <p:ext uri="{BB962C8B-B14F-4D97-AF65-F5344CB8AC3E}">
        <p14:creationId xmlns:p14="http://schemas.microsoft.com/office/powerpoint/2010/main" val="24399653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MWS Characteristics: spectral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39" y="1274966"/>
            <a:ext cx="5963261" cy="4802566"/>
          </a:xfrm>
        </p:spPr>
        <p:txBody>
          <a:bodyPr>
            <a:noAutofit/>
          </a:bodyPr>
          <a:lstStyle/>
          <a:p>
            <a:r>
              <a:rPr lang="en-GB" sz="2400" dirty="0"/>
              <a:t>Total of 24 channels</a:t>
            </a:r>
          </a:p>
          <a:p>
            <a:r>
              <a:rPr lang="en-GB" sz="2400" dirty="0"/>
              <a:t>Bands in range 23-229 GHz:</a:t>
            </a:r>
          </a:p>
          <a:p>
            <a:pPr lvl="1"/>
            <a:r>
              <a:rPr lang="en-GB" sz="2000" dirty="0"/>
              <a:t>23-89 GHz: heritage AMSU-A</a:t>
            </a:r>
          </a:p>
          <a:p>
            <a:pPr lvl="1"/>
            <a:r>
              <a:rPr lang="en-GB" sz="2000" dirty="0"/>
              <a:t>89-183 GHZ: heritage MHS</a:t>
            </a:r>
          </a:p>
          <a:p>
            <a:pPr lvl="1"/>
            <a:r>
              <a:rPr lang="en-GB" sz="2000" dirty="0"/>
              <a:t>New channels:</a:t>
            </a:r>
          </a:p>
          <a:p>
            <a:pPr lvl="2"/>
            <a:r>
              <a:rPr lang="en-GB" sz="1800" dirty="0"/>
              <a:t> in AMSU-A range: </a:t>
            </a:r>
          </a:p>
          <a:p>
            <a:pPr lvl="3"/>
            <a:r>
              <a:rPr lang="en-GB" sz="1600" dirty="0"/>
              <a:t>53.246±0.080 GHz (CH 5)</a:t>
            </a:r>
          </a:p>
          <a:p>
            <a:pPr lvl="3"/>
            <a:r>
              <a:rPr lang="en-GB" sz="1600" dirty="0"/>
              <a:t>53.948±0.081 GHz (CH 7)</a:t>
            </a:r>
          </a:p>
          <a:p>
            <a:pPr marL="914400" lvl="2" indent="0">
              <a:buNone/>
            </a:pPr>
            <a:r>
              <a:rPr lang="en-GB" sz="1800" dirty="0"/>
              <a:t>    	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</a:t>
            </a:r>
            <a:r>
              <a:rPr lang="en-GB" sz="1800" b="1" dirty="0"/>
              <a:t>temperature</a:t>
            </a:r>
            <a:r>
              <a:rPr lang="en-GB" sz="1800" dirty="0"/>
              <a:t> sounding</a:t>
            </a:r>
          </a:p>
          <a:p>
            <a:pPr lvl="2"/>
            <a:r>
              <a:rPr lang="en-GB" sz="1800" dirty="0"/>
              <a:t>ATMS-like channels:</a:t>
            </a:r>
          </a:p>
          <a:p>
            <a:pPr lvl="3"/>
            <a:r>
              <a:rPr lang="en-GB" sz="1600" dirty="0"/>
              <a:t>183.311±4.5 GHz (CH20)</a:t>
            </a:r>
          </a:p>
          <a:p>
            <a:pPr lvl="3"/>
            <a:r>
              <a:rPr lang="en-GB" sz="1600" dirty="0"/>
              <a:t>183.311±1.8 GHz (CH22)</a:t>
            </a:r>
          </a:p>
          <a:p>
            <a:pPr marL="914400" lvl="2" indent="0">
              <a:buNone/>
            </a:pPr>
            <a:r>
              <a:rPr lang="en-GB" sz="1800" dirty="0"/>
              <a:t>     	</a:t>
            </a: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b="1" dirty="0">
                <a:sym typeface="Wingdings" panose="05000000000000000000" pitchFamily="2" charset="2"/>
              </a:rPr>
              <a:t>humidity</a:t>
            </a:r>
            <a:r>
              <a:rPr lang="en-GB" sz="1800" dirty="0">
                <a:sym typeface="Wingdings" panose="05000000000000000000" pitchFamily="2" charset="2"/>
              </a:rPr>
              <a:t> sounding</a:t>
            </a:r>
            <a:endParaRPr lang="en-GB" sz="1800" dirty="0"/>
          </a:p>
          <a:p>
            <a:pPr lvl="2"/>
            <a:r>
              <a:rPr lang="en-GB" sz="1800" dirty="0"/>
              <a:t>229 GHz (CH24): </a:t>
            </a:r>
            <a:r>
              <a:rPr lang="en-GB" sz="1800" b="1" dirty="0"/>
              <a:t>detection of cirrus clouds </a:t>
            </a:r>
            <a:r>
              <a:rPr lang="en-GB" sz="1800" dirty="0"/>
              <a:t>for improved humidity sounding</a:t>
            </a:r>
          </a:p>
          <a:p>
            <a:pPr lvl="2"/>
            <a:endParaRPr lang="en-GB" sz="1600" dirty="0"/>
          </a:p>
          <a:p>
            <a:pPr lvl="1"/>
            <a:endParaRPr lang="en-GB" sz="1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-1" r="3932" b="20113"/>
          <a:stretch/>
        </p:blipFill>
        <p:spPr bwMode="auto">
          <a:xfrm>
            <a:off x="4810125" y="1081878"/>
            <a:ext cx="7381875" cy="35549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758248" y="3604482"/>
            <a:ext cx="4050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AMSU/MWS channels in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107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blue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new MWS channels in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2770" y="4636851"/>
            <a:ext cx="5251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Location of MWS channels 4 – 16 relative to oxygen spectrum</a:t>
            </a:r>
          </a:p>
        </p:txBody>
      </p:sp>
    </p:spTree>
    <p:extLst>
      <p:ext uri="{BB962C8B-B14F-4D97-AF65-F5344CB8AC3E}">
        <p14:creationId xmlns:p14="http://schemas.microsoft.com/office/powerpoint/2010/main" val="32426369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F10032D-85B5-4306-82CC-47275A0559E9}" vid="{A0C3C1E4-82B4-4DE5-AC93-43DC36640A79}"/>
    </a:ext>
  </a:extLst>
</a:theme>
</file>

<file path=ppt/theme/theme3.xml><?xml version="1.0" encoding="utf-8"?>
<a:theme xmlns:a="http://schemas.openxmlformats.org/drawingml/2006/main" name="1_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4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F162B5-2E6E-4C8D-881A-803D0DC84FC9}">
  <ds:schemaRefs>
    <ds:schemaRef ds:uri="http://purl.org/dc/terms/"/>
    <ds:schemaRef ds:uri="http://schemas.microsoft.com/office/2006/documentManagement/types"/>
    <ds:schemaRef ds:uri="http://purl.org/dc/dcmitype/"/>
    <ds:schemaRef ds:uri="4c0d32b7-afc5-4577-b835-8ee209ff46e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434cde1-f776-4c3f-9525-3f132e87b81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415</TotalTime>
  <Words>2156</Words>
  <Application>Microsoft Office PowerPoint</Application>
  <PresentationFormat>Widescreen</PresentationFormat>
  <Paragraphs>588</Paragraphs>
  <Slides>27</Slides>
  <Notes>0</Notes>
  <HiddenSlides>7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Bahnschrift Light</vt:lpstr>
      <vt:lpstr>Bahnschrift Light (Body)</vt:lpstr>
      <vt:lpstr>Bahnschrift SemiLight</vt:lpstr>
      <vt:lpstr>Century Gothic</vt:lpstr>
      <vt:lpstr>Dosis</vt:lpstr>
      <vt:lpstr>Helvetica</vt:lpstr>
      <vt:lpstr>Roboto</vt:lpstr>
      <vt:lpstr>Roboto Light</vt:lpstr>
      <vt:lpstr>Tahoma</vt:lpstr>
      <vt:lpstr>Times New Roman</vt:lpstr>
      <vt:lpstr>Wingdings</vt:lpstr>
      <vt:lpstr>Title &amp; Seperator Slides</vt:lpstr>
      <vt:lpstr>Viewgraph Landscape Template</vt:lpstr>
      <vt:lpstr>1_Title &amp; Seperator Slides</vt:lpstr>
      <vt:lpstr>3_Programmes Template</vt:lpstr>
      <vt:lpstr>Clip</vt:lpstr>
      <vt:lpstr>PowerPoint Presentation</vt:lpstr>
      <vt:lpstr>Agenda</vt:lpstr>
      <vt:lpstr>EUMETSAT missions – current and future</vt:lpstr>
      <vt:lpstr>EPS-SGA Sounding and Imagery Mission</vt:lpstr>
      <vt:lpstr>EPS-SGB Microwave Imagery Mission</vt:lpstr>
      <vt:lpstr>EPS-SG Microwave Sounder MWS</vt:lpstr>
      <vt:lpstr>MWS Characteristics: geometry, resolution</vt:lpstr>
      <vt:lpstr>Characteristics: geometry, resolution</vt:lpstr>
      <vt:lpstr>MWS Characteristics: spectral</vt:lpstr>
      <vt:lpstr>Characteristics: spectral</vt:lpstr>
      <vt:lpstr>Processing: MWS Level 1B (global)</vt:lpstr>
      <vt:lpstr>Processing: MWS Level 2</vt:lpstr>
      <vt:lpstr>Definitions</vt:lpstr>
      <vt:lpstr>Definitions</vt:lpstr>
      <vt:lpstr>Objectives</vt:lpstr>
      <vt:lpstr>Calibration and Validation</vt:lpstr>
      <vt:lpstr>Phases</vt:lpstr>
      <vt:lpstr>Tasks</vt:lpstr>
      <vt:lpstr>Process</vt:lpstr>
      <vt:lpstr>Cal/Val Tests </vt:lpstr>
      <vt:lpstr>Cal/Val Tests </vt:lpstr>
      <vt:lpstr>Cal/Val Tests </vt:lpstr>
      <vt:lpstr>Cal/Val Tools Overview</vt:lpstr>
      <vt:lpstr>Tasks for accessing MWS data</vt:lpstr>
      <vt:lpstr>Tasks for Collecting, pre-processing MWS &amp; other data</vt:lpstr>
      <vt:lpstr>Task: Executing MWS CalVal-Tests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Sabatino Di Michele</dc:creator>
  <cp:lastModifiedBy>Tim Hewison</cp:lastModifiedBy>
  <cp:revision>57</cp:revision>
  <cp:lastPrinted>2006-03-06T14:11:17Z</cp:lastPrinted>
  <dcterms:created xsi:type="dcterms:W3CDTF">2024-01-08T11:04:29Z</dcterms:created>
  <dcterms:modified xsi:type="dcterms:W3CDTF">2025-03-11T10:52:28Z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1419743</vt:lpwstr>
  </property>
  <property fmtid="{D5CDD505-2E9C-101B-9397-08002B2CF9AE}" pid="4" name="DM_DOCNAME">
    <vt:lpwstr>MWS_CalVal_overview</vt:lpwstr>
  </property>
  <property fmtid="{D5CDD505-2E9C-101B-9397-08002B2CF9AE}" pid="5" name="DM_AUTHOR">
    <vt:lpwstr>Imke Krizek</vt:lpwstr>
  </property>
  <property fmtid="{D5CDD505-2E9C-101B-9397-08002B2CF9AE}" pid="6" name="DM_E_DOC_NO">
    <vt:lpwstr>EUM/RSP/VWG/24/1419743</vt:lpwstr>
  </property>
  <property fmtid="{D5CDD505-2E9C-101B-9397-08002B2CF9AE}" pid="7" name="DM_E_VER_NO">
    <vt:lpwstr>1 Draft</vt:lpwstr>
  </property>
  <property fmtid="{D5CDD505-2E9C-101B-9397-08002B2CF9AE}" pid="8" name="DM_E_ISS_DATE">
    <vt:lpwstr>2 July 2024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