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7" r:id="rId2"/>
  </p:sldMasterIdLst>
  <p:notesMasterIdLst>
    <p:notesMasterId r:id="rId21"/>
  </p:notesMasterIdLst>
  <p:handoutMasterIdLst>
    <p:handoutMasterId r:id="rId22"/>
  </p:handoutMasterIdLst>
  <p:sldIdLst>
    <p:sldId id="395" r:id="rId3"/>
    <p:sldId id="932" r:id="rId4"/>
    <p:sldId id="940" r:id="rId5"/>
    <p:sldId id="933" r:id="rId6"/>
    <p:sldId id="941" r:id="rId7"/>
    <p:sldId id="942" r:id="rId8"/>
    <p:sldId id="944" r:id="rId9"/>
    <p:sldId id="943" r:id="rId10"/>
    <p:sldId id="953" r:id="rId11"/>
    <p:sldId id="956" r:id="rId12"/>
    <p:sldId id="949" r:id="rId13"/>
    <p:sldId id="957" r:id="rId14"/>
    <p:sldId id="955" r:id="rId15"/>
    <p:sldId id="958" r:id="rId16"/>
    <p:sldId id="960" r:id="rId17"/>
    <p:sldId id="961" r:id="rId18"/>
    <p:sldId id="938" r:id="rId19"/>
    <p:sldId id="963" r:id="rId20"/>
  </p:sldIdLst>
  <p:sldSz cx="12192000" cy="6858000"/>
  <p:notesSz cx="6797675" cy="992822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2188511C-519F-4D1C-8047-0003DFD70ED9}">
          <p14:sldIdLst>
            <p14:sldId id="395"/>
            <p14:sldId id="932"/>
            <p14:sldId id="940"/>
            <p14:sldId id="933"/>
            <p14:sldId id="941"/>
            <p14:sldId id="942"/>
            <p14:sldId id="944"/>
            <p14:sldId id="943"/>
            <p14:sldId id="953"/>
            <p14:sldId id="956"/>
            <p14:sldId id="949"/>
            <p14:sldId id="957"/>
            <p14:sldId id="955"/>
            <p14:sldId id="958"/>
            <p14:sldId id="960"/>
            <p14:sldId id="961"/>
            <p14:sldId id="938"/>
            <p14:sldId id="963"/>
          </p14:sldIdLst>
        </p14:section>
        <p14:section name="Backup" id="{4C013018-F5EA-4D0D-99F0-76DB96E29A6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eeun Lee" initials="Y. Lee" lastIdx="1" clrIdx="0">
    <p:extLst>
      <p:ext uri="{19B8F6BF-5375-455C-9EA6-DF929625EA0E}">
        <p15:presenceInfo xmlns:p15="http://schemas.microsoft.com/office/powerpoint/2012/main" userId="Yeeun Le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5332"/>
    <a:srgbClr val="FF00FF"/>
    <a:srgbClr val="F60087"/>
    <a:srgbClr val="C4006B"/>
    <a:srgbClr val="00653E"/>
    <a:srgbClr val="1414FF"/>
    <a:srgbClr val="FF2299"/>
    <a:srgbClr val="494949"/>
    <a:srgbClr val="59AA7C"/>
    <a:srgbClr val="56A17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F9FD22-C580-DEA2-9D66-67FD2C5E7237}" v="2" dt="2025-03-19T15:03:39.3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보통 스타일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7292A2E-F333-43FB-9621-5CBBE7FDCDCB}" styleName="밝은 스타일 2 - 강조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38B1855-1B75-4FBE-930C-398BA8C253C6}" styleName="테마 스타일 2 - 강조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0" autoAdjust="0"/>
    <p:restoredTop sz="95357" autoAdjust="0"/>
  </p:normalViewPr>
  <p:slideViewPr>
    <p:cSldViewPr snapToGrid="0" snapToObjects="1">
      <p:cViewPr varScale="1">
        <p:scale>
          <a:sx n="104" d="100"/>
          <a:sy n="104" d="100"/>
        </p:scale>
        <p:origin x="89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e4c10f3ec560c50dbb100debf6327a6884b9cd482424ec980e340784948f01a7::" providerId="AD" clId="Web-{37F9FD22-C580-DEA2-9D66-67FD2C5E7237}"/>
    <pc:docChg chg="modSld">
      <pc:chgData name="Guest User" userId="S::urn:spo:anon#e4c10f3ec560c50dbb100debf6327a6884b9cd482424ec980e340784948f01a7::" providerId="AD" clId="Web-{37F9FD22-C580-DEA2-9D66-67FD2C5E7237}" dt="2025-03-19T15:03:39.370" v="1" actId="1076"/>
      <pc:docMkLst>
        <pc:docMk/>
      </pc:docMkLst>
      <pc:sldChg chg="modSp">
        <pc:chgData name="Guest User" userId="S::urn:spo:anon#e4c10f3ec560c50dbb100debf6327a6884b9cd482424ec980e340784948f01a7::" providerId="AD" clId="Web-{37F9FD22-C580-DEA2-9D66-67FD2C5E7237}" dt="2025-03-19T15:03:39.370" v="1" actId="1076"/>
        <pc:sldMkLst>
          <pc:docMk/>
          <pc:sldMk cId="580218835" sldId="960"/>
        </pc:sldMkLst>
        <pc:picChg chg="mod">
          <ac:chgData name="Guest User" userId="S::urn:spo:anon#e4c10f3ec560c50dbb100debf6327a6884b9cd482424ec980e340784948f01a7::" providerId="AD" clId="Web-{37F9FD22-C580-DEA2-9D66-67FD2C5E7237}" dt="2025-03-19T15:03:39.370" v="1" actId="1076"/>
          <ac:picMkLst>
            <pc:docMk/>
            <pc:sldMk cId="580218835" sldId="960"/>
            <ac:picMk id="10" creationId="{0E76517A-C682-4840-ACF9-43008D26171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E95E2-9B07-4B9A-89A5-3208168EA76B}" type="datetimeFigureOut">
              <a:rPr lang="ko-KR" altLang="en-US" smtClean="0"/>
              <a:t>2025-03-19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3BE5A-702A-4B75-B323-BB6306E514C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0662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A086D-2783-4501-8D46-E0FB4AA31CE5}" type="datetimeFigureOut">
              <a:rPr lang="ko-KR" altLang="en-US" smtClean="0"/>
              <a:t>2025-03-19</a:t>
            </a:fld>
            <a:endParaRPr lang="ko-KR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DD5EE-C5EE-4A6B-88F2-4EC99516313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877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8478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4517B-519A-7BC1-B239-A24E2EAA9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26A9C2-8ACA-91AC-8948-0F1F13A197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74C39A-4127-E2AE-D54F-053392A32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D6E58-DCEE-124C-420E-8652182227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84948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F6521-1F0A-2162-5FDA-FD4E3EE58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68014E-C85B-1584-CA0A-784B0AA31F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83B938-4E83-F2EB-7163-BEC90EE8A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25185-DE35-96E4-C6D6-85E906BC45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98482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F6521-1F0A-2162-5FDA-FD4E3EE58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68014E-C85B-1584-CA0A-784B0AA31F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83B938-4E83-F2EB-7163-BEC90EE8A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25185-DE35-96E4-C6D6-85E906BC45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25221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F6521-1F0A-2162-5FDA-FD4E3EE58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68014E-C85B-1584-CA0A-784B0AA31F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83B938-4E83-F2EB-7163-BEC90EE8A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25185-DE35-96E4-C6D6-85E906BC45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5800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F6521-1F0A-2162-5FDA-FD4E3EE58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68014E-C85B-1584-CA0A-784B0AA31F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83B938-4E83-F2EB-7163-BEC90EE8A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25185-DE35-96E4-C6D6-85E906BC45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20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DBFC8-15C2-90A0-89D4-1CD92A1B5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48884-B647-6A73-7BF1-746DF9649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5B31C2-946D-D3A0-1907-4EE93EE8A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2C167-40B2-03DE-8D80-C3707B2C9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81984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DBFC8-15C2-90A0-89D4-1CD92A1B5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48884-B647-6A73-7BF1-746DF9649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5B31C2-946D-D3A0-1907-4EE93EE8A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2C167-40B2-03DE-8D80-C3707B2C9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606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DBFC8-15C2-90A0-89D4-1CD92A1B5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48884-B647-6A73-7BF1-746DF9649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5B31C2-946D-D3A0-1907-4EE93EE8A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2C167-40B2-03DE-8D80-C3707B2C9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4596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DBFC8-15C2-90A0-89D4-1CD92A1B5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48884-B647-6A73-7BF1-746DF9649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5B31C2-946D-D3A0-1907-4EE93EE8A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2C167-40B2-03DE-8D80-C3707B2C9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8753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DBFC8-15C2-90A0-89D4-1CD92A1B5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48884-B647-6A73-7BF1-746DF9649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5B31C2-946D-D3A0-1907-4EE93EE8A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2C167-40B2-03DE-8D80-C3707B2C9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3796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DBFC8-15C2-90A0-89D4-1CD92A1B5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48884-B647-6A73-7BF1-746DF9649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5B31C2-946D-D3A0-1907-4EE93EE8A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2C167-40B2-03DE-8D80-C3707B2C9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4573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DBFC8-15C2-90A0-89D4-1CD92A1B5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48884-B647-6A73-7BF1-746DF9649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5B31C2-946D-D3A0-1907-4EE93EE8A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2C167-40B2-03DE-8D80-C3707B2C9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951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DBFC8-15C2-90A0-89D4-1CD92A1B5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48884-B647-6A73-7BF1-746DF9649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5B31C2-946D-D3A0-1907-4EE93EE8A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2C167-40B2-03DE-8D80-C3707B2C9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401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56FCB-CA61-5A08-0AC4-5FFD5667F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87DE3F-F0B7-6F92-21D1-C219F256EA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C68CB5-8276-CE28-A089-6B37E64C8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1787E-F24F-2415-90B3-1BD8DAF5A6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2038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33C56-1A79-617D-C7DD-224E208A1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D27C85-FA34-52EA-1F0C-B59EEEBAAB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C98E7F-1488-E9E4-6805-FFDAF1BD1C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E7DB5-BE40-1356-FEA8-CE700067E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58551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4517B-519A-7BC1-B239-A24E2EAA9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26A9C2-8ACA-91AC-8948-0F1F13A197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74C39A-4127-E2AE-D54F-053392A32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1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D6E58-DCEE-124C-420E-8652182227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DD5EE-C5EE-4A6B-88F2-4EC99516313A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1535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4457320-5899-443A-80B6-A722C03B7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69" t="28219" r="2593" b="15171"/>
          <a:stretch/>
        </p:blipFill>
        <p:spPr>
          <a:xfrm>
            <a:off x="-3617" y="2740476"/>
            <a:ext cx="12195617" cy="412547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038" y="124015"/>
            <a:ext cx="1725662" cy="1043479"/>
          </a:xfrm>
          <a:prstGeom prst="rect">
            <a:avLst/>
          </a:prstGeom>
        </p:spPr>
      </p:pic>
      <p:sp>
        <p:nvSpPr>
          <p:cNvPr id="17" name="텍스트 개체 틀 17"/>
          <p:cNvSpPr>
            <a:spLocks noGrp="1"/>
          </p:cNvSpPr>
          <p:nvPr>
            <p:ph type="body" sz="quarter" idx="10" hasCustomPrompt="1"/>
          </p:nvPr>
        </p:nvSpPr>
        <p:spPr>
          <a:xfrm>
            <a:off x="228478" y="827451"/>
            <a:ext cx="9460195" cy="159250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lang="ko-KR" altLang="en-US" sz="4800" b="1" kern="1200" dirty="0">
                <a:solidFill>
                  <a:srgbClr val="494949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Title</a:t>
            </a:r>
            <a:endParaRPr lang="ko-KR" altLang="en-US" dirty="0"/>
          </a:p>
        </p:txBody>
      </p:sp>
      <p:sp>
        <p:nvSpPr>
          <p:cNvPr id="18" name="텍스트 개체 틀 19"/>
          <p:cNvSpPr>
            <a:spLocks noGrp="1"/>
          </p:cNvSpPr>
          <p:nvPr>
            <p:ph type="body" sz="quarter" idx="11" hasCustomPrompt="1"/>
          </p:nvPr>
        </p:nvSpPr>
        <p:spPr>
          <a:xfrm>
            <a:off x="79679" y="163542"/>
            <a:ext cx="2641214" cy="377365"/>
          </a:xfrm>
          <a:prstGeom prst="rect">
            <a:avLst/>
          </a:prstGeom>
        </p:spPr>
        <p:txBody>
          <a:bodyPr/>
          <a:lstStyle>
            <a:lvl1pPr marL="0" indent="0" latinLnBrk="0">
              <a:buNone/>
              <a:defRPr lang="ko-KR" altLang="en-US" sz="1800" b="1" kern="1200" dirty="0">
                <a:solidFill>
                  <a:srgbClr val="49494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Name</a:t>
            </a:r>
            <a:endParaRPr lang="ko-KR" altLang="en-US" dirty="0"/>
          </a:p>
        </p:txBody>
      </p:sp>
      <p:sp>
        <p:nvSpPr>
          <p:cNvPr id="19" name="텍스트 개체 틀 22"/>
          <p:cNvSpPr>
            <a:spLocks noGrp="1"/>
          </p:cNvSpPr>
          <p:nvPr>
            <p:ph type="body" sz="quarter" idx="12" hasCustomPrompt="1"/>
          </p:nvPr>
        </p:nvSpPr>
        <p:spPr>
          <a:xfrm>
            <a:off x="228478" y="4608160"/>
            <a:ext cx="7723941" cy="757130"/>
          </a:xfrm>
          <a:prstGeom prst="rect">
            <a:avLst/>
          </a:prstGeom>
          <a:effectLst>
            <a:outerShdw blurRad="1270000" dir="2040000" algn="ctr" rotWithShape="0">
              <a:srgbClr val="000000">
                <a:alpha val="0"/>
              </a:srgbClr>
            </a:outerShdw>
          </a:effectLst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None/>
              <a:defRPr lang="ko-KR" altLang="en-US" sz="2400" b="0" kern="1200" baseline="0" dirty="0">
                <a:solidFill>
                  <a:srgbClr val="494949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 err="1"/>
              <a:t>Ewha</a:t>
            </a:r>
            <a:r>
              <a:rPr lang="en-US" altLang="ko-KR" dirty="0"/>
              <a:t> Observation Satellite Research Lab. (EOSRL)</a:t>
            </a:r>
          </a:p>
          <a:p>
            <a:pPr lvl="0"/>
            <a:r>
              <a:rPr lang="en-US" altLang="ko-KR" dirty="0" err="1"/>
              <a:t>Ewha</a:t>
            </a:r>
            <a:r>
              <a:rPr lang="en-US" altLang="ko-KR" dirty="0"/>
              <a:t> </a:t>
            </a:r>
            <a:r>
              <a:rPr lang="en-US" altLang="ko-KR" dirty="0" err="1"/>
              <a:t>Womans</a:t>
            </a:r>
            <a:r>
              <a:rPr lang="en-US" altLang="ko-KR" dirty="0"/>
              <a:t> University</a:t>
            </a:r>
            <a:endParaRPr lang="ko-KR" altLang="en-US" dirty="0"/>
          </a:p>
        </p:txBody>
      </p:sp>
      <p:sp>
        <p:nvSpPr>
          <p:cNvPr id="20" name="텍스트 개체 틀 22"/>
          <p:cNvSpPr>
            <a:spLocks noGrp="1"/>
          </p:cNvSpPr>
          <p:nvPr>
            <p:ph type="body" sz="quarter" idx="13" hasCustomPrompt="1"/>
          </p:nvPr>
        </p:nvSpPr>
        <p:spPr>
          <a:xfrm>
            <a:off x="228478" y="3788782"/>
            <a:ext cx="7723941" cy="535531"/>
          </a:xfrm>
          <a:prstGeom prst="rect">
            <a:avLst/>
          </a:prstGeom>
          <a:effectLst>
            <a:outerShdw blurRad="1270000" dir="2040000" algn="ctr" rotWithShape="0">
              <a:srgbClr val="000000">
                <a:alpha val="0"/>
              </a:srgbClr>
            </a:outerShdw>
          </a:effectLst>
        </p:spPr>
        <p:txBody>
          <a:bodyPr>
            <a:spAutoFit/>
          </a:bodyPr>
          <a:lstStyle>
            <a:lvl1pPr marL="0" indent="0" algn="l">
              <a:buNone/>
              <a:defRPr lang="ko-KR" altLang="en-US" sz="3200" b="1" kern="1200" dirty="0">
                <a:solidFill>
                  <a:srgbClr val="494949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Names</a:t>
            </a:r>
            <a:endParaRPr lang="ko-KR" altLang="en-US" dirty="0"/>
          </a:p>
        </p:txBody>
      </p:sp>
      <p:sp>
        <p:nvSpPr>
          <p:cNvPr id="21" name="텍스트 개체 틀 22"/>
          <p:cNvSpPr>
            <a:spLocks noGrp="1"/>
          </p:cNvSpPr>
          <p:nvPr>
            <p:ph type="body" sz="quarter" idx="14" hasCustomPrompt="1"/>
          </p:nvPr>
        </p:nvSpPr>
        <p:spPr>
          <a:xfrm>
            <a:off x="228477" y="6232211"/>
            <a:ext cx="7723941" cy="424732"/>
          </a:xfrm>
          <a:prstGeom prst="rect">
            <a:avLst/>
          </a:prstGeom>
          <a:effectLst>
            <a:outerShdw blurRad="1270000" dir="2040000" algn="ctr" rotWithShape="0">
              <a:srgbClr val="000000">
                <a:alpha val="0"/>
              </a:srgbClr>
            </a:outerShdw>
          </a:effectLst>
        </p:spPr>
        <p:txBody>
          <a:bodyPr>
            <a:spAutoFit/>
          </a:bodyPr>
          <a:lstStyle>
            <a:lvl1pPr marL="0" indent="0" algn="l">
              <a:buNone/>
              <a:defRPr lang="ko-KR" altLang="en-US" sz="2400" b="1" kern="1200" dirty="0">
                <a:solidFill>
                  <a:srgbClr val="494949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MMM DD YYYY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0649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 userDrawn="1"/>
        </p:nvGrpSpPr>
        <p:grpSpPr>
          <a:xfrm>
            <a:off x="-4863" y="0"/>
            <a:ext cx="2703239" cy="6867051"/>
            <a:chOff x="-4863" y="0"/>
            <a:chExt cx="2703239" cy="6867051"/>
          </a:xfrm>
        </p:grpSpPr>
        <p:sp>
          <p:nvSpPr>
            <p:cNvPr id="18" name="직사각형 17"/>
            <p:cNvSpPr/>
            <p:nvPr/>
          </p:nvSpPr>
          <p:spPr>
            <a:xfrm>
              <a:off x="0" y="0"/>
              <a:ext cx="2698376" cy="6858000"/>
            </a:xfrm>
            <a:prstGeom prst="rect">
              <a:avLst/>
            </a:prstGeom>
            <a:gradFill>
              <a:gsLst>
                <a:gs pos="0">
                  <a:srgbClr val="215332"/>
                </a:gs>
                <a:gs pos="55000">
                  <a:srgbClr val="0C6842"/>
                </a:gs>
                <a:gs pos="100000">
                  <a:srgbClr val="008643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-4863" y="892839"/>
              <a:ext cx="2703239" cy="215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각 삼각형 19"/>
            <p:cNvSpPr/>
            <p:nvPr/>
          </p:nvSpPr>
          <p:spPr>
            <a:xfrm flipH="1">
              <a:off x="289711" y="1107992"/>
              <a:ext cx="2407304" cy="5759059"/>
            </a:xfrm>
            <a:prstGeom prst="rtTriangle">
              <a:avLst/>
            </a:prstGeom>
            <a:gradFill flip="none" rotWithShape="1">
              <a:gsLst>
                <a:gs pos="0">
                  <a:srgbClr val="215332"/>
                </a:gs>
                <a:gs pos="55000">
                  <a:srgbClr val="0C6842"/>
                </a:gs>
                <a:gs pos="100000">
                  <a:srgbClr val="8ABB7A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92D050"/>
                </a:solidFill>
              </a:endParaRPr>
            </a:p>
          </p:txBody>
        </p:sp>
      </p:grpSp>
      <p:pic>
        <p:nvPicPr>
          <p:cNvPr id="30" name="그림 29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8" y="5889492"/>
            <a:ext cx="1667435" cy="906645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0" y="5984341"/>
            <a:ext cx="799478" cy="788082"/>
          </a:xfrm>
          <a:prstGeom prst="rect">
            <a:avLst/>
          </a:prstGeom>
        </p:spPr>
      </p:pic>
      <p:sp>
        <p:nvSpPr>
          <p:cNvPr id="37" name="텍스트 개체 틀 22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42905"/>
            <a:ext cx="2697014" cy="4202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ko-KR" altLang="en-US" sz="3600" b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Content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42926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741EFD3-CA62-294C-B9BB-036BB069D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457" y="111096"/>
            <a:ext cx="10515600" cy="683699"/>
          </a:xfrm>
          <a:prstGeom prst="rect">
            <a:avLst/>
          </a:prstGeom>
        </p:spPr>
        <p:txBody>
          <a:bodyPr anchor="b"/>
          <a:lstStyle>
            <a:lvl1pPr latinLnBrk="0">
              <a:defRPr sz="4000" b="1" baseline="0">
                <a:solidFill>
                  <a:srgbClr val="2153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kumimoji="1" lang="en-US" altLang="ko-KR" dirty="0"/>
              <a:t>Title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AA4AE5C-D4EC-B948-8D28-18FE420731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720" y="869334"/>
            <a:ext cx="12013246" cy="99719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-228600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 sz="2800" b="1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atinLnBrk="0">
              <a:lnSpc>
                <a:spcPct val="114000"/>
              </a:lnSpc>
              <a:spcBef>
                <a:spcPts val="0"/>
              </a:spcBef>
              <a:defRPr sz="2400" baseline="0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/>
            <a:r>
              <a:rPr kumimoji="1" lang="ko-KR" altLang="en-US" dirty="0"/>
              <a:t> </a:t>
            </a:r>
            <a:r>
              <a:rPr kumimoji="1" lang="en-US" altLang="ko-KR" dirty="0"/>
              <a:t>First level</a:t>
            </a:r>
            <a:endParaRPr kumimoji="1" lang="ko-KR" altLang="en-US" dirty="0"/>
          </a:p>
          <a:p>
            <a:pPr lvl="1"/>
            <a:r>
              <a:rPr kumimoji="1" lang="en-US" altLang="ko-KR" dirty="0"/>
              <a:t>Second</a:t>
            </a:r>
            <a:r>
              <a:rPr kumimoji="1" lang="ko-KR" altLang="en-US" dirty="0"/>
              <a:t> </a:t>
            </a:r>
            <a:r>
              <a:rPr kumimoji="1" lang="en-US" altLang="ko-KR" dirty="0"/>
              <a:t>level</a:t>
            </a:r>
            <a:r>
              <a:rPr kumimoji="1" lang="ko-KR" altLang="en-US" dirty="0"/>
              <a:t> </a:t>
            </a:r>
          </a:p>
        </p:txBody>
      </p:sp>
      <p:sp>
        <p:nvSpPr>
          <p:cNvPr id="10" name="직사각형 9"/>
          <p:cNvSpPr/>
          <p:nvPr userDrawn="1"/>
        </p:nvSpPr>
        <p:spPr>
          <a:xfrm>
            <a:off x="-1" y="2309"/>
            <a:ext cx="852269" cy="852269"/>
          </a:xfrm>
          <a:prstGeom prst="rect">
            <a:avLst/>
          </a:prstGeom>
          <a:gradFill flip="none" rotWithShape="1">
            <a:gsLst>
              <a:gs pos="0">
                <a:srgbClr val="215332"/>
              </a:gs>
              <a:gs pos="55000">
                <a:srgbClr val="0C6842"/>
              </a:gs>
              <a:gs pos="100000">
                <a:srgbClr val="00864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C6842"/>
              </a:solidFill>
            </a:endParaRPr>
          </a:p>
        </p:txBody>
      </p:sp>
      <p:sp>
        <p:nvSpPr>
          <p:cNvPr id="9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4729743" y="64640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494949"/>
                </a:solidFill>
              </a:defRPr>
            </a:lvl1pPr>
          </a:lstStyle>
          <a:p>
            <a:fld id="{84077999-7B16-42D3-8B21-C2AE1A06C362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555AF54A-660A-6B52-05C7-A2EE04917687}"/>
              </a:ext>
            </a:extLst>
          </p:cNvPr>
          <p:cNvCxnSpPr/>
          <p:nvPr userDrawn="1"/>
        </p:nvCxnSpPr>
        <p:spPr>
          <a:xfrm>
            <a:off x="86174" y="6444734"/>
            <a:ext cx="12013246" cy="0"/>
          </a:xfrm>
          <a:prstGeom prst="line">
            <a:avLst/>
          </a:prstGeom>
          <a:ln>
            <a:solidFill>
              <a:srgbClr val="1B45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FC1FEE64-75E4-25F4-43A5-5E6533BE99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536" y="6466720"/>
            <a:ext cx="687884" cy="37402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9C05AA5-5767-9CF5-90E3-13671DF7A3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4" y="6457001"/>
            <a:ext cx="2627785" cy="37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70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3422030" y="2437082"/>
            <a:ext cx="53479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solidFill>
                  <a:srgbClr val="1B4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  <a:endParaRPr lang="ko-KR" altLang="en-US" sz="9600" dirty="0">
              <a:solidFill>
                <a:srgbClr val="1B45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B9ACB348-1045-F945-A34B-73F5DC391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672" y="5712737"/>
            <a:ext cx="2108328" cy="1145264"/>
          </a:xfrm>
          <a:prstGeom prst="rect">
            <a:avLst/>
          </a:prstGeom>
          <a:solidFill>
            <a:srgbClr val="1B4529"/>
          </a:solidFill>
        </p:spPr>
      </p:pic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4" y="170496"/>
            <a:ext cx="1649506" cy="99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71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 userDrawn="1"/>
        </p:nvGrpSpPr>
        <p:grpSpPr>
          <a:xfrm>
            <a:off x="-4863" y="0"/>
            <a:ext cx="2703239" cy="6867051"/>
            <a:chOff x="-4863" y="0"/>
            <a:chExt cx="2703239" cy="6867051"/>
          </a:xfrm>
          <a:solidFill>
            <a:srgbClr val="215332">
              <a:alpha val="20000"/>
            </a:srgbClr>
          </a:solidFill>
        </p:grpSpPr>
        <p:sp>
          <p:nvSpPr>
            <p:cNvPr id="18" name="직사각형 17"/>
            <p:cNvSpPr/>
            <p:nvPr/>
          </p:nvSpPr>
          <p:spPr>
            <a:xfrm>
              <a:off x="0" y="0"/>
              <a:ext cx="2698376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각 삼각형 19"/>
            <p:cNvSpPr/>
            <p:nvPr/>
          </p:nvSpPr>
          <p:spPr>
            <a:xfrm flipH="1">
              <a:off x="-4863" y="0"/>
              <a:ext cx="2701878" cy="68670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92D050"/>
                </a:solidFill>
              </a:endParaRPr>
            </a:p>
          </p:txBody>
        </p:sp>
      </p:grpSp>
      <p:sp>
        <p:nvSpPr>
          <p:cNvPr id="37" name="텍스트 개체 틀 22"/>
          <p:cNvSpPr>
            <a:spLocks noGrp="1"/>
          </p:cNvSpPr>
          <p:nvPr>
            <p:ph type="body" sz="quarter" idx="13" hasCustomPrompt="1"/>
          </p:nvPr>
        </p:nvSpPr>
        <p:spPr>
          <a:xfrm>
            <a:off x="1362" y="32794"/>
            <a:ext cx="2697014" cy="6638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ko-KR" altLang="en-US" sz="4400" b="1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Content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5991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741EFD3-CA62-294C-B9BB-036BB069D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344" y="446810"/>
            <a:ext cx="11728153" cy="630313"/>
          </a:xfrm>
          <a:prstGeom prst="rect">
            <a:avLst/>
          </a:prstGeom>
        </p:spPr>
        <p:txBody>
          <a:bodyPr anchor="b"/>
          <a:lstStyle>
            <a:lvl1pPr latinLnBrk="0">
              <a:defRPr sz="3600" b="1" baseline="0">
                <a:solidFill>
                  <a:srgbClr val="2153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kumimoji="1" lang="en-US" altLang="ko-KR" dirty="0"/>
              <a:t>Title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AA4AE5C-D4EC-B948-8D28-18FE420731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965" y="1056172"/>
            <a:ext cx="11745571" cy="9310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-228600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 sz="2800" b="1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atinLnBrk="0">
              <a:lnSpc>
                <a:spcPct val="114000"/>
              </a:lnSpc>
              <a:spcBef>
                <a:spcPts val="0"/>
              </a:spcBef>
              <a:defRPr sz="2000" baseline="0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/>
            <a:r>
              <a:rPr kumimoji="1" lang="ko-KR" altLang="en-US" dirty="0"/>
              <a:t> </a:t>
            </a:r>
            <a:r>
              <a:rPr kumimoji="1" lang="en-US" altLang="ko-KR" dirty="0"/>
              <a:t>First</a:t>
            </a:r>
            <a:r>
              <a:rPr kumimoji="1" lang="ko-KR" altLang="en-US" dirty="0"/>
              <a:t> </a:t>
            </a:r>
            <a:r>
              <a:rPr kumimoji="1" lang="en-US" altLang="ko-KR" dirty="0"/>
              <a:t>level</a:t>
            </a:r>
            <a:endParaRPr kumimoji="1" lang="ko-KR" altLang="en-US" dirty="0"/>
          </a:p>
          <a:p>
            <a:pPr lvl="1"/>
            <a:r>
              <a:rPr kumimoji="1" lang="en-US" altLang="ko-KR" dirty="0"/>
              <a:t>Second</a:t>
            </a:r>
            <a:r>
              <a:rPr kumimoji="1" lang="ko-KR" altLang="en-US" dirty="0"/>
              <a:t> </a:t>
            </a:r>
            <a:r>
              <a:rPr kumimoji="1" lang="en-US" altLang="ko-KR" dirty="0"/>
              <a:t>level</a:t>
            </a:r>
            <a:r>
              <a:rPr kumimoji="1" lang="ko-KR" altLang="en-US" dirty="0"/>
              <a:t> 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555AF54A-660A-6B52-05C7-A2EE04917687}"/>
              </a:ext>
            </a:extLst>
          </p:cNvPr>
          <p:cNvCxnSpPr>
            <a:cxnSpLocks/>
          </p:cNvCxnSpPr>
          <p:nvPr userDrawn="1"/>
        </p:nvCxnSpPr>
        <p:spPr>
          <a:xfrm>
            <a:off x="11406344" y="6419720"/>
            <a:ext cx="0" cy="261331"/>
          </a:xfrm>
          <a:prstGeom prst="line">
            <a:avLst/>
          </a:prstGeom>
          <a:ln w="9525">
            <a:solidFill>
              <a:srgbClr val="49494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11408231" y="6432446"/>
            <a:ext cx="522514" cy="23469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C8BB9E5-999F-4B69-9E94-5D9051ED4D22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76A15073-59BA-4506-AEE1-109F5CA3F3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83733" y="188733"/>
            <a:ext cx="1155103" cy="258077"/>
          </a:xfrm>
          <a:prstGeom prst="rect">
            <a:avLst/>
          </a:prstGeom>
        </p:spPr>
      </p:pic>
      <p:sp>
        <p:nvSpPr>
          <p:cNvPr id="5" name="직각 삼각형 4">
            <a:extLst>
              <a:ext uri="{FF2B5EF4-FFF2-40B4-BE49-F238E27FC236}">
                <a16:creationId xmlns:a16="http://schemas.microsoft.com/office/drawing/2014/main" id="{5B032AAC-D73F-43F9-A33B-E0348D930BC0}"/>
              </a:ext>
            </a:extLst>
          </p:cNvPr>
          <p:cNvSpPr/>
          <p:nvPr userDrawn="1"/>
        </p:nvSpPr>
        <p:spPr>
          <a:xfrm flipH="1">
            <a:off x="11773985" y="6438451"/>
            <a:ext cx="421200" cy="421725"/>
          </a:xfrm>
          <a:prstGeom prst="rtTriangle">
            <a:avLst/>
          </a:prstGeom>
          <a:solidFill>
            <a:srgbClr val="49494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" name="대각선 줄무늬 10">
            <a:extLst>
              <a:ext uri="{FF2B5EF4-FFF2-40B4-BE49-F238E27FC236}">
                <a16:creationId xmlns:a16="http://schemas.microsoft.com/office/drawing/2014/main" id="{8A1DD77E-CDF7-4FE1-B1A5-6B033E7F4F09}"/>
              </a:ext>
            </a:extLst>
          </p:cNvPr>
          <p:cNvSpPr/>
          <p:nvPr userDrawn="1"/>
        </p:nvSpPr>
        <p:spPr>
          <a:xfrm>
            <a:off x="-1" y="522"/>
            <a:ext cx="648071" cy="612037"/>
          </a:xfrm>
          <a:prstGeom prst="diagStripe">
            <a:avLst>
              <a:gd name="adj" fmla="val 63055"/>
            </a:avLst>
          </a:prstGeom>
          <a:solidFill>
            <a:srgbClr val="00653E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대각선 줄무늬 15">
            <a:extLst>
              <a:ext uri="{FF2B5EF4-FFF2-40B4-BE49-F238E27FC236}">
                <a16:creationId xmlns:a16="http://schemas.microsoft.com/office/drawing/2014/main" id="{62F16BA5-08AF-4DF9-B0FE-6F005A6E07E2}"/>
              </a:ext>
            </a:extLst>
          </p:cNvPr>
          <p:cNvSpPr/>
          <p:nvPr userDrawn="1"/>
        </p:nvSpPr>
        <p:spPr>
          <a:xfrm>
            <a:off x="-1" y="0"/>
            <a:ext cx="896646" cy="835061"/>
          </a:xfrm>
          <a:prstGeom prst="diagStripe">
            <a:avLst>
              <a:gd name="adj" fmla="val 46045"/>
            </a:avLst>
          </a:prstGeom>
          <a:solidFill>
            <a:srgbClr val="494949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DBC1FF-3230-451C-B2EE-F586BF84050F}"/>
              </a:ext>
            </a:extLst>
          </p:cNvPr>
          <p:cNvSpPr txBox="1"/>
          <p:nvPr userDrawn="1"/>
        </p:nvSpPr>
        <p:spPr>
          <a:xfrm>
            <a:off x="10947937" y="6355343"/>
            <a:ext cx="481221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900" b="1" i="1" dirty="0">
                <a:latin typeface="Candara" panose="020E0502030303020204" pitchFamily="34" charset="0"/>
                <a:cs typeface="Arial" panose="020B0604020202020204" pitchFamily="34" charset="0"/>
              </a:rPr>
              <a:t>W</a:t>
            </a:r>
            <a:r>
              <a:rPr lang="en-US" altLang="ko-KR" sz="600" b="0" dirty="0">
                <a:latin typeface="Candara" panose="020E0502030303020204" pitchFamily="34" charset="0"/>
                <a:cs typeface="Arial" panose="020B0604020202020204" pitchFamily="34" charset="0"/>
              </a:rPr>
              <a:t>HERE </a:t>
            </a:r>
          </a:p>
          <a:p>
            <a:pPr algn="ctr">
              <a:lnSpc>
                <a:spcPct val="90000"/>
              </a:lnSpc>
            </a:pPr>
            <a:r>
              <a:rPr lang="en-US" altLang="ko-KR" sz="600" b="1" dirty="0">
                <a:latin typeface="Candara" panose="020E0502030303020204" pitchFamily="34" charset="0"/>
                <a:cs typeface="Arial" panose="020B0604020202020204" pitchFamily="34" charset="0"/>
              </a:rPr>
              <a:t>C</a:t>
            </a:r>
            <a:r>
              <a:rPr lang="en-US" altLang="ko-KR" sz="600" b="0" dirty="0">
                <a:latin typeface="Candara" panose="020E0502030303020204" pitchFamily="34" charset="0"/>
                <a:cs typeface="Arial" panose="020B0604020202020204" pitchFamily="34" charset="0"/>
              </a:rPr>
              <a:t>HANGE </a:t>
            </a:r>
          </a:p>
          <a:p>
            <a:pPr algn="ctr">
              <a:lnSpc>
                <a:spcPct val="90000"/>
              </a:lnSpc>
            </a:pPr>
            <a:r>
              <a:rPr lang="en-US" altLang="ko-KR" sz="600" b="1" dirty="0">
                <a:latin typeface="Candara" panose="020E0502030303020204" pitchFamily="34" charset="0"/>
                <a:cs typeface="Arial" panose="020B0604020202020204" pitchFamily="34" charset="0"/>
              </a:rPr>
              <a:t>B</a:t>
            </a:r>
            <a:r>
              <a:rPr lang="en-US" altLang="ko-KR" sz="600" b="0" dirty="0">
                <a:latin typeface="Candara" panose="020E0502030303020204" pitchFamily="34" charset="0"/>
                <a:cs typeface="Arial" panose="020B0604020202020204" pitchFamily="34" charset="0"/>
              </a:rPr>
              <a:t>EGINS</a:t>
            </a:r>
            <a:endParaRPr lang="ko-KR" altLang="en-US" sz="600" b="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678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4088772" y="2402246"/>
            <a:ext cx="40318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6000" b="1" dirty="0">
                <a:solidFill>
                  <a:srgbClr val="1B4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감사합니다</a:t>
            </a:r>
            <a:endParaRPr lang="en-US" altLang="ko-KR" sz="6000" b="1" dirty="0">
              <a:solidFill>
                <a:srgbClr val="1B45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ko-KR" sz="6000" dirty="0">
                <a:solidFill>
                  <a:srgbClr val="1B4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  <a:endParaRPr lang="ko-KR" altLang="en-US" sz="6000" dirty="0">
              <a:solidFill>
                <a:srgbClr val="1B45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338" y="5709147"/>
            <a:ext cx="1649506" cy="997429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BE1F3579-566F-4F0B-850C-5E272E95BAF3}"/>
              </a:ext>
            </a:extLst>
          </p:cNvPr>
          <p:cNvSpPr/>
          <p:nvPr userDrawn="1"/>
        </p:nvSpPr>
        <p:spPr>
          <a:xfrm>
            <a:off x="4423955" y="1898468"/>
            <a:ext cx="7768045" cy="322217"/>
          </a:xfrm>
          <a:prstGeom prst="rect">
            <a:avLst/>
          </a:prstGeom>
          <a:solidFill>
            <a:srgbClr val="215332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FE70F9D7-60F5-43FC-809E-1B95068269C7}"/>
              </a:ext>
            </a:extLst>
          </p:cNvPr>
          <p:cNvSpPr/>
          <p:nvPr userDrawn="1"/>
        </p:nvSpPr>
        <p:spPr>
          <a:xfrm>
            <a:off x="0" y="4341238"/>
            <a:ext cx="7768045" cy="322217"/>
          </a:xfrm>
          <a:prstGeom prst="rect">
            <a:avLst/>
          </a:prstGeom>
          <a:solidFill>
            <a:srgbClr val="215332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2970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982132"/>
            <a:ext cx="1308938" cy="791493"/>
          </a:xfrm>
          <a:prstGeom prst="rect">
            <a:avLst/>
          </a:prstGeom>
        </p:spPr>
      </p:pic>
      <p:sp>
        <p:nvSpPr>
          <p:cNvPr id="17" name="텍스트 개체 틀 17"/>
          <p:cNvSpPr>
            <a:spLocks noGrp="1"/>
          </p:cNvSpPr>
          <p:nvPr>
            <p:ph type="body" sz="quarter" idx="10" hasCustomPrompt="1"/>
          </p:nvPr>
        </p:nvSpPr>
        <p:spPr>
          <a:xfrm>
            <a:off x="1373652" y="712302"/>
            <a:ext cx="9460195" cy="1592503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lang="ko-KR" altLang="en-US" sz="4800" b="1" kern="1200" dirty="0">
                <a:solidFill>
                  <a:srgbClr val="494949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Title</a:t>
            </a:r>
            <a:endParaRPr lang="ko-KR" altLang="en-US" dirty="0"/>
          </a:p>
        </p:txBody>
      </p:sp>
      <p:sp>
        <p:nvSpPr>
          <p:cNvPr id="18" name="텍스트 개체 틀 19"/>
          <p:cNvSpPr>
            <a:spLocks noGrp="1"/>
          </p:cNvSpPr>
          <p:nvPr>
            <p:ph type="body" sz="quarter" idx="11" hasCustomPrompt="1"/>
          </p:nvPr>
        </p:nvSpPr>
        <p:spPr>
          <a:xfrm>
            <a:off x="79679" y="163542"/>
            <a:ext cx="2641214" cy="377365"/>
          </a:xfrm>
          <a:prstGeom prst="rect">
            <a:avLst/>
          </a:prstGeom>
        </p:spPr>
        <p:txBody>
          <a:bodyPr/>
          <a:lstStyle>
            <a:lvl1pPr marL="0" indent="0" latinLnBrk="0">
              <a:buNone/>
              <a:defRPr lang="ko-KR" altLang="en-US" sz="1800" b="1" kern="1200" dirty="0">
                <a:solidFill>
                  <a:srgbClr val="49494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Name</a:t>
            </a:r>
            <a:endParaRPr lang="ko-KR" altLang="en-US" dirty="0"/>
          </a:p>
        </p:txBody>
      </p:sp>
      <p:sp>
        <p:nvSpPr>
          <p:cNvPr id="19" name="텍스트 개체 틀 22"/>
          <p:cNvSpPr>
            <a:spLocks noGrp="1"/>
          </p:cNvSpPr>
          <p:nvPr>
            <p:ph type="body" sz="quarter" idx="12" hasCustomPrompt="1"/>
          </p:nvPr>
        </p:nvSpPr>
        <p:spPr>
          <a:xfrm>
            <a:off x="2244834" y="4570447"/>
            <a:ext cx="7723941" cy="91248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lang="ko-KR" altLang="en-US" sz="2400" b="1" kern="1200" baseline="0" dirty="0">
                <a:solidFill>
                  <a:srgbClr val="49494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 err="1"/>
              <a:t>Ewha</a:t>
            </a:r>
            <a:r>
              <a:rPr lang="en-US" altLang="ko-KR" dirty="0"/>
              <a:t> Observation Satellite Research Lab. (EOSRL)</a:t>
            </a:r>
          </a:p>
          <a:p>
            <a:pPr lvl="0"/>
            <a:r>
              <a:rPr lang="en-US" altLang="ko-KR" dirty="0" err="1"/>
              <a:t>Ewha</a:t>
            </a:r>
            <a:r>
              <a:rPr lang="en-US" altLang="ko-KR" dirty="0"/>
              <a:t> </a:t>
            </a:r>
            <a:r>
              <a:rPr lang="en-US" altLang="ko-KR" dirty="0" err="1"/>
              <a:t>Womans</a:t>
            </a:r>
            <a:r>
              <a:rPr lang="en-US" altLang="ko-KR" dirty="0"/>
              <a:t> University</a:t>
            </a:r>
            <a:endParaRPr lang="ko-KR" altLang="en-US" dirty="0"/>
          </a:p>
        </p:txBody>
      </p:sp>
      <p:sp>
        <p:nvSpPr>
          <p:cNvPr id="20" name="텍스트 개체 틀 22"/>
          <p:cNvSpPr>
            <a:spLocks noGrp="1"/>
          </p:cNvSpPr>
          <p:nvPr>
            <p:ph type="body" sz="quarter" idx="13" hasCustomPrompt="1"/>
          </p:nvPr>
        </p:nvSpPr>
        <p:spPr>
          <a:xfrm>
            <a:off x="2244834" y="3751069"/>
            <a:ext cx="7723941" cy="4202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ko-KR" altLang="en-US" sz="2800" b="1" kern="1200" dirty="0">
                <a:solidFill>
                  <a:srgbClr val="49494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Names</a:t>
            </a:r>
            <a:endParaRPr lang="ko-KR" altLang="en-US" dirty="0"/>
          </a:p>
        </p:txBody>
      </p:sp>
      <p:sp>
        <p:nvSpPr>
          <p:cNvPr id="21" name="텍스트 개체 틀 22"/>
          <p:cNvSpPr>
            <a:spLocks noGrp="1"/>
          </p:cNvSpPr>
          <p:nvPr>
            <p:ph type="body" sz="quarter" idx="14" hasCustomPrompt="1"/>
          </p:nvPr>
        </p:nvSpPr>
        <p:spPr>
          <a:xfrm>
            <a:off x="2244833" y="5982132"/>
            <a:ext cx="7723941" cy="4202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ko-KR" altLang="en-US" sz="2400" b="1" kern="1200" dirty="0">
                <a:solidFill>
                  <a:srgbClr val="49494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MMM DD YYYY</a:t>
            </a:r>
            <a:endParaRPr lang="ko-KR" altLang="en-US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41C2CE16-1DA2-4071-BDCF-4EF92E02C428}"/>
              </a:ext>
            </a:extLst>
          </p:cNvPr>
          <p:cNvGrpSpPr/>
          <p:nvPr userDrawn="1"/>
        </p:nvGrpSpPr>
        <p:grpSpPr>
          <a:xfrm>
            <a:off x="-284085" y="735427"/>
            <a:ext cx="12783843" cy="6979268"/>
            <a:chOff x="-284085" y="735427"/>
            <a:chExt cx="12783843" cy="6979268"/>
          </a:xfrm>
        </p:grpSpPr>
        <p:sp>
          <p:nvSpPr>
            <p:cNvPr id="22" name="순서도: 문서 21">
              <a:extLst>
                <a:ext uri="{FF2B5EF4-FFF2-40B4-BE49-F238E27FC236}">
                  <a16:creationId xmlns:a16="http://schemas.microsoft.com/office/drawing/2014/main" id="{C15BC509-7373-43B4-8214-6D00891D9432}"/>
                </a:ext>
              </a:extLst>
            </p:cNvPr>
            <p:cNvSpPr/>
            <p:nvPr userDrawn="1"/>
          </p:nvSpPr>
          <p:spPr>
            <a:xfrm flipV="1">
              <a:off x="0" y="2665140"/>
              <a:ext cx="12192000" cy="4192859"/>
            </a:xfrm>
            <a:prstGeom prst="flowChartDocument">
              <a:avLst/>
            </a:prstGeom>
            <a:solidFill>
              <a:srgbClr val="215332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F437DE0F-98F9-4864-81A6-275C6870227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biLevel thresh="25000"/>
              <a:alphaModFix amt="20000"/>
            </a:blip>
            <a:srcRect l="800" t="-424" b="17495"/>
            <a:stretch/>
          </p:blipFill>
          <p:spPr>
            <a:xfrm>
              <a:off x="4661210" y="1864000"/>
              <a:ext cx="6172637" cy="4993999"/>
            </a:xfrm>
            <a:prstGeom prst="rect">
              <a:avLst/>
            </a:prstGeom>
          </p:spPr>
        </p:pic>
        <p:sp>
          <p:nvSpPr>
            <p:cNvPr id="13" name="원형: 비어 있음 12">
              <a:extLst>
                <a:ext uri="{FF2B5EF4-FFF2-40B4-BE49-F238E27FC236}">
                  <a16:creationId xmlns:a16="http://schemas.microsoft.com/office/drawing/2014/main" id="{3963782A-649D-4A60-A7DC-8731F83AA81E}"/>
                </a:ext>
              </a:extLst>
            </p:cNvPr>
            <p:cNvSpPr/>
            <p:nvPr userDrawn="1"/>
          </p:nvSpPr>
          <p:spPr>
            <a:xfrm>
              <a:off x="8016535" y="3311475"/>
              <a:ext cx="4483223" cy="4403220"/>
            </a:xfrm>
            <a:prstGeom prst="donut">
              <a:avLst>
                <a:gd name="adj" fmla="val 26402"/>
              </a:avLst>
            </a:pr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원형: 비어 있음 11">
              <a:extLst>
                <a:ext uri="{FF2B5EF4-FFF2-40B4-BE49-F238E27FC236}">
                  <a16:creationId xmlns:a16="http://schemas.microsoft.com/office/drawing/2014/main" id="{1A9D9B07-07B9-45A2-8222-DDF69F4EE40B}"/>
                </a:ext>
              </a:extLst>
            </p:cNvPr>
            <p:cNvSpPr/>
            <p:nvPr userDrawn="1"/>
          </p:nvSpPr>
          <p:spPr>
            <a:xfrm>
              <a:off x="2720893" y="735427"/>
              <a:ext cx="5149049" cy="5246705"/>
            </a:xfrm>
            <a:prstGeom prst="donut">
              <a:avLst>
                <a:gd name="adj" fmla="val 26402"/>
              </a:avLst>
            </a:pr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" name="원형: 비어 있음 2">
              <a:extLst>
                <a:ext uri="{FF2B5EF4-FFF2-40B4-BE49-F238E27FC236}">
                  <a16:creationId xmlns:a16="http://schemas.microsoft.com/office/drawing/2014/main" id="{56C4ADEE-F71F-4C32-9399-4E63A3DD9FD0}"/>
                </a:ext>
              </a:extLst>
            </p:cNvPr>
            <p:cNvSpPr/>
            <p:nvPr userDrawn="1"/>
          </p:nvSpPr>
          <p:spPr>
            <a:xfrm>
              <a:off x="-284085" y="3311475"/>
              <a:ext cx="4348841" cy="4258291"/>
            </a:xfrm>
            <a:prstGeom prst="donut">
              <a:avLst>
                <a:gd name="adj" fmla="val 26402"/>
              </a:avLst>
            </a:pr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58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5753"/>
          </a:xfrm>
        </p:spPr>
        <p:txBody>
          <a:bodyPr>
            <a:normAutofit/>
          </a:bodyPr>
          <a:lstStyle>
            <a:lvl1pPr>
              <a:defRPr sz="4400" b="1">
                <a:solidFill>
                  <a:srgbClr val="00462A"/>
                </a:solidFill>
                <a:latin typeface="+mj-ea"/>
                <a:ea typeface="+mj-ea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453062"/>
            <a:ext cx="4114800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226061" y="645306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B0CBB1-89C4-42C9-B2EA-BCFB15D429B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94" y="284095"/>
            <a:ext cx="1363521" cy="24997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62" y="6493500"/>
            <a:ext cx="714914" cy="301832"/>
          </a:xfrm>
          <a:prstGeom prst="rect">
            <a:avLst/>
          </a:prstGeom>
        </p:spPr>
      </p:pic>
      <p:sp>
        <p:nvSpPr>
          <p:cNvPr id="12" name="텍스트 개체 틀 2"/>
          <p:cNvSpPr>
            <a:spLocks noGrp="1"/>
          </p:cNvSpPr>
          <p:nvPr>
            <p:ph idx="1"/>
          </p:nvPr>
        </p:nvSpPr>
        <p:spPr>
          <a:xfrm>
            <a:off x="838200" y="1298503"/>
            <a:ext cx="10515600" cy="4812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Wingdings" panose="05000000000000000000" pitchFamily="2" charset="2"/>
              <a:buChar char="v"/>
              <a:defRPr sz="2800" b="0"/>
            </a:lvl1pPr>
            <a:lvl2pPr marL="684000" indent="-216000">
              <a:buFont typeface="Arial" panose="020B0604020202020204" pitchFamily="34" charset="0"/>
              <a:buChar char="•"/>
              <a:defRPr sz="2400" b="0"/>
            </a:lvl2pPr>
            <a:lvl3pPr marL="1116000" indent="-216000">
              <a:buFont typeface="Wingdings" panose="05000000000000000000" pitchFamily="2" charset="2"/>
              <a:buChar char="ü"/>
              <a:defRPr sz="2000" b="0"/>
            </a:lvl3pPr>
            <a:lvl4pPr marL="1584000" indent="-216000">
              <a:buFont typeface="맑은 고딕" panose="020B0503020000020004" pitchFamily="50" charset="-127"/>
              <a:buChar char="–"/>
              <a:defRPr sz="1800" b="0"/>
            </a:lvl4pPr>
            <a:lvl5pPr marL="2016000" indent="-216000">
              <a:buFont typeface="Wingdings" panose="05000000000000000000" pitchFamily="2" charset="2"/>
              <a:buChar char="§"/>
              <a:defRPr sz="1600" b="0"/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613885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4400" y="623769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F861DB1-7CD0-4EAD-ACA9-006A4A6740D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54227" y="31950"/>
            <a:ext cx="2460615" cy="521919"/>
            <a:chOff x="2261630" y="1618848"/>
            <a:chExt cx="2964595" cy="62881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9777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4" y="170496"/>
            <a:ext cx="1649506" cy="997429"/>
          </a:xfrm>
          <a:prstGeom prst="rect">
            <a:avLst/>
          </a:prstGeom>
        </p:spPr>
      </p:pic>
      <p:grpSp>
        <p:nvGrpSpPr>
          <p:cNvPr id="10" name="그룹 9"/>
          <p:cNvGrpSpPr/>
          <p:nvPr userDrawn="1"/>
        </p:nvGrpSpPr>
        <p:grpSpPr>
          <a:xfrm>
            <a:off x="0" y="3828452"/>
            <a:ext cx="12204004" cy="3044538"/>
            <a:chOff x="-12004" y="3822514"/>
            <a:chExt cx="12204004" cy="3044538"/>
          </a:xfrm>
        </p:grpSpPr>
        <p:sp>
          <p:nvSpPr>
            <p:cNvPr id="11" name="직사각형 10"/>
            <p:cNvSpPr/>
            <p:nvPr/>
          </p:nvSpPr>
          <p:spPr>
            <a:xfrm>
              <a:off x="0" y="3822514"/>
              <a:ext cx="12192000" cy="3044538"/>
            </a:xfrm>
            <a:prstGeom prst="rect">
              <a:avLst/>
            </a:prstGeom>
            <a:gradFill>
              <a:gsLst>
                <a:gs pos="0">
                  <a:srgbClr val="215332"/>
                </a:gs>
                <a:gs pos="55000">
                  <a:srgbClr val="0C6842"/>
                </a:gs>
                <a:gs pos="100000">
                  <a:srgbClr val="008643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각 삼각형 11"/>
            <p:cNvSpPr/>
            <p:nvPr/>
          </p:nvSpPr>
          <p:spPr>
            <a:xfrm flipH="1">
              <a:off x="1158844" y="3822514"/>
              <a:ext cx="11033154" cy="3044538"/>
            </a:xfrm>
            <a:prstGeom prst="rtTriangle">
              <a:avLst/>
            </a:prstGeom>
            <a:gradFill flip="none" rotWithShape="1">
              <a:gsLst>
                <a:gs pos="0">
                  <a:srgbClr val="215332">
                    <a:lumMod val="100000"/>
                  </a:srgbClr>
                </a:gs>
                <a:gs pos="48000">
                  <a:srgbClr val="0C6842"/>
                </a:gs>
                <a:gs pos="100000">
                  <a:srgbClr val="8ABB7A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92D050"/>
                </a:solidFill>
              </a:endParaRPr>
            </a:p>
          </p:txBody>
        </p:sp>
        <p:sp>
          <p:nvSpPr>
            <p:cNvPr id="13" name="직각 삼각형 12"/>
            <p:cNvSpPr/>
            <p:nvPr/>
          </p:nvSpPr>
          <p:spPr>
            <a:xfrm>
              <a:off x="-12004" y="3822514"/>
              <a:ext cx="11033154" cy="3044538"/>
            </a:xfrm>
            <a:prstGeom prst="rtTriangle">
              <a:avLst/>
            </a:prstGeom>
            <a:gradFill flip="none" rotWithShape="1">
              <a:gsLst>
                <a:gs pos="0">
                  <a:srgbClr val="215332">
                    <a:lumMod val="100000"/>
                  </a:srgbClr>
                </a:gs>
                <a:gs pos="48000">
                  <a:srgbClr val="0C6842"/>
                </a:gs>
                <a:gs pos="100000">
                  <a:srgbClr val="8ABB7A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92D050"/>
                </a:solidFill>
              </a:endParaRPr>
            </a:p>
          </p:txBody>
        </p:sp>
        <p:pic>
          <p:nvPicPr>
            <p:cNvPr id="14" name="그림 13"/>
            <p:cNvPicPr>
              <a:picLocks noChangeAspect="1"/>
            </p:cNvPicPr>
            <p:nvPr userDrawn="1"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7429" y="5803271"/>
              <a:ext cx="1857437" cy="1009956"/>
            </a:xfrm>
            <a:prstGeom prst="rect">
              <a:avLst/>
            </a:prstGeom>
          </p:spPr>
        </p:pic>
      </p:grpSp>
      <p:sp>
        <p:nvSpPr>
          <p:cNvPr id="18" name="텍스트 개체 틀 17"/>
          <p:cNvSpPr>
            <a:spLocks noGrp="1"/>
          </p:cNvSpPr>
          <p:nvPr>
            <p:ph type="body" sz="quarter" idx="10" hasCustomPrompt="1"/>
          </p:nvPr>
        </p:nvSpPr>
        <p:spPr>
          <a:xfrm>
            <a:off x="1375872" y="1729704"/>
            <a:ext cx="9460195" cy="159250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lang="ko-KR" altLang="en-US" sz="4400" b="1" kern="1200" dirty="0">
                <a:solidFill>
                  <a:srgbClr val="494949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ko-KR" altLang="en-US" dirty="0"/>
              <a:t>제목</a:t>
            </a:r>
          </a:p>
        </p:txBody>
      </p:sp>
      <p:sp>
        <p:nvSpPr>
          <p:cNvPr id="20" name="텍스트 개체 틀 19"/>
          <p:cNvSpPr>
            <a:spLocks noGrp="1"/>
          </p:cNvSpPr>
          <p:nvPr>
            <p:ph type="body" sz="quarter" idx="11" hasCustomPrompt="1"/>
          </p:nvPr>
        </p:nvSpPr>
        <p:spPr>
          <a:xfrm>
            <a:off x="2050427" y="790560"/>
            <a:ext cx="2641214" cy="377365"/>
          </a:xfrm>
          <a:prstGeom prst="rect">
            <a:avLst/>
          </a:prstGeom>
        </p:spPr>
        <p:txBody>
          <a:bodyPr/>
          <a:lstStyle>
            <a:lvl1pPr marL="0" indent="0" latinLnBrk="0">
              <a:buNone/>
              <a:defRPr lang="ko-KR" altLang="en-US" sz="1800" b="1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ko-KR" altLang="en-US" b="1" dirty="0">
                <a:solidFill>
                  <a:schemeClr val="bg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학회</a:t>
            </a:r>
            <a:endParaRPr lang="ko-KR" altLang="en-US" dirty="0"/>
          </a:p>
        </p:txBody>
      </p:sp>
      <p:sp>
        <p:nvSpPr>
          <p:cNvPr id="23" name="텍스트 개체 틀 22"/>
          <p:cNvSpPr>
            <a:spLocks noGrp="1"/>
          </p:cNvSpPr>
          <p:nvPr>
            <p:ph type="body" sz="quarter" idx="12" hasCustomPrompt="1"/>
          </p:nvPr>
        </p:nvSpPr>
        <p:spPr>
          <a:xfrm>
            <a:off x="2244834" y="5032003"/>
            <a:ext cx="7723941" cy="9124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ko-KR" altLang="en-US" sz="2400" b="1" kern="1200" dirty="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ko-KR" altLang="en-US"/>
              <a:t>관측위성연구실</a:t>
            </a:r>
            <a:endParaRPr lang="en-US" altLang="ko-KR"/>
          </a:p>
          <a:p>
            <a:pPr lvl="0"/>
            <a:r>
              <a:rPr lang="ko-KR" altLang="en-US"/>
              <a:t>이화여자대학교 기후∙에너지시스템공학과</a:t>
            </a:r>
            <a:endParaRPr lang="ko-KR" altLang="en-US" dirty="0"/>
          </a:p>
        </p:txBody>
      </p:sp>
      <p:sp>
        <p:nvSpPr>
          <p:cNvPr id="24" name="텍스트 개체 틀 22"/>
          <p:cNvSpPr>
            <a:spLocks noGrp="1"/>
          </p:cNvSpPr>
          <p:nvPr>
            <p:ph type="body" sz="quarter" idx="13" hasCustomPrompt="1"/>
          </p:nvPr>
        </p:nvSpPr>
        <p:spPr>
          <a:xfrm>
            <a:off x="2244834" y="4212625"/>
            <a:ext cx="7723941" cy="4202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ko-KR" altLang="en-US" sz="2800" b="1" kern="1200" dirty="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ko-KR" altLang="en-US" dirty="0"/>
              <a:t>이름</a:t>
            </a:r>
          </a:p>
        </p:txBody>
      </p:sp>
      <p:sp>
        <p:nvSpPr>
          <p:cNvPr id="25" name="텍스트 개체 틀 22"/>
          <p:cNvSpPr>
            <a:spLocks noGrp="1"/>
          </p:cNvSpPr>
          <p:nvPr>
            <p:ph type="body" sz="quarter" idx="14" hasCustomPrompt="1"/>
          </p:nvPr>
        </p:nvSpPr>
        <p:spPr>
          <a:xfrm>
            <a:off x="2244833" y="6191137"/>
            <a:ext cx="7723941" cy="4202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ko-KR" altLang="en-US" sz="2400" b="1" kern="1200" dirty="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ko-KR" altLang="en-US" dirty="0"/>
              <a:t>날짜</a:t>
            </a:r>
          </a:p>
        </p:txBody>
      </p:sp>
    </p:spTree>
    <p:extLst>
      <p:ext uri="{BB962C8B-B14F-4D97-AF65-F5344CB8AC3E}">
        <p14:creationId xmlns:p14="http://schemas.microsoft.com/office/powerpoint/2010/main" val="1669674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4" y="170496"/>
            <a:ext cx="1649506" cy="997429"/>
          </a:xfrm>
          <a:prstGeom prst="rect">
            <a:avLst/>
          </a:prstGeom>
        </p:spPr>
      </p:pic>
      <p:grpSp>
        <p:nvGrpSpPr>
          <p:cNvPr id="10" name="그룹 9"/>
          <p:cNvGrpSpPr/>
          <p:nvPr userDrawn="1"/>
        </p:nvGrpSpPr>
        <p:grpSpPr>
          <a:xfrm>
            <a:off x="-12004" y="3429000"/>
            <a:ext cx="12204004" cy="3429000"/>
            <a:chOff x="-12004" y="3822514"/>
            <a:chExt cx="12204004" cy="3044538"/>
          </a:xfrm>
        </p:grpSpPr>
        <p:sp>
          <p:nvSpPr>
            <p:cNvPr id="11" name="직사각형 10"/>
            <p:cNvSpPr/>
            <p:nvPr/>
          </p:nvSpPr>
          <p:spPr>
            <a:xfrm>
              <a:off x="0" y="3822514"/>
              <a:ext cx="12192000" cy="3044538"/>
            </a:xfrm>
            <a:prstGeom prst="rect">
              <a:avLst/>
            </a:prstGeom>
            <a:gradFill>
              <a:gsLst>
                <a:gs pos="0">
                  <a:srgbClr val="215332"/>
                </a:gs>
                <a:gs pos="55000">
                  <a:srgbClr val="0C6842"/>
                </a:gs>
                <a:gs pos="100000">
                  <a:srgbClr val="008643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각 삼각형 11"/>
            <p:cNvSpPr/>
            <p:nvPr/>
          </p:nvSpPr>
          <p:spPr>
            <a:xfrm flipH="1">
              <a:off x="1158844" y="3822514"/>
              <a:ext cx="11033154" cy="3044538"/>
            </a:xfrm>
            <a:prstGeom prst="rtTriangle">
              <a:avLst/>
            </a:prstGeom>
            <a:gradFill flip="none" rotWithShape="1">
              <a:gsLst>
                <a:gs pos="0">
                  <a:srgbClr val="215332">
                    <a:lumMod val="100000"/>
                  </a:srgbClr>
                </a:gs>
                <a:gs pos="48000">
                  <a:srgbClr val="0C6842"/>
                </a:gs>
                <a:gs pos="100000">
                  <a:srgbClr val="8ABB7A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92D050"/>
                </a:solidFill>
              </a:endParaRPr>
            </a:p>
          </p:txBody>
        </p:sp>
        <p:sp>
          <p:nvSpPr>
            <p:cNvPr id="13" name="직각 삼각형 12"/>
            <p:cNvSpPr/>
            <p:nvPr/>
          </p:nvSpPr>
          <p:spPr>
            <a:xfrm>
              <a:off x="-12004" y="3822514"/>
              <a:ext cx="11033154" cy="3044538"/>
            </a:xfrm>
            <a:prstGeom prst="rtTriangle">
              <a:avLst/>
            </a:prstGeom>
            <a:gradFill flip="none" rotWithShape="1">
              <a:gsLst>
                <a:gs pos="0">
                  <a:srgbClr val="215332">
                    <a:lumMod val="100000"/>
                  </a:srgbClr>
                </a:gs>
                <a:gs pos="48000">
                  <a:srgbClr val="0C6842"/>
                </a:gs>
                <a:gs pos="100000">
                  <a:srgbClr val="8ABB7A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92D050"/>
                </a:solidFill>
              </a:endParaRPr>
            </a:p>
          </p:txBody>
        </p:sp>
      </p:grpSp>
      <p:sp>
        <p:nvSpPr>
          <p:cNvPr id="17" name="텍스트 개체 틀 17"/>
          <p:cNvSpPr>
            <a:spLocks noGrp="1"/>
          </p:cNvSpPr>
          <p:nvPr>
            <p:ph type="body" sz="quarter" idx="10" hasCustomPrompt="1"/>
          </p:nvPr>
        </p:nvSpPr>
        <p:spPr>
          <a:xfrm>
            <a:off x="1375872" y="1729704"/>
            <a:ext cx="9460195" cy="1592503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lang="ko-KR" altLang="en-US" sz="4400" b="1" kern="1200" dirty="0">
                <a:solidFill>
                  <a:srgbClr val="494949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Title</a:t>
            </a:r>
            <a:endParaRPr lang="ko-KR" altLang="en-US" dirty="0"/>
          </a:p>
        </p:txBody>
      </p:sp>
      <p:sp>
        <p:nvSpPr>
          <p:cNvPr id="18" name="텍스트 개체 틀 19"/>
          <p:cNvSpPr>
            <a:spLocks noGrp="1"/>
          </p:cNvSpPr>
          <p:nvPr>
            <p:ph type="body" sz="quarter" idx="11" hasCustomPrompt="1"/>
          </p:nvPr>
        </p:nvSpPr>
        <p:spPr>
          <a:xfrm>
            <a:off x="2050427" y="790560"/>
            <a:ext cx="2641214" cy="377365"/>
          </a:xfrm>
          <a:prstGeom prst="rect">
            <a:avLst/>
          </a:prstGeom>
        </p:spPr>
        <p:txBody>
          <a:bodyPr/>
          <a:lstStyle>
            <a:lvl1pPr marL="0" indent="0" latinLnBrk="0">
              <a:buNone/>
              <a:defRPr lang="ko-KR" altLang="en-US" sz="1800" b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Name</a:t>
            </a:r>
            <a:endParaRPr lang="ko-KR" altLang="en-US" dirty="0"/>
          </a:p>
        </p:txBody>
      </p:sp>
      <p:sp>
        <p:nvSpPr>
          <p:cNvPr id="19" name="텍스트 개체 틀 22"/>
          <p:cNvSpPr>
            <a:spLocks noGrp="1"/>
          </p:cNvSpPr>
          <p:nvPr>
            <p:ph type="body" sz="quarter" idx="12" hasCustomPrompt="1"/>
          </p:nvPr>
        </p:nvSpPr>
        <p:spPr>
          <a:xfrm>
            <a:off x="2244834" y="5032003"/>
            <a:ext cx="7723941" cy="91248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lang="ko-KR" altLang="en-US" sz="2400" b="1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 err="1"/>
              <a:t>Ewha</a:t>
            </a:r>
            <a:r>
              <a:rPr lang="en-US" altLang="ko-KR" dirty="0"/>
              <a:t> Observation Satellite Research Lab. (EOSRL)</a:t>
            </a:r>
          </a:p>
          <a:p>
            <a:pPr lvl="0"/>
            <a:r>
              <a:rPr lang="en-US" altLang="ko-KR" dirty="0" err="1"/>
              <a:t>Ewha</a:t>
            </a:r>
            <a:r>
              <a:rPr lang="en-US" altLang="ko-KR" dirty="0"/>
              <a:t> </a:t>
            </a:r>
            <a:r>
              <a:rPr lang="en-US" altLang="ko-KR" dirty="0" err="1"/>
              <a:t>Womans</a:t>
            </a:r>
            <a:r>
              <a:rPr lang="en-US" altLang="ko-KR" dirty="0"/>
              <a:t> University</a:t>
            </a:r>
            <a:endParaRPr lang="ko-KR" altLang="en-US" dirty="0"/>
          </a:p>
        </p:txBody>
      </p:sp>
      <p:sp>
        <p:nvSpPr>
          <p:cNvPr id="20" name="텍스트 개체 틀 22"/>
          <p:cNvSpPr>
            <a:spLocks noGrp="1"/>
          </p:cNvSpPr>
          <p:nvPr>
            <p:ph type="body" sz="quarter" idx="13" hasCustomPrompt="1"/>
          </p:nvPr>
        </p:nvSpPr>
        <p:spPr>
          <a:xfrm>
            <a:off x="2244834" y="4212625"/>
            <a:ext cx="7723941" cy="4202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ko-KR" altLang="en-US" sz="2800" b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Names</a:t>
            </a:r>
            <a:endParaRPr lang="ko-KR" altLang="en-US" dirty="0"/>
          </a:p>
        </p:txBody>
      </p:sp>
      <p:sp>
        <p:nvSpPr>
          <p:cNvPr id="21" name="텍스트 개체 틀 22"/>
          <p:cNvSpPr>
            <a:spLocks noGrp="1"/>
          </p:cNvSpPr>
          <p:nvPr>
            <p:ph type="body" sz="quarter" idx="14" hasCustomPrompt="1"/>
          </p:nvPr>
        </p:nvSpPr>
        <p:spPr>
          <a:xfrm>
            <a:off x="2244833" y="6191137"/>
            <a:ext cx="7723941" cy="4202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ko-KR" altLang="en-US" sz="2400" b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MMM DD YYYY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67808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47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515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2" r:id="rId2"/>
    <p:sldLayoutId id="2147483683" r:id="rId3"/>
    <p:sldLayoutId id="2147483684" r:id="rId4"/>
    <p:sldLayoutId id="2147483686" r:id="rId5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9.gi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67D06363-9D5D-4A8F-8B3C-C5BC430A9D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629" y="1227811"/>
            <a:ext cx="10852221" cy="1592503"/>
          </a:xfrm>
        </p:spPr>
        <p:txBody>
          <a:bodyPr/>
          <a:lstStyle/>
          <a:p>
            <a:r>
              <a:rPr lang="en-US" altLang="ko-KR" sz="4600" dirty="0"/>
              <a:t>Current Status of Calibration and Validation for GEMS Level 1 Products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5CCBA10-5E90-4E3D-8197-673D1F0E25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478" y="3617963"/>
            <a:ext cx="10544625" cy="757130"/>
          </a:xfrm>
        </p:spPr>
        <p:txBody>
          <a:bodyPr/>
          <a:lstStyle/>
          <a:p>
            <a:r>
              <a:rPr lang="en-US" altLang="ko-KR" sz="2400" dirty="0"/>
              <a:t>Yeeun Lee</a:t>
            </a:r>
            <a:r>
              <a:rPr lang="en-US" altLang="ko-KR" sz="2400" baseline="30000" dirty="0"/>
              <a:t>1)</a:t>
            </a:r>
            <a:r>
              <a:rPr lang="en-US" altLang="ko-KR" sz="2400" dirty="0"/>
              <a:t>, </a:t>
            </a:r>
            <a:r>
              <a:rPr lang="en-US" altLang="ko-KR" sz="2400" dirty="0" err="1"/>
              <a:t>Myoung</a:t>
            </a:r>
            <a:r>
              <a:rPr lang="en-US" altLang="ko-KR" sz="2400" dirty="0"/>
              <a:t>-Hwan Ahn</a:t>
            </a:r>
            <a:r>
              <a:rPr lang="en-US" altLang="ko-KR" sz="2400" baseline="30000" dirty="0"/>
              <a:t>1)</a:t>
            </a:r>
            <a:r>
              <a:rPr lang="en-US" altLang="ko-KR" sz="2400" dirty="0"/>
              <a:t>, Mina Kang</a:t>
            </a:r>
            <a:r>
              <a:rPr lang="en-US" altLang="ko-KR" sz="2400" baseline="30000" dirty="0"/>
              <a:t>2,3)</a:t>
            </a:r>
            <a:r>
              <a:rPr lang="en-US" altLang="ko-KR" sz="2400" dirty="0"/>
              <a:t>, </a:t>
            </a:r>
            <a:r>
              <a:rPr lang="en-US" altLang="ko-KR" sz="2400" dirty="0" err="1"/>
              <a:t>Mijin</a:t>
            </a:r>
            <a:r>
              <a:rPr lang="en-US" altLang="ko-KR" sz="2400" dirty="0"/>
              <a:t> Eo</a:t>
            </a:r>
            <a:r>
              <a:rPr lang="en-US" altLang="ko-KR" sz="2400" baseline="30000" dirty="0"/>
              <a:t>1)</a:t>
            </a:r>
            <a:r>
              <a:rPr lang="en-US" altLang="ko-KR" sz="2400" dirty="0"/>
              <a:t>, </a:t>
            </a:r>
            <a:r>
              <a:rPr lang="en-US" altLang="ko-KR" sz="2400" dirty="0" err="1"/>
              <a:t>Jeonghyeon</a:t>
            </a:r>
            <a:r>
              <a:rPr lang="en-US" altLang="ko-KR" sz="2400" dirty="0"/>
              <a:t> Seo</a:t>
            </a:r>
            <a:r>
              <a:rPr lang="en-US" altLang="ko-KR" sz="2400" baseline="30000" dirty="0"/>
              <a:t>4)</a:t>
            </a:r>
            <a:r>
              <a:rPr lang="en-US" altLang="ko-KR" sz="2400" dirty="0"/>
              <a:t>, </a:t>
            </a:r>
            <a:r>
              <a:rPr lang="en-US" altLang="ko-KR" sz="2400" dirty="0" err="1"/>
              <a:t>Kyounghwa</a:t>
            </a:r>
            <a:r>
              <a:rPr lang="en-US" altLang="ko-KR" sz="2400" dirty="0"/>
              <a:t> Lee</a:t>
            </a:r>
            <a:r>
              <a:rPr lang="en-US" altLang="ko-KR" sz="2400" baseline="30000" dirty="0"/>
              <a:t>4)</a:t>
            </a:r>
            <a:r>
              <a:rPr lang="en-US" altLang="ko-KR" sz="2400" dirty="0"/>
              <a:t>, </a:t>
            </a:r>
            <a:r>
              <a:rPr lang="en-US" altLang="ko-KR" sz="2400" dirty="0" err="1"/>
              <a:t>Jaehoon</a:t>
            </a:r>
            <a:r>
              <a:rPr lang="en-US" altLang="ko-KR" sz="2400" dirty="0"/>
              <a:t> Jeong</a:t>
            </a:r>
            <a:r>
              <a:rPr lang="en-US" altLang="ko-KR" sz="2400" baseline="30000" dirty="0"/>
              <a:t>4)</a:t>
            </a:r>
            <a:r>
              <a:rPr lang="en-US" altLang="ko-KR" sz="2400" dirty="0"/>
              <a:t>, Dai Ho Ko</a:t>
            </a:r>
            <a:r>
              <a:rPr lang="en-US" altLang="ko-KR" sz="2400" baseline="30000" dirty="0"/>
              <a:t>5)</a:t>
            </a:r>
            <a:r>
              <a:rPr lang="en-US" altLang="ko-KR" sz="2400" dirty="0"/>
              <a:t>, </a:t>
            </a:r>
            <a:r>
              <a:rPr lang="en-US" altLang="ko-KR" sz="2400" dirty="0" err="1"/>
              <a:t>Jhoon</a:t>
            </a:r>
            <a:r>
              <a:rPr lang="en-US" altLang="ko-KR" sz="2400" dirty="0"/>
              <a:t> Kim</a:t>
            </a:r>
            <a:r>
              <a:rPr lang="en-US" altLang="ko-KR" sz="2400" baseline="30000" dirty="0"/>
              <a:t>6)</a:t>
            </a:r>
            <a:r>
              <a:rPr lang="en-US" altLang="ko-KR" sz="2400" dirty="0"/>
              <a:t> </a:t>
            </a:r>
            <a:endParaRPr lang="ko-KR" altLang="en-US" sz="2400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06FC4CB-1B47-463E-8CF7-0FCA303ACC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7462" y="4494863"/>
            <a:ext cx="11317078" cy="1588127"/>
          </a:xfrm>
        </p:spPr>
        <p:txBody>
          <a:bodyPr/>
          <a:lstStyle/>
          <a:p>
            <a:r>
              <a:rPr lang="en-US" altLang="ko-KR" sz="1800" b="1" baseline="30000" dirty="0">
                <a:solidFill>
                  <a:schemeClr val="bg1"/>
                </a:solidFill>
              </a:rPr>
              <a:t>1)</a:t>
            </a:r>
            <a:r>
              <a:rPr lang="en-US" altLang="ko-KR" sz="1800" b="1" dirty="0">
                <a:solidFill>
                  <a:schemeClr val="bg1"/>
                </a:solidFill>
              </a:rPr>
              <a:t> </a:t>
            </a:r>
            <a:r>
              <a:rPr lang="en-US" altLang="ko-KR" sz="1800" b="1" dirty="0" err="1">
                <a:solidFill>
                  <a:schemeClr val="bg1"/>
                </a:solidFill>
              </a:rPr>
              <a:t>Ewha</a:t>
            </a:r>
            <a:r>
              <a:rPr lang="en-US" altLang="ko-KR" sz="1800" b="1" dirty="0">
                <a:solidFill>
                  <a:schemeClr val="bg1"/>
                </a:solidFill>
              </a:rPr>
              <a:t> </a:t>
            </a:r>
            <a:r>
              <a:rPr lang="en-US" altLang="ko-KR" sz="1800" b="1" dirty="0" err="1">
                <a:solidFill>
                  <a:schemeClr val="bg1"/>
                </a:solidFill>
              </a:rPr>
              <a:t>Womans</a:t>
            </a:r>
            <a:r>
              <a:rPr lang="en-US" altLang="ko-KR" sz="1800" b="1" dirty="0">
                <a:solidFill>
                  <a:schemeClr val="bg1"/>
                </a:solidFill>
              </a:rPr>
              <a:t> </a:t>
            </a:r>
            <a:r>
              <a:rPr lang="en-US" altLang="ko-KR" sz="1800" b="1" dirty="0" err="1">
                <a:solidFill>
                  <a:schemeClr val="bg1"/>
                </a:solidFill>
              </a:rPr>
              <a:t>Unversity</a:t>
            </a:r>
            <a:r>
              <a:rPr lang="en-US" altLang="ko-KR" sz="1800" b="1" dirty="0">
                <a:solidFill>
                  <a:schemeClr val="bg1"/>
                </a:solidFill>
              </a:rPr>
              <a:t>, Republic of Korea</a:t>
            </a:r>
          </a:p>
          <a:p>
            <a:r>
              <a:rPr lang="en-US" altLang="ko-KR" sz="1800" b="1" baseline="30000" dirty="0">
                <a:solidFill>
                  <a:schemeClr val="bg1"/>
                </a:solidFill>
              </a:rPr>
              <a:t>2)</a:t>
            </a:r>
            <a:r>
              <a:rPr lang="en-US" altLang="ko-KR" sz="1800" b="1" dirty="0">
                <a:solidFill>
                  <a:schemeClr val="bg1"/>
                </a:solidFill>
              </a:rPr>
              <a:t> City College of New York, USA</a:t>
            </a:r>
          </a:p>
          <a:p>
            <a:r>
              <a:rPr lang="en-US" altLang="ko-KR" sz="1800" b="1" baseline="30000" dirty="0">
                <a:solidFill>
                  <a:schemeClr val="bg1"/>
                </a:solidFill>
              </a:rPr>
              <a:t>3)</a:t>
            </a:r>
            <a:r>
              <a:rPr lang="en-US" altLang="ko-KR" sz="1800" b="1" dirty="0">
                <a:solidFill>
                  <a:schemeClr val="bg1"/>
                </a:solidFill>
              </a:rPr>
              <a:t> NOAA-Cooperative Science Center for Earth System Sciences and Remote Sensing Technologies, USA</a:t>
            </a:r>
          </a:p>
          <a:p>
            <a:r>
              <a:rPr lang="en-US" altLang="ko-KR" sz="1800" b="1" baseline="30000" dirty="0">
                <a:solidFill>
                  <a:schemeClr val="bg1"/>
                </a:solidFill>
              </a:rPr>
              <a:t>4)</a:t>
            </a:r>
            <a:r>
              <a:rPr lang="en-US" altLang="ko-KR" sz="1800" b="1" dirty="0">
                <a:solidFill>
                  <a:schemeClr val="bg1"/>
                </a:solidFill>
              </a:rPr>
              <a:t> Environmental Satellite Center, National Institute of Environmental Research (NIER), Republic of Korea </a:t>
            </a:r>
          </a:p>
          <a:p>
            <a:r>
              <a:rPr lang="en-US" altLang="ko-KR" sz="1800" b="1" baseline="30000" dirty="0">
                <a:solidFill>
                  <a:schemeClr val="bg1"/>
                </a:solidFill>
              </a:rPr>
              <a:t>5)</a:t>
            </a:r>
            <a:r>
              <a:rPr lang="en-US" altLang="ko-KR" sz="1800" b="1" dirty="0">
                <a:solidFill>
                  <a:schemeClr val="bg1"/>
                </a:solidFill>
              </a:rPr>
              <a:t> Korea Aerospace Research Institute (KARI), Republic of Korea  </a:t>
            </a:r>
          </a:p>
          <a:p>
            <a:r>
              <a:rPr lang="en-US" altLang="ko-KR" sz="1800" b="1" baseline="30000" dirty="0">
                <a:solidFill>
                  <a:schemeClr val="bg1"/>
                </a:solidFill>
              </a:rPr>
              <a:t>6)</a:t>
            </a:r>
            <a:r>
              <a:rPr lang="en-US" altLang="ko-KR" sz="1800" b="1" dirty="0">
                <a:solidFill>
                  <a:schemeClr val="bg1"/>
                </a:solidFill>
              </a:rPr>
              <a:t> Yonsei University, Republic of Korea  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E5F9F039-01B1-4972-AD69-68247346AB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8478" y="6187516"/>
            <a:ext cx="7723941" cy="424732"/>
          </a:xfrm>
        </p:spPr>
        <p:txBody>
          <a:bodyPr/>
          <a:lstStyle/>
          <a:p>
            <a:r>
              <a:rPr lang="en-US" altLang="ko-KR" dirty="0"/>
              <a:t>March 19, 2025</a:t>
            </a:r>
            <a:endParaRPr lang="ko-KR" altLang="en-US" dirty="0"/>
          </a:p>
        </p:txBody>
      </p:sp>
      <p:sp>
        <p:nvSpPr>
          <p:cNvPr id="13" name="텍스트 개체 틀 6">
            <a:extLst>
              <a:ext uri="{FF2B5EF4-FFF2-40B4-BE49-F238E27FC236}">
                <a16:creationId xmlns:a16="http://schemas.microsoft.com/office/drawing/2014/main" id="{6D72FF7F-DA0A-43AD-98F9-B1B13C88D902}"/>
              </a:ext>
            </a:extLst>
          </p:cNvPr>
          <p:cNvSpPr txBox="1">
            <a:spLocks/>
          </p:cNvSpPr>
          <p:nvPr/>
        </p:nvSpPr>
        <p:spPr>
          <a:xfrm>
            <a:off x="1997826" y="511735"/>
            <a:ext cx="5215094" cy="369332"/>
          </a:xfrm>
          <a:prstGeom prst="rect">
            <a:avLst/>
          </a:prstGeom>
          <a:effectLst>
            <a:outerShdw blurRad="1270000" dir="2040000" algn="ctr" rotWithShape="0">
              <a:srgbClr val="000000">
                <a:alpha val="0"/>
              </a:srgbClr>
            </a:outerShdw>
          </a:effectLst>
        </p:spPr>
        <p:txBody>
          <a:bodyPr wrap="square">
            <a:sp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400" b="1" kern="1200" dirty="0">
                <a:solidFill>
                  <a:srgbClr val="494949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ea typeface="Calibri" panose="020F0502020204030204" pitchFamily="34" charset="0"/>
              </a:rPr>
              <a:t>[UVN Session, GSICS Annual Meeting 2025] 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8024A2BA-BB9E-4041-8FC7-40DC26AE22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32"/>
          <a:stretch/>
        </p:blipFill>
        <p:spPr>
          <a:xfrm>
            <a:off x="130629" y="95926"/>
            <a:ext cx="1867197" cy="78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53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088DC-CEF0-3B6D-FE7C-70A1E9A1A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화살표: 오른쪽 31">
            <a:extLst>
              <a:ext uri="{FF2B5EF4-FFF2-40B4-BE49-F238E27FC236}">
                <a16:creationId xmlns:a16="http://schemas.microsoft.com/office/drawing/2014/main" id="{000BEB92-4356-40E5-AB67-53CA1CCB5888}"/>
              </a:ext>
            </a:extLst>
          </p:cNvPr>
          <p:cNvSpPr/>
          <p:nvPr/>
        </p:nvSpPr>
        <p:spPr>
          <a:xfrm>
            <a:off x="2700479" y="4489903"/>
            <a:ext cx="2846435" cy="21975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화살표: 오른쪽 27">
            <a:extLst>
              <a:ext uri="{FF2B5EF4-FFF2-40B4-BE49-F238E27FC236}">
                <a16:creationId xmlns:a16="http://schemas.microsoft.com/office/drawing/2014/main" id="{105F39EA-50B2-4B28-A14C-51ECA480CFF5}"/>
              </a:ext>
            </a:extLst>
          </p:cNvPr>
          <p:cNvSpPr/>
          <p:nvPr/>
        </p:nvSpPr>
        <p:spPr>
          <a:xfrm>
            <a:off x="2710165" y="1929210"/>
            <a:ext cx="2846435" cy="21975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267A8ECA-F2A6-8807-99FD-81CCD15CD72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Long-term Monitoring: Level 1 (solar observations)</a:t>
            </a:r>
            <a:endParaRPr lang="ko-KR" altLang="en-US" dirty="0"/>
          </a:p>
        </p:txBody>
      </p:sp>
      <p:sp>
        <p:nvSpPr>
          <p:cNvPr id="13" name="내용 개체 틀 2">
            <a:extLst>
              <a:ext uri="{FF2B5EF4-FFF2-40B4-BE49-F238E27FC236}">
                <a16:creationId xmlns:a16="http://schemas.microsoft.com/office/drawing/2014/main" id="{9CAED20A-792B-4AAA-BE81-C0DD344D5D3F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Solar irradiance (w/ BTDF update)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386703CE-B3DD-07C3-EBE0-7412249B1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A46B94C-0F51-4AD0-862A-216290C5E5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7531" y="2051364"/>
            <a:ext cx="3286030" cy="219068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3992465-2A0A-493A-89E3-33533C0D14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51663" y="1929210"/>
            <a:ext cx="3835331" cy="219161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126FB85-885A-4A83-91CC-AB814BF3A5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87531" y="4614458"/>
            <a:ext cx="3286030" cy="219068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CE6BAC1-D96D-4CD4-8954-20EB2C498AB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656885" y="4476392"/>
            <a:ext cx="3834736" cy="21912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9DE5D3-9891-4234-BF4A-28B2D6C9F338}"/>
              </a:ext>
            </a:extLst>
          </p:cNvPr>
          <p:cNvSpPr txBox="1"/>
          <p:nvPr/>
        </p:nvSpPr>
        <p:spPr>
          <a:xfrm>
            <a:off x="2852621" y="1586064"/>
            <a:ext cx="234229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Spatial anomaly [%]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F52533-B87B-406E-9A14-957A9C14E835}"/>
              </a:ext>
            </a:extLst>
          </p:cNvPr>
          <p:cNvSpPr txBox="1"/>
          <p:nvPr/>
        </p:nvSpPr>
        <p:spPr>
          <a:xfrm>
            <a:off x="5674289" y="1609280"/>
            <a:ext cx="434196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Temporal variations at each spatial index [%]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12E008-2008-4621-AD06-00907DEE6F72}"/>
              </a:ext>
            </a:extLst>
          </p:cNvPr>
          <p:cNvSpPr txBox="1"/>
          <p:nvPr/>
        </p:nvSpPr>
        <p:spPr>
          <a:xfrm>
            <a:off x="7810507" y="5511554"/>
            <a:ext cx="427699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altLang="ko-KR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Major calibration issues: </a:t>
            </a:r>
          </a:p>
          <a:p>
            <a:pPr marL="342900" indent="-342900">
              <a:buAutoNum type="arabicParenR"/>
            </a:pPr>
            <a:r>
              <a:rPr lang="en-US" altLang="ko-KR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Diffuser degradation</a:t>
            </a:r>
          </a:p>
          <a:p>
            <a:pPr marL="342900" indent="-342900">
              <a:buAutoNum type="arabicParenR"/>
            </a:pPr>
            <a:r>
              <a:rPr lang="en-US" altLang="ko-KR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Stripe-like artifacts </a:t>
            </a:r>
            <a:r>
              <a:rPr lang="en-US" altLang="ko-KR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along N-S direction</a:t>
            </a:r>
          </a:p>
          <a:p>
            <a:pPr marL="342900" indent="-342900">
              <a:buAutoNum type="arabicParenR"/>
            </a:pPr>
            <a:r>
              <a:rPr lang="en-US" altLang="ko-KR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Discontinuity</a:t>
            </a:r>
            <a:r>
              <a:rPr lang="en-US" altLang="ko-KR" b="1" i="1" dirty="0">
                <a:latin typeface="Calibri" panose="020F0502020204030204" pitchFamily="34" charset="0"/>
                <a:cs typeface="Calibri" panose="020F0502020204030204" pitchFamily="34" charset="0"/>
              </a:rPr>
              <a:t> with GEMS reboot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DF4EED-58F9-4492-A550-152E0525757E}"/>
              </a:ext>
            </a:extLst>
          </p:cNvPr>
          <p:cNvSpPr txBox="1"/>
          <p:nvPr/>
        </p:nvSpPr>
        <p:spPr>
          <a:xfrm>
            <a:off x="9184139" y="1077123"/>
            <a:ext cx="256120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Kang et al. (IEEE TGRS 2024)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19F219-B9CC-4CD1-824F-168AA40EE686}"/>
              </a:ext>
            </a:extLst>
          </p:cNvPr>
          <p:cNvSpPr txBox="1"/>
          <p:nvPr/>
        </p:nvSpPr>
        <p:spPr>
          <a:xfrm>
            <a:off x="8553347" y="2676093"/>
            <a:ext cx="31919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Degradation over 12% @ 305 nm</a:t>
            </a:r>
            <a:endParaRPr lang="ko-KR" alt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43B2D7-3510-40E7-A42F-F99D044B1080}"/>
              </a:ext>
            </a:extLst>
          </p:cNvPr>
          <p:cNvSpPr txBox="1"/>
          <p:nvPr/>
        </p:nvSpPr>
        <p:spPr>
          <a:xfrm>
            <a:off x="972793" y="1947570"/>
            <a:ext cx="18798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@ 305 nm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C3B422-058B-44A1-AD21-9D6BDBB05C14}"/>
              </a:ext>
            </a:extLst>
          </p:cNvPr>
          <p:cNvSpPr txBox="1"/>
          <p:nvPr/>
        </p:nvSpPr>
        <p:spPr>
          <a:xfrm>
            <a:off x="972793" y="4434135"/>
            <a:ext cx="18798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@ 480 nm</a:t>
            </a:r>
          </a:p>
        </p:txBody>
      </p:sp>
    </p:spTree>
    <p:extLst>
      <p:ext uri="{BB962C8B-B14F-4D97-AF65-F5344CB8AC3E}">
        <p14:creationId xmlns:p14="http://schemas.microsoft.com/office/powerpoint/2010/main" val="211162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0A6C6-163C-4AFA-002B-D507B257B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직사각형 45">
            <a:extLst>
              <a:ext uri="{FF2B5EF4-FFF2-40B4-BE49-F238E27FC236}">
                <a16:creationId xmlns:a16="http://schemas.microsoft.com/office/drawing/2014/main" id="{80B5B28D-DAE3-416E-8CE5-364013A979FB}"/>
              </a:ext>
            </a:extLst>
          </p:cNvPr>
          <p:cNvSpPr/>
          <p:nvPr/>
        </p:nvSpPr>
        <p:spPr>
          <a:xfrm>
            <a:off x="595771" y="1665844"/>
            <a:ext cx="11000351" cy="207324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3C201560-8A2D-7B4F-4FF8-24D296B31B5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Current Level 1 Calibration Issues 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3B251531-4629-2C0E-43FE-50E9F3C27530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1) GEMS diffuser degradation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4390CAAA-B1E3-2D4D-E5DB-B40EDF72E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E9F108B2-197A-451D-BE5E-3712B92C74F8}"/>
              </a:ext>
            </a:extLst>
          </p:cNvPr>
          <p:cNvSpPr/>
          <p:nvPr/>
        </p:nvSpPr>
        <p:spPr>
          <a:xfrm>
            <a:off x="947712" y="2112129"/>
            <a:ext cx="10376863" cy="1225705"/>
          </a:xfrm>
          <a:prstGeom prst="roundRect">
            <a:avLst/>
          </a:prstGeom>
          <a:solidFill>
            <a:srgbClr val="C4006B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rgbClr val="FF2299"/>
                </a:solidFill>
              </a:rPr>
              <a:t>z</a:t>
            </a:r>
            <a:endParaRPr lang="ko-KR" altLang="en-US" sz="1600" dirty="0">
              <a:solidFill>
                <a:srgbClr val="FF2299"/>
              </a:solidFill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8548A69B-B7E8-42DC-941C-440415233F72}"/>
              </a:ext>
            </a:extLst>
          </p:cNvPr>
          <p:cNvSpPr/>
          <p:nvPr/>
        </p:nvSpPr>
        <p:spPr>
          <a:xfrm>
            <a:off x="2562762" y="1981290"/>
            <a:ext cx="8607851" cy="1468078"/>
          </a:xfrm>
          <a:prstGeom prst="roundRect">
            <a:avLst/>
          </a:prstGeom>
          <a:solidFill>
            <a:srgbClr val="00653E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srgbClr val="215332"/>
              </a:solidFill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F5E4384E-E5EE-4102-B2E7-B9190FF8ED33}"/>
              </a:ext>
            </a:extLst>
          </p:cNvPr>
          <p:cNvSpPr/>
          <p:nvPr/>
        </p:nvSpPr>
        <p:spPr>
          <a:xfrm>
            <a:off x="2729382" y="2303588"/>
            <a:ext cx="1425139" cy="840958"/>
          </a:xfrm>
          <a:prstGeom prst="roundRect">
            <a:avLst/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Scan mirror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82341386-E054-476E-9060-6BD40853F788}"/>
              </a:ext>
            </a:extLst>
          </p:cNvPr>
          <p:cNvSpPr/>
          <p:nvPr/>
        </p:nvSpPr>
        <p:spPr>
          <a:xfrm>
            <a:off x="1004492" y="2303588"/>
            <a:ext cx="1425139" cy="840958"/>
          </a:xfrm>
          <a:prstGeom prst="roundRect">
            <a:avLst/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Solar diffuser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십자형 3">
            <a:extLst>
              <a:ext uri="{FF2B5EF4-FFF2-40B4-BE49-F238E27FC236}">
                <a16:creationId xmlns:a16="http://schemas.microsoft.com/office/drawing/2014/main" id="{0375E459-176F-44DF-8CA0-A75F7D7F616C}"/>
              </a:ext>
            </a:extLst>
          </p:cNvPr>
          <p:cNvSpPr/>
          <p:nvPr/>
        </p:nvSpPr>
        <p:spPr>
          <a:xfrm>
            <a:off x="2480385" y="2622484"/>
            <a:ext cx="184170" cy="183600"/>
          </a:xfrm>
          <a:prstGeom prst="plus">
            <a:avLst>
              <a:gd name="adj" fmla="val 3394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2B285E-18F2-4F6B-BE9B-BDE75B41F5D6}"/>
              </a:ext>
            </a:extLst>
          </p:cNvPr>
          <p:cNvSpPr txBox="1"/>
          <p:nvPr/>
        </p:nvSpPr>
        <p:spPr>
          <a:xfrm>
            <a:off x="5057498" y="1547270"/>
            <a:ext cx="185238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F600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Irradiance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E2D2E0-14C5-48BC-AA34-8CBBCE0B9437}"/>
              </a:ext>
            </a:extLst>
          </p:cNvPr>
          <p:cNvSpPr txBox="1"/>
          <p:nvPr/>
        </p:nvSpPr>
        <p:spPr>
          <a:xfrm>
            <a:off x="6237188" y="3447296"/>
            <a:ext cx="185238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2153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Earth Radiance</a:t>
            </a: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F8BB7748-A306-4B02-9640-D1A6D2E31A5C}"/>
              </a:ext>
            </a:extLst>
          </p:cNvPr>
          <p:cNvSpPr/>
          <p:nvPr/>
        </p:nvSpPr>
        <p:spPr>
          <a:xfrm>
            <a:off x="4432714" y="2310939"/>
            <a:ext cx="1425139" cy="840958"/>
          </a:xfrm>
          <a:prstGeom prst="roundRect">
            <a:avLst/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Telescope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8F196D4A-B831-466A-84CF-6A942796F033}"/>
              </a:ext>
            </a:extLst>
          </p:cNvPr>
          <p:cNvSpPr/>
          <p:nvPr/>
        </p:nvSpPr>
        <p:spPr>
          <a:xfrm>
            <a:off x="6118187" y="2303588"/>
            <a:ext cx="1425139" cy="840958"/>
          </a:xfrm>
          <a:prstGeom prst="roundRect">
            <a:avLst/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Spectrometer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9AC190EB-9E98-4724-8510-7ABFF483E424}"/>
              </a:ext>
            </a:extLst>
          </p:cNvPr>
          <p:cNvSpPr/>
          <p:nvPr/>
        </p:nvSpPr>
        <p:spPr>
          <a:xfrm>
            <a:off x="7836076" y="2303588"/>
            <a:ext cx="1425139" cy="840958"/>
          </a:xfrm>
          <a:prstGeom prst="roundRect">
            <a:avLst/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Detector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16315CE7-E39F-494F-9796-B7DB9B5E73F5}"/>
              </a:ext>
            </a:extLst>
          </p:cNvPr>
          <p:cNvSpPr/>
          <p:nvPr/>
        </p:nvSpPr>
        <p:spPr>
          <a:xfrm>
            <a:off x="9634493" y="2303588"/>
            <a:ext cx="1425139" cy="840958"/>
          </a:xfrm>
          <a:prstGeom prst="roundRect">
            <a:avLst/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Electronics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77ED5E-58BF-4A97-8A7B-602D80C73B0F}"/>
              </a:ext>
            </a:extLst>
          </p:cNvPr>
          <p:cNvSpPr txBox="1"/>
          <p:nvPr/>
        </p:nvSpPr>
        <p:spPr>
          <a:xfrm>
            <a:off x="9213658" y="2404406"/>
            <a:ext cx="407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…</a:t>
            </a:r>
            <a:endParaRPr lang="ko-KR" altLang="en-US" sz="2400" b="1" dirty="0"/>
          </a:p>
        </p:txBody>
      </p:sp>
      <p:sp>
        <p:nvSpPr>
          <p:cNvPr id="43" name="십자형 42">
            <a:extLst>
              <a:ext uri="{FF2B5EF4-FFF2-40B4-BE49-F238E27FC236}">
                <a16:creationId xmlns:a16="http://schemas.microsoft.com/office/drawing/2014/main" id="{2EE9697F-518E-446C-83BE-4F20BB3F31C9}"/>
              </a:ext>
            </a:extLst>
          </p:cNvPr>
          <p:cNvSpPr/>
          <p:nvPr/>
        </p:nvSpPr>
        <p:spPr>
          <a:xfrm>
            <a:off x="4203138" y="2622484"/>
            <a:ext cx="184170" cy="183600"/>
          </a:xfrm>
          <a:prstGeom prst="plus">
            <a:avLst>
              <a:gd name="adj" fmla="val 3394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44" name="십자형 43">
            <a:extLst>
              <a:ext uri="{FF2B5EF4-FFF2-40B4-BE49-F238E27FC236}">
                <a16:creationId xmlns:a16="http://schemas.microsoft.com/office/drawing/2014/main" id="{12DB85BF-8A90-4763-9FA6-567C681DF751}"/>
              </a:ext>
            </a:extLst>
          </p:cNvPr>
          <p:cNvSpPr/>
          <p:nvPr/>
        </p:nvSpPr>
        <p:spPr>
          <a:xfrm>
            <a:off x="5897046" y="2615101"/>
            <a:ext cx="184170" cy="183600"/>
          </a:xfrm>
          <a:prstGeom prst="plus">
            <a:avLst>
              <a:gd name="adj" fmla="val 3394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45" name="십자형 44">
            <a:extLst>
              <a:ext uri="{FF2B5EF4-FFF2-40B4-BE49-F238E27FC236}">
                <a16:creationId xmlns:a16="http://schemas.microsoft.com/office/drawing/2014/main" id="{2B37F377-F9B5-44E6-9CA0-34E077A83C40}"/>
              </a:ext>
            </a:extLst>
          </p:cNvPr>
          <p:cNvSpPr/>
          <p:nvPr/>
        </p:nvSpPr>
        <p:spPr>
          <a:xfrm>
            <a:off x="7595490" y="2615101"/>
            <a:ext cx="184170" cy="183600"/>
          </a:xfrm>
          <a:prstGeom prst="plus">
            <a:avLst>
              <a:gd name="adj" fmla="val 3394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8262F4AB-2E33-42A8-8269-6AF83E800628}"/>
                  </a:ext>
                </a:extLst>
              </p:cNvPr>
              <p:cNvSpPr txBox="1"/>
              <p:nvPr/>
            </p:nvSpPr>
            <p:spPr>
              <a:xfrm>
                <a:off x="3926142" y="3927789"/>
                <a:ext cx="5590638" cy="2368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000">
                  <a:lnSpc>
                    <a:spcPct val="11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𝒕𝒐𝒕</m:t>
                          </m:r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𝑾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e>
                      </m:d>
                      <m:r>
                        <a:rPr lang="en-US" altLang="ko-K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𝑾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𝑾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𝟎</m:t>
                              </m:r>
                            </m:e>
                          </m:d>
                        </m:den>
                      </m:f>
                      <m:r>
                        <a:rPr lang="en-US" altLang="ko-K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𝑺𝑫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1800" b="1" i="1" smtClean="0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1" i="1" smtClean="0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ko-KR" sz="1800" b="1" i="1" smtClean="0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𝑾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800" b="1" i="1" smtClean="0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sz="1800" b="1" i="1" smtClean="0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</m:t>
                              </m:r>
                            </m:e>
                          </m:d>
                        </m:e>
                      </m:d>
                      <m:r>
                        <a:rPr lang="en-US" altLang="ko-K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𝒄𝒐𝒎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e>
                      </m:d>
                      <m:r>
                        <a:rPr lang="en-US" altLang="ko-KR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𝑹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ko-KR" altLang="en-US" sz="1800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80000"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𝒕𝒐𝒕</m:t>
                          </m:r>
                          <m: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𝑹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e>
                      </m:d>
                      <m:r>
                        <a:rPr lang="en-US" altLang="ko-KR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𝑹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ko-K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𝑹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𝟎</m:t>
                              </m:r>
                            </m:e>
                          </m:d>
                        </m:den>
                      </m:f>
                      <m:r>
                        <a:rPr lang="en-US" altLang="ko-KR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𝑺𝑫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1800" b="1" i="1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1" i="1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ko-KR" sz="1800" b="1" i="1" smtClean="0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𝑹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800" b="1" i="1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sz="1800" b="1" i="1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</m:t>
                              </m:r>
                            </m:e>
                          </m:d>
                        </m:e>
                      </m:d>
                      <m:r>
                        <a:rPr lang="en-US" altLang="ko-KR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𝒄𝒐𝒎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e>
                      </m:d>
                      <m:r>
                        <a:rPr lang="en-US" altLang="ko-KR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𝑹</m:t>
                          </m:r>
                        </m:e>
                        <m:sub>
                          <m: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sub>
                      </m:sSub>
                      <m:r>
                        <a:rPr lang="en-US" altLang="ko-K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en-US" altLang="ko-KR" sz="1800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80000"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𝒕𝒐𝒕</m:t>
                              </m:r>
                              <m: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𝑾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𝒕𝒐𝒕</m:t>
                              </m:r>
                              <m: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𝑹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b="1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r>
                        <a:rPr lang="en-US" altLang="ko-KR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f>
                        <m:fPr>
                          <m:ctrlPr>
                            <a:rPr lang="en-US" altLang="ko-KR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1" i="1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ko-KR" b="1" i="1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𝑺𝑫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b="1" i="1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b="1" i="1">
                                      <a:solidFill>
                                        <a:srgbClr val="21533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1" i="1">
                                      <a:solidFill>
                                        <a:srgbClr val="21533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ko-KR" b="1" i="1">
                                      <a:solidFill>
                                        <a:srgbClr val="21533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𝑾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b="1" i="1">
                                      <a:solidFill>
                                        <a:srgbClr val="21533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1" i="1">
                                      <a:solidFill>
                                        <a:srgbClr val="21533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𝒕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ko-KR" b="1" i="1" smtClean="0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 smtClean="0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ko-KR" b="1" i="1" smtClean="0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𝑺𝑫</m:t>
                              </m:r>
                            </m:sub>
                          </m:sSub>
                          <m:r>
                            <a:rPr lang="en-US" altLang="ko-KR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ko-KR" b="1" i="1" smtClean="0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 smtClean="0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ko-KR" b="1" i="1" smtClean="0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𝑹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b="1" i="1" smtClean="0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b="1" i="1" smtClean="0">
                                  <a:solidFill>
                                    <a:srgbClr val="21533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en-US" altLang="ko-KR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ko-KR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80000">
                  <a:lnSpc>
                    <a:spcPct val="110000"/>
                  </a:lnSpc>
                </a:pPr>
                <a:endParaRPr lang="en-US" altLang="ko-KR" sz="1800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8262F4AB-2E33-42A8-8269-6AF83E800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142" y="3927789"/>
                <a:ext cx="5590638" cy="23682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TextBox 86">
            <a:extLst>
              <a:ext uri="{FF2B5EF4-FFF2-40B4-BE49-F238E27FC236}">
                <a16:creationId xmlns:a16="http://schemas.microsoft.com/office/drawing/2014/main" id="{8C672D2F-CC72-4ED9-BB21-FD2CEB82FE7F}"/>
              </a:ext>
            </a:extLst>
          </p:cNvPr>
          <p:cNvSpPr txBox="1"/>
          <p:nvPr/>
        </p:nvSpPr>
        <p:spPr>
          <a:xfrm>
            <a:off x="3449883" y="4180266"/>
            <a:ext cx="72975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WSD:</a:t>
            </a:r>
            <a:endParaRPr lang="ko-KR" altLang="en-US" b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1D4034A-7B4F-4F66-AA0C-3CA765CAA98E}"/>
              </a:ext>
            </a:extLst>
          </p:cNvPr>
          <p:cNvSpPr txBox="1"/>
          <p:nvPr/>
        </p:nvSpPr>
        <p:spPr>
          <a:xfrm>
            <a:off x="3449883" y="4767232"/>
            <a:ext cx="72975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RSD :</a:t>
            </a:r>
            <a:endParaRPr lang="ko-KR" altLang="en-US" b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FB16FF01-21B8-4789-93EA-9677FEC935E0}"/>
                  </a:ext>
                </a:extLst>
              </p:cNvPr>
              <p:cNvSpPr txBox="1"/>
              <p:nvPr/>
            </p:nvSpPr>
            <p:spPr>
              <a:xfrm>
                <a:off x="8262725" y="5462657"/>
                <a:ext cx="3704456" cy="9937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US" altLang="ko-KR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: Total degradation 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𝑞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1, 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𝑞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ko-KR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: Diffuser contribution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𝑐𝑜𝑚</m:t>
                        </m:r>
                      </m:sub>
                    </m:sSub>
                  </m:oMath>
                </a14:m>
                <a:r>
                  <a:rPr lang="en-US" altLang="ko-KR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: Degradation from common parts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𝑘</m:t>
                        </m:r>
                      </m:sub>
                    </m:sSub>
                    <m:r>
                      <a:rPr lang="en-US" altLang="ko-KR" sz="1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ko-KR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: Temporal variations</a:t>
                </a: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FB16FF01-21B8-4789-93EA-9677FEC93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2725" y="5462657"/>
                <a:ext cx="3704456" cy="993798"/>
              </a:xfrm>
              <a:prstGeom prst="rect">
                <a:avLst/>
              </a:prstGeom>
              <a:blipFill>
                <a:blip r:embed="rId4"/>
                <a:stretch>
                  <a:fillRect l="-2632" t="-5521" b="-1042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494620C3-DAE9-4C21-8AB1-6E8BFD479636}"/>
                  </a:ext>
                </a:extLst>
              </p:cNvPr>
              <p:cNvSpPr txBox="1"/>
              <p:nvPr/>
            </p:nvSpPr>
            <p:spPr>
              <a:xfrm>
                <a:off x="9317832" y="4254998"/>
                <a:ext cx="2649349" cy="589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i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Fitting function</a:t>
                </a:r>
              </a:p>
              <a:p>
                <a:r>
                  <a:rPr lang="en-US" altLang="ko-KR" sz="1600" b="1" i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ko-K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d>
                      <m:dPr>
                        <m:ctrlPr>
                          <a:rPr lang="en-US" altLang="ko-K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altLang="ko-K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𝒕</m:t>
                        </m:r>
                      </m:e>
                    </m:d>
                    <m:r>
                      <a:rPr lang="en-US" altLang="ko-K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US" altLang="ko-K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𝑵</m:t>
                        </m:r>
                      </m:e>
                      <m:sub>
                        <m:r>
                          <a:rPr lang="en-US" altLang="ko-K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</m:t>
                        </m:r>
                      </m:sub>
                    </m:sSub>
                    <m:sSup>
                      <m:sSupPr>
                        <m:ctrlPr>
                          <a:rPr lang="en-US" altLang="ko-K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ko-K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𝒆</m:t>
                        </m:r>
                      </m:e>
                      <m:sup>
                        <m:sSub>
                          <m:sSubPr>
                            <m:ctrlPr>
                              <a:rPr lang="en-US" altLang="ko-KR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altLang="ko-KR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ko-K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𝒕</m:t>
                        </m:r>
                      </m:sup>
                    </m:sSup>
                    <m:r>
                      <a:rPr lang="en-US" altLang="ko-K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+(</m:t>
                    </m:r>
                    <m:r>
                      <a:rPr lang="en-US" altLang="ko-K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𝟏</m:t>
                    </m:r>
                    <m:r>
                      <a:rPr lang="en-US" altLang="ko-K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sSub>
                      <m:sSubPr>
                        <m:ctrlPr>
                          <a:rPr lang="en-US" altLang="ko-K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𝑵</m:t>
                        </m:r>
                      </m:e>
                      <m:sub>
                        <m:r>
                          <a:rPr lang="en-US" altLang="ko-K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</m:t>
                        </m:r>
                      </m:sub>
                    </m:sSub>
                    <m:r>
                      <a:rPr lang="en-US" altLang="ko-K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endParaRPr lang="en-US" altLang="ko-KR" sz="1600" b="1" i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494620C3-DAE9-4C21-8AB1-6E8BFD479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7832" y="4254998"/>
                <a:ext cx="2649349" cy="589200"/>
              </a:xfrm>
              <a:prstGeom prst="rect">
                <a:avLst/>
              </a:prstGeom>
              <a:blipFill>
                <a:blip r:embed="rId5"/>
                <a:stretch>
                  <a:fillRect l="-1382" t="-3093" b="-123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왼쪽 중괄호 94">
            <a:extLst>
              <a:ext uri="{FF2B5EF4-FFF2-40B4-BE49-F238E27FC236}">
                <a16:creationId xmlns:a16="http://schemas.microsoft.com/office/drawing/2014/main" id="{E88524B9-D886-4E3C-9AF7-1A6CDE4417E1}"/>
              </a:ext>
            </a:extLst>
          </p:cNvPr>
          <p:cNvSpPr/>
          <p:nvPr/>
        </p:nvSpPr>
        <p:spPr>
          <a:xfrm>
            <a:off x="3278942" y="4218917"/>
            <a:ext cx="170941" cy="86332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A3D8B36-BC5F-4F9C-8EBB-19D4268ECFA6}"/>
              </a:ext>
            </a:extLst>
          </p:cNvPr>
          <p:cNvSpPr txBox="1"/>
          <p:nvPr/>
        </p:nvSpPr>
        <p:spPr>
          <a:xfrm>
            <a:off x="112147" y="6432446"/>
            <a:ext cx="468358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Ludewig</a:t>
            </a:r>
            <a:r>
              <a:rPr lang="en-US" altLang="ko-KR" sz="1600" i="1" dirty="0">
                <a:latin typeface="Calibri" panose="020F0502020204030204" pitchFamily="34" charset="0"/>
                <a:cs typeface="Calibri" panose="020F0502020204030204" pitchFamily="34" charset="0"/>
              </a:rPr>
              <a:t> et al. (AMT 2020) &amp; Larry Flynn (NOAA)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ADEB11-8EA5-4286-A2C9-8099B729E7F8}"/>
              </a:ext>
            </a:extLst>
          </p:cNvPr>
          <p:cNvSpPr txBox="1"/>
          <p:nvPr/>
        </p:nvSpPr>
        <p:spPr>
          <a:xfrm>
            <a:off x="128336" y="4336688"/>
            <a:ext cx="32094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degradation approach </a:t>
            </a:r>
          </a:p>
          <a:p>
            <a:pPr algn="ctr"/>
            <a:r>
              <a:rPr lang="en-US" altLang="ko-KR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TROPOMI using WSD &amp; RSD</a:t>
            </a:r>
          </a:p>
        </p:txBody>
      </p:sp>
    </p:spTree>
    <p:extLst>
      <p:ext uri="{BB962C8B-B14F-4D97-AF65-F5344CB8AC3E}">
        <p14:creationId xmlns:p14="http://schemas.microsoft.com/office/powerpoint/2010/main" val="278178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 animBg="1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0A6C6-163C-4AFA-002B-D507B257B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3C201560-8A2D-7B4F-4FF8-24D296B31B5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Current Level 1 Calibration Issues 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3B251531-4629-2C0E-43FE-50E9F3C27530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1) GEMS diffuser degradation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4390CAAA-B1E3-2D4D-E5DB-B40EDF72E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22D0814-360B-45C0-89EE-89FDB796B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9392"/>
            <a:ext cx="7619370" cy="47621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5EB4E1A-E763-482D-8110-8FBB5A398508}"/>
                  </a:ext>
                </a:extLst>
              </p:cNvPr>
              <p:cNvSpPr txBox="1"/>
              <p:nvPr/>
            </p:nvSpPr>
            <p:spPr>
              <a:xfrm>
                <a:off x="7540913" y="1991188"/>
                <a:ext cx="4546584" cy="7176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180000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𝒕𝒐𝒕</m:t>
                          </m:r>
                          <m: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𝑾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e>
                      </m:d>
                      <m:r>
                        <a:rPr lang="en-US" altLang="ko-K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𝑺𝑫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18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ko-KR" sz="18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𝑾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8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sz="18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</m:t>
                              </m:r>
                            </m:e>
                          </m:d>
                        </m:e>
                      </m:d>
                      <m:r>
                        <a:rPr lang="en-US" altLang="ko-K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rgbClr val="1414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rgbClr val="1414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rgbClr val="1414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𝒄𝒐𝒎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 smtClean="0">
                              <a:solidFill>
                                <a:srgbClr val="1414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ko-KR" sz="1800" b="1" i="1" smtClean="0">
                              <a:solidFill>
                                <a:srgbClr val="1414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e>
                      </m:d>
                      <m:r>
                        <a:rPr lang="en-US" altLang="ko-KR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𝑹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ko-KR" altLang="en-US" sz="1800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800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𝒕𝒐𝒕</m:t>
                          </m:r>
                          <m:r>
                            <a:rPr lang="en-US" altLang="ko-KR" sz="1800" b="1" i="1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ko-KR" sz="1800" b="1" i="1" smtClean="0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𝑹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ko-KR" sz="1800" b="1" i="1">
                              <a:solidFill>
                                <a:srgbClr val="21533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e>
                      </m:d>
                      <m:r>
                        <a:rPr lang="en-US" altLang="ko-KR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𝑺𝑫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1800" b="1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1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ko-KR" sz="18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𝑹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800" b="1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sz="1800" b="1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</m:t>
                              </m:r>
                            </m:e>
                          </m:d>
                        </m:e>
                      </m:d>
                      <m:r>
                        <a:rPr lang="en-US" altLang="ko-KR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rgbClr val="1414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>
                              <a:solidFill>
                                <a:srgbClr val="1414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>
                              <a:solidFill>
                                <a:srgbClr val="1414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𝒄𝒐𝒎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>
                              <a:solidFill>
                                <a:srgbClr val="1414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ko-KR" sz="1800" b="1" i="1">
                              <a:solidFill>
                                <a:srgbClr val="1414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e>
                      </m:d>
                      <m:r>
                        <a:rPr lang="en-US" altLang="ko-KR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𝑹</m:t>
                          </m:r>
                        </m:e>
                        <m:sub>
                          <m:r>
                            <a:rPr lang="en-US" altLang="ko-K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sub>
                      </m:sSub>
                      <m:r>
                        <a:rPr lang="en-US" altLang="ko-K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en-US" altLang="ko-KR" sz="1800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5EB4E1A-E763-482D-8110-8FBB5A398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0913" y="1991188"/>
                <a:ext cx="4546584" cy="7176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E7F3ED-1E6D-49A0-B833-A7D72B75AFF2}"/>
                  </a:ext>
                </a:extLst>
              </p:cNvPr>
              <p:cNvSpPr txBox="1"/>
              <p:nvPr/>
            </p:nvSpPr>
            <p:spPr>
              <a:xfrm>
                <a:off x="8276474" y="3498348"/>
                <a:ext cx="3325721" cy="1042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ts val="1200"/>
                  </a:spcBef>
                </a:pPr>
                <a:r>
                  <a:rPr lang="en-US" altLang="ko-KR" sz="18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Diffuser degradation correction: </a:t>
                </a:r>
              </a:p>
              <a:p>
                <a:pPr>
                  <a:lnSpc>
                    <a:spcPct val="11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𝒕𝒐𝒕</m:t>
                              </m:r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𝑾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𝑺𝑫</m:t>
                              </m:r>
                            </m:sub>
                          </m:sSub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𝑾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ko-K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den>
                      </m:f>
                      <m:r>
                        <a:rPr lang="en-US" altLang="ko-K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𝒄𝒐𝒎</m:t>
                          </m:r>
                        </m:sub>
                      </m:sSub>
                      <m:d>
                        <m:d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e>
                      </m:d>
                      <m:r>
                        <a:rPr lang="en-US" altLang="ko-KR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𝑹</m:t>
                          </m:r>
                        </m:e>
                        <m:sub>
                          <m:r>
                            <a:rPr lang="en-US" altLang="ko-K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ko-KR" altLang="en-US" sz="1800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E7F3ED-1E6D-49A0-B833-A7D72B75A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6474" y="3498348"/>
                <a:ext cx="3325721" cy="1042401"/>
              </a:xfrm>
              <a:prstGeom prst="rect">
                <a:avLst/>
              </a:prstGeom>
              <a:blipFill>
                <a:blip r:embed="rId5"/>
                <a:stretch>
                  <a:fillRect l="-1651" t="-23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화살표: 아래쪽 1">
            <a:extLst>
              <a:ext uri="{FF2B5EF4-FFF2-40B4-BE49-F238E27FC236}">
                <a16:creationId xmlns:a16="http://schemas.microsoft.com/office/drawing/2014/main" id="{3CD911A0-5F56-49F3-8054-6E586AE8F708}"/>
              </a:ext>
            </a:extLst>
          </p:cNvPr>
          <p:cNvSpPr/>
          <p:nvPr/>
        </p:nvSpPr>
        <p:spPr>
          <a:xfrm>
            <a:off x="9356436" y="2909455"/>
            <a:ext cx="738909" cy="408709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8A89D-1368-4B0A-BF6D-8A924B9A676C}"/>
              </a:ext>
            </a:extLst>
          </p:cNvPr>
          <p:cNvSpPr txBox="1"/>
          <p:nvPr/>
        </p:nvSpPr>
        <p:spPr>
          <a:xfrm>
            <a:off x="1528887" y="4540749"/>
            <a:ext cx="3325721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altLang="ko-KR" sz="1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Ratio to the initial observation</a:t>
            </a:r>
          </a:p>
        </p:txBody>
      </p:sp>
    </p:spTree>
    <p:extLst>
      <p:ext uri="{BB962C8B-B14F-4D97-AF65-F5344CB8AC3E}">
        <p14:creationId xmlns:p14="http://schemas.microsoft.com/office/powerpoint/2010/main" val="2003846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0A6C6-163C-4AFA-002B-D507B257B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3C201560-8A2D-7B4F-4FF8-24D296B31B5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Current Level 1 Calibration Issues 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3B251531-4629-2C0E-43FE-50E9F3C27530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2) Stripe-like artifacts along north-south direction on the CCD</a:t>
            </a:r>
          </a:p>
          <a:p>
            <a:pPr lvl="1">
              <a:lnSpc>
                <a:spcPct val="100000"/>
              </a:lnSpc>
            </a:pPr>
            <a:r>
              <a:rPr lang="en-US" altLang="ko-KR" dirty="0"/>
              <a:t>Clearly appear in weak signals about 2% variations (i.e., dark ocean)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4390CAAA-B1E3-2D4D-E5DB-B40EDF72E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84477DE7-E70A-4B5D-BE68-0D13254EB0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16511" y="2555370"/>
            <a:ext cx="5443602" cy="3629069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A1E8EC1B-5E73-4DD8-8058-2B9AD9169C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2401" y="2559057"/>
            <a:ext cx="5443602" cy="36290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6DC3A3-20DA-45B5-983C-7AB131A98546}"/>
              </a:ext>
            </a:extLst>
          </p:cNvPr>
          <p:cNvSpPr txBox="1"/>
          <p:nvPr/>
        </p:nvSpPr>
        <p:spPr>
          <a:xfrm>
            <a:off x="2240135" y="2136606"/>
            <a:ext cx="28626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Radiance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FAC43B-43A1-433C-A1C8-2BDD3CE107FC}"/>
              </a:ext>
            </a:extLst>
          </p:cNvPr>
          <p:cNvSpPr txBox="1"/>
          <p:nvPr/>
        </p:nvSpPr>
        <p:spPr>
          <a:xfrm>
            <a:off x="4684120" y="2029538"/>
            <a:ext cx="28626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March 20, 2022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EE8066-C13F-4738-B8E6-10CA2D8F8623}"/>
              </a:ext>
            </a:extLst>
          </p:cNvPr>
          <p:cNvSpPr txBox="1"/>
          <p:nvPr/>
        </p:nvSpPr>
        <p:spPr>
          <a:xfrm>
            <a:off x="204687" y="6328589"/>
            <a:ext cx="5404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Potentially by non-linearity correction in the ADC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AE85BC-B487-4331-B67F-24737C2F61D1}"/>
                  </a:ext>
                </a:extLst>
              </p:cNvPr>
              <p:cNvSpPr txBox="1"/>
              <p:nvPr/>
            </p:nvSpPr>
            <p:spPr>
              <a:xfrm>
                <a:off x="6641187" y="2060486"/>
                <a:ext cx="4507132" cy="696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Reflectance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6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𝑬𝒂𝒓𝒕𝒉</m:t>
                        </m:r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𝑹𝒂𝒅</m:t>
                        </m:r>
                      </m:num>
                      <m:den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𝑺𝒐𝒍𝒂𝒓</m:t>
                        </m:r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𝒊𝒓𝒓𝒂𝒅</m:t>
                        </m:r>
                      </m:den>
                    </m:f>
                  </m:oMath>
                </a14:m>
                <a:endPara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endParaRPr lang="ko-KR" altLang="en-US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AE85BC-B487-4331-B67F-24737C2F61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87" y="2060486"/>
                <a:ext cx="4507132" cy="6967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8391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0A6C6-163C-4AFA-002B-D507B257B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3C201560-8A2D-7B4F-4FF8-24D296B31B5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Current Level 1 Calibration Issues 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3B251531-4629-2C0E-43FE-50E9F3C27530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3) Instrument reboot</a:t>
            </a:r>
          </a:p>
          <a:p>
            <a:pPr lvl="1"/>
            <a:r>
              <a:rPr lang="en-US" altLang="ko-KR" dirty="0">
                <a:ea typeface="Calibri" panose="020F0502020204030204" pitchFamily="34" charset="0"/>
              </a:rPr>
              <a:t>Occurs when </a:t>
            </a:r>
            <a:r>
              <a:rPr lang="en-US" altLang="ko-KR" b="1" dirty="0">
                <a:ea typeface="Calibri" panose="020F0502020204030204" pitchFamily="34" charset="0"/>
              </a:rPr>
              <a:t>GEMS is rebooted after entering survival mode, </a:t>
            </a:r>
            <a:r>
              <a:rPr lang="en-US" altLang="ko-KR" dirty="0">
                <a:ea typeface="Calibri" panose="020F0502020204030204" pitchFamily="34" charset="0"/>
              </a:rPr>
              <a:t>potentially related to </a:t>
            </a:r>
            <a:r>
              <a:rPr lang="en-US" altLang="ko-KR" b="1" dirty="0">
                <a:ea typeface="Calibri" panose="020F0502020204030204" pitchFamily="34" charset="0"/>
              </a:rPr>
              <a:t>electronic chain</a:t>
            </a:r>
          </a:p>
          <a:p>
            <a:pPr lvl="1"/>
            <a:endParaRPr lang="en-US" altLang="ko-KR" dirty="0"/>
          </a:p>
          <a:p>
            <a:pPr lvl="1">
              <a:lnSpc>
                <a:spcPct val="100000"/>
              </a:lnSpc>
            </a:pPr>
            <a:endParaRPr lang="en-US" altLang="ko-KR" sz="2000" dirty="0"/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4390CAAA-B1E3-2D4D-E5DB-B40EDF72E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A1221C0-85E1-4A1C-B033-07E21468E7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78968" y="2292623"/>
            <a:ext cx="7634062" cy="43623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30BEE8-16A3-4632-AA5A-A423AB950880}"/>
              </a:ext>
            </a:extLst>
          </p:cNvPr>
          <p:cNvSpPr txBox="1"/>
          <p:nvPr/>
        </p:nvSpPr>
        <p:spPr>
          <a:xfrm>
            <a:off x="705086" y="2668057"/>
            <a:ext cx="18798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@ 480 nm (Nadir)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FE317BE7-9D40-4F8A-8562-13498A115818}"/>
              </a:ext>
            </a:extLst>
          </p:cNvPr>
          <p:cNvGrpSpPr/>
          <p:nvPr/>
        </p:nvGrpSpPr>
        <p:grpSpPr>
          <a:xfrm>
            <a:off x="3219492" y="1948436"/>
            <a:ext cx="6270406" cy="3950126"/>
            <a:chOff x="3219492" y="1948436"/>
            <a:chExt cx="6270406" cy="3950126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44EF2361-AD6E-4139-9C8D-16A334D4CC64}"/>
                </a:ext>
              </a:extLst>
            </p:cNvPr>
            <p:cNvCxnSpPr/>
            <p:nvPr/>
          </p:nvCxnSpPr>
          <p:spPr>
            <a:xfrm>
              <a:off x="4164143" y="2694273"/>
              <a:ext cx="0" cy="3192152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F5943232-7BCD-41AE-B6A8-61C51E9F8501}"/>
                </a:ext>
              </a:extLst>
            </p:cNvPr>
            <p:cNvCxnSpPr/>
            <p:nvPr/>
          </p:nvCxnSpPr>
          <p:spPr>
            <a:xfrm>
              <a:off x="5118042" y="2694273"/>
              <a:ext cx="0" cy="3192152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91E8DF81-6D20-40C8-B712-4B42CEC337A8}"/>
                </a:ext>
              </a:extLst>
            </p:cNvPr>
            <p:cNvCxnSpPr/>
            <p:nvPr/>
          </p:nvCxnSpPr>
          <p:spPr>
            <a:xfrm>
              <a:off x="5964882" y="2694273"/>
              <a:ext cx="0" cy="3192152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848B1F76-079C-408C-8550-CC8900E14549}"/>
                </a:ext>
              </a:extLst>
            </p:cNvPr>
            <p:cNvCxnSpPr/>
            <p:nvPr/>
          </p:nvCxnSpPr>
          <p:spPr>
            <a:xfrm>
              <a:off x="6089956" y="2694273"/>
              <a:ext cx="0" cy="3192152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C458D751-23B1-45F2-93CC-EE9C42030421}"/>
                </a:ext>
              </a:extLst>
            </p:cNvPr>
            <p:cNvCxnSpPr/>
            <p:nvPr/>
          </p:nvCxnSpPr>
          <p:spPr>
            <a:xfrm>
              <a:off x="6554878" y="2694273"/>
              <a:ext cx="0" cy="3192152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DB66877F-A538-476B-BBF8-8528212DC3E5}"/>
                </a:ext>
              </a:extLst>
            </p:cNvPr>
            <p:cNvCxnSpPr/>
            <p:nvPr/>
          </p:nvCxnSpPr>
          <p:spPr>
            <a:xfrm>
              <a:off x="7304418" y="2705424"/>
              <a:ext cx="0" cy="3192152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E0CCF05-7B1E-4DEB-B5D7-607912291985}"/>
                    </a:ext>
                  </a:extLst>
                </p:cNvPr>
                <p:cNvSpPr txBox="1"/>
                <p:nvPr/>
              </p:nvSpPr>
              <p:spPr>
                <a:xfrm>
                  <a:off x="5575610" y="5345358"/>
                  <a:ext cx="2445834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ko-K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±</m:t>
                      </m:r>
                      <m:r>
                        <a:rPr lang="en-US" altLang="ko-KR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𝟏</m:t>
                      </m:r>
                    </m:oMath>
                  </a14:m>
                  <a:r>
                    <a:rPr lang="en-US" altLang="ko-KR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% depending on WV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E0CCF05-7B1E-4DEB-B5D7-6079122919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5610" y="5345358"/>
                  <a:ext cx="2445834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10000" r="-499" b="-26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675D1C-0C70-4B82-880B-2F5B2F78A556}"/>
                </a:ext>
              </a:extLst>
            </p:cNvPr>
            <p:cNvSpPr txBox="1"/>
            <p:nvPr/>
          </p:nvSpPr>
          <p:spPr>
            <a:xfrm>
              <a:off x="3219492" y="1948436"/>
              <a:ext cx="18798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latin typeface="Calibri" panose="020F0502020204030204" pitchFamily="34" charset="0"/>
                  <a:cs typeface="Calibri" panose="020F0502020204030204" pitchFamily="34" charset="0"/>
                </a:rPr>
                <a:t>5/9, 2021</a:t>
              </a:r>
            </a:p>
          </p:txBody>
        </p:sp>
        <p:cxnSp>
          <p:nvCxnSpPr>
            <p:cNvPr id="19" name="직선 화살표 연결선 18">
              <a:extLst>
                <a:ext uri="{FF2B5EF4-FFF2-40B4-BE49-F238E27FC236}">
                  <a16:creationId xmlns:a16="http://schemas.microsoft.com/office/drawing/2014/main" id="{B78C0543-13E8-4778-9157-F3DA08711D80}"/>
                </a:ext>
              </a:extLst>
            </p:cNvPr>
            <p:cNvCxnSpPr>
              <a:cxnSpLocks/>
            </p:cNvCxnSpPr>
            <p:nvPr/>
          </p:nvCxnSpPr>
          <p:spPr>
            <a:xfrm>
              <a:off x="4159406" y="2423101"/>
              <a:ext cx="0" cy="32222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D0387E0E-229C-438E-9385-EE2AC123DDE1}"/>
                </a:ext>
              </a:extLst>
            </p:cNvPr>
            <p:cNvCxnSpPr/>
            <p:nvPr/>
          </p:nvCxnSpPr>
          <p:spPr>
            <a:xfrm>
              <a:off x="3577240" y="2706410"/>
              <a:ext cx="0" cy="3192152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9602B505-65AA-4456-A449-9E1B9022679A}"/>
                </a:ext>
              </a:extLst>
            </p:cNvPr>
            <p:cNvCxnSpPr/>
            <p:nvPr/>
          </p:nvCxnSpPr>
          <p:spPr>
            <a:xfrm>
              <a:off x="9489898" y="2694273"/>
              <a:ext cx="0" cy="3192152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780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8F833-767F-DB9B-629E-D229E0C81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5CDCEBDC-8C23-7208-C87A-6F024D0D111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Validation Results – after BTDF update 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7DF1BC19-3D5B-5A2E-68C3-C24BBDE23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65" y="1056172"/>
            <a:ext cx="11745571" cy="931024"/>
          </a:xfrm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Collocation w/ TROPOMI BD3-4 and OMPS/SNPP NM</a:t>
            </a:r>
          </a:p>
          <a:p>
            <a:pPr lvl="1"/>
            <a:r>
              <a:rPr lang="en-US" altLang="ko-KR" b="1" dirty="0"/>
              <a:t>January 2021 – February 2025</a:t>
            </a:r>
            <a:r>
              <a:rPr lang="en-US" altLang="ko-KR" dirty="0"/>
              <a:t>, five-days interval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9FEC1359-83EE-780D-0072-094CC2BAE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DB0413E3-1B0E-4394-8ACC-6FEE66839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256" y="2501719"/>
            <a:ext cx="4185376" cy="1860167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197EBA8A-F0FE-48CC-886C-8AF188324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976" y="4979634"/>
            <a:ext cx="4185376" cy="186016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94510833-F363-4196-B18F-9F8369475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411" y="4979634"/>
            <a:ext cx="4185376" cy="1860167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F215FFA9-17C8-4C7D-8C6B-126E5A9581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26" y="4979634"/>
            <a:ext cx="4185376" cy="186016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E76517A-C682-4840-ACF9-43008D261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1691" y="2501717"/>
            <a:ext cx="4185376" cy="186016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F574AF4-4CF1-41B5-A560-70C0C7D19E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43" y="2501719"/>
            <a:ext cx="4185376" cy="186016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91C6895-2C79-490E-8AB6-9BEBC8728912}"/>
              </a:ext>
            </a:extLst>
          </p:cNvPr>
          <p:cNvSpPr txBox="1"/>
          <p:nvPr/>
        </p:nvSpPr>
        <p:spPr>
          <a:xfrm>
            <a:off x="5507166" y="2002286"/>
            <a:ext cx="117766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DCCs</a:t>
            </a:r>
            <a:endParaRPr lang="ko-KR" altLang="en-US" sz="1600" b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84BB15-4F96-4050-91E8-A01DDD97DD88}"/>
              </a:ext>
            </a:extLst>
          </p:cNvPr>
          <p:cNvSpPr txBox="1"/>
          <p:nvPr/>
        </p:nvSpPr>
        <p:spPr>
          <a:xfrm>
            <a:off x="5506537" y="4471977"/>
            <a:ext cx="117766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SSP</a:t>
            </a:r>
            <a:endParaRPr lang="ko-KR" altLang="en-US" sz="1600" b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A31137-8D9D-4AAC-8CA0-7C6E3BFE2B52}"/>
              </a:ext>
            </a:extLst>
          </p:cNvPr>
          <p:cNvSpPr txBox="1"/>
          <p:nvPr/>
        </p:nvSpPr>
        <p:spPr>
          <a:xfrm>
            <a:off x="535021" y="2248774"/>
            <a:ext cx="1147863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Irradiance                                                                  Radiance                                                                     Reflectance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FDA45D-FB90-49C2-8B43-B10FCE831514}"/>
              </a:ext>
            </a:extLst>
          </p:cNvPr>
          <p:cNvSpPr txBox="1"/>
          <p:nvPr/>
        </p:nvSpPr>
        <p:spPr>
          <a:xfrm>
            <a:off x="452106" y="4686381"/>
            <a:ext cx="1147863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Irradiance                                                                  Radiance                                                                     Reflectance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218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8F833-767F-DB9B-629E-D229E0C81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5CDCEBDC-8C23-7208-C87A-6F024D0D111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Validation Results – after BTDF update 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7DF1BC19-3D5B-5A2E-68C3-C24BBDE23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65" y="1056172"/>
            <a:ext cx="11745571" cy="523220"/>
          </a:xfrm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Collocation w/ AMI/GK-2A and TROPOMI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9FEC1359-83EE-780D-0072-094CC2BAE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A5AFBE-B703-47C1-9432-0F1F22E460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6780" y="4023799"/>
            <a:ext cx="5342606" cy="2671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5">
                <a:extLst>
                  <a:ext uri="{FF2B5EF4-FFF2-40B4-BE49-F238E27FC236}">
                    <a16:creationId xmlns:a16="http://schemas.microsoft.com/office/drawing/2014/main" id="{B1597CA8-B918-4D4A-BCD5-9B58384D67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274283"/>
                  </p:ext>
                </p:extLst>
              </p:nvPr>
            </p:nvGraphicFramePr>
            <p:xfrm>
              <a:off x="3965640" y="1686927"/>
              <a:ext cx="6392576" cy="17678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69220">
                      <a:extLst>
                        <a:ext uri="{9D8B030D-6E8A-4147-A177-3AD203B41FA5}">
                          <a16:colId xmlns:a16="http://schemas.microsoft.com/office/drawing/2014/main" val="4145552075"/>
                        </a:ext>
                      </a:extLst>
                    </a:gridCol>
                    <a:gridCol w="1774452">
                      <a:extLst>
                        <a:ext uri="{9D8B030D-6E8A-4147-A177-3AD203B41FA5}">
                          <a16:colId xmlns:a16="http://schemas.microsoft.com/office/drawing/2014/main" val="805362144"/>
                        </a:ext>
                      </a:extLst>
                    </a:gridCol>
                    <a:gridCol w="1774452">
                      <a:extLst>
                        <a:ext uri="{9D8B030D-6E8A-4147-A177-3AD203B41FA5}">
                          <a16:colId xmlns:a16="http://schemas.microsoft.com/office/drawing/2014/main" val="255319195"/>
                        </a:ext>
                      </a:extLst>
                    </a:gridCol>
                    <a:gridCol w="1774452">
                      <a:extLst>
                        <a:ext uri="{9D8B030D-6E8A-4147-A177-3AD203B41FA5}">
                          <a16:colId xmlns:a16="http://schemas.microsoft.com/office/drawing/2014/main" val="315728000"/>
                        </a:ext>
                      </a:extLst>
                    </a:gridCol>
                  </a:tblGrid>
                  <a:tr h="1284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400" b="1" spc="0" dirty="0">
                              <a:solidFill>
                                <a:schemeClr val="bg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Condition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rgbClr val="21533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21533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9494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400" b="1" spc="0" dirty="0">
                              <a:solidFill>
                                <a:schemeClr val="bg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All scenes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21533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9494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400" b="1" spc="0" dirty="0">
                              <a:solidFill>
                                <a:schemeClr val="bg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Ocean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21533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9494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spc="0" dirty="0">
                              <a:solidFill>
                                <a:schemeClr val="bg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Cloud</a:t>
                          </a:r>
                          <a:endParaRPr lang="en-KR" sz="1400" b="1" spc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21533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9494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0338059"/>
                      </a:ext>
                    </a:extLst>
                  </a:tr>
                  <a:tr h="308273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1" kern="1200" spc="0" dirty="0">
                              <a:solidFill>
                                <a:srgbClr val="494949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General</a:t>
                          </a:r>
                          <a:endParaRPr sz="1400" b="1" kern="1200" spc="0" dirty="0">
                            <a:solidFill>
                              <a:srgbClr val="494949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indent="0" algn="ctr" latinLnBrk="0">
                            <a:buFont typeface="Arial" panose="020B0604020202020204" pitchFamily="34" charset="0"/>
                            <a:buNone/>
                          </a:pPr>
                          <a:r>
                            <a:rPr lang="en-US" altLang="ko-KR" sz="1400" b="1" spc="0" dirty="0">
                              <a:solidFill>
                                <a:srgbClr val="494949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Elimination of sun-glint, land, and bad pixels </a:t>
                          </a:r>
                        </a:p>
                        <a:p>
                          <a:pPr marL="0" indent="0" algn="ctr" latinLnBrk="0">
                            <a:buFont typeface="Arial" panose="020B0604020202020204" pitchFamily="34" charset="0"/>
                            <a:buNone/>
                          </a:pPr>
                          <a:r>
                            <a:rPr lang="en-US" altLang="ko-KR" sz="1400" b="1" spc="0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SZA &amp; VZA &lt; 40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400" b="1" i="1" spc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°</m:t>
                              </m:r>
                            </m:oMath>
                          </a14:m>
                          <a:endParaRPr lang="en-US" altLang="ko-KR" sz="1400" b="1" spc="0" dirty="0">
                            <a:solidFill>
                              <a:srgbClr val="C00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marL="0" indent="0" algn="ctr" latinLnBrk="0">
                            <a:buFont typeface="Arial" panose="020B0604020202020204" pitchFamily="34" charset="0"/>
                            <a:buNone/>
                          </a:pPr>
                          <a:r>
                            <a:rPr lang="en-US" altLang="ko-KR" sz="1400" b="1" spc="0" dirty="0">
                              <a:solidFill>
                                <a:srgbClr val="494949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Longitude &gt; 100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400" b="1" i="1" spc="0" smtClean="0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°</m:t>
                              </m:r>
                            </m:oMath>
                          </a14:m>
                          <a:endParaRPr lang="en-US" altLang="ko-KR" sz="1400" b="1" spc="0" dirty="0">
                            <a:solidFill>
                              <a:srgbClr val="494949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marL="342900" indent="-342900" latinLnBrk="0">
                            <a:buFont typeface="Arial" panose="020B0604020202020204" pitchFamily="34" charset="0"/>
                            <a:buChar char="•"/>
                          </a:pPr>
                          <a:endParaRPr lang="en-US" altLang="ko-KR" sz="1600" b="1" spc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marL="285750" indent="-285750" latinLnBrk="0">
                            <a:buFont typeface="Arial" panose="020B0604020202020204" pitchFamily="34" charset="0"/>
                            <a:buChar char="•"/>
                          </a:pPr>
                          <a:endParaRPr lang="en-US" altLang="ko-KR" sz="1600" b="1" spc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08906567"/>
                      </a:ext>
                    </a:extLst>
                  </a:tr>
                  <a:tr h="308273">
                    <a:tc>
                      <a:txBody>
                        <a:bodyPr/>
                        <a:lstStyle/>
                        <a:p>
                          <a:pPr algn="ctr" latinLnBrk="0"/>
                          <a:r>
                            <a:rPr lang="en-US" sz="1400" b="1" spc="0" dirty="0">
                              <a:solidFill>
                                <a:srgbClr val="494949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Scene</a:t>
                          </a:r>
                        </a:p>
                        <a:p>
                          <a:pPr algn="ctr" latinLnBrk="0"/>
                          <a:r>
                            <a:rPr lang="en-US" sz="1400" b="1" spc="0" dirty="0">
                              <a:solidFill>
                                <a:srgbClr val="494949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specific</a:t>
                          </a:r>
                          <a:endParaRPr lang="en-KR" sz="1400" b="1" spc="0" dirty="0">
                            <a:solidFill>
                              <a:srgbClr val="494949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ko-KR" sz="1400" b="1" i="1" spc="0" smtClean="0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altLang="ko-KR" sz="1400" b="1" i="1" spc="0" smtClean="0">
                                      <a:solidFill>
                                        <a:srgbClr val="49494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b="1" i="1" spc="0" smtClean="0">
                                      <a:solidFill>
                                        <a:srgbClr val="49494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ko-KR" sz="1400" b="1" i="1" spc="0" smtClean="0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 </m:t>
                              </m:r>
                              <m:r>
                                <a:rPr lang="en-US" altLang="ko-KR" sz="1400" b="1" i="1" spc="0" smtClean="0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altLang="ko-KR" sz="1400" b="1" i="1" spc="0" smtClean="0">
                                      <a:solidFill>
                                        <a:srgbClr val="49494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b="1" i="1" spc="0" smtClean="0">
                                      <a:solidFill>
                                        <a:srgbClr val="49494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𝒚</m:t>
                                  </m:r>
                                </m:e>
                              </m:d>
                            </m:oMath>
                          </a14:m>
                          <a:r>
                            <a:rPr lang="en-US" altLang="ko-KR" sz="1400" b="1" spc="0" dirty="0">
                              <a:solidFill>
                                <a:srgbClr val="494949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&lt; 5%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ko-KR" sz="1400" b="1" i="1" spc="0" smtClean="0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altLang="ko-KR" sz="1400" b="1" i="1" spc="0" smtClean="0">
                                      <a:solidFill>
                                        <a:srgbClr val="49494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b="1" i="1" spc="0" smtClean="0">
                                      <a:solidFill>
                                        <a:srgbClr val="49494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ko-KR" sz="1400" b="1" i="1" spc="0" smtClean="0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 </m:t>
                              </m:r>
                              <m:r>
                                <a:rPr lang="en-US" altLang="ko-KR" sz="1400" b="1" i="1" spc="0" smtClean="0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altLang="ko-KR" sz="1400" b="1" i="1" spc="0" smtClean="0">
                                      <a:solidFill>
                                        <a:srgbClr val="49494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b="1" i="1" spc="0" smtClean="0">
                                      <a:solidFill>
                                        <a:srgbClr val="49494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𝒚</m:t>
                                  </m:r>
                                </m:e>
                              </m:d>
                            </m:oMath>
                          </a14:m>
                          <a:r>
                            <a:rPr lang="en-US" altLang="ko-KR" sz="1400" b="1" spc="0" dirty="0">
                              <a:solidFill>
                                <a:srgbClr val="494949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&lt; 1%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altLang="ko-KR" sz="1400" b="1" spc="0" dirty="0">
                              <a:solidFill>
                                <a:srgbClr val="494949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IR</a:t>
                          </a:r>
                          <a:r>
                            <a:rPr lang="en-US" altLang="ko-KR" sz="1400" b="1" spc="0" baseline="-25000" dirty="0">
                              <a:solidFill>
                                <a:srgbClr val="494949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10.5</a:t>
                          </a:r>
                          <a:r>
                            <a:rPr lang="en-US" altLang="ko-KR" sz="1400" b="1" spc="0" dirty="0">
                              <a:solidFill>
                                <a:srgbClr val="494949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&gt; 280 K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altLang="ko-KR" sz="1400" b="1" spc="0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</a:t>
                          </a:r>
                          <a:r>
                            <a:rPr lang="en-US" altLang="ko-KR" sz="1400" b="1" spc="0" baseline="-25000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0.47</a:t>
                          </a:r>
                          <a:r>
                            <a:rPr lang="en-US" altLang="ko-KR" sz="1400" b="1" spc="0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&lt; 0.15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ko-KR" sz="1400" b="1" i="1" spc="0" smtClean="0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altLang="ko-KR" sz="1400" b="1" i="1" spc="0" smtClean="0">
                                      <a:solidFill>
                                        <a:srgbClr val="49494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b="1" i="1" spc="0" smtClean="0">
                                      <a:solidFill>
                                        <a:srgbClr val="49494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ko-KR" sz="1400" b="1" i="1" spc="0" smtClean="0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 </m:t>
                              </m:r>
                              <m:r>
                                <a:rPr lang="en-US" altLang="ko-KR" sz="1400" b="1" i="1" spc="0" smtClean="0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altLang="ko-KR" sz="1400" b="1" i="1" spc="0" smtClean="0">
                                      <a:solidFill>
                                        <a:srgbClr val="49494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b="1" i="1" spc="0" smtClean="0">
                                      <a:solidFill>
                                        <a:srgbClr val="494949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𝒚</m:t>
                                  </m:r>
                                </m:e>
                              </m:d>
                            </m:oMath>
                          </a14:m>
                          <a:r>
                            <a:rPr lang="en-US" altLang="ko-KR" sz="1400" b="1" spc="0" dirty="0">
                              <a:solidFill>
                                <a:srgbClr val="494949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&lt; 3%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altLang="ko-KR" sz="1400" b="1" spc="0" dirty="0">
                              <a:solidFill>
                                <a:srgbClr val="494949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IR</a:t>
                          </a:r>
                          <a:r>
                            <a:rPr lang="en-US" altLang="ko-KR" sz="1400" b="1" spc="0" baseline="-25000" dirty="0">
                              <a:solidFill>
                                <a:srgbClr val="494949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10.5</a:t>
                          </a:r>
                          <a:r>
                            <a:rPr lang="en-US" altLang="ko-KR" sz="1400" b="1" spc="0" dirty="0">
                              <a:solidFill>
                                <a:srgbClr val="494949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&lt; 220 K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altLang="ko-KR" sz="1400" b="1" spc="0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</a:t>
                          </a:r>
                          <a:r>
                            <a:rPr lang="en-US" altLang="ko-KR" sz="1400" b="1" spc="0" baseline="-25000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0.47</a:t>
                          </a:r>
                          <a:r>
                            <a:rPr lang="en-US" altLang="ko-KR" sz="1400" b="1" spc="0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&gt; 0.7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404042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5">
                <a:extLst>
                  <a:ext uri="{FF2B5EF4-FFF2-40B4-BE49-F238E27FC236}">
                    <a16:creationId xmlns:a16="http://schemas.microsoft.com/office/drawing/2014/main" id="{B1597CA8-B918-4D4A-BCD5-9B58384D67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274283"/>
                  </p:ext>
                </p:extLst>
              </p:nvPr>
            </p:nvGraphicFramePr>
            <p:xfrm>
              <a:off x="3965640" y="1686927"/>
              <a:ext cx="6392576" cy="17678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69220">
                      <a:extLst>
                        <a:ext uri="{9D8B030D-6E8A-4147-A177-3AD203B41FA5}">
                          <a16:colId xmlns:a16="http://schemas.microsoft.com/office/drawing/2014/main" val="4145552075"/>
                        </a:ext>
                      </a:extLst>
                    </a:gridCol>
                    <a:gridCol w="1774452">
                      <a:extLst>
                        <a:ext uri="{9D8B030D-6E8A-4147-A177-3AD203B41FA5}">
                          <a16:colId xmlns:a16="http://schemas.microsoft.com/office/drawing/2014/main" val="805362144"/>
                        </a:ext>
                      </a:extLst>
                    </a:gridCol>
                    <a:gridCol w="1774452">
                      <a:extLst>
                        <a:ext uri="{9D8B030D-6E8A-4147-A177-3AD203B41FA5}">
                          <a16:colId xmlns:a16="http://schemas.microsoft.com/office/drawing/2014/main" val="255319195"/>
                        </a:ext>
                      </a:extLst>
                    </a:gridCol>
                    <a:gridCol w="1774452">
                      <a:extLst>
                        <a:ext uri="{9D8B030D-6E8A-4147-A177-3AD203B41FA5}">
                          <a16:colId xmlns:a16="http://schemas.microsoft.com/office/drawing/2014/main" val="315728000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400" b="1" spc="0" dirty="0">
                              <a:solidFill>
                                <a:schemeClr val="bg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Condition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rgbClr val="21533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21533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9494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400" b="1" spc="0" dirty="0">
                              <a:solidFill>
                                <a:schemeClr val="bg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All scenes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21533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9494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400" b="1" spc="0" dirty="0">
                              <a:solidFill>
                                <a:schemeClr val="bg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Ocean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21533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9494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spc="0" dirty="0">
                              <a:solidFill>
                                <a:schemeClr val="bg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Cloud</a:t>
                          </a:r>
                          <a:endParaRPr lang="en-KR" sz="1400" b="1" spc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21533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9494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0338059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1" kern="1200" spc="0" dirty="0">
                              <a:solidFill>
                                <a:srgbClr val="494949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General</a:t>
                          </a:r>
                          <a:endParaRPr sz="1400" b="1" kern="1200" spc="0" dirty="0">
                            <a:solidFill>
                              <a:srgbClr val="494949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252" t="-42149" r="-229" b="-10743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342900" indent="-342900" latinLnBrk="0">
                            <a:buFont typeface="Arial" panose="020B0604020202020204" pitchFamily="34" charset="0"/>
                            <a:buChar char="•"/>
                          </a:pPr>
                          <a:endParaRPr lang="en-US" altLang="ko-KR" sz="1600" b="1" spc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marL="285750" indent="-285750" latinLnBrk="0">
                            <a:buFont typeface="Arial" panose="020B0604020202020204" pitchFamily="34" charset="0"/>
                            <a:buChar char="•"/>
                          </a:pPr>
                          <a:endParaRPr lang="en-US" altLang="ko-KR" sz="1600" b="1" spc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08906567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pPr algn="ctr" latinLnBrk="0"/>
                          <a:r>
                            <a:rPr lang="en-US" sz="1400" b="1" spc="0" dirty="0">
                              <a:solidFill>
                                <a:srgbClr val="494949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Scene</a:t>
                          </a:r>
                        </a:p>
                        <a:p>
                          <a:pPr algn="ctr" latinLnBrk="0"/>
                          <a:r>
                            <a:rPr lang="en-US" sz="1400" b="1" spc="0" dirty="0">
                              <a:solidFill>
                                <a:srgbClr val="494949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specific</a:t>
                          </a:r>
                          <a:endParaRPr lang="en-KR" sz="1400" b="1" spc="0" dirty="0">
                            <a:solidFill>
                              <a:srgbClr val="494949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0825" t="-143333" r="-201031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60274" t="-143333" r="-100342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49494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61168" t="-143333" r="-687" b="-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040424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5F47B2C-020F-410F-BE6B-F7FFFF54589A}"/>
                  </a:ext>
                </a:extLst>
              </p:cNvPr>
              <p:cNvSpPr txBox="1"/>
              <p:nvPr/>
            </p:nvSpPr>
            <p:spPr>
              <a:xfrm>
                <a:off x="9717543" y="1240838"/>
                <a:ext cx="2447993" cy="338554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>
                    <a:solidFill>
                      <a:srgbClr val="49494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* Re-gridding (0.25</a:t>
                </a:r>
                <a14:m>
                  <m:oMath xmlns:m="http://schemas.openxmlformats.org/officeDocument/2006/math">
                    <m:r>
                      <a:rPr lang="en-US" altLang="ko-KR" sz="1600" b="1" i="1" smtClean="0">
                        <a:solidFill>
                          <a:srgbClr val="49494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r>
                  <a:rPr lang="en-US" altLang="ko-KR" sz="1600" b="1" dirty="0">
                    <a:solidFill>
                      <a:srgbClr val="49494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5F47B2C-020F-410F-BE6B-F7FFFF545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7543" y="1240838"/>
                <a:ext cx="2447993" cy="338554"/>
              </a:xfrm>
              <a:prstGeom prst="rect">
                <a:avLst/>
              </a:prstGeom>
              <a:blipFill>
                <a:blip r:embed="rId5"/>
                <a:stretch>
                  <a:fillRect t="-5455" b="-23636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그림 2">
            <a:extLst>
              <a:ext uri="{FF2B5EF4-FFF2-40B4-BE49-F238E27FC236}">
                <a16:creationId xmlns:a16="http://schemas.microsoft.com/office/drawing/2014/main" id="{895A9465-3EC0-42BC-9961-288BB24931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098" y="4033307"/>
            <a:ext cx="5323590" cy="26617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EB216C2-9901-416E-9DA3-4DE10AB76C0E}"/>
              </a:ext>
            </a:extLst>
          </p:cNvPr>
          <p:cNvSpPr txBox="1"/>
          <p:nvPr/>
        </p:nvSpPr>
        <p:spPr>
          <a:xfrm>
            <a:off x="1293779" y="3691656"/>
            <a:ext cx="996112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Linear regression (weighted)                                                                              Bias [%]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9E537F4-A233-4DC0-A457-CF0C7F4338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965" y="1654326"/>
            <a:ext cx="2987659" cy="19917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B74A24-FCA9-4B2F-A48F-EB19695F99EA}"/>
              </a:ext>
            </a:extLst>
          </p:cNvPr>
          <p:cNvSpPr txBox="1"/>
          <p:nvPr/>
        </p:nvSpPr>
        <p:spPr>
          <a:xfrm>
            <a:off x="9823529" y="591702"/>
            <a:ext cx="205839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i="1" dirty="0">
                <a:latin typeface="Calibri" panose="020F0502020204030204" pitchFamily="34" charset="0"/>
                <a:cs typeface="Calibri" panose="020F0502020204030204" pitchFamily="34" charset="0"/>
              </a:rPr>
              <a:t>Lee et al. (GRL 2024)</a:t>
            </a:r>
          </a:p>
        </p:txBody>
      </p:sp>
    </p:spTree>
    <p:extLst>
      <p:ext uri="{BB962C8B-B14F-4D97-AF65-F5344CB8AC3E}">
        <p14:creationId xmlns:p14="http://schemas.microsoft.com/office/powerpoint/2010/main" val="2531912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8F833-767F-DB9B-629E-D229E0C81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5CDCEBDC-8C23-7208-C87A-6F024D0D111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Summary &amp; Future Works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7DF1BC19-3D5B-5A2E-68C3-C24BBDE23982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Remaining GEMS calibration issues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9FEC1359-83EE-780D-0072-094CC2BAE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3AB98473-7935-4B8F-9717-B0535E113D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800550"/>
              </p:ext>
            </p:extLst>
          </p:nvPr>
        </p:nvGraphicFramePr>
        <p:xfrm>
          <a:off x="729570" y="1822781"/>
          <a:ext cx="10749063" cy="42909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3488">
                  <a:extLst>
                    <a:ext uri="{9D8B030D-6E8A-4147-A177-3AD203B41FA5}">
                      <a16:colId xmlns:a16="http://schemas.microsoft.com/office/drawing/2014/main" val="3723676378"/>
                    </a:ext>
                  </a:extLst>
                </a:gridCol>
                <a:gridCol w="1360073">
                  <a:extLst>
                    <a:ext uri="{9D8B030D-6E8A-4147-A177-3AD203B41FA5}">
                      <a16:colId xmlns:a16="http://schemas.microsoft.com/office/drawing/2014/main" val="1245904784"/>
                    </a:ext>
                  </a:extLst>
                </a:gridCol>
                <a:gridCol w="1360073">
                  <a:extLst>
                    <a:ext uri="{9D8B030D-6E8A-4147-A177-3AD203B41FA5}">
                      <a16:colId xmlns:a16="http://schemas.microsoft.com/office/drawing/2014/main" val="3336991546"/>
                    </a:ext>
                  </a:extLst>
                </a:gridCol>
                <a:gridCol w="1360073">
                  <a:extLst>
                    <a:ext uri="{9D8B030D-6E8A-4147-A177-3AD203B41FA5}">
                      <a16:colId xmlns:a16="http://schemas.microsoft.com/office/drawing/2014/main" val="844030667"/>
                    </a:ext>
                  </a:extLst>
                </a:gridCol>
                <a:gridCol w="2342549">
                  <a:extLst>
                    <a:ext uri="{9D8B030D-6E8A-4147-A177-3AD203B41FA5}">
                      <a16:colId xmlns:a16="http://schemas.microsoft.com/office/drawing/2014/main" val="841764628"/>
                    </a:ext>
                  </a:extLst>
                </a:gridCol>
                <a:gridCol w="2042807">
                  <a:extLst>
                    <a:ext uri="{9D8B030D-6E8A-4147-A177-3AD203B41FA5}">
                      <a16:colId xmlns:a16="http://schemas.microsoft.com/office/drawing/2014/main" val="2904507810"/>
                    </a:ext>
                  </a:extLst>
                </a:gridCol>
              </a:tblGrid>
              <a:tr h="43784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Issue (prominent)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Irradiance</a:t>
                      </a:r>
                    </a:p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(IRR)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Radiance</a:t>
                      </a:r>
                    </a:p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(RAD)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Reflectance</a:t>
                      </a:r>
                    </a:p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(REF)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Effect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EOSRL 2024</a:t>
                      </a:r>
                    </a:p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(Research purposes)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791924"/>
                  </a:ext>
                </a:extLst>
              </a:tr>
              <a:tr h="43784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North-South dependence</a:t>
                      </a:r>
                      <a:endParaRPr lang="ko-KR" altLang="en-US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 (inverse)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Systematic bias </a:t>
                      </a:r>
                    </a:p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along the N-S direction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Reduced </a:t>
                      </a:r>
                    </a:p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(&lt;1%, REF)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288421"/>
                  </a:ext>
                </a:extLst>
              </a:tr>
              <a:tr h="43784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Diffuser degradation</a:t>
                      </a:r>
                      <a:endParaRPr lang="ko-KR" altLang="en-US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 (inverse)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Higher degradation </a:t>
                      </a:r>
                    </a:p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~300 nm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On-going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344390"/>
                  </a:ext>
                </a:extLst>
              </a:tr>
              <a:tr h="51298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Sensor degradation </a:t>
                      </a:r>
                    </a:p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(post diffuser)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Degradation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283418"/>
                  </a:ext>
                </a:extLst>
              </a:tr>
              <a:tr h="43784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BTDF </a:t>
                      </a:r>
                    </a:p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Negative bias</a:t>
                      </a:r>
                      <a:endParaRPr lang="ko-KR" altLang="en-US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Systematic bias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Increase </a:t>
                      </a:r>
                    </a:p>
                    <a:p>
                      <a:pPr algn="ctr" latinLnBrk="1"/>
                      <a:r>
                        <a:rPr lang="en-US" altLang="ko-KR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 10% on IRR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036767"/>
                  </a:ext>
                </a:extLst>
              </a:tr>
              <a:tr h="25349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Stripping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N-S spatial discontinuity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03430"/>
                  </a:ext>
                </a:extLst>
              </a:tr>
              <a:tr h="43784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Reboot discontinuity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Potential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Potential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Temporal discontinuity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725939"/>
                  </a:ext>
                </a:extLst>
              </a:tr>
              <a:tr h="62220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Radiometric calibration coefficient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Systematic bias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On-going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49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85827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A6589E9-C002-4745-ACDD-D2998F211D28}"/>
              </a:ext>
            </a:extLst>
          </p:cNvPr>
          <p:cNvSpPr txBox="1"/>
          <p:nvPr/>
        </p:nvSpPr>
        <p:spPr>
          <a:xfrm>
            <a:off x="9347881" y="1433764"/>
            <a:ext cx="2284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Updated only for IRR</a:t>
            </a:r>
            <a:endParaRPr lang="ko-KR" altLang="en-US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09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846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8F833-767F-DB9B-629E-D229E0C81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5CDCEBDC-8C23-7208-C87A-6F024D0D111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GEMS: Five Years of Operation 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7DF1BC19-3D5B-5A2E-68C3-C24BBDE23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65" y="1056172"/>
            <a:ext cx="11745571" cy="52322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ko-KR" sz="2800" b="1" dirty="0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Air quality monitoring via </a:t>
            </a:r>
            <a:r>
              <a:rPr kumimoji="1"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UV-VIS hyperspectral instrument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9FEC1359-83EE-780D-0072-094CC2BAE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cxnSp>
        <p:nvCxnSpPr>
          <p:cNvPr id="7" name="직선 연결선 54">
            <a:extLst>
              <a:ext uri="{FF2B5EF4-FFF2-40B4-BE49-F238E27FC236}">
                <a16:creationId xmlns:a16="http://schemas.microsoft.com/office/drawing/2014/main" id="{4D22C835-C7DC-4534-982F-85F2622333C8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4614382" y="3422233"/>
            <a:ext cx="0" cy="413828"/>
          </a:xfrm>
          <a:prstGeom prst="line">
            <a:avLst/>
          </a:prstGeom>
          <a:ln w="12700">
            <a:solidFill>
              <a:srgbClr val="59595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43">
            <a:extLst>
              <a:ext uri="{FF2B5EF4-FFF2-40B4-BE49-F238E27FC236}">
                <a16:creationId xmlns:a16="http://schemas.microsoft.com/office/drawing/2014/main" id="{E672A177-677E-4B09-A0F6-505752CD59C4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9941137" y="3505519"/>
            <a:ext cx="0" cy="422470"/>
          </a:xfrm>
          <a:prstGeom prst="line">
            <a:avLst/>
          </a:prstGeom>
          <a:ln w="12700">
            <a:solidFill>
              <a:srgbClr val="59595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40">
            <a:extLst>
              <a:ext uri="{FF2B5EF4-FFF2-40B4-BE49-F238E27FC236}">
                <a16:creationId xmlns:a16="http://schemas.microsoft.com/office/drawing/2014/main" id="{999817AF-9210-4470-AD62-DE3BA32CC338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9091514" y="2878182"/>
            <a:ext cx="3438" cy="522119"/>
          </a:xfrm>
          <a:prstGeom prst="line">
            <a:avLst/>
          </a:prstGeom>
          <a:ln w="12700">
            <a:solidFill>
              <a:srgbClr val="59595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36">
            <a:extLst>
              <a:ext uri="{FF2B5EF4-FFF2-40B4-BE49-F238E27FC236}">
                <a16:creationId xmlns:a16="http://schemas.microsoft.com/office/drawing/2014/main" id="{2E44E43B-8686-43C1-82D9-A1B78DE3EF33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7867799" y="3609539"/>
            <a:ext cx="6488" cy="775533"/>
          </a:xfrm>
          <a:prstGeom prst="line">
            <a:avLst/>
          </a:prstGeom>
          <a:ln w="12700">
            <a:solidFill>
              <a:srgbClr val="59595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21">
            <a:extLst>
              <a:ext uri="{FF2B5EF4-FFF2-40B4-BE49-F238E27FC236}">
                <a16:creationId xmlns:a16="http://schemas.microsoft.com/office/drawing/2014/main" id="{7E842B48-2099-4794-A02F-6280B8EB23DD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1323983" y="2368964"/>
            <a:ext cx="7401" cy="1031337"/>
          </a:xfrm>
          <a:prstGeom prst="line">
            <a:avLst/>
          </a:prstGeom>
          <a:ln w="12700">
            <a:solidFill>
              <a:srgbClr val="59595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27">
            <a:extLst>
              <a:ext uri="{FF2B5EF4-FFF2-40B4-BE49-F238E27FC236}">
                <a16:creationId xmlns:a16="http://schemas.microsoft.com/office/drawing/2014/main" id="{6B64ED9A-D876-40DE-9C8D-8876905B0AB2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6814978" y="2366100"/>
            <a:ext cx="0" cy="892852"/>
          </a:xfrm>
          <a:prstGeom prst="line">
            <a:avLst/>
          </a:prstGeom>
          <a:ln w="12700">
            <a:solidFill>
              <a:srgbClr val="59595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791312DE-9C23-468C-A4CC-DBB5EE452C92}"/>
              </a:ext>
            </a:extLst>
          </p:cNvPr>
          <p:cNvSpPr/>
          <p:nvPr/>
        </p:nvSpPr>
        <p:spPr>
          <a:xfrm>
            <a:off x="5755668" y="1753166"/>
            <a:ext cx="2118619" cy="61293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latinLnBrk="0"/>
            <a:r>
              <a:rPr lang="en-KR" altLang="ko-KR" sz="1600" b="1" dirty="0">
                <a:solidFill>
                  <a:srgbClr val="0065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TROPOMI (</a:t>
            </a:r>
            <a:r>
              <a:rPr lang="en-US" altLang="ko-KR" sz="1600" b="1" dirty="0">
                <a:solidFill>
                  <a:srgbClr val="0065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ESA, </a:t>
            </a:r>
            <a:r>
              <a:rPr lang="en-KR" altLang="ko-KR" sz="1600" b="1" dirty="0">
                <a:solidFill>
                  <a:srgbClr val="0065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2017)</a:t>
            </a:r>
            <a:endParaRPr lang="en-US" altLang="ko-KR" sz="1600" b="1" dirty="0">
              <a:solidFill>
                <a:srgbClr val="0065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latinLnBrk="0"/>
            <a:r>
              <a:rPr lang="en-US" altLang="ko-KR" sz="1400" dirty="0" err="1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Veefkind</a:t>
            </a:r>
            <a:r>
              <a:rPr lang="en-US" altLang="ko-KR" sz="1400" dirty="0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(2012)</a:t>
            </a:r>
            <a:endParaRPr lang="en-KR" altLang="ko-KR" sz="1400" dirty="0">
              <a:solidFill>
                <a:srgbClr val="4949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420610FA-21BA-4A48-AA44-830FF1494366}"/>
              </a:ext>
            </a:extLst>
          </p:cNvPr>
          <p:cNvSpPr/>
          <p:nvPr/>
        </p:nvSpPr>
        <p:spPr>
          <a:xfrm>
            <a:off x="6890918" y="4385072"/>
            <a:ext cx="1953761" cy="61293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latinLnBrk="0"/>
            <a:r>
              <a:rPr lang="en-US" sz="1600" b="1" dirty="0">
                <a:solidFill>
                  <a:srgbClr val="FF22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GEMS</a:t>
            </a:r>
            <a:r>
              <a:rPr lang="en-KR" sz="1600" b="1" dirty="0">
                <a:solidFill>
                  <a:srgbClr val="FF22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b="1" dirty="0">
                <a:solidFill>
                  <a:srgbClr val="FF22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NIER, </a:t>
            </a:r>
            <a:r>
              <a:rPr lang="en-KR" sz="1600" b="1" dirty="0">
                <a:solidFill>
                  <a:srgbClr val="FF22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1600" b="1" dirty="0">
                <a:solidFill>
                  <a:srgbClr val="FF22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KR" sz="1600" b="1" dirty="0">
                <a:solidFill>
                  <a:srgbClr val="FF22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 latinLnBrk="0"/>
            <a:r>
              <a:rPr lang="en-KR" sz="1400" dirty="0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 et al. (2020)</a:t>
            </a: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582BB8C4-D4B8-4C78-9E15-FEAA7BDBA8F5}"/>
              </a:ext>
            </a:extLst>
          </p:cNvPr>
          <p:cNvSpPr/>
          <p:nvPr/>
        </p:nvSpPr>
        <p:spPr>
          <a:xfrm>
            <a:off x="8011942" y="2265248"/>
            <a:ext cx="2159144" cy="61293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latinLnBrk="0"/>
            <a:r>
              <a:rPr lang="en-US" sz="1600" b="1" dirty="0">
                <a:solidFill>
                  <a:srgbClr val="FF22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</a:t>
            </a:r>
            <a:r>
              <a:rPr lang="en-KR" sz="1600" b="1" dirty="0">
                <a:solidFill>
                  <a:srgbClr val="FF22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b="1" dirty="0">
                <a:solidFill>
                  <a:srgbClr val="FF22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NASA, </a:t>
            </a:r>
            <a:r>
              <a:rPr lang="en-KR" sz="1600" b="1" dirty="0">
                <a:solidFill>
                  <a:srgbClr val="FF22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1600" b="1" dirty="0">
                <a:solidFill>
                  <a:srgbClr val="FF22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en-KR" sz="1600" b="1" dirty="0">
                <a:solidFill>
                  <a:srgbClr val="FF22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 latinLnBrk="0"/>
            <a:r>
              <a:rPr lang="en-US" sz="1400" dirty="0" err="1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Zoogman</a:t>
            </a:r>
            <a:r>
              <a:rPr lang="en-US" sz="1400" dirty="0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(2017)</a:t>
            </a:r>
            <a:endParaRPr lang="en-KR" sz="1400" dirty="0">
              <a:solidFill>
                <a:srgbClr val="4949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8DED5672-10DE-4E9B-9442-103C1571E94C}"/>
              </a:ext>
            </a:extLst>
          </p:cNvPr>
          <p:cNvSpPr/>
          <p:nvPr/>
        </p:nvSpPr>
        <p:spPr>
          <a:xfrm>
            <a:off x="8388090" y="3927989"/>
            <a:ext cx="3106094" cy="61293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latinLnBrk="0"/>
            <a:r>
              <a:rPr lang="en-US" sz="1600" b="1" dirty="0">
                <a:solidFill>
                  <a:srgbClr val="FF22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UVN/Sentinel-4 </a:t>
            </a:r>
            <a:r>
              <a:rPr lang="en-KR" sz="1600" b="1" dirty="0">
                <a:solidFill>
                  <a:srgbClr val="FF22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solidFill>
                  <a:srgbClr val="FF22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EUMETSAT, TBU</a:t>
            </a:r>
            <a:r>
              <a:rPr lang="en-KR" sz="1600" b="1" dirty="0">
                <a:solidFill>
                  <a:srgbClr val="FF22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b="1" dirty="0">
              <a:solidFill>
                <a:srgbClr val="FF22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latinLnBrk="0"/>
            <a:r>
              <a:rPr lang="en-US" sz="1400" dirty="0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Gulde et al. (2017)</a:t>
            </a:r>
            <a:endParaRPr lang="en-KR" sz="1400" dirty="0">
              <a:solidFill>
                <a:srgbClr val="4949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84D07319-1AC4-4916-BD4C-1143A029D93B}"/>
              </a:ext>
            </a:extLst>
          </p:cNvPr>
          <p:cNvSpPr/>
          <p:nvPr/>
        </p:nvSpPr>
        <p:spPr>
          <a:xfrm>
            <a:off x="3031482" y="3836061"/>
            <a:ext cx="3165799" cy="61293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latinLnBrk="0"/>
            <a:r>
              <a:rPr lang="en-US" sz="1600" b="1" dirty="0">
                <a:solidFill>
                  <a:srgbClr val="0065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OMPS</a:t>
            </a:r>
            <a:r>
              <a:rPr lang="en-KR" sz="1600" b="1" dirty="0">
                <a:solidFill>
                  <a:srgbClr val="0065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b="1" dirty="0">
                <a:solidFill>
                  <a:srgbClr val="0065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NOAA, 2011, 2017 &amp; 2022</a:t>
            </a:r>
            <a:r>
              <a:rPr lang="en-KR" sz="1600" b="1" dirty="0">
                <a:solidFill>
                  <a:srgbClr val="0065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b="1" dirty="0">
              <a:solidFill>
                <a:srgbClr val="0065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latinLnBrk="0"/>
            <a:r>
              <a:rPr lang="en-US" sz="1400" dirty="0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Flynn et al. (2014)</a:t>
            </a:r>
            <a:endParaRPr lang="en-KR" sz="1400" dirty="0">
              <a:solidFill>
                <a:srgbClr val="4949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직선 연결선 24">
            <a:extLst>
              <a:ext uri="{FF2B5EF4-FFF2-40B4-BE49-F238E27FC236}">
                <a16:creationId xmlns:a16="http://schemas.microsoft.com/office/drawing/2014/main" id="{AE8CF846-4BC5-4FF5-9B28-D74610B47B77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2337845" y="3573118"/>
            <a:ext cx="7745" cy="806494"/>
          </a:xfrm>
          <a:prstGeom prst="line">
            <a:avLst/>
          </a:prstGeom>
          <a:ln w="12700">
            <a:solidFill>
              <a:srgbClr val="59595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그룹 82">
            <a:extLst>
              <a:ext uri="{FF2B5EF4-FFF2-40B4-BE49-F238E27FC236}">
                <a16:creationId xmlns:a16="http://schemas.microsoft.com/office/drawing/2014/main" id="{258AA6C3-CE74-4171-8ED2-0771EF762DE8}"/>
              </a:ext>
            </a:extLst>
          </p:cNvPr>
          <p:cNvGrpSpPr/>
          <p:nvPr/>
        </p:nvGrpSpPr>
        <p:grpSpPr>
          <a:xfrm>
            <a:off x="246293" y="2834956"/>
            <a:ext cx="11704637" cy="1093033"/>
            <a:chOff x="34694" y="3460403"/>
            <a:chExt cx="11823745" cy="1093033"/>
          </a:xfrm>
        </p:grpSpPr>
        <p:sp>
          <p:nvSpPr>
            <p:cNvPr id="21" name="화살표: 줄무늬가 있는 오른쪽 11">
              <a:extLst>
                <a:ext uri="{FF2B5EF4-FFF2-40B4-BE49-F238E27FC236}">
                  <a16:creationId xmlns:a16="http://schemas.microsoft.com/office/drawing/2014/main" id="{65E4453A-9943-4B48-AE33-1B366BD05076}"/>
                </a:ext>
              </a:extLst>
            </p:cNvPr>
            <p:cNvSpPr/>
            <p:nvPr/>
          </p:nvSpPr>
          <p:spPr>
            <a:xfrm>
              <a:off x="34694" y="3460403"/>
              <a:ext cx="11823745" cy="1093033"/>
            </a:xfrm>
            <a:prstGeom prst="stripedRightArrow">
              <a:avLst>
                <a:gd name="adj1" fmla="val 50000"/>
                <a:gd name="adj2" fmla="val 92400"/>
              </a:avLst>
            </a:prstGeom>
            <a:solidFill>
              <a:srgbClr val="59595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/>
            </a:p>
          </p:txBody>
        </p:sp>
        <p:sp>
          <p:nvSpPr>
            <p:cNvPr id="22" name="모서리가 둥근 직사각형 55">
              <a:extLst>
                <a:ext uri="{FF2B5EF4-FFF2-40B4-BE49-F238E27FC236}">
                  <a16:creationId xmlns:a16="http://schemas.microsoft.com/office/drawing/2014/main" id="{05174E19-E142-4481-A228-B0D5B3051891}"/>
                </a:ext>
              </a:extLst>
            </p:cNvPr>
            <p:cNvSpPr/>
            <p:nvPr/>
          </p:nvSpPr>
          <p:spPr>
            <a:xfrm>
              <a:off x="353192" y="3761732"/>
              <a:ext cx="959044" cy="481897"/>
            </a:xfrm>
            <a:prstGeom prst="round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2000</a:t>
              </a:r>
              <a:endParaRPr lang="ko-KR" alt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모서리가 둥근 직사각형 55">
              <a:extLst>
                <a:ext uri="{FF2B5EF4-FFF2-40B4-BE49-F238E27FC236}">
                  <a16:creationId xmlns:a16="http://schemas.microsoft.com/office/drawing/2014/main" id="{94A55A26-5867-4CA9-8AD8-A251BC6307B2}"/>
                </a:ext>
              </a:extLst>
            </p:cNvPr>
            <p:cNvSpPr/>
            <p:nvPr/>
          </p:nvSpPr>
          <p:spPr>
            <a:xfrm>
              <a:off x="2034015" y="3761731"/>
              <a:ext cx="959044" cy="481897"/>
            </a:xfrm>
            <a:prstGeom prst="round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2005</a:t>
              </a:r>
              <a:endParaRPr lang="ko-KR" alt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모서리가 둥근 직사각형 55">
              <a:extLst>
                <a:ext uri="{FF2B5EF4-FFF2-40B4-BE49-F238E27FC236}">
                  <a16:creationId xmlns:a16="http://schemas.microsoft.com/office/drawing/2014/main" id="{90386E5D-480A-4F43-A6B0-BEB653A574A3}"/>
                </a:ext>
              </a:extLst>
            </p:cNvPr>
            <p:cNvSpPr/>
            <p:nvPr/>
          </p:nvSpPr>
          <p:spPr>
            <a:xfrm>
              <a:off x="3848400" y="3753089"/>
              <a:ext cx="959044" cy="481897"/>
            </a:xfrm>
            <a:prstGeom prst="round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2010</a:t>
              </a:r>
              <a:endParaRPr lang="ko-KR" alt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모서리가 둥근 직사각형 55">
              <a:extLst>
                <a:ext uri="{FF2B5EF4-FFF2-40B4-BE49-F238E27FC236}">
                  <a16:creationId xmlns:a16="http://schemas.microsoft.com/office/drawing/2014/main" id="{2F9ED46D-9E30-45B4-9AE1-492DD1280A39}"/>
                </a:ext>
              </a:extLst>
            </p:cNvPr>
            <p:cNvSpPr/>
            <p:nvPr/>
          </p:nvSpPr>
          <p:spPr>
            <a:xfrm>
              <a:off x="5519689" y="3761732"/>
              <a:ext cx="959044" cy="481897"/>
            </a:xfrm>
            <a:prstGeom prst="round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2015</a:t>
              </a:r>
              <a:endParaRPr lang="ko-KR" alt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모서리가 둥근 직사각형 55">
              <a:extLst>
                <a:ext uri="{FF2B5EF4-FFF2-40B4-BE49-F238E27FC236}">
                  <a16:creationId xmlns:a16="http://schemas.microsoft.com/office/drawing/2014/main" id="{D5367B4E-829F-4359-BDC0-325FA43D6295}"/>
                </a:ext>
              </a:extLst>
            </p:cNvPr>
            <p:cNvSpPr/>
            <p:nvPr/>
          </p:nvSpPr>
          <p:spPr>
            <a:xfrm>
              <a:off x="7303252" y="3761731"/>
              <a:ext cx="959044" cy="481897"/>
            </a:xfrm>
            <a:prstGeom prst="round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2020</a:t>
              </a:r>
              <a:endParaRPr lang="ko-KR" alt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모서리가 둥근 직사각형 55">
              <a:extLst>
                <a:ext uri="{FF2B5EF4-FFF2-40B4-BE49-F238E27FC236}">
                  <a16:creationId xmlns:a16="http://schemas.microsoft.com/office/drawing/2014/main" id="{A8A4E182-0299-41AB-B7A3-231FDD52B375}"/>
                </a:ext>
              </a:extLst>
            </p:cNvPr>
            <p:cNvSpPr/>
            <p:nvPr/>
          </p:nvSpPr>
          <p:spPr>
            <a:xfrm>
              <a:off x="9189555" y="3753089"/>
              <a:ext cx="959044" cy="481897"/>
            </a:xfrm>
            <a:prstGeom prst="round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2025</a:t>
              </a:r>
              <a:endParaRPr lang="ko-KR" alt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모서리가 둥근 직사각형 55">
              <a:extLst>
                <a:ext uri="{FF2B5EF4-FFF2-40B4-BE49-F238E27FC236}">
                  <a16:creationId xmlns:a16="http://schemas.microsoft.com/office/drawing/2014/main" id="{AE96E435-0A4C-4EAD-A351-3777C060B05A}"/>
                </a:ext>
              </a:extLst>
            </p:cNvPr>
            <p:cNvSpPr/>
            <p:nvPr/>
          </p:nvSpPr>
          <p:spPr>
            <a:xfrm>
              <a:off x="10656305" y="3680992"/>
              <a:ext cx="959044" cy="481897"/>
            </a:xfrm>
            <a:prstGeom prst="round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</a:t>
              </a:r>
              <a:endParaRPr lang="ko-KR" alt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9" name="Rounded Rectangle 3">
            <a:extLst>
              <a:ext uri="{FF2B5EF4-FFF2-40B4-BE49-F238E27FC236}">
                <a16:creationId xmlns:a16="http://schemas.microsoft.com/office/drawing/2014/main" id="{0EBE38E2-363A-42A6-AA65-1A1B98DC7CAA}"/>
              </a:ext>
            </a:extLst>
          </p:cNvPr>
          <p:cNvSpPr/>
          <p:nvPr/>
        </p:nvSpPr>
        <p:spPr>
          <a:xfrm>
            <a:off x="1443885" y="4379612"/>
            <a:ext cx="1803410" cy="61293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latinLnBrk="0"/>
            <a:r>
              <a:rPr lang="en-US" sz="1600" b="1" dirty="0">
                <a:solidFill>
                  <a:srgbClr val="0065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OMI</a:t>
            </a:r>
            <a:r>
              <a:rPr lang="en-KR" sz="1600" b="1" dirty="0">
                <a:solidFill>
                  <a:srgbClr val="0065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b="1" dirty="0">
                <a:solidFill>
                  <a:srgbClr val="0065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NASA, </a:t>
            </a:r>
            <a:r>
              <a:rPr lang="en-KR" sz="1600" b="1" dirty="0">
                <a:solidFill>
                  <a:srgbClr val="0065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  <a:r>
              <a:rPr lang="en-US" sz="1600" b="1" dirty="0">
                <a:solidFill>
                  <a:srgbClr val="0065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KR" sz="1600" b="1" dirty="0">
                <a:solidFill>
                  <a:srgbClr val="0065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b="1" dirty="0">
              <a:solidFill>
                <a:srgbClr val="0065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latinLnBrk="0"/>
            <a:r>
              <a:rPr lang="en-US" altLang="ko-KR" sz="1400" dirty="0" err="1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Levelt</a:t>
            </a:r>
            <a:r>
              <a:rPr lang="ko-KR" altLang="en-US" sz="1400" dirty="0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400" dirty="0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ko-KR" altLang="en-US" sz="1400" dirty="0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400" dirty="0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(2006)</a:t>
            </a:r>
            <a:endParaRPr lang="en-KR" sz="1400" dirty="0">
              <a:solidFill>
                <a:srgbClr val="4949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3">
            <a:extLst>
              <a:ext uri="{FF2B5EF4-FFF2-40B4-BE49-F238E27FC236}">
                <a16:creationId xmlns:a16="http://schemas.microsoft.com/office/drawing/2014/main" id="{DD5FA326-B3C2-483B-9AF7-1BB2408297E3}"/>
              </a:ext>
            </a:extLst>
          </p:cNvPr>
          <p:cNvSpPr/>
          <p:nvPr/>
        </p:nvSpPr>
        <p:spPr>
          <a:xfrm>
            <a:off x="397906" y="3653770"/>
            <a:ext cx="1413137" cy="44267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atinLnBrk="0"/>
            <a:r>
              <a:rPr lang="en-US" altLang="ko-KR" sz="2000" b="1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Since 2000, </a:t>
            </a:r>
            <a:endParaRPr lang="en-KR" altLang="ko-KR" sz="2000" b="1" dirty="0">
              <a:solidFill>
                <a:srgbClr val="4949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ounded Rectangle 3">
            <a:extLst>
              <a:ext uri="{FF2B5EF4-FFF2-40B4-BE49-F238E27FC236}">
                <a16:creationId xmlns:a16="http://schemas.microsoft.com/office/drawing/2014/main" id="{5A80BF7E-3F22-4ABA-9E66-5A7131237DC5}"/>
              </a:ext>
            </a:extLst>
          </p:cNvPr>
          <p:cNvSpPr/>
          <p:nvPr/>
        </p:nvSpPr>
        <p:spPr>
          <a:xfrm>
            <a:off x="5116350" y="5163062"/>
            <a:ext cx="6887967" cy="138499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285750" indent="-285750" latinLnBrk="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SCIAMACHY: </a:t>
            </a:r>
            <a:r>
              <a:rPr lang="en-US" sz="1400" b="1" i="0" dirty="0" err="1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</a:t>
            </a:r>
            <a:r>
              <a:rPr lang="en-US" sz="1400" b="0" i="0" dirty="0" err="1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anning</a:t>
            </a:r>
            <a:r>
              <a:rPr lang="en-US" sz="1400" b="0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400" b="0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maging </a:t>
            </a:r>
            <a:r>
              <a:rPr lang="en-US" sz="1400" b="1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400" b="0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bsorption </a:t>
            </a:r>
            <a:r>
              <a:rPr lang="en-US" sz="1400" dirty="0" err="1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400" b="0" i="0" dirty="0" err="1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pectro</a:t>
            </a:r>
            <a:r>
              <a:rPr lang="en-US" sz="1400" b="1" i="0" dirty="0" err="1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400" b="0" i="0" dirty="0" err="1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eter</a:t>
            </a:r>
            <a:r>
              <a:rPr lang="en-US" sz="1400" b="0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sz="1400" b="1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400" b="0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tmospheric </a:t>
            </a:r>
            <a:r>
              <a:rPr lang="en-US" sz="1400" b="1" i="0" dirty="0" err="1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1400" b="0" i="0" dirty="0" err="1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artograph</a:t>
            </a:r>
            <a:r>
              <a:rPr lang="en-US" sz="1400" b="1" i="0" dirty="0" err="1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endParaRPr lang="en-US" altLang="ko-KR" sz="1400" b="1" i="0" dirty="0">
              <a:solidFill>
                <a:srgbClr val="49494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latinLnBrk="0">
              <a:buFont typeface="Arial" panose="020B0604020202020204" pitchFamily="34" charset="0"/>
              <a:buChar char="•"/>
            </a:pPr>
            <a:r>
              <a:rPr lang="en-US" altLang="ko-KR" sz="1400" b="1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OMI: O</a:t>
            </a:r>
            <a:r>
              <a:rPr lang="en-US" altLang="ko-KR" sz="1400" b="0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zone </a:t>
            </a:r>
            <a:r>
              <a:rPr lang="en-US" altLang="ko-KR" sz="1400" b="1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ko-KR" sz="1400" b="0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onitoring </a:t>
            </a:r>
            <a:r>
              <a:rPr lang="en-US" altLang="ko-KR" sz="1400" b="1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ko-KR" sz="1400" b="0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nstrument</a:t>
            </a:r>
          </a:p>
          <a:p>
            <a:pPr marL="285750" indent="-285750" latinLnBrk="0">
              <a:buFont typeface="Arial" panose="020B0604020202020204" pitchFamily="34" charset="0"/>
              <a:buChar char="•"/>
            </a:pPr>
            <a:r>
              <a:rPr lang="en-US" altLang="ko-KR" sz="1400" b="1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GOME-2: G</a:t>
            </a:r>
            <a:r>
              <a:rPr lang="en-US" altLang="ko-KR" sz="1400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lobal </a:t>
            </a:r>
            <a:r>
              <a:rPr lang="en-US" altLang="ko-KR" sz="1400" b="1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altLang="ko-KR" sz="1400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zone </a:t>
            </a:r>
            <a:r>
              <a:rPr lang="en-US" altLang="ko-KR" sz="1400" b="1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ko-KR" sz="1400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onitoring </a:t>
            </a:r>
            <a:r>
              <a:rPr lang="en-US" altLang="ko-KR" sz="1400" b="1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sz="1400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xperiment-</a:t>
            </a:r>
            <a:r>
              <a:rPr lang="en-US" altLang="ko-KR" sz="1400" b="1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marL="285750" indent="-285750" latinLnBrk="0">
              <a:buFont typeface="Arial" panose="020B0604020202020204" pitchFamily="34" charset="0"/>
              <a:buChar char="•"/>
            </a:pPr>
            <a:r>
              <a:rPr lang="en-US" altLang="ko-KR" sz="1400" b="1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OMPS: O</a:t>
            </a:r>
            <a:r>
              <a:rPr lang="en-US" altLang="ko-KR" sz="1400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zone </a:t>
            </a:r>
            <a:r>
              <a:rPr lang="en-US" altLang="ko-KR" sz="1400" b="1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ko-KR" sz="1400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apping and </a:t>
            </a:r>
            <a:r>
              <a:rPr lang="en-US" altLang="ko-KR" sz="1400" b="1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ko-KR" sz="1400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rofiler </a:t>
            </a:r>
            <a:r>
              <a:rPr lang="en-US" altLang="ko-KR" sz="1400" b="1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ko-KR" sz="1400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uite</a:t>
            </a:r>
            <a:endParaRPr lang="en-US" altLang="ko-KR" sz="1400" b="0" i="0" dirty="0">
              <a:solidFill>
                <a:srgbClr val="49494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latinLnBrk="0">
              <a:buFont typeface="Arial" panose="020B0604020202020204" pitchFamily="34" charset="0"/>
              <a:buChar char="•"/>
            </a:pPr>
            <a:r>
              <a:rPr lang="en-US" altLang="ko-KR" sz="1400" b="1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TROPOMI: </a:t>
            </a:r>
            <a:r>
              <a:rPr lang="en-US" altLang="ko-KR" sz="1400" b="1" i="0" dirty="0" err="1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ko-KR" sz="1400" b="1" dirty="0" err="1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ROPO</a:t>
            </a:r>
            <a:r>
              <a:rPr lang="en-US" altLang="ko-KR" sz="1400" b="0" i="0" dirty="0" err="1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spheric</a:t>
            </a:r>
            <a:r>
              <a:rPr lang="en-US" altLang="ko-KR" sz="1400" b="0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400" b="1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ko-KR" sz="1400" b="0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onitoring </a:t>
            </a:r>
            <a:r>
              <a:rPr lang="en-US" altLang="ko-KR" sz="1400" b="1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ko-KR" sz="1400" b="0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nstrument</a:t>
            </a:r>
            <a:endParaRPr lang="en-KR" altLang="ko-KR" sz="1400" b="1" dirty="0">
              <a:solidFill>
                <a:srgbClr val="4949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latinLnBrk="0">
              <a:buFont typeface="Arial" panose="020B0604020202020204" pitchFamily="34" charset="0"/>
              <a:buChar char="•"/>
            </a:pPr>
            <a:r>
              <a:rPr lang="en-US" altLang="ko-KR" sz="1400" b="1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TEMPO: T</a:t>
            </a:r>
            <a:r>
              <a:rPr lang="en-US" altLang="ko-KR" sz="1400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ropospheric </a:t>
            </a:r>
            <a:r>
              <a:rPr lang="en-US" altLang="ko-KR" sz="1400" b="1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sz="1400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missions: </a:t>
            </a:r>
            <a:r>
              <a:rPr lang="en-US" altLang="ko-KR" sz="1400" b="1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ko-KR" sz="1400" i="0" dirty="0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onitoring of </a:t>
            </a:r>
            <a:r>
              <a:rPr lang="en-US" altLang="ko-KR" sz="1400" b="1" i="0" dirty="0" err="1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ko-KR" sz="1400" b="1" dirty="0" err="1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altLang="ko-KR" sz="1400" i="0" dirty="0" err="1">
                <a:solidFill>
                  <a:srgbClr val="4949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llution</a:t>
            </a:r>
            <a:endParaRPr lang="en-KR" altLang="ko-KR" sz="1400" dirty="0">
              <a:solidFill>
                <a:srgbClr val="4949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직사각형 83">
            <a:extLst>
              <a:ext uri="{FF2B5EF4-FFF2-40B4-BE49-F238E27FC236}">
                <a16:creationId xmlns:a16="http://schemas.microsoft.com/office/drawing/2014/main" id="{2546F4E0-9516-46BD-B137-B68B3012B92D}"/>
              </a:ext>
            </a:extLst>
          </p:cNvPr>
          <p:cNvSpPr/>
          <p:nvPr/>
        </p:nvSpPr>
        <p:spPr>
          <a:xfrm>
            <a:off x="122180" y="1608080"/>
            <a:ext cx="11955707" cy="347883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3" name="직선 연결선 3">
            <a:extLst>
              <a:ext uri="{FF2B5EF4-FFF2-40B4-BE49-F238E27FC236}">
                <a16:creationId xmlns:a16="http://schemas.microsoft.com/office/drawing/2014/main" id="{44355F7B-8B18-4792-B87A-BC48BBD5DD49}"/>
              </a:ext>
            </a:extLst>
          </p:cNvPr>
          <p:cNvCxnSpPr>
            <a:cxnSpLocks/>
          </p:cNvCxnSpPr>
          <p:nvPr/>
        </p:nvCxnSpPr>
        <p:spPr>
          <a:xfrm>
            <a:off x="3207160" y="2934848"/>
            <a:ext cx="0" cy="241394"/>
          </a:xfrm>
          <a:prstGeom prst="line">
            <a:avLst/>
          </a:prstGeom>
          <a:ln w="12700">
            <a:solidFill>
              <a:srgbClr val="59595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">
            <a:extLst>
              <a:ext uri="{FF2B5EF4-FFF2-40B4-BE49-F238E27FC236}">
                <a16:creationId xmlns:a16="http://schemas.microsoft.com/office/drawing/2014/main" id="{E270067F-B17A-4038-9807-B773230D5552}"/>
              </a:ext>
            </a:extLst>
          </p:cNvPr>
          <p:cNvSpPr/>
          <p:nvPr/>
        </p:nvSpPr>
        <p:spPr>
          <a:xfrm>
            <a:off x="1261704" y="2316836"/>
            <a:ext cx="3871392" cy="61293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latinLnBrk="0"/>
            <a:r>
              <a:rPr lang="en-US" sz="1600" b="1" dirty="0">
                <a:solidFill>
                  <a:srgbClr val="0065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GOME-2</a:t>
            </a:r>
            <a:r>
              <a:rPr lang="en-KR" sz="1600" b="1" dirty="0">
                <a:solidFill>
                  <a:srgbClr val="0065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b="1" dirty="0">
                <a:solidFill>
                  <a:srgbClr val="0065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EUMETSAT, 2006, 2012 &amp; 2018</a:t>
            </a:r>
            <a:r>
              <a:rPr lang="en-KR" sz="1600" b="1" dirty="0">
                <a:solidFill>
                  <a:srgbClr val="0065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b="1" dirty="0">
              <a:solidFill>
                <a:srgbClr val="0065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latinLnBrk="0"/>
            <a:r>
              <a:rPr lang="en-US" altLang="ko-KR" sz="1400" dirty="0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Munro</a:t>
            </a:r>
            <a:r>
              <a:rPr lang="ko-KR" altLang="en-US" sz="1400" dirty="0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400" dirty="0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ko-KR" altLang="en-US" sz="1400" dirty="0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400" dirty="0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(2016)</a:t>
            </a:r>
            <a:endParaRPr lang="en-KR" sz="1400" dirty="0">
              <a:solidFill>
                <a:srgbClr val="4949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ounded Rectangle 3">
            <a:extLst>
              <a:ext uri="{FF2B5EF4-FFF2-40B4-BE49-F238E27FC236}">
                <a16:creationId xmlns:a16="http://schemas.microsoft.com/office/drawing/2014/main" id="{F26FE93D-E8AE-4676-A4C0-194328AAFE7B}"/>
              </a:ext>
            </a:extLst>
          </p:cNvPr>
          <p:cNvSpPr/>
          <p:nvPr/>
        </p:nvSpPr>
        <p:spPr>
          <a:xfrm>
            <a:off x="193485" y="1756030"/>
            <a:ext cx="2275798" cy="61293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latinLnBrk="0"/>
            <a:r>
              <a:rPr lang="en-KR" altLang="ko-KR" sz="1600" b="1" dirty="0">
                <a:solidFill>
                  <a:srgbClr val="0065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SCIAMACHY (</a:t>
            </a:r>
            <a:r>
              <a:rPr lang="en-US" altLang="ko-KR" sz="1600" b="1" dirty="0">
                <a:solidFill>
                  <a:srgbClr val="0065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ESA, </a:t>
            </a:r>
            <a:r>
              <a:rPr lang="en-KR" altLang="ko-KR" sz="1600" b="1" dirty="0">
                <a:solidFill>
                  <a:srgbClr val="0065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2002)</a:t>
            </a:r>
          </a:p>
          <a:p>
            <a:pPr algn="ctr" latinLnBrk="0"/>
            <a:r>
              <a:rPr lang="en-KR" altLang="ko-KR" sz="1400" dirty="0">
                <a:solidFill>
                  <a:srgbClr val="494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Bovensmann et al. (1999)</a:t>
            </a:r>
            <a:endParaRPr lang="en-KR" altLang="ko-KR" sz="1200" dirty="0">
              <a:solidFill>
                <a:srgbClr val="4949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D4C392-7A9A-4277-A92E-3AC53EA3F629}"/>
              </a:ext>
            </a:extLst>
          </p:cNvPr>
          <p:cNvSpPr txBox="1"/>
          <p:nvPr/>
        </p:nvSpPr>
        <p:spPr>
          <a:xfrm>
            <a:off x="1770" y="6030103"/>
            <a:ext cx="2391103" cy="400110"/>
          </a:xfrm>
          <a:prstGeom prst="rect">
            <a:avLst/>
          </a:prstGeom>
          <a:solidFill>
            <a:srgbClr val="21533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Earth Orbit (LEO)</a:t>
            </a:r>
            <a:endParaRPr lang="ko-KR" alt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66BE67-FED0-4287-B125-68315C3B6939}"/>
              </a:ext>
            </a:extLst>
          </p:cNvPr>
          <p:cNvSpPr txBox="1"/>
          <p:nvPr/>
        </p:nvSpPr>
        <p:spPr>
          <a:xfrm>
            <a:off x="0" y="5599728"/>
            <a:ext cx="3520299" cy="400110"/>
          </a:xfrm>
          <a:prstGeom prst="rect">
            <a:avLst/>
          </a:prstGeom>
          <a:solidFill>
            <a:srgbClr val="FF2299">
              <a:alpha val="8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Geostationary Earth Orbit (GEO)</a:t>
            </a:r>
            <a:endParaRPr lang="ko-KR" alt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원형: 비어 있음 3">
            <a:extLst>
              <a:ext uri="{FF2B5EF4-FFF2-40B4-BE49-F238E27FC236}">
                <a16:creationId xmlns:a16="http://schemas.microsoft.com/office/drawing/2014/main" id="{FA799CD2-A066-408C-8301-9A82C1519B1F}"/>
              </a:ext>
            </a:extLst>
          </p:cNvPr>
          <p:cNvSpPr/>
          <p:nvPr/>
        </p:nvSpPr>
        <p:spPr>
          <a:xfrm>
            <a:off x="6859436" y="4287561"/>
            <a:ext cx="2029701" cy="789829"/>
          </a:xfrm>
          <a:prstGeom prst="donut">
            <a:avLst>
              <a:gd name="adj" fmla="val 435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94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8F833-767F-DB9B-629E-D229E0C81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5CDCEBDC-8C23-7208-C87A-6F024D0D111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GEMS: Five Years of Operation 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7DF1BC19-3D5B-5A2E-68C3-C24BBDE23982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Geostationary Environment Monitoring Spectrometer (GEMS)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9FEC1359-83EE-780D-0072-094CC2BAE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grpSp>
        <p:nvGrpSpPr>
          <p:cNvPr id="38" name="그룹 13">
            <a:extLst>
              <a:ext uri="{FF2B5EF4-FFF2-40B4-BE49-F238E27FC236}">
                <a16:creationId xmlns:a16="http://schemas.microsoft.com/office/drawing/2014/main" id="{4C543DFB-E506-4099-B851-B3EE50F43472}"/>
              </a:ext>
            </a:extLst>
          </p:cNvPr>
          <p:cNvGrpSpPr/>
          <p:nvPr/>
        </p:nvGrpSpPr>
        <p:grpSpPr>
          <a:xfrm>
            <a:off x="1815044" y="2925414"/>
            <a:ext cx="5088435" cy="3741729"/>
            <a:chOff x="363023" y="1815084"/>
            <a:chExt cx="5239859" cy="3853078"/>
          </a:xfrm>
        </p:grpSpPr>
        <p:pic>
          <p:nvPicPr>
            <p:cNvPr id="39" name="그림 25">
              <a:extLst>
                <a:ext uri="{FF2B5EF4-FFF2-40B4-BE49-F238E27FC236}">
                  <a16:creationId xmlns:a16="http://schemas.microsoft.com/office/drawing/2014/main" id="{4D1A1EF5-D6B1-46BD-8767-BA8AA55A9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23" y="1925406"/>
              <a:ext cx="5239859" cy="3742756"/>
            </a:xfrm>
            <a:prstGeom prst="rect">
              <a:avLst/>
            </a:prstGeom>
          </p:spPr>
        </p:pic>
        <p:cxnSp>
          <p:nvCxnSpPr>
            <p:cNvPr id="41" name="직선 연결선 36">
              <a:extLst>
                <a:ext uri="{FF2B5EF4-FFF2-40B4-BE49-F238E27FC236}">
                  <a16:creationId xmlns:a16="http://schemas.microsoft.com/office/drawing/2014/main" id="{B49990B6-AF87-481D-BEDA-E36E7B748338}"/>
                </a:ext>
              </a:extLst>
            </p:cNvPr>
            <p:cNvCxnSpPr/>
            <p:nvPr/>
          </p:nvCxnSpPr>
          <p:spPr>
            <a:xfrm>
              <a:off x="981490" y="2696344"/>
              <a:ext cx="68313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화살표 연결선 46">
              <a:extLst>
                <a:ext uri="{FF2B5EF4-FFF2-40B4-BE49-F238E27FC236}">
                  <a16:creationId xmlns:a16="http://schemas.microsoft.com/office/drawing/2014/main" id="{D0391828-A9B6-4D28-B824-815A580EC0F7}"/>
                </a:ext>
              </a:extLst>
            </p:cNvPr>
            <p:cNvCxnSpPr>
              <a:stCxn id="45" idx="1"/>
              <a:endCxn id="46" idx="3"/>
            </p:cNvCxnSpPr>
            <p:nvPr/>
          </p:nvCxnSpPr>
          <p:spPr>
            <a:xfrm flipH="1">
              <a:off x="1524429" y="1968973"/>
              <a:ext cx="2998711" cy="0"/>
            </a:xfrm>
            <a:prstGeom prst="straightConnector1">
              <a:avLst/>
            </a:prstGeom>
            <a:ln>
              <a:solidFill>
                <a:srgbClr val="595959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8CD3D78-EB06-4180-8FBD-2D761521D0CF}"/>
                </a:ext>
              </a:extLst>
            </p:cNvPr>
            <p:cNvSpPr txBox="1"/>
            <p:nvPr/>
          </p:nvSpPr>
          <p:spPr>
            <a:xfrm>
              <a:off x="4523140" y="1815084"/>
              <a:ext cx="2573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rgbClr val="5959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endParaRPr lang="ko-KR" altLang="en-US" sz="1400" b="1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B56B646-AE71-4FDF-8B27-2DF404FBC46C}"/>
                </a:ext>
              </a:extLst>
            </p:cNvPr>
            <p:cNvSpPr txBox="1"/>
            <p:nvPr/>
          </p:nvSpPr>
          <p:spPr>
            <a:xfrm>
              <a:off x="1199064" y="1815084"/>
              <a:ext cx="3253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rgbClr val="5959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</a:t>
              </a:r>
              <a:endParaRPr lang="ko-KR" altLang="en-US" sz="1400" b="1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FB5C4CC-6243-4A9B-B81C-D1D36E6C3F9F}"/>
                </a:ext>
              </a:extLst>
            </p:cNvPr>
            <p:cNvSpPr txBox="1"/>
            <p:nvPr/>
          </p:nvSpPr>
          <p:spPr>
            <a:xfrm>
              <a:off x="716801" y="4622440"/>
              <a:ext cx="1181685" cy="285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@ 487 nm</a:t>
              </a:r>
              <a:endParaRPr lang="ko-KR" altLang="en-US" sz="1200" b="1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CD8012B8-5281-43A7-B9E9-C81CAE96ACA8}"/>
              </a:ext>
            </a:extLst>
          </p:cNvPr>
          <p:cNvGrpSpPr/>
          <p:nvPr/>
        </p:nvGrpSpPr>
        <p:grpSpPr>
          <a:xfrm>
            <a:off x="69630" y="1987196"/>
            <a:ext cx="2346008" cy="1261520"/>
            <a:chOff x="214883" y="1569200"/>
            <a:chExt cx="2385900" cy="1264993"/>
          </a:xfrm>
        </p:grpSpPr>
        <p:pic>
          <p:nvPicPr>
            <p:cNvPr id="56" name="그림 55">
              <a:extLst>
                <a:ext uri="{FF2B5EF4-FFF2-40B4-BE49-F238E27FC236}">
                  <a16:creationId xmlns:a16="http://schemas.microsoft.com/office/drawing/2014/main" id="{F6A6BEED-F797-46B7-ACBD-269D42C44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3" y="1569200"/>
              <a:ext cx="2385900" cy="1264993"/>
            </a:xfrm>
            <a:prstGeom prst="rect">
              <a:avLst/>
            </a:prstGeom>
          </p:spPr>
        </p:pic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483F549F-DFFA-40FB-87B6-EE5DAE4B5C61}"/>
                </a:ext>
              </a:extLst>
            </p:cNvPr>
            <p:cNvSpPr/>
            <p:nvPr/>
          </p:nvSpPr>
          <p:spPr>
            <a:xfrm>
              <a:off x="214883" y="2257425"/>
              <a:ext cx="144461" cy="576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aphicFrame>
        <p:nvGraphicFramePr>
          <p:cNvPr id="57" name="표 1">
            <a:extLst>
              <a:ext uri="{FF2B5EF4-FFF2-40B4-BE49-F238E27FC236}">
                <a16:creationId xmlns:a16="http://schemas.microsoft.com/office/drawing/2014/main" id="{732D41F1-45E6-41BC-B01F-38FF88FD7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800944"/>
              </p:ext>
            </p:extLst>
          </p:nvPr>
        </p:nvGraphicFramePr>
        <p:xfrm>
          <a:off x="7149254" y="1706449"/>
          <a:ext cx="4598511" cy="42714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0635">
                  <a:extLst>
                    <a:ext uri="{9D8B030D-6E8A-4147-A177-3AD203B41FA5}">
                      <a16:colId xmlns:a16="http://schemas.microsoft.com/office/drawing/2014/main" val="3484871950"/>
                    </a:ext>
                  </a:extLst>
                </a:gridCol>
                <a:gridCol w="2615104">
                  <a:extLst>
                    <a:ext uri="{9D8B030D-6E8A-4147-A177-3AD203B41FA5}">
                      <a16:colId xmlns:a16="http://schemas.microsoft.com/office/drawing/2014/main" val="1441654095"/>
                    </a:ext>
                  </a:extLst>
                </a:gridCol>
                <a:gridCol w="1292772">
                  <a:extLst>
                    <a:ext uri="{9D8B030D-6E8A-4147-A177-3AD203B41FA5}">
                      <a16:colId xmlns:a16="http://schemas.microsoft.com/office/drawing/2014/main" val="612792742"/>
                    </a:ext>
                  </a:extLst>
                </a:gridCol>
              </a:tblGrid>
              <a:tr h="24949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L2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9494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Fitting window [nm]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494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Retrieval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49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555563"/>
                  </a:ext>
                </a:extLst>
              </a:tr>
              <a:tr h="2759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4949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SFC</a:t>
                      </a:r>
                      <a:endParaRPr lang="ko-KR" altLang="en-US" sz="1600" b="1" dirty="0">
                        <a:solidFill>
                          <a:srgbClr val="4949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AC-BRDF-BSR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908582"/>
                  </a:ext>
                </a:extLst>
              </a:tr>
              <a:tr h="24949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4949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CLD</a:t>
                      </a:r>
                      <a:endParaRPr lang="ko-KR" altLang="en-US" sz="1600" b="1" dirty="0">
                        <a:solidFill>
                          <a:srgbClr val="4949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460-486 (O2-O2)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DOAS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136728"/>
                  </a:ext>
                </a:extLst>
              </a:tr>
              <a:tr h="24949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4949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AEH</a:t>
                      </a:r>
                      <a:endParaRPr lang="ko-KR" altLang="en-US" sz="1600" b="1" dirty="0">
                        <a:solidFill>
                          <a:srgbClr val="4949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262204"/>
                  </a:ext>
                </a:extLst>
              </a:tr>
              <a:tr h="4309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4949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AOD</a:t>
                      </a:r>
                      <a:endParaRPr lang="ko-KR" altLang="en-US" sz="1600" b="1" dirty="0">
                        <a:solidFill>
                          <a:srgbClr val="4949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354, 388, 412, 443, 477, 490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OE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987651"/>
                  </a:ext>
                </a:extLst>
              </a:tr>
              <a:tr h="24949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4949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NO2</a:t>
                      </a:r>
                      <a:endParaRPr lang="ko-KR" altLang="en-US" sz="1600" b="1" dirty="0">
                        <a:solidFill>
                          <a:srgbClr val="4949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432-450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DOAS + STS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639210"/>
                  </a:ext>
                </a:extLst>
              </a:tr>
              <a:tr h="24949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4949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SO2</a:t>
                      </a:r>
                      <a:endParaRPr lang="ko-KR" altLang="en-US" sz="1600" b="1" dirty="0">
                        <a:solidFill>
                          <a:srgbClr val="4949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312-335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DOAS + PCA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060119"/>
                  </a:ext>
                </a:extLst>
              </a:tr>
              <a:tr h="24949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4949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O3P</a:t>
                      </a:r>
                      <a:endParaRPr lang="ko-KR" altLang="en-US" sz="1600" b="1" dirty="0">
                        <a:solidFill>
                          <a:srgbClr val="4949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310-340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OE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801147"/>
                  </a:ext>
                </a:extLst>
              </a:tr>
              <a:tr h="4309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4949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O3T</a:t>
                      </a:r>
                      <a:endParaRPr lang="ko-KR" altLang="en-US" sz="1600" b="1" dirty="0">
                        <a:solidFill>
                          <a:srgbClr val="4949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312.34, 317.35, 331.02, </a:t>
                      </a:r>
                    </a:p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340, 354, 360, 380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OE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805826"/>
                  </a:ext>
                </a:extLst>
              </a:tr>
              <a:tr h="4309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4949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VOC</a:t>
                      </a:r>
                      <a:endParaRPr lang="ko-KR" altLang="en-US" sz="1600" b="1" dirty="0">
                        <a:solidFill>
                          <a:srgbClr val="4949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329.3-358.6 (HCHO)</a:t>
                      </a:r>
                    </a:p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433.0-461.5 (CHOCHO)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BOAS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406080"/>
                  </a:ext>
                </a:extLst>
              </a:tr>
              <a:tr h="24949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4949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UVI</a:t>
                      </a:r>
                      <a:endParaRPr lang="ko-KR" altLang="en-US" sz="1600" b="1" dirty="0">
                        <a:solidFill>
                          <a:srgbClr val="4949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354 nm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LUT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065405"/>
                  </a:ext>
                </a:extLst>
              </a:tr>
            </a:tbl>
          </a:graphicData>
        </a:graphic>
      </p:graphicFrame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69111334-9034-49BD-9F2F-DF6C80E1816E}"/>
              </a:ext>
            </a:extLst>
          </p:cNvPr>
          <p:cNvCxnSpPr>
            <a:cxnSpLocks/>
          </p:cNvCxnSpPr>
          <p:nvPr/>
        </p:nvCxnSpPr>
        <p:spPr>
          <a:xfrm>
            <a:off x="2158598" y="3257062"/>
            <a:ext cx="1561463" cy="2662076"/>
          </a:xfrm>
          <a:prstGeom prst="line">
            <a:avLst/>
          </a:prstGeom>
          <a:ln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7BABAC00-401A-4A7F-AB41-8BEB4270AD55}"/>
              </a:ext>
            </a:extLst>
          </p:cNvPr>
          <p:cNvCxnSpPr>
            <a:cxnSpLocks/>
          </p:cNvCxnSpPr>
          <p:nvPr/>
        </p:nvCxnSpPr>
        <p:spPr>
          <a:xfrm flipV="1">
            <a:off x="2158598" y="3254324"/>
            <a:ext cx="1683034" cy="2738"/>
          </a:xfrm>
          <a:prstGeom prst="line">
            <a:avLst/>
          </a:prstGeom>
          <a:ln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4" name="원호 63">
            <a:extLst>
              <a:ext uri="{FF2B5EF4-FFF2-40B4-BE49-F238E27FC236}">
                <a16:creationId xmlns:a16="http://schemas.microsoft.com/office/drawing/2014/main" id="{57B3D51F-845B-47B6-B87B-84F4B9E04F1B}"/>
              </a:ext>
            </a:extLst>
          </p:cNvPr>
          <p:cNvSpPr/>
          <p:nvPr/>
        </p:nvSpPr>
        <p:spPr>
          <a:xfrm flipH="1">
            <a:off x="3599617" y="3222839"/>
            <a:ext cx="637584" cy="2967704"/>
          </a:xfrm>
          <a:prstGeom prst="arc">
            <a:avLst>
              <a:gd name="adj1" fmla="val 16353608"/>
              <a:gd name="adj2" fmla="val 4885054"/>
            </a:avLst>
          </a:prstGeom>
          <a:ln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원호 65">
            <a:extLst>
              <a:ext uri="{FF2B5EF4-FFF2-40B4-BE49-F238E27FC236}">
                <a16:creationId xmlns:a16="http://schemas.microsoft.com/office/drawing/2014/main" id="{99F4C89C-7E2A-4886-92A7-40D1D3B98760}"/>
              </a:ext>
            </a:extLst>
          </p:cNvPr>
          <p:cNvSpPr/>
          <p:nvPr/>
        </p:nvSpPr>
        <p:spPr>
          <a:xfrm flipH="1">
            <a:off x="3647765" y="3222839"/>
            <a:ext cx="637584" cy="2967704"/>
          </a:xfrm>
          <a:prstGeom prst="arc">
            <a:avLst>
              <a:gd name="adj1" fmla="val 16353608"/>
              <a:gd name="adj2" fmla="val 4885054"/>
            </a:avLst>
          </a:prstGeom>
          <a:ln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ounded Rectangle 3">
                <a:extLst>
                  <a:ext uri="{FF2B5EF4-FFF2-40B4-BE49-F238E27FC236}">
                    <a16:creationId xmlns:a16="http://schemas.microsoft.com/office/drawing/2014/main" id="{C428D413-229B-4E60-9C3B-E07506395970}"/>
                  </a:ext>
                </a:extLst>
              </p:cNvPr>
              <p:cNvSpPr/>
              <p:nvPr/>
            </p:nvSpPr>
            <p:spPr>
              <a:xfrm>
                <a:off x="2730651" y="2004555"/>
                <a:ext cx="3775253" cy="919401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285750" indent="-285750" latinLnBrk="0">
                  <a:buFont typeface="Arial" panose="020B0604020202020204" pitchFamily="34" charset="0"/>
                  <a:buChar char="•"/>
                </a:pPr>
                <a:r>
                  <a:rPr lang="en-US" altLang="ko-KR" sz="1600" b="1" dirty="0">
                    <a:solidFill>
                      <a:srgbClr val="49494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East Asia &amp; the Pacific (3.5 </a:t>
                </a:r>
                <a14:m>
                  <m:oMath xmlns:m="http://schemas.openxmlformats.org/officeDocument/2006/math">
                    <m:r>
                      <a:rPr lang="en-US" altLang="ko-KR" sz="1600" b="1" i="1" smtClean="0">
                        <a:solidFill>
                          <a:srgbClr val="49494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altLang="ko-KR" sz="1600" b="1" dirty="0">
                    <a:solidFill>
                      <a:srgbClr val="49494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7.7 km</a:t>
                </a:r>
                <a:r>
                  <a:rPr lang="en-US" altLang="ko-KR" sz="1600" b="1" baseline="30000" dirty="0">
                    <a:solidFill>
                      <a:srgbClr val="49494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altLang="ko-KR" sz="1600" b="1" dirty="0">
                    <a:solidFill>
                      <a:srgbClr val="49494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285750" indent="-285750" latinLnBrk="0">
                  <a:buFont typeface="Arial" panose="020B0604020202020204" pitchFamily="34" charset="0"/>
                  <a:buChar char="•"/>
                </a:pPr>
                <a:r>
                  <a:rPr lang="en-US" altLang="ko-KR" sz="1600" b="1" dirty="0">
                    <a:solidFill>
                      <a:srgbClr val="49494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Every hour during daytime (7~8 times)</a:t>
                </a:r>
              </a:p>
              <a:p>
                <a:pPr marL="285750" indent="-285750" latinLnBrk="0">
                  <a:buFont typeface="Arial" panose="020B0604020202020204" pitchFamily="34" charset="0"/>
                  <a:buChar char="•"/>
                </a:pPr>
                <a:r>
                  <a:rPr lang="en-US" altLang="ko-KR" sz="1600" b="1" dirty="0">
                    <a:solidFill>
                      <a:srgbClr val="49494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300-500 nm (FWHM&lt;0.6 nm)</a:t>
                </a:r>
              </a:p>
            </p:txBody>
          </p:sp>
        </mc:Choice>
        <mc:Fallback xmlns="">
          <p:sp>
            <p:nvSpPr>
              <p:cNvPr id="75" name="Rounded Rectangle 3">
                <a:extLst>
                  <a:ext uri="{FF2B5EF4-FFF2-40B4-BE49-F238E27FC236}">
                    <a16:creationId xmlns:a16="http://schemas.microsoft.com/office/drawing/2014/main" id="{C428D413-229B-4E60-9C3B-E075063959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651" y="2004555"/>
                <a:ext cx="3775253" cy="919401"/>
              </a:xfrm>
              <a:prstGeom prst="roundRect">
                <a:avLst/>
              </a:prstGeom>
              <a:blipFill>
                <a:blip r:embed="rId5"/>
                <a:stretch>
                  <a:fillRect r="-162" b="-33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그림 24">
            <a:extLst>
              <a:ext uri="{FF2B5EF4-FFF2-40B4-BE49-F238E27FC236}">
                <a16:creationId xmlns:a16="http://schemas.microsoft.com/office/drawing/2014/main" id="{3903B899-26FA-4F20-9EC8-8C8F255505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039" y="3589249"/>
            <a:ext cx="1427885" cy="2222974"/>
          </a:xfrm>
          <a:prstGeom prst="rect">
            <a:avLst/>
          </a:prstGeom>
        </p:spPr>
      </p:pic>
      <p:sp>
        <p:nvSpPr>
          <p:cNvPr id="33" name="화살표: 아래쪽 32">
            <a:extLst>
              <a:ext uri="{FF2B5EF4-FFF2-40B4-BE49-F238E27FC236}">
                <a16:creationId xmlns:a16="http://schemas.microsoft.com/office/drawing/2014/main" id="{A0B08F49-6E1B-488D-8F0C-65FAC7B18B87}"/>
              </a:ext>
            </a:extLst>
          </p:cNvPr>
          <p:cNvSpPr/>
          <p:nvPr/>
        </p:nvSpPr>
        <p:spPr>
          <a:xfrm rot="5400000">
            <a:off x="1756389" y="4436094"/>
            <a:ext cx="641779" cy="408709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70971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8F833-767F-DB9B-629E-D229E0C81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5CDCEBDC-8C23-7208-C87A-6F024D0D111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GEMS: Five Years of Operation 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7DF1BC19-3D5B-5A2E-68C3-C24BBDE23982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Level 0-1B Process 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9FEC1359-83EE-780D-0072-094CC2BAE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3AC27FC8-30A0-4376-92C5-32BBE50AB77C}"/>
              </a:ext>
            </a:extLst>
          </p:cNvPr>
          <p:cNvGrpSpPr/>
          <p:nvPr/>
        </p:nvGrpSpPr>
        <p:grpSpPr>
          <a:xfrm>
            <a:off x="3953187" y="1161904"/>
            <a:ext cx="7503694" cy="5386808"/>
            <a:chOff x="844706" y="1260586"/>
            <a:chExt cx="7503694" cy="5386808"/>
          </a:xfrm>
        </p:grpSpPr>
        <p:cxnSp>
          <p:nvCxnSpPr>
            <p:cNvPr id="76" name="직선 화살표 연결선 75">
              <a:extLst>
                <a:ext uri="{FF2B5EF4-FFF2-40B4-BE49-F238E27FC236}">
                  <a16:creationId xmlns:a16="http://schemas.microsoft.com/office/drawing/2014/main" id="{65DE8DE9-34BE-4CFC-BB07-979756033921}"/>
                </a:ext>
              </a:extLst>
            </p:cNvPr>
            <p:cNvCxnSpPr>
              <a:stCxn id="86" idx="2"/>
              <a:endCxn id="87" idx="0"/>
            </p:cNvCxnSpPr>
            <p:nvPr/>
          </p:nvCxnSpPr>
          <p:spPr>
            <a:xfrm>
              <a:off x="1972187" y="1642246"/>
              <a:ext cx="0" cy="1708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직선 화살표 연결선 76">
              <a:extLst>
                <a:ext uri="{FF2B5EF4-FFF2-40B4-BE49-F238E27FC236}">
                  <a16:creationId xmlns:a16="http://schemas.microsoft.com/office/drawing/2014/main" id="{013B2C98-AB83-4F7B-8EF5-C9FEF90F8A8E}"/>
                </a:ext>
              </a:extLst>
            </p:cNvPr>
            <p:cNvCxnSpPr>
              <a:stCxn id="87" idx="2"/>
              <a:endCxn id="88" idx="0"/>
            </p:cNvCxnSpPr>
            <p:nvPr/>
          </p:nvCxnSpPr>
          <p:spPr>
            <a:xfrm flipH="1">
              <a:off x="1972185" y="2198373"/>
              <a:ext cx="1" cy="1708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직선 화살표 연결선 77">
              <a:extLst>
                <a:ext uri="{FF2B5EF4-FFF2-40B4-BE49-F238E27FC236}">
                  <a16:creationId xmlns:a16="http://schemas.microsoft.com/office/drawing/2014/main" id="{119EED40-6899-4146-8EB8-93D15F30C975}"/>
                </a:ext>
              </a:extLst>
            </p:cNvPr>
            <p:cNvCxnSpPr>
              <a:stCxn id="88" idx="2"/>
              <a:endCxn id="89" idx="0"/>
            </p:cNvCxnSpPr>
            <p:nvPr/>
          </p:nvCxnSpPr>
          <p:spPr>
            <a:xfrm>
              <a:off x="1972185" y="2754501"/>
              <a:ext cx="0" cy="1708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직선 화살표 연결선 78">
              <a:extLst>
                <a:ext uri="{FF2B5EF4-FFF2-40B4-BE49-F238E27FC236}">
                  <a16:creationId xmlns:a16="http://schemas.microsoft.com/office/drawing/2014/main" id="{24E45C23-BA1F-4250-8E4D-DF42E77107EF}"/>
                </a:ext>
              </a:extLst>
            </p:cNvPr>
            <p:cNvCxnSpPr>
              <a:stCxn id="89" idx="2"/>
              <a:endCxn id="90" idx="0"/>
            </p:cNvCxnSpPr>
            <p:nvPr/>
          </p:nvCxnSpPr>
          <p:spPr>
            <a:xfrm>
              <a:off x="1972185" y="3310629"/>
              <a:ext cx="0" cy="1708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직선 화살표 연결선 79">
              <a:extLst>
                <a:ext uri="{FF2B5EF4-FFF2-40B4-BE49-F238E27FC236}">
                  <a16:creationId xmlns:a16="http://schemas.microsoft.com/office/drawing/2014/main" id="{9AF7851E-0715-440F-A194-9730845FC287}"/>
                </a:ext>
              </a:extLst>
            </p:cNvPr>
            <p:cNvCxnSpPr>
              <a:stCxn id="90" idx="2"/>
              <a:endCxn id="91" idx="0"/>
            </p:cNvCxnSpPr>
            <p:nvPr/>
          </p:nvCxnSpPr>
          <p:spPr>
            <a:xfrm flipH="1">
              <a:off x="1972184" y="3866756"/>
              <a:ext cx="1" cy="1708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직선 화살표 연결선 80">
              <a:extLst>
                <a:ext uri="{FF2B5EF4-FFF2-40B4-BE49-F238E27FC236}">
                  <a16:creationId xmlns:a16="http://schemas.microsoft.com/office/drawing/2014/main" id="{24028C6A-1C73-416C-9BB7-A8CED5859B8A}"/>
                </a:ext>
              </a:extLst>
            </p:cNvPr>
            <p:cNvCxnSpPr>
              <a:stCxn id="91" idx="2"/>
              <a:endCxn id="92" idx="0"/>
            </p:cNvCxnSpPr>
            <p:nvPr/>
          </p:nvCxnSpPr>
          <p:spPr>
            <a:xfrm flipH="1">
              <a:off x="1972183" y="4422884"/>
              <a:ext cx="1" cy="1708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직선 화살표 연결선 81">
              <a:extLst>
                <a:ext uri="{FF2B5EF4-FFF2-40B4-BE49-F238E27FC236}">
                  <a16:creationId xmlns:a16="http://schemas.microsoft.com/office/drawing/2014/main" id="{C69753D4-C684-4554-9539-6D6E821E21D8}"/>
                </a:ext>
              </a:extLst>
            </p:cNvPr>
            <p:cNvCxnSpPr>
              <a:stCxn id="92" idx="2"/>
              <a:endCxn id="93" idx="0"/>
            </p:cNvCxnSpPr>
            <p:nvPr/>
          </p:nvCxnSpPr>
          <p:spPr>
            <a:xfrm>
              <a:off x="1972183" y="4979011"/>
              <a:ext cx="0" cy="1708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직선 화살표 연결선 82">
              <a:extLst>
                <a:ext uri="{FF2B5EF4-FFF2-40B4-BE49-F238E27FC236}">
                  <a16:creationId xmlns:a16="http://schemas.microsoft.com/office/drawing/2014/main" id="{82A74508-97BB-49F4-BA58-319FA0706676}"/>
                </a:ext>
              </a:extLst>
            </p:cNvPr>
            <p:cNvCxnSpPr>
              <a:stCxn id="93" idx="2"/>
              <a:endCxn id="94" idx="0"/>
            </p:cNvCxnSpPr>
            <p:nvPr/>
          </p:nvCxnSpPr>
          <p:spPr>
            <a:xfrm>
              <a:off x="1972183" y="5535139"/>
              <a:ext cx="0" cy="1708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직선 화살표 연결선 83">
              <a:extLst>
                <a:ext uri="{FF2B5EF4-FFF2-40B4-BE49-F238E27FC236}">
                  <a16:creationId xmlns:a16="http://schemas.microsoft.com/office/drawing/2014/main" id="{174306C0-A55B-4991-9936-AACAA205F482}"/>
                </a:ext>
              </a:extLst>
            </p:cNvPr>
            <p:cNvCxnSpPr>
              <a:stCxn id="94" idx="2"/>
              <a:endCxn id="95" idx="0"/>
            </p:cNvCxnSpPr>
            <p:nvPr/>
          </p:nvCxnSpPr>
          <p:spPr>
            <a:xfrm flipH="1">
              <a:off x="1972182" y="6091266"/>
              <a:ext cx="1" cy="1708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id="{2D3A642E-C68C-4F2D-A631-5E68C7B48E0B}"/>
                </a:ext>
              </a:extLst>
            </p:cNvPr>
            <p:cNvSpPr/>
            <p:nvPr/>
          </p:nvSpPr>
          <p:spPr>
            <a:xfrm>
              <a:off x="844710" y="1260586"/>
              <a:ext cx="2254952" cy="3816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Level 0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직사각형 86">
              <a:extLst>
                <a:ext uri="{FF2B5EF4-FFF2-40B4-BE49-F238E27FC236}">
                  <a16:creationId xmlns:a16="http://schemas.microsoft.com/office/drawing/2014/main" id="{0A412DE3-3605-42C1-AF49-D2DDC9138EA2}"/>
                </a:ext>
              </a:extLst>
            </p:cNvPr>
            <p:cNvSpPr/>
            <p:nvPr/>
          </p:nvSpPr>
          <p:spPr>
            <a:xfrm>
              <a:off x="844710" y="1813127"/>
              <a:ext cx="2254952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Co-addition Correction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ABE5C0FD-E13F-40EF-8266-FA49D8BA01BD}"/>
                </a:ext>
              </a:extLst>
            </p:cNvPr>
            <p:cNvSpPr/>
            <p:nvPr/>
          </p:nvSpPr>
          <p:spPr>
            <a:xfrm>
              <a:off x="844709" y="2369255"/>
              <a:ext cx="2254952" cy="385246"/>
            </a:xfrm>
            <a:prstGeom prst="rect">
              <a:avLst/>
            </a:prstGeom>
            <a:solidFill>
              <a:srgbClr val="21533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Pixel Flagging</a:t>
              </a:r>
              <a:endParaRPr lang="ko-KR" alt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직사각형 88">
              <a:extLst>
                <a:ext uri="{FF2B5EF4-FFF2-40B4-BE49-F238E27FC236}">
                  <a16:creationId xmlns:a16="http://schemas.microsoft.com/office/drawing/2014/main" id="{B5DBDC6B-27FA-46BC-85AC-E428D68AA9BC}"/>
                </a:ext>
              </a:extLst>
            </p:cNvPr>
            <p:cNvSpPr/>
            <p:nvPr/>
          </p:nvSpPr>
          <p:spPr>
            <a:xfrm>
              <a:off x="844709" y="2925382"/>
              <a:ext cx="2254952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Crosstalk/</a:t>
              </a:r>
            </a:p>
            <a:p>
              <a:pPr algn="ctr"/>
              <a:r>
                <a:rPr lang="en-US" altLang="ko-KR" sz="14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Nyquist</a:t>
              </a:r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Phase Correction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id="{D99679FF-D171-4A5D-956B-2D1C0BC74773}"/>
                </a:ext>
              </a:extLst>
            </p:cNvPr>
            <p:cNvSpPr/>
            <p:nvPr/>
          </p:nvSpPr>
          <p:spPr>
            <a:xfrm>
              <a:off x="844709" y="3481510"/>
              <a:ext cx="2254952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Offset/Linearity Correction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직사각형 90">
              <a:extLst>
                <a:ext uri="{FF2B5EF4-FFF2-40B4-BE49-F238E27FC236}">
                  <a16:creationId xmlns:a16="http://schemas.microsoft.com/office/drawing/2014/main" id="{018202BF-46A0-4F0A-8908-8FE74EF76DDF}"/>
                </a:ext>
              </a:extLst>
            </p:cNvPr>
            <p:cNvSpPr/>
            <p:nvPr/>
          </p:nvSpPr>
          <p:spPr>
            <a:xfrm>
              <a:off x="844708" y="4037637"/>
              <a:ext cx="2254952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Smear Correction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직사각형 91">
              <a:extLst>
                <a:ext uri="{FF2B5EF4-FFF2-40B4-BE49-F238E27FC236}">
                  <a16:creationId xmlns:a16="http://schemas.microsoft.com/office/drawing/2014/main" id="{8621A961-7872-4EB3-BF53-131E5E668ECE}"/>
                </a:ext>
              </a:extLst>
            </p:cNvPr>
            <p:cNvSpPr/>
            <p:nvPr/>
          </p:nvSpPr>
          <p:spPr>
            <a:xfrm>
              <a:off x="844707" y="4593765"/>
              <a:ext cx="2254952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Gain/</a:t>
              </a:r>
            </a:p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FPE Temperature Correction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직사각형 92">
              <a:extLst>
                <a:ext uri="{FF2B5EF4-FFF2-40B4-BE49-F238E27FC236}">
                  <a16:creationId xmlns:a16="http://schemas.microsoft.com/office/drawing/2014/main" id="{CD72EEAA-C455-4FEA-91CA-64B149245076}"/>
                </a:ext>
              </a:extLst>
            </p:cNvPr>
            <p:cNvSpPr/>
            <p:nvPr/>
          </p:nvSpPr>
          <p:spPr>
            <a:xfrm>
              <a:off x="844707" y="5149892"/>
              <a:ext cx="2254952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Integration Time/PRNU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직사각형 93">
              <a:extLst>
                <a:ext uri="{FF2B5EF4-FFF2-40B4-BE49-F238E27FC236}">
                  <a16:creationId xmlns:a16="http://schemas.microsoft.com/office/drawing/2014/main" id="{C9DC4777-5240-4E78-8581-EDCE970EDA07}"/>
                </a:ext>
              </a:extLst>
            </p:cNvPr>
            <p:cNvSpPr/>
            <p:nvPr/>
          </p:nvSpPr>
          <p:spPr>
            <a:xfrm>
              <a:off x="844707" y="5706020"/>
              <a:ext cx="2254952" cy="385246"/>
            </a:xfrm>
            <a:prstGeom prst="rect">
              <a:avLst/>
            </a:prstGeom>
            <a:solidFill>
              <a:srgbClr val="21533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Dark Correction</a:t>
              </a:r>
              <a:endParaRPr lang="ko-KR" alt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직사각형 94">
              <a:extLst>
                <a:ext uri="{FF2B5EF4-FFF2-40B4-BE49-F238E27FC236}">
                  <a16:creationId xmlns:a16="http://schemas.microsoft.com/office/drawing/2014/main" id="{7B904206-8C99-40E9-8DBE-6D2961562800}"/>
                </a:ext>
              </a:extLst>
            </p:cNvPr>
            <p:cNvSpPr/>
            <p:nvPr/>
          </p:nvSpPr>
          <p:spPr>
            <a:xfrm>
              <a:off x="844706" y="6262148"/>
              <a:ext cx="2254952" cy="3852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Geometric Calibration 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직사각형 95">
              <a:extLst>
                <a:ext uri="{FF2B5EF4-FFF2-40B4-BE49-F238E27FC236}">
                  <a16:creationId xmlns:a16="http://schemas.microsoft.com/office/drawing/2014/main" id="{686C5F0F-3FE9-4545-931A-CADD8E90B98C}"/>
                </a:ext>
              </a:extLst>
            </p:cNvPr>
            <p:cNvSpPr/>
            <p:nvPr/>
          </p:nvSpPr>
          <p:spPr>
            <a:xfrm>
              <a:off x="3428354" y="1260586"/>
              <a:ext cx="2254952" cy="385246"/>
            </a:xfrm>
            <a:prstGeom prst="rect">
              <a:avLst/>
            </a:prstGeom>
            <a:solidFill>
              <a:srgbClr val="21533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Stray Light Correction</a:t>
              </a:r>
              <a:endParaRPr lang="ko-KR" alt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직사각형 96">
              <a:extLst>
                <a:ext uri="{FF2B5EF4-FFF2-40B4-BE49-F238E27FC236}">
                  <a16:creationId xmlns:a16="http://schemas.microsoft.com/office/drawing/2014/main" id="{701581B0-3069-4A06-86E0-D125DD08F249}"/>
                </a:ext>
              </a:extLst>
            </p:cNvPr>
            <p:cNvSpPr/>
            <p:nvPr/>
          </p:nvSpPr>
          <p:spPr>
            <a:xfrm>
              <a:off x="3428350" y="2925382"/>
              <a:ext cx="2254952" cy="385246"/>
            </a:xfrm>
            <a:prstGeom prst="rect">
              <a:avLst/>
            </a:prstGeom>
            <a:solidFill>
              <a:srgbClr val="21533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Spectral Shift Correction</a:t>
              </a:r>
              <a:endParaRPr lang="ko-KR" alt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직사각형 97">
              <a:extLst>
                <a:ext uri="{FF2B5EF4-FFF2-40B4-BE49-F238E27FC236}">
                  <a16:creationId xmlns:a16="http://schemas.microsoft.com/office/drawing/2014/main" id="{879957E8-0FBF-4694-9832-B3F6E1053863}"/>
                </a:ext>
              </a:extLst>
            </p:cNvPr>
            <p:cNvSpPr/>
            <p:nvPr/>
          </p:nvSpPr>
          <p:spPr>
            <a:xfrm>
              <a:off x="3428345" y="1793941"/>
              <a:ext cx="2254952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altLang="ko-KR" sz="14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Ir</a:t>
              </a:r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)radiance Calibration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" name="직사각형 98">
              <a:extLst>
                <a:ext uri="{FF2B5EF4-FFF2-40B4-BE49-F238E27FC236}">
                  <a16:creationId xmlns:a16="http://schemas.microsoft.com/office/drawing/2014/main" id="{41753170-5B9D-40F5-B9F5-87A2274BA47C}"/>
                </a:ext>
              </a:extLst>
            </p:cNvPr>
            <p:cNvSpPr/>
            <p:nvPr/>
          </p:nvSpPr>
          <p:spPr>
            <a:xfrm>
              <a:off x="3428350" y="3481510"/>
              <a:ext cx="2254952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2-Pixel Binning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" name="직사각형 99">
              <a:extLst>
                <a:ext uri="{FF2B5EF4-FFF2-40B4-BE49-F238E27FC236}">
                  <a16:creationId xmlns:a16="http://schemas.microsoft.com/office/drawing/2014/main" id="{73122A32-0486-46BF-B75F-90ED3EDE29B0}"/>
                </a:ext>
              </a:extLst>
            </p:cNvPr>
            <p:cNvSpPr/>
            <p:nvPr/>
          </p:nvSpPr>
          <p:spPr>
            <a:xfrm>
              <a:off x="3428350" y="4613667"/>
              <a:ext cx="2254947" cy="3852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L1B-Earth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01" name="꺾인 연결선 38">
              <a:extLst>
                <a:ext uri="{FF2B5EF4-FFF2-40B4-BE49-F238E27FC236}">
                  <a16:creationId xmlns:a16="http://schemas.microsoft.com/office/drawing/2014/main" id="{C55DC4A0-81CD-4C14-A635-1624B67E5A6E}"/>
                </a:ext>
              </a:extLst>
            </p:cNvPr>
            <p:cNvCxnSpPr>
              <a:stCxn id="95" idx="2"/>
              <a:endCxn id="96" idx="1"/>
            </p:cNvCxnSpPr>
            <p:nvPr/>
          </p:nvCxnSpPr>
          <p:spPr>
            <a:xfrm rot="5400000" flipH="1" flipV="1">
              <a:off x="103175" y="3322215"/>
              <a:ext cx="5194185" cy="1456173"/>
            </a:xfrm>
            <a:prstGeom prst="bentConnector4">
              <a:avLst>
                <a:gd name="adj1" fmla="val -2370"/>
                <a:gd name="adj2" fmla="val 88714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6C52041D-0F17-4A78-B42F-4EF5C8E9788E}"/>
                </a:ext>
              </a:extLst>
            </p:cNvPr>
            <p:cNvSpPr/>
            <p:nvPr/>
          </p:nvSpPr>
          <p:spPr>
            <a:xfrm>
              <a:off x="3428350" y="4035799"/>
              <a:ext cx="2254951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Spatial Registration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03" name="직선 화살표 연결선 102">
              <a:extLst>
                <a:ext uri="{FF2B5EF4-FFF2-40B4-BE49-F238E27FC236}">
                  <a16:creationId xmlns:a16="http://schemas.microsoft.com/office/drawing/2014/main" id="{64206FEF-FF1E-46B1-9F1C-54BCB912CAF2}"/>
                </a:ext>
              </a:extLst>
            </p:cNvPr>
            <p:cNvCxnSpPr>
              <a:stCxn id="96" idx="2"/>
              <a:endCxn id="98" idx="0"/>
            </p:cNvCxnSpPr>
            <p:nvPr/>
          </p:nvCxnSpPr>
          <p:spPr>
            <a:xfrm flipH="1">
              <a:off x="4555821" y="1645832"/>
              <a:ext cx="9" cy="1481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" name="직사각형 103">
              <a:extLst>
                <a:ext uri="{FF2B5EF4-FFF2-40B4-BE49-F238E27FC236}">
                  <a16:creationId xmlns:a16="http://schemas.microsoft.com/office/drawing/2014/main" id="{62736DF1-6857-4DBA-9495-71535CBF558F}"/>
                </a:ext>
              </a:extLst>
            </p:cNvPr>
            <p:cNvSpPr/>
            <p:nvPr/>
          </p:nvSpPr>
          <p:spPr>
            <a:xfrm>
              <a:off x="5962912" y="2364568"/>
              <a:ext cx="2254952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Diffuser BTDF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05" name="직선 화살표 연결선 104">
              <a:extLst>
                <a:ext uri="{FF2B5EF4-FFF2-40B4-BE49-F238E27FC236}">
                  <a16:creationId xmlns:a16="http://schemas.microsoft.com/office/drawing/2014/main" id="{F30D7E37-1ACD-47CF-A748-1C82098BE276}"/>
                </a:ext>
              </a:extLst>
            </p:cNvPr>
            <p:cNvCxnSpPr>
              <a:stCxn id="98" idx="2"/>
              <a:endCxn id="97" idx="0"/>
            </p:cNvCxnSpPr>
            <p:nvPr/>
          </p:nvCxnSpPr>
          <p:spPr>
            <a:xfrm>
              <a:off x="4555821" y="2179187"/>
              <a:ext cx="5" cy="7461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6" name="직사각형 105">
              <a:extLst>
                <a:ext uri="{FF2B5EF4-FFF2-40B4-BE49-F238E27FC236}">
                  <a16:creationId xmlns:a16="http://schemas.microsoft.com/office/drawing/2014/main" id="{26389B29-9E4C-46FA-B43B-22E7FBFD6F11}"/>
                </a:ext>
              </a:extLst>
            </p:cNvPr>
            <p:cNvSpPr/>
            <p:nvPr/>
          </p:nvSpPr>
          <p:spPr>
            <a:xfrm>
              <a:off x="5960531" y="2923038"/>
              <a:ext cx="2254952" cy="385246"/>
            </a:xfrm>
            <a:prstGeom prst="rect">
              <a:avLst/>
            </a:prstGeom>
            <a:solidFill>
              <a:srgbClr val="21533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Spectral Shift Correction</a:t>
              </a:r>
              <a:endParaRPr lang="ko-KR" alt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" name="직사각형 106">
              <a:extLst>
                <a:ext uri="{FF2B5EF4-FFF2-40B4-BE49-F238E27FC236}">
                  <a16:creationId xmlns:a16="http://schemas.microsoft.com/office/drawing/2014/main" id="{B863C666-71E1-4008-8427-A33528976611}"/>
                </a:ext>
              </a:extLst>
            </p:cNvPr>
            <p:cNvSpPr/>
            <p:nvPr/>
          </p:nvSpPr>
          <p:spPr>
            <a:xfrm>
              <a:off x="5960531" y="4035799"/>
              <a:ext cx="2254951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Spatial Registration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" name="직사각형 107">
              <a:extLst>
                <a:ext uri="{FF2B5EF4-FFF2-40B4-BE49-F238E27FC236}">
                  <a16:creationId xmlns:a16="http://schemas.microsoft.com/office/drawing/2014/main" id="{8C5A6859-73CD-4B59-9527-2EB4B7F06986}"/>
                </a:ext>
              </a:extLst>
            </p:cNvPr>
            <p:cNvSpPr/>
            <p:nvPr/>
          </p:nvSpPr>
          <p:spPr>
            <a:xfrm>
              <a:off x="5960530" y="3477329"/>
              <a:ext cx="2254951" cy="385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2-Pixel Binning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직사각형 108">
              <a:extLst>
                <a:ext uri="{FF2B5EF4-FFF2-40B4-BE49-F238E27FC236}">
                  <a16:creationId xmlns:a16="http://schemas.microsoft.com/office/drawing/2014/main" id="{F7254273-9D12-4416-9C45-84C9ADD149DA}"/>
                </a:ext>
              </a:extLst>
            </p:cNvPr>
            <p:cNvSpPr/>
            <p:nvPr/>
          </p:nvSpPr>
          <p:spPr>
            <a:xfrm>
              <a:off x="5960530" y="4593765"/>
              <a:ext cx="2254947" cy="3852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L1B-Solar</a:t>
              </a:r>
              <a:endPara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10" name="직선 화살표 연결선 109">
              <a:extLst>
                <a:ext uri="{FF2B5EF4-FFF2-40B4-BE49-F238E27FC236}">
                  <a16:creationId xmlns:a16="http://schemas.microsoft.com/office/drawing/2014/main" id="{BBE9E640-CA2D-4476-8341-CC8A3C20C8DE}"/>
                </a:ext>
              </a:extLst>
            </p:cNvPr>
            <p:cNvCxnSpPr>
              <a:stCxn id="97" idx="2"/>
              <a:endCxn id="99" idx="0"/>
            </p:cNvCxnSpPr>
            <p:nvPr/>
          </p:nvCxnSpPr>
          <p:spPr>
            <a:xfrm>
              <a:off x="4555826" y="3310628"/>
              <a:ext cx="0" cy="1708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직선 화살표 연결선 110">
              <a:extLst>
                <a:ext uri="{FF2B5EF4-FFF2-40B4-BE49-F238E27FC236}">
                  <a16:creationId xmlns:a16="http://schemas.microsoft.com/office/drawing/2014/main" id="{A6F4B027-DEC1-42C9-B102-5062BF0ECFAE}"/>
                </a:ext>
              </a:extLst>
            </p:cNvPr>
            <p:cNvCxnSpPr>
              <a:stCxn id="99" idx="2"/>
              <a:endCxn id="102" idx="0"/>
            </p:cNvCxnSpPr>
            <p:nvPr/>
          </p:nvCxnSpPr>
          <p:spPr>
            <a:xfrm>
              <a:off x="4555826" y="3866756"/>
              <a:ext cx="0" cy="1690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직선 화살표 연결선 111">
              <a:extLst>
                <a:ext uri="{FF2B5EF4-FFF2-40B4-BE49-F238E27FC236}">
                  <a16:creationId xmlns:a16="http://schemas.microsoft.com/office/drawing/2014/main" id="{53201F90-61C1-4451-99E3-D0AEBBCD0A65}"/>
                </a:ext>
              </a:extLst>
            </p:cNvPr>
            <p:cNvCxnSpPr>
              <a:stCxn id="102" idx="2"/>
              <a:endCxn id="100" idx="0"/>
            </p:cNvCxnSpPr>
            <p:nvPr/>
          </p:nvCxnSpPr>
          <p:spPr>
            <a:xfrm flipH="1">
              <a:off x="4555824" y="4421045"/>
              <a:ext cx="2" cy="1926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직선 화살표 연결선 112">
              <a:extLst>
                <a:ext uri="{FF2B5EF4-FFF2-40B4-BE49-F238E27FC236}">
                  <a16:creationId xmlns:a16="http://schemas.microsoft.com/office/drawing/2014/main" id="{48AF988B-8030-4247-A4B2-9B8654F8374F}"/>
                </a:ext>
              </a:extLst>
            </p:cNvPr>
            <p:cNvCxnSpPr>
              <a:stCxn id="106" idx="2"/>
              <a:endCxn id="108" idx="0"/>
            </p:cNvCxnSpPr>
            <p:nvPr/>
          </p:nvCxnSpPr>
          <p:spPr>
            <a:xfrm flipH="1">
              <a:off x="7088006" y="3308284"/>
              <a:ext cx="1" cy="1690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직선 화살표 연결선 113">
              <a:extLst>
                <a:ext uri="{FF2B5EF4-FFF2-40B4-BE49-F238E27FC236}">
                  <a16:creationId xmlns:a16="http://schemas.microsoft.com/office/drawing/2014/main" id="{A11E6E35-0E31-48F5-810A-E9BED7F679AC}"/>
                </a:ext>
              </a:extLst>
            </p:cNvPr>
            <p:cNvCxnSpPr>
              <a:stCxn id="108" idx="2"/>
              <a:endCxn id="107" idx="0"/>
            </p:cNvCxnSpPr>
            <p:nvPr/>
          </p:nvCxnSpPr>
          <p:spPr>
            <a:xfrm>
              <a:off x="7088006" y="3862575"/>
              <a:ext cx="1" cy="1732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직선 화살표 연결선 114">
              <a:extLst>
                <a:ext uri="{FF2B5EF4-FFF2-40B4-BE49-F238E27FC236}">
                  <a16:creationId xmlns:a16="http://schemas.microsoft.com/office/drawing/2014/main" id="{B2363E92-7D99-46CE-A7C1-036700359BDF}"/>
                </a:ext>
              </a:extLst>
            </p:cNvPr>
            <p:cNvCxnSpPr>
              <a:stCxn id="107" idx="2"/>
              <a:endCxn id="109" idx="0"/>
            </p:cNvCxnSpPr>
            <p:nvPr/>
          </p:nvCxnSpPr>
          <p:spPr>
            <a:xfrm flipH="1">
              <a:off x="7088004" y="4421045"/>
              <a:ext cx="3" cy="1727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꺾인 연결선 53">
              <a:extLst>
                <a:ext uri="{FF2B5EF4-FFF2-40B4-BE49-F238E27FC236}">
                  <a16:creationId xmlns:a16="http://schemas.microsoft.com/office/drawing/2014/main" id="{8799974C-B2A6-4D55-9EB1-5121E47DB1B8}"/>
                </a:ext>
              </a:extLst>
            </p:cNvPr>
            <p:cNvCxnSpPr>
              <a:stCxn id="98" idx="3"/>
              <a:endCxn id="104" idx="0"/>
            </p:cNvCxnSpPr>
            <p:nvPr/>
          </p:nvCxnSpPr>
          <p:spPr>
            <a:xfrm>
              <a:off x="5683297" y="1986564"/>
              <a:ext cx="1407091" cy="378004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직선 화살표 연결선 116">
              <a:extLst>
                <a:ext uri="{FF2B5EF4-FFF2-40B4-BE49-F238E27FC236}">
                  <a16:creationId xmlns:a16="http://schemas.microsoft.com/office/drawing/2014/main" id="{AB9C0C7A-1B9C-4C16-A4CD-C37412ABB5C2}"/>
                </a:ext>
              </a:extLst>
            </p:cNvPr>
            <p:cNvCxnSpPr>
              <a:stCxn id="104" idx="2"/>
              <a:endCxn id="106" idx="0"/>
            </p:cNvCxnSpPr>
            <p:nvPr/>
          </p:nvCxnSpPr>
          <p:spPr>
            <a:xfrm flipH="1">
              <a:off x="7088007" y="2749814"/>
              <a:ext cx="2381" cy="1732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8" name="직사각형 117">
              <a:extLst>
                <a:ext uri="{FF2B5EF4-FFF2-40B4-BE49-F238E27FC236}">
                  <a16:creationId xmlns:a16="http://schemas.microsoft.com/office/drawing/2014/main" id="{4797B472-2342-4B93-9930-A3F532C0BF2B}"/>
                </a:ext>
              </a:extLst>
            </p:cNvPr>
            <p:cNvSpPr/>
            <p:nvPr/>
          </p:nvSpPr>
          <p:spPr>
            <a:xfrm>
              <a:off x="5838759" y="5080073"/>
              <a:ext cx="2509641" cy="1081012"/>
            </a:xfrm>
            <a:prstGeom prst="rect">
              <a:avLst/>
            </a:prstGeom>
            <a:noFill/>
            <a:ln w="28575">
              <a:solidFill>
                <a:srgbClr val="FF229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1" name="내용 개체 틀 2">
            <a:extLst>
              <a:ext uri="{FF2B5EF4-FFF2-40B4-BE49-F238E27FC236}">
                <a16:creationId xmlns:a16="http://schemas.microsoft.com/office/drawing/2014/main" id="{85C6EB66-8F94-499F-8E62-29A03F79C96E}"/>
              </a:ext>
            </a:extLst>
          </p:cNvPr>
          <p:cNvSpPr txBox="1">
            <a:spLocks/>
          </p:cNvSpPr>
          <p:nvPr/>
        </p:nvSpPr>
        <p:spPr bwMode="auto">
          <a:xfrm>
            <a:off x="1097835" y="1931982"/>
            <a:ext cx="22556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533400" indent="-5334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2600" b="1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+mn-cs"/>
              </a:defRPr>
            </a:lvl1pPr>
            <a:lvl2pPr marL="914400" indent="-4572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Blip>
                <a:blip r:embed="rId4"/>
              </a:buBlip>
              <a:defRPr kumimoji="1" sz="20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2954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7526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2098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6670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800" kern="0" dirty="0">
                <a:solidFill>
                  <a:srgbClr val="21533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Green Box: </a:t>
            </a:r>
            <a:r>
              <a:rPr lang="en-US" altLang="ko-KR" sz="1800" b="0" kern="0" dirty="0">
                <a:solidFill>
                  <a:srgbClr val="49494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updates</a:t>
            </a: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3CE0DF26-1C8B-4480-ABD5-268F44073171}"/>
              </a:ext>
            </a:extLst>
          </p:cNvPr>
          <p:cNvSpPr/>
          <p:nvPr/>
        </p:nvSpPr>
        <p:spPr>
          <a:xfrm>
            <a:off x="9071398" y="5051210"/>
            <a:ext cx="2254947" cy="385246"/>
          </a:xfrm>
          <a:prstGeom prst="rect">
            <a:avLst/>
          </a:prstGeom>
          <a:solidFill>
            <a:srgbClr val="21533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BTDF Correction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cxnSp>
        <p:nvCxnSpPr>
          <p:cNvPr id="56" name="직선 화살표 연결선 55">
            <a:extLst>
              <a:ext uri="{FF2B5EF4-FFF2-40B4-BE49-F238E27FC236}">
                <a16:creationId xmlns:a16="http://schemas.microsoft.com/office/drawing/2014/main" id="{E3C3D4EA-415E-44A6-8A81-8039960D8E5A}"/>
              </a:ext>
            </a:extLst>
          </p:cNvPr>
          <p:cNvCxnSpPr>
            <a:cxnSpLocks/>
            <a:stCxn id="109" idx="2"/>
            <a:endCxn id="55" idx="0"/>
          </p:cNvCxnSpPr>
          <p:nvPr/>
        </p:nvCxnSpPr>
        <p:spPr>
          <a:xfrm>
            <a:off x="10196485" y="4880329"/>
            <a:ext cx="2387" cy="170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D95E40EB-AA45-40E0-B16A-CA056A54CDCB}"/>
              </a:ext>
            </a:extLst>
          </p:cNvPr>
          <p:cNvSpPr/>
          <p:nvPr/>
        </p:nvSpPr>
        <p:spPr>
          <a:xfrm>
            <a:off x="9071398" y="5607338"/>
            <a:ext cx="2254947" cy="385246"/>
          </a:xfrm>
          <a:prstGeom prst="rect">
            <a:avLst/>
          </a:prstGeom>
          <a:solidFill>
            <a:srgbClr val="21533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Degradation Correction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cxnSp>
        <p:nvCxnSpPr>
          <p:cNvPr id="59" name="직선 화살표 연결선 58">
            <a:extLst>
              <a:ext uri="{FF2B5EF4-FFF2-40B4-BE49-F238E27FC236}">
                <a16:creationId xmlns:a16="http://schemas.microsoft.com/office/drawing/2014/main" id="{F82B2B70-19A3-4722-8D2F-0854BE3F174A}"/>
              </a:ext>
            </a:extLst>
          </p:cNvPr>
          <p:cNvCxnSpPr>
            <a:cxnSpLocks/>
            <a:endCxn id="58" idx="0"/>
          </p:cNvCxnSpPr>
          <p:nvPr/>
        </p:nvCxnSpPr>
        <p:spPr>
          <a:xfrm>
            <a:off x="10196485" y="5436457"/>
            <a:ext cx="2387" cy="170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내용 개체 틀 2">
            <a:extLst>
              <a:ext uri="{FF2B5EF4-FFF2-40B4-BE49-F238E27FC236}">
                <a16:creationId xmlns:a16="http://schemas.microsoft.com/office/drawing/2014/main" id="{93783CB2-A5C6-44D9-B890-889711513B94}"/>
              </a:ext>
            </a:extLst>
          </p:cNvPr>
          <p:cNvSpPr txBox="1">
            <a:spLocks/>
          </p:cNvSpPr>
          <p:nvPr/>
        </p:nvSpPr>
        <p:spPr bwMode="auto">
          <a:xfrm>
            <a:off x="6713543" y="5503770"/>
            <a:ext cx="22862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533400" indent="-5334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2600" b="1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+mn-cs"/>
              </a:defRPr>
            </a:lvl1pPr>
            <a:lvl2pPr marL="914400" indent="-4572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Blip>
                <a:blip r:embed="rId4"/>
              </a:buBlip>
              <a:defRPr kumimoji="1" sz="20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2954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7526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2098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6670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800" kern="0" dirty="0">
                <a:solidFill>
                  <a:srgbClr val="FF22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Empirical correction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800" kern="0" dirty="0">
                <a:solidFill>
                  <a:srgbClr val="FF22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(On-going update)</a:t>
            </a:r>
            <a:endParaRPr lang="en-US" altLang="ko-KR" sz="1800" b="0" kern="0" dirty="0">
              <a:solidFill>
                <a:srgbClr val="FF229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293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8F833-767F-DB9B-629E-D229E0C81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5CDCEBDC-8C23-7208-C87A-6F024D0D111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GEMS: Five Years of Operation 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7DF1BC19-3D5B-5A2E-68C3-C24BBDE23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65" y="1056172"/>
            <a:ext cx="11745571" cy="523220"/>
          </a:xfrm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Level 0 &amp; observation frequency</a:t>
            </a:r>
          </a:p>
        </p:txBody>
      </p:sp>
      <p:sp>
        <p:nvSpPr>
          <p:cNvPr id="39" name="슬라이드 번호 개체 틀 3">
            <a:extLst>
              <a:ext uri="{FF2B5EF4-FFF2-40B4-BE49-F238E27FC236}">
                <a16:creationId xmlns:a16="http://schemas.microsoft.com/office/drawing/2014/main" id="{E7AC1529-65CC-4B93-8FA5-F641240A9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2EA28F-89A9-4974-A680-55D08E72CFDF}"/>
              </a:ext>
            </a:extLst>
          </p:cNvPr>
          <p:cNvSpPr txBox="1"/>
          <p:nvPr/>
        </p:nvSpPr>
        <p:spPr>
          <a:xfrm>
            <a:off x="2406697" y="2270154"/>
            <a:ext cx="1315332" cy="408623"/>
          </a:xfrm>
          <a:prstGeom prst="roundRect">
            <a:avLst/>
          </a:prstGeom>
          <a:solidFill>
            <a:srgbClr val="21533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Earth</a:t>
            </a:r>
            <a:endParaRPr lang="ko-KR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E0FA847-795B-459F-967A-C39C9943A402}"/>
              </a:ext>
            </a:extLst>
          </p:cNvPr>
          <p:cNvSpPr txBox="1"/>
          <p:nvPr/>
        </p:nvSpPr>
        <p:spPr>
          <a:xfrm>
            <a:off x="2406697" y="3154146"/>
            <a:ext cx="1327744" cy="715089"/>
          </a:xfrm>
          <a:prstGeom prst="roundRect">
            <a:avLst/>
          </a:prstGeom>
          <a:solidFill>
            <a:srgbClr val="21533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Solar diffusers</a:t>
            </a:r>
            <a:endParaRPr lang="ko-KR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89DB949-819E-45BB-966B-B2F00DB1E030}"/>
              </a:ext>
            </a:extLst>
          </p:cNvPr>
          <p:cNvSpPr txBox="1"/>
          <p:nvPr/>
        </p:nvSpPr>
        <p:spPr>
          <a:xfrm>
            <a:off x="2396557" y="4877275"/>
            <a:ext cx="1324537" cy="408623"/>
          </a:xfrm>
          <a:prstGeom prst="roundRect">
            <a:avLst/>
          </a:prstGeom>
          <a:solidFill>
            <a:srgbClr val="21533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LED</a:t>
            </a:r>
            <a:endParaRPr lang="ko-KR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EF60174-7895-49D4-A6F9-CA809EC5DE2D}"/>
              </a:ext>
            </a:extLst>
          </p:cNvPr>
          <p:cNvSpPr txBox="1"/>
          <p:nvPr/>
        </p:nvSpPr>
        <p:spPr>
          <a:xfrm>
            <a:off x="6024382" y="1813966"/>
            <a:ext cx="1327744" cy="374571"/>
          </a:xfrm>
          <a:prstGeom prst="roundRect">
            <a:avLst/>
          </a:prstGeom>
          <a:solidFill>
            <a:schemeClr val="bg2"/>
          </a:solidFill>
          <a:ln>
            <a:solidFill>
              <a:srgbClr val="49494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Dark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5CA804C4-3195-4BBC-B501-39DEDCF63C66}"/>
              </a:ext>
            </a:extLst>
          </p:cNvPr>
          <p:cNvSpPr txBox="1"/>
          <p:nvPr/>
        </p:nvSpPr>
        <p:spPr>
          <a:xfrm>
            <a:off x="6024382" y="2282094"/>
            <a:ext cx="1327744" cy="374571"/>
          </a:xfrm>
          <a:prstGeom prst="roundRect">
            <a:avLst/>
          </a:prstGeom>
          <a:noFill/>
          <a:ln>
            <a:solidFill>
              <a:srgbClr val="49494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 (L0)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B1A56C7-1312-4C26-85EC-7B349939EA00}"/>
              </a:ext>
            </a:extLst>
          </p:cNvPr>
          <p:cNvSpPr txBox="1"/>
          <p:nvPr/>
        </p:nvSpPr>
        <p:spPr>
          <a:xfrm>
            <a:off x="6024382" y="2926791"/>
            <a:ext cx="1327744" cy="374571"/>
          </a:xfrm>
          <a:prstGeom prst="roundRect">
            <a:avLst/>
          </a:prstGeom>
          <a:solidFill>
            <a:schemeClr val="bg2"/>
          </a:solidFill>
          <a:ln>
            <a:solidFill>
              <a:srgbClr val="49494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Solar Dark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DF0E5582-A00B-4706-8027-C5690CCA72C6}"/>
              </a:ext>
            </a:extLst>
          </p:cNvPr>
          <p:cNvSpPr txBox="1"/>
          <p:nvPr/>
        </p:nvSpPr>
        <p:spPr>
          <a:xfrm>
            <a:off x="6024382" y="3314853"/>
            <a:ext cx="1327744" cy="374571"/>
          </a:xfrm>
          <a:prstGeom prst="roundRect">
            <a:avLst/>
          </a:prstGeom>
          <a:noFill/>
          <a:ln>
            <a:solidFill>
              <a:srgbClr val="49494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WSD (L0)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9F4AF19-A014-45CD-90EB-57F1491AE13C}"/>
              </a:ext>
            </a:extLst>
          </p:cNvPr>
          <p:cNvSpPr txBox="1"/>
          <p:nvPr/>
        </p:nvSpPr>
        <p:spPr>
          <a:xfrm>
            <a:off x="6024382" y="3708980"/>
            <a:ext cx="1327744" cy="374571"/>
          </a:xfrm>
          <a:prstGeom prst="roundRect">
            <a:avLst/>
          </a:prstGeom>
          <a:noFill/>
          <a:ln>
            <a:solidFill>
              <a:srgbClr val="49494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RSD (L0)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31C5A64-2C82-4678-A9C4-7685EB7B6899}"/>
              </a:ext>
            </a:extLst>
          </p:cNvPr>
          <p:cNvSpPr txBox="1"/>
          <p:nvPr/>
        </p:nvSpPr>
        <p:spPr>
          <a:xfrm>
            <a:off x="6024382" y="4432133"/>
            <a:ext cx="1327744" cy="374571"/>
          </a:xfrm>
          <a:prstGeom prst="roundRect">
            <a:avLst/>
          </a:prstGeom>
          <a:solidFill>
            <a:schemeClr val="bg2"/>
          </a:solidFill>
          <a:ln>
            <a:solidFill>
              <a:srgbClr val="49494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LED Dark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BA7E20B1-73E8-451F-B39E-B66EA25E23DA}"/>
              </a:ext>
            </a:extLst>
          </p:cNvPr>
          <p:cNvSpPr txBox="1"/>
          <p:nvPr/>
        </p:nvSpPr>
        <p:spPr>
          <a:xfrm>
            <a:off x="6024382" y="4894132"/>
            <a:ext cx="1327744" cy="374571"/>
          </a:xfrm>
          <a:prstGeom prst="roundRect">
            <a:avLst/>
          </a:prstGeom>
          <a:noFill/>
          <a:ln>
            <a:solidFill>
              <a:srgbClr val="49494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LED (L0) 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83F60AD5-40EF-4AD0-8373-4EC945D6E2E5}"/>
              </a:ext>
            </a:extLst>
          </p:cNvPr>
          <p:cNvCxnSpPr>
            <a:cxnSpLocks/>
            <a:stCxn id="2" idx="3"/>
            <a:endCxn id="120" idx="1"/>
          </p:cNvCxnSpPr>
          <p:nvPr/>
        </p:nvCxnSpPr>
        <p:spPr>
          <a:xfrm flipV="1">
            <a:off x="3722029" y="2469380"/>
            <a:ext cx="2302353" cy="50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연결선: 꺾임 8">
            <a:extLst>
              <a:ext uri="{FF2B5EF4-FFF2-40B4-BE49-F238E27FC236}">
                <a16:creationId xmlns:a16="http://schemas.microsoft.com/office/drawing/2014/main" id="{80591398-92CA-4358-A284-C6102F96BAD5}"/>
              </a:ext>
            </a:extLst>
          </p:cNvPr>
          <p:cNvCxnSpPr>
            <a:cxnSpLocks/>
            <a:stCxn id="2" idx="3"/>
            <a:endCxn id="119" idx="1"/>
          </p:cNvCxnSpPr>
          <p:nvPr/>
        </p:nvCxnSpPr>
        <p:spPr>
          <a:xfrm flipV="1">
            <a:off x="3722029" y="2001252"/>
            <a:ext cx="2302353" cy="47321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9B48D63E-CFC8-44EF-9584-7567A304EE9F}"/>
              </a:ext>
            </a:extLst>
          </p:cNvPr>
          <p:cNvCxnSpPr>
            <a:cxnSpLocks/>
            <a:stCxn id="75" idx="3"/>
            <a:endCxn id="124" idx="1"/>
          </p:cNvCxnSpPr>
          <p:nvPr/>
        </p:nvCxnSpPr>
        <p:spPr>
          <a:xfrm flipV="1">
            <a:off x="3734441" y="3502139"/>
            <a:ext cx="2289941" cy="9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연결선: 꺾임 12">
            <a:extLst>
              <a:ext uri="{FF2B5EF4-FFF2-40B4-BE49-F238E27FC236}">
                <a16:creationId xmlns:a16="http://schemas.microsoft.com/office/drawing/2014/main" id="{153DDA77-A44A-4061-958B-AEA27D9E925A}"/>
              </a:ext>
            </a:extLst>
          </p:cNvPr>
          <p:cNvCxnSpPr>
            <a:cxnSpLocks/>
            <a:stCxn id="75" idx="3"/>
            <a:endCxn id="122" idx="1"/>
          </p:cNvCxnSpPr>
          <p:nvPr/>
        </p:nvCxnSpPr>
        <p:spPr>
          <a:xfrm flipV="1">
            <a:off x="3734441" y="3114077"/>
            <a:ext cx="2289941" cy="39761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연결선: 꺾임 14">
            <a:extLst>
              <a:ext uri="{FF2B5EF4-FFF2-40B4-BE49-F238E27FC236}">
                <a16:creationId xmlns:a16="http://schemas.microsoft.com/office/drawing/2014/main" id="{312FE136-DE4F-4453-AF01-6D66E2165C2A}"/>
              </a:ext>
            </a:extLst>
          </p:cNvPr>
          <p:cNvCxnSpPr>
            <a:cxnSpLocks/>
            <a:stCxn id="75" idx="3"/>
            <a:endCxn id="125" idx="1"/>
          </p:cNvCxnSpPr>
          <p:nvPr/>
        </p:nvCxnSpPr>
        <p:spPr>
          <a:xfrm>
            <a:off x="3734441" y="3511691"/>
            <a:ext cx="2289941" cy="38457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389B78D3-D340-42A1-9791-5E89A63C6C4A}"/>
              </a:ext>
            </a:extLst>
          </p:cNvPr>
          <p:cNvCxnSpPr>
            <a:cxnSpLocks/>
            <a:stCxn id="85" idx="3"/>
            <a:endCxn id="127" idx="1"/>
          </p:cNvCxnSpPr>
          <p:nvPr/>
        </p:nvCxnSpPr>
        <p:spPr>
          <a:xfrm flipV="1">
            <a:off x="3721094" y="5081418"/>
            <a:ext cx="2303288" cy="1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연결선: 꺾임 20">
            <a:extLst>
              <a:ext uri="{FF2B5EF4-FFF2-40B4-BE49-F238E27FC236}">
                <a16:creationId xmlns:a16="http://schemas.microsoft.com/office/drawing/2014/main" id="{AE729E4B-D196-4398-BB79-E634C675BC6E}"/>
              </a:ext>
            </a:extLst>
          </p:cNvPr>
          <p:cNvCxnSpPr>
            <a:cxnSpLocks/>
            <a:stCxn id="85" idx="3"/>
            <a:endCxn id="126" idx="1"/>
          </p:cNvCxnSpPr>
          <p:nvPr/>
        </p:nvCxnSpPr>
        <p:spPr>
          <a:xfrm flipV="1">
            <a:off x="3721094" y="4619419"/>
            <a:ext cx="2303288" cy="46216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8" name="내용 개체 틀 2">
            <a:extLst>
              <a:ext uri="{FF2B5EF4-FFF2-40B4-BE49-F238E27FC236}">
                <a16:creationId xmlns:a16="http://schemas.microsoft.com/office/drawing/2014/main" id="{DE443D5E-9344-47C9-BC75-C7EC6218EDC9}"/>
              </a:ext>
            </a:extLst>
          </p:cNvPr>
          <p:cNvSpPr txBox="1">
            <a:spLocks/>
          </p:cNvSpPr>
          <p:nvPr/>
        </p:nvSpPr>
        <p:spPr bwMode="auto">
          <a:xfrm>
            <a:off x="169286" y="3985742"/>
            <a:ext cx="20423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533400" indent="-5334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2600" b="1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+mn-cs"/>
              </a:defRPr>
            </a:lvl1pPr>
            <a:lvl2pPr marL="914400" indent="-4572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Blip>
                <a:blip r:embed="rId4"/>
              </a:buBlip>
              <a:defRPr kumimoji="1" sz="20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2954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7526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2098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6670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800" kern="0" dirty="0">
                <a:solidFill>
                  <a:srgbClr val="FF22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Onboard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800" kern="0" dirty="0">
                <a:solidFill>
                  <a:srgbClr val="FF22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Calibration System</a:t>
            </a:r>
            <a:endParaRPr lang="en-US" altLang="ko-KR" sz="1800" b="0" kern="0" dirty="0">
              <a:solidFill>
                <a:srgbClr val="FF229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06E9D44-DA98-4095-960E-21808B4D7689}"/>
              </a:ext>
            </a:extLst>
          </p:cNvPr>
          <p:cNvSpPr txBox="1"/>
          <p:nvPr/>
        </p:nvSpPr>
        <p:spPr>
          <a:xfrm>
            <a:off x="7444407" y="1823457"/>
            <a:ext cx="464309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times a day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9717E1C-DD02-4788-96EF-4700B718E921}"/>
              </a:ext>
            </a:extLst>
          </p:cNvPr>
          <p:cNvSpPr txBox="1"/>
          <p:nvPr/>
        </p:nvSpPr>
        <p:spPr>
          <a:xfrm>
            <a:off x="7441558" y="2274143"/>
            <a:ext cx="464637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times a day during daytime (mostly 23, 00-07 UTC)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16833E4-4FC7-4486-8A98-EC75CBB91F84}"/>
              </a:ext>
            </a:extLst>
          </p:cNvPr>
          <p:cNvSpPr txBox="1"/>
          <p:nvPr/>
        </p:nvSpPr>
        <p:spPr>
          <a:xfrm>
            <a:off x="7438709" y="2947171"/>
            <a:ext cx="464967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 day (right before solar observation)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F8E396B8-E8C0-4029-A012-CBF6F5DBB450}"/>
              </a:ext>
            </a:extLst>
          </p:cNvPr>
          <p:cNvSpPr txBox="1"/>
          <p:nvPr/>
        </p:nvSpPr>
        <p:spPr>
          <a:xfrm>
            <a:off x="7438709" y="3328220"/>
            <a:ext cx="464637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 day (mostly 13-14 UTC before local midnight)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0C4998C8-2F0C-47C7-B737-8F812AC1F36B}"/>
              </a:ext>
            </a:extLst>
          </p:cNvPr>
          <p:cNvSpPr txBox="1"/>
          <p:nvPr/>
        </p:nvSpPr>
        <p:spPr>
          <a:xfrm>
            <a:off x="7438709" y="3720248"/>
            <a:ext cx="464637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time a year (near the Equinox)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200E65B-A2E1-40CE-A3C6-6FD65A48B12E}"/>
              </a:ext>
            </a:extLst>
          </p:cNvPr>
          <p:cNvSpPr txBox="1"/>
          <p:nvPr/>
        </p:nvSpPr>
        <p:spPr>
          <a:xfrm>
            <a:off x="7438709" y="4433955"/>
            <a:ext cx="464967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 week (right after LED observation)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F5029693-3341-48EA-9856-9AA8CA4A7DA8}"/>
              </a:ext>
            </a:extLst>
          </p:cNvPr>
          <p:cNvSpPr txBox="1"/>
          <p:nvPr/>
        </p:nvSpPr>
        <p:spPr>
          <a:xfrm>
            <a:off x="7438709" y="4894132"/>
            <a:ext cx="464637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 week (17 UTC)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6" name="직사각형 135">
            <a:extLst>
              <a:ext uri="{FF2B5EF4-FFF2-40B4-BE49-F238E27FC236}">
                <a16:creationId xmlns:a16="http://schemas.microsoft.com/office/drawing/2014/main" id="{3B920956-5085-4147-9ED9-318E72D61103}"/>
              </a:ext>
            </a:extLst>
          </p:cNvPr>
          <p:cNvSpPr/>
          <p:nvPr/>
        </p:nvSpPr>
        <p:spPr>
          <a:xfrm>
            <a:off x="2211925" y="2819620"/>
            <a:ext cx="9718819" cy="3048292"/>
          </a:xfrm>
          <a:prstGeom prst="rect">
            <a:avLst/>
          </a:prstGeom>
          <a:noFill/>
          <a:ln w="28575">
            <a:solidFill>
              <a:srgbClr val="FF22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3B02DDD-D6B3-4132-96F5-6A22672EF1D5}"/>
              </a:ext>
            </a:extLst>
          </p:cNvPr>
          <p:cNvSpPr txBox="1"/>
          <p:nvPr/>
        </p:nvSpPr>
        <p:spPr>
          <a:xfrm>
            <a:off x="6003361" y="1261119"/>
            <a:ext cx="132774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Level 0</a:t>
            </a:r>
            <a:endParaRPr lang="ko-KR" altLang="en-US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13D3D3-5AB9-4B56-989E-E43EFD7E2B5E}"/>
              </a:ext>
            </a:extLst>
          </p:cNvPr>
          <p:cNvSpPr txBox="1"/>
          <p:nvPr/>
        </p:nvSpPr>
        <p:spPr>
          <a:xfrm>
            <a:off x="2364473" y="3867812"/>
            <a:ext cx="342260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2153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To monitor sensor response changes and channel band centers. </a:t>
            </a:r>
            <a:endParaRPr lang="ko-KR" altLang="en-US" sz="1600" b="1" dirty="0">
              <a:solidFill>
                <a:srgbClr val="21533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00D08A-81BD-4987-ADCA-111ADD8CB45E}"/>
              </a:ext>
            </a:extLst>
          </p:cNvPr>
          <p:cNvSpPr txBox="1"/>
          <p:nvPr/>
        </p:nvSpPr>
        <p:spPr>
          <a:xfrm>
            <a:off x="7347172" y="1274228"/>
            <a:ext cx="132774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Frequency</a:t>
            </a:r>
            <a:endParaRPr lang="ko-KR" altLang="en-US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1E9A06-7BFF-4AE2-BC69-D75C5F923F1F}"/>
              </a:ext>
            </a:extLst>
          </p:cNvPr>
          <p:cNvSpPr txBox="1"/>
          <p:nvPr/>
        </p:nvSpPr>
        <p:spPr>
          <a:xfrm>
            <a:off x="2406697" y="5283136"/>
            <a:ext cx="342260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2153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To verify pixel aliveness and monitor non-linearity.</a:t>
            </a:r>
            <a:endParaRPr lang="ko-KR" altLang="en-US" sz="1600" b="1" dirty="0">
              <a:solidFill>
                <a:srgbClr val="21533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9E5540-5A76-4729-9E2F-8D7F5906FF88}"/>
              </a:ext>
            </a:extLst>
          </p:cNvPr>
          <p:cNvSpPr txBox="1"/>
          <p:nvPr/>
        </p:nvSpPr>
        <p:spPr>
          <a:xfrm>
            <a:off x="2015623" y="5973453"/>
            <a:ext cx="906947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Long-term observation data have been accumulated  - over 4.5 years </a:t>
            </a:r>
          </a:p>
        </p:txBody>
      </p:sp>
    </p:spTree>
    <p:extLst>
      <p:ext uri="{BB962C8B-B14F-4D97-AF65-F5344CB8AC3E}">
        <p14:creationId xmlns:p14="http://schemas.microsoft.com/office/powerpoint/2010/main" val="4189932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8F833-767F-DB9B-629E-D229E0C81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5CDCEBDC-8C23-7208-C87A-6F024D0D111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Long-term Monitoring: Telemetry (related to temperature)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7DF1BC19-3D5B-5A2E-68C3-C24BBDE23982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Temperature variations - FPA &amp; FPE (Close to CCD)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9FEC1359-83EE-780D-0072-094CC2BAE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2" name="내용 개체 틀 2">
            <a:extLst>
              <a:ext uri="{FF2B5EF4-FFF2-40B4-BE49-F238E27FC236}">
                <a16:creationId xmlns:a16="http://schemas.microsoft.com/office/drawing/2014/main" id="{44E38F9C-DC5B-BA73-5ABF-491ADA03D209}"/>
              </a:ext>
            </a:extLst>
          </p:cNvPr>
          <p:cNvSpPr txBox="1">
            <a:spLocks/>
          </p:cNvSpPr>
          <p:nvPr/>
        </p:nvSpPr>
        <p:spPr bwMode="auto">
          <a:xfrm>
            <a:off x="8099778" y="6118074"/>
            <a:ext cx="20905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533400" indent="-5334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2600" b="1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+mn-cs"/>
              </a:defRPr>
            </a:lvl1pPr>
            <a:lvl2pPr marL="914400" indent="-4572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Blip>
                <a:blip r:embed="rId4"/>
              </a:buBlip>
              <a:defRPr kumimoji="1" sz="20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2954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7526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2098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6670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 i="1" kern="0" dirty="0">
                <a:ea typeface="Calibri" panose="020F0502020204030204" pitchFamily="34" charset="0"/>
                <a:cs typeface="Calibri" panose="020F0502020204030204" pitchFamily="34" charset="0"/>
              </a:rPr>
              <a:t>Courtesy: </a:t>
            </a:r>
            <a:r>
              <a:rPr lang="en-US" altLang="ko-KR" sz="1600" b="0" i="1" kern="0" dirty="0">
                <a:ea typeface="Calibri" panose="020F0502020204030204" pitchFamily="34" charset="0"/>
                <a:cs typeface="Calibri" panose="020F0502020204030204" pitchFamily="34" charset="0"/>
              </a:rPr>
              <a:t>J. Seo (NIER)</a:t>
            </a:r>
          </a:p>
        </p:txBody>
      </p:sp>
      <p:pic>
        <p:nvPicPr>
          <p:cNvPr id="25" name="내용 개체 틀 4">
            <a:extLst>
              <a:ext uri="{FF2B5EF4-FFF2-40B4-BE49-F238E27FC236}">
                <a16:creationId xmlns:a16="http://schemas.microsoft.com/office/drawing/2014/main" id="{D2CA8D7F-46D6-4415-AAEE-36A0F44E86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16" y="1595572"/>
            <a:ext cx="5498073" cy="2749037"/>
          </a:xfrm>
          <a:prstGeom prst="rect">
            <a:avLst/>
          </a:prstGeom>
        </p:spPr>
      </p:pic>
      <p:sp>
        <p:nvSpPr>
          <p:cNvPr id="27" name="직사각형 12">
            <a:extLst>
              <a:ext uri="{FF2B5EF4-FFF2-40B4-BE49-F238E27FC236}">
                <a16:creationId xmlns:a16="http://schemas.microsoft.com/office/drawing/2014/main" id="{AA82F0B7-782A-4997-B0DC-627A0EA75454}"/>
              </a:ext>
            </a:extLst>
          </p:cNvPr>
          <p:cNvSpPr/>
          <p:nvPr/>
        </p:nvSpPr>
        <p:spPr>
          <a:xfrm>
            <a:off x="3353412" y="3322585"/>
            <a:ext cx="905164" cy="323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-21.248</a:t>
            </a:r>
            <a:endParaRPr lang="ko-KR" altLang="en-US" sz="11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직사각형 13">
            <a:extLst>
              <a:ext uri="{FF2B5EF4-FFF2-40B4-BE49-F238E27FC236}">
                <a16:creationId xmlns:a16="http://schemas.microsoft.com/office/drawing/2014/main" id="{FF96873A-D5C8-4753-AD17-21797354325C}"/>
              </a:ext>
            </a:extLst>
          </p:cNvPr>
          <p:cNvSpPr/>
          <p:nvPr/>
        </p:nvSpPr>
        <p:spPr>
          <a:xfrm>
            <a:off x="4487219" y="3322585"/>
            <a:ext cx="905164" cy="323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-21.251</a:t>
            </a:r>
            <a:endParaRPr lang="ko-KR" altLang="en-US" sz="11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" name="직사각형 14">
            <a:extLst>
              <a:ext uri="{FF2B5EF4-FFF2-40B4-BE49-F238E27FC236}">
                <a16:creationId xmlns:a16="http://schemas.microsoft.com/office/drawing/2014/main" id="{F4B0DCDA-9246-4651-A3D8-A5FAE5E1C627}"/>
              </a:ext>
            </a:extLst>
          </p:cNvPr>
          <p:cNvSpPr/>
          <p:nvPr/>
        </p:nvSpPr>
        <p:spPr>
          <a:xfrm>
            <a:off x="5435046" y="3322585"/>
            <a:ext cx="905164" cy="323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-21.251</a:t>
            </a:r>
            <a:endParaRPr lang="ko-KR" altLang="en-US" sz="11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직사각형 15">
            <a:extLst>
              <a:ext uri="{FF2B5EF4-FFF2-40B4-BE49-F238E27FC236}">
                <a16:creationId xmlns:a16="http://schemas.microsoft.com/office/drawing/2014/main" id="{072EDF8A-DE2B-43F9-BD2A-6343705BDB08}"/>
              </a:ext>
            </a:extLst>
          </p:cNvPr>
          <p:cNvSpPr/>
          <p:nvPr/>
        </p:nvSpPr>
        <p:spPr>
          <a:xfrm>
            <a:off x="3920938" y="1944148"/>
            <a:ext cx="905164" cy="323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-20.903</a:t>
            </a:r>
            <a:endParaRPr lang="ko-KR" altLang="en-US" sz="11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1" name="직사각형 16">
            <a:extLst>
              <a:ext uri="{FF2B5EF4-FFF2-40B4-BE49-F238E27FC236}">
                <a16:creationId xmlns:a16="http://schemas.microsoft.com/office/drawing/2014/main" id="{40A2A5E8-151B-493A-BE55-457558D28481}"/>
              </a:ext>
            </a:extLst>
          </p:cNvPr>
          <p:cNvSpPr/>
          <p:nvPr/>
        </p:nvSpPr>
        <p:spPr>
          <a:xfrm>
            <a:off x="4941849" y="1944148"/>
            <a:ext cx="905164" cy="323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-20.896</a:t>
            </a:r>
            <a:endParaRPr lang="ko-KR" altLang="en-US" sz="11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직사각형 17">
            <a:extLst>
              <a:ext uri="{FF2B5EF4-FFF2-40B4-BE49-F238E27FC236}">
                <a16:creationId xmlns:a16="http://schemas.microsoft.com/office/drawing/2014/main" id="{5012608F-331C-4068-A54C-88339CE2B91F}"/>
              </a:ext>
            </a:extLst>
          </p:cNvPr>
          <p:cNvSpPr/>
          <p:nvPr/>
        </p:nvSpPr>
        <p:spPr>
          <a:xfrm>
            <a:off x="5962758" y="1944148"/>
            <a:ext cx="905164" cy="323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-20.901</a:t>
            </a:r>
            <a:endParaRPr lang="ko-KR" altLang="en-US" sz="11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3" name="직사각형 18">
            <a:extLst>
              <a:ext uri="{FF2B5EF4-FFF2-40B4-BE49-F238E27FC236}">
                <a16:creationId xmlns:a16="http://schemas.microsoft.com/office/drawing/2014/main" id="{EC8EEC32-9EE8-4D4C-8723-D9913E9986EA}"/>
              </a:ext>
            </a:extLst>
          </p:cNvPr>
          <p:cNvSpPr/>
          <p:nvPr/>
        </p:nvSpPr>
        <p:spPr>
          <a:xfrm>
            <a:off x="6429368" y="3322585"/>
            <a:ext cx="905164" cy="323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-21.244</a:t>
            </a:r>
            <a:endParaRPr lang="ko-KR" altLang="en-US" sz="11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" name="직사각형 21">
            <a:extLst>
              <a:ext uri="{FF2B5EF4-FFF2-40B4-BE49-F238E27FC236}">
                <a16:creationId xmlns:a16="http://schemas.microsoft.com/office/drawing/2014/main" id="{8CE80B00-CFC4-4FCD-8754-6990108FD3CF}"/>
              </a:ext>
            </a:extLst>
          </p:cNvPr>
          <p:cNvSpPr/>
          <p:nvPr/>
        </p:nvSpPr>
        <p:spPr>
          <a:xfrm>
            <a:off x="3086008" y="1944148"/>
            <a:ext cx="905164" cy="323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-20.906</a:t>
            </a:r>
            <a:endParaRPr lang="ko-KR" altLang="en-US" sz="11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B0B043B-BC9D-4A65-8A08-A4E712CF8A5E}"/>
                  </a:ext>
                </a:extLst>
              </p:cNvPr>
              <p:cNvSpPr txBox="1"/>
              <p:nvPr/>
            </p:nvSpPr>
            <p:spPr>
              <a:xfrm>
                <a:off x="5392383" y="3577237"/>
                <a:ext cx="250585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Requirement: 20.5 </a:t>
                </a:r>
                <a14:m>
                  <m:oMath xmlns:m="http://schemas.openxmlformats.org/officeDocument/2006/math">
                    <m:r>
                      <a:rPr lang="en-US" altLang="ko-K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en-US" altLang="ko-KR" sz="16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1</a:t>
                </a:r>
                <a14:m>
                  <m:oMath xmlns:m="http://schemas.openxmlformats.org/officeDocument/2006/math">
                    <m:r>
                      <a:rPr lang="en-US" altLang="ko-K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°</m:t>
                    </m:r>
                    <m:r>
                      <a:rPr lang="en-US" altLang="ko-K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𝑪</m:t>
                    </m:r>
                  </m:oMath>
                </a14:m>
                <a:endParaRPr lang="ko-KR" altLang="en-US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B0B043B-BC9D-4A65-8A08-A4E712CF8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383" y="3577237"/>
                <a:ext cx="2505851" cy="338554"/>
              </a:xfrm>
              <a:prstGeom prst="rect">
                <a:avLst/>
              </a:prstGeom>
              <a:blipFill>
                <a:blip r:embed="rId7"/>
                <a:stretch>
                  <a:fillRect t="-5455" b="-2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B88D4965-890D-4D3A-B85F-5A4A1E00A598}"/>
              </a:ext>
            </a:extLst>
          </p:cNvPr>
          <p:cNvSpPr txBox="1"/>
          <p:nvPr/>
        </p:nvSpPr>
        <p:spPr>
          <a:xfrm>
            <a:off x="4160091" y="1571390"/>
            <a:ext cx="2862672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Focal Plane Array (FPA)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내용 개체 틀 4">
            <a:extLst>
              <a:ext uri="{FF2B5EF4-FFF2-40B4-BE49-F238E27FC236}">
                <a16:creationId xmlns:a16="http://schemas.microsoft.com/office/drawing/2014/main" id="{1F86B455-D1B5-4E11-BB18-FF32715B6A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16" y="4097019"/>
            <a:ext cx="5498073" cy="2749037"/>
          </a:xfrm>
          <a:prstGeom prst="rect">
            <a:avLst/>
          </a:prstGeom>
        </p:spPr>
      </p:pic>
      <p:cxnSp>
        <p:nvCxnSpPr>
          <p:cNvPr id="38" name="직선 연결선 57">
            <a:extLst>
              <a:ext uri="{FF2B5EF4-FFF2-40B4-BE49-F238E27FC236}">
                <a16:creationId xmlns:a16="http://schemas.microsoft.com/office/drawing/2014/main" id="{435A1EF7-0274-4D98-B18D-B3CD7174B5A2}"/>
              </a:ext>
            </a:extLst>
          </p:cNvPr>
          <p:cNvCxnSpPr>
            <a:cxnSpLocks/>
          </p:cNvCxnSpPr>
          <p:nvPr/>
        </p:nvCxnSpPr>
        <p:spPr>
          <a:xfrm flipV="1">
            <a:off x="3350954" y="5557914"/>
            <a:ext cx="4529487" cy="388713"/>
          </a:xfrm>
          <a:prstGeom prst="line">
            <a:avLst/>
          </a:prstGeom>
          <a:ln w="98425" cap="flat" cmpd="sng" algn="ctr">
            <a:solidFill>
              <a:schemeClr val="accent1">
                <a:alpha val="26782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82EFB8E-C929-4E50-BFF6-047C43729933}"/>
              </a:ext>
            </a:extLst>
          </p:cNvPr>
          <p:cNvSpPr txBox="1"/>
          <p:nvPr/>
        </p:nvSpPr>
        <p:spPr>
          <a:xfrm>
            <a:off x="4158402" y="4074147"/>
            <a:ext cx="2862672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Focal Plane Electronics (FPE)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432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33C90-1A2A-9C8A-5404-1497E6F27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AE6B9B31-F335-11D4-18AE-BEAB73137F1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Long-term Monitoring: Level 0 calibration data 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D5AD0AA2-A651-E516-3E0D-B5CC0FEFD5E9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ko-KR" altLang="en-US" dirty="0"/>
              <a:t> </a:t>
            </a:r>
            <a:r>
              <a:rPr lang="en-US" altLang="ko-KR" dirty="0"/>
              <a:t>Dark currents &amp; LED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D6E8DB69-10FF-1457-6018-883907BC4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04DD73D-E4BA-0417-98C4-0E4ADD1C0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2153"/>
            <a:ext cx="6031754" cy="45238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F4DC887-BD18-CF49-459E-7C8444F57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043" y="1542153"/>
            <a:ext cx="6031753" cy="452381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5F7D677-5A29-2CF9-1B0A-6E9E0BDC9045}"/>
              </a:ext>
            </a:extLst>
          </p:cNvPr>
          <p:cNvSpPr txBox="1"/>
          <p:nvPr/>
        </p:nvSpPr>
        <p:spPr>
          <a:xfrm>
            <a:off x="7075653" y="1648503"/>
            <a:ext cx="4507132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Mean LED relative signals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EB5E2-2A7F-1B2D-8F29-28167C561C93}"/>
              </a:ext>
            </a:extLst>
          </p:cNvPr>
          <p:cNvSpPr txBox="1"/>
          <p:nvPr/>
        </p:nvSpPr>
        <p:spPr>
          <a:xfrm>
            <a:off x="2095374" y="1652885"/>
            <a:ext cx="2862672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Mean dark signals (SDK)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06E9FD-AA19-812A-8C11-BCC565993949}"/>
              </a:ext>
            </a:extLst>
          </p:cNvPr>
          <p:cNvSpPr txBox="1"/>
          <p:nvPr/>
        </p:nvSpPr>
        <p:spPr>
          <a:xfrm>
            <a:off x="7212144" y="2565260"/>
            <a:ext cx="28789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Fluctuations having similar patterns with the FPE Temp.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69FEE-D7B0-00D9-CDE0-A7EBF87FBB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281"/>
          <a:stretch/>
        </p:blipFill>
        <p:spPr>
          <a:xfrm>
            <a:off x="3420568" y="4056979"/>
            <a:ext cx="2819811" cy="2331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37CB6C-19EF-0FA7-125D-E6E54588B09E}"/>
              </a:ext>
            </a:extLst>
          </p:cNvPr>
          <p:cNvSpPr txBox="1"/>
          <p:nvPr/>
        </p:nvSpPr>
        <p:spPr>
          <a:xfrm>
            <a:off x="4053369" y="3514150"/>
            <a:ext cx="18338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atinLnBrk="0"/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by 9.3%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579A26-65D7-20B6-2B3F-27F46B9A6C9B}"/>
              </a:ext>
            </a:extLst>
          </p:cNvPr>
          <p:cNvSpPr txBox="1"/>
          <p:nvPr/>
        </p:nvSpPr>
        <p:spPr>
          <a:xfrm>
            <a:off x="9904163" y="2210698"/>
            <a:ext cx="163626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atinLnBrk="0"/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~0.3% increase</a:t>
            </a:r>
          </a:p>
        </p:txBody>
      </p:sp>
    </p:spTree>
    <p:extLst>
      <p:ext uri="{BB962C8B-B14F-4D97-AF65-F5344CB8AC3E}">
        <p14:creationId xmlns:p14="http://schemas.microsoft.com/office/powerpoint/2010/main" val="3521411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78B88-0A3C-F15A-7949-9A150AC4A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그림 63">
            <a:extLst>
              <a:ext uri="{FF2B5EF4-FFF2-40B4-BE49-F238E27FC236}">
                <a16:creationId xmlns:a16="http://schemas.microsoft.com/office/drawing/2014/main" id="{297E8D0E-299A-0D1F-A061-B676B83B0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0"/>
          <a:stretch/>
        </p:blipFill>
        <p:spPr>
          <a:xfrm>
            <a:off x="5152178" y="4320251"/>
            <a:ext cx="5083200" cy="2320741"/>
          </a:xfrm>
          <a:prstGeom prst="rect">
            <a:avLst/>
          </a:prstGeom>
        </p:spPr>
      </p:pic>
      <p:pic>
        <p:nvPicPr>
          <p:cNvPr id="9" name="그림 7">
            <a:extLst>
              <a:ext uri="{FF2B5EF4-FFF2-40B4-BE49-F238E27FC236}">
                <a16:creationId xmlns:a16="http://schemas.microsoft.com/office/drawing/2014/main" id="{344E2A23-B658-86A5-139F-2C01092C45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0"/>
          <a:stretch/>
        </p:blipFill>
        <p:spPr>
          <a:xfrm>
            <a:off x="5152178" y="1688928"/>
            <a:ext cx="5083200" cy="2320741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C3E0548D-2FC1-2A83-83BB-F5AA192717B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Long-term Monitoring: Level 0 (solar observations)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936E3CCB-0A07-590A-A40C-F208A2BB7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65" y="1056172"/>
            <a:ext cx="11745571" cy="523220"/>
          </a:xfrm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Digital counts of WSD &amp; RSD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84D72D66-BD97-C843-40E4-DF8AA1446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pic>
        <p:nvPicPr>
          <p:cNvPr id="57" name="그림 56">
            <a:extLst>
              <a:ext uri="{FF2B5EF4-FFF2-40B4-BE49-F238E27FC236}">
                <a16:creationId xmlns:a16="http://schemas.microsoft.com/office/drawing/2014/main" id="{386A52E8-13C5-4F59-D34A-47FF7D1F27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3908" y="1672886"/>
            <a:ext cx="3218270" cy="5010299"/>
          </a:xfrm>
          <a:prstGeom prst="rect">
            <a:avLst/>
          </a:prstGeom>
        </p:spPr>
      </p:pic>
      <p:sp>
        <p:nvSpPr>
          <p:cNvPr id="67" name="내용 개체 틀 2">
            <a:extLst>
              <a:ext uri="{FF2B5EF4-FFF2-40B4-BE49-F238E27FC236}">
                <a16:creationId xmlns:a16="http://schemas.microsoft.com/office/drawing/2014/main" id="{A751DA9A-3501-4C88-D7EC-9BE205D5C747}"/>
              </a:ext>
            </a:extLst>
          </p:cNvPr>
          <p:cNvSpPr txBox="1">
            <a:spLocks/>
          </p:cNvSpPr>
          <p:nvPr/>
        </p:nvSpPr>
        <p:spPr bwMode="auto">
          <a:xfrm>
            <a:off x="5746848" y="5103107"/>
            <a:ext cx="15463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533400" indent="-5334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600" b="1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+mn-cs"/>
              </a:defRPr>
            </a:lvl1pPr>
            <a:lvl2pPr marL="914400" indent="-4572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Blip>
                <a:blip r:embed="rId7"/>
              </a:buBlip>
              <a:defRPr kumimoji="1" sz="20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2954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7526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2098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6670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kern="0" dirty="0">
                <a:solidFill>
                  <a:srgbClr val="00C2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300 nm (North)</a:t>
            </a:r>
          </a:p>
        </p:txBody>
      </p:sp>
      <p:sp>
        <p:nvSpPr>
          <p:cNvPr id="71" name="내용 개체 틀 2">
            <a:extLst>
              <a:ext uri="{FF2B5EF4-FFF2-40B4-BE49-F238E27FC236}">
                <a16:creationId xmlns:a16="http://schemas.microsoft.com/office/drawing/2014/main" id="{7ED62F7A-A807-9CD8-FDFB-1AC8EDE8107E}"/>
              </a:ext>
            </a:extLst>
          </p:cNvPr>
          <p:cNvSpPr txBox="1">
            <a:spLocks/>
          </p:cNvSpPr>
          <p:nvPr/>
        </p:nvSpPr>
        <p:spPr bwMode="auto">
          <a:xfrm>
            <a:off x="7293202" y="5102072"/>
            <a:ext cx="15463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533400" indent="-5334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600" b="1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+mn-cs"/>
              </a:defRPr>
            </a:lvl1pPr>
            <a:lvl2pPr marL="914400" indent="-4572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Blip>
                <a:blip r:embed="rId7"/>
              </a:buBlip>
              <a:defRPr kumimoji="1" sz="20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2954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7526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2098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6670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kern="0" dirty="0">
                <a:solidFill>
                  <a:schemeClr val="accent4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300 nm (South)</a:t>
            </a:r>
          </a:p>
        </p:txBody>
      </p:sp>
      <p:sp>
        <p:nvSpPr>
          <p:cNvPr id="72" name="내용 개체 틀 2">
            <a:extLst>
              <a:ext uri="{FF2B5EF4-FFF2-40B4-BE49-F238E27FC236}">
                <a16:creationId xmlns:a16="http://schemas.microsoft.com/office/drawing/2014/main" id="{85D65FED-AA5B-69BF-8F5C-CBFF583B5FFD}"/>
              </a:ext>
            </a:extLst>
          </p:cNvPr>
          <p:cNvSpPr txBox="1">
            <a:spLocks/>
          </p:cNvSpPr>
          <p:nvPr/>
        </p:nvSpPr>
        <p:spPr bwMode="auto">
          <a:xfrm>
            <a:off x="5746849" y="4418712"/>
            <a:ext cx="15463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533400" indent="-5334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600" b="1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+mn-cs"/>
              </a:defRPr>
            </a:lvl1pPr>
            <a:lvl2pPr marL="914400" indent="-4572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Blip>
                <a:blip r:embed="rId7"/>
              </a:buBlip>
              <a:defRPr kumimoji="1" sz="20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2954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7526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2098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6670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kern="0" dirty="0">
                <a:solidFill>
                  <a:srgbClr val="FF22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500 nm (North)</a:t>
            </a:r>
          </a:p>
        </p:txBody>
      </p:sp>
      <p:sp>
        <p:nvSpPr>
          <p:cNvPr id="73" name="내용 개체 틀 2">
            <a:extLst>
              <a:ext uri="{FF2B5EF4-FFF2-40B4-BE49-F238E27FC236}">
                <a16:creationId xmlns:a16="http://schemas.microsoft.com/office/drawing/2014/main" id="{DE488D15-B122-E0E8-BAAE-0E02D871F195}"/>
              </a:ext>
            </a:extLst>
          </p:cNvPr>
          <p:cNvSpPr txBox="1">
            <a:spLocks/>
          </p:cNvSpPr>
          <p:nvPr/>
        </p:nvSpPr>
        <p:spPr bwMode="auto">
          <a:xfrm>
            <a:off x="7293202" y="4418712"/>
            <a:ext cx="15463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533400" indent="-5334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600" b="1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+mn-cs"/>
              </a:defRPr>
            </a:lvl1pPr>
            <a:lvl2pPr marL="914400" indent="-4572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Blip>
                <a:blip r:embed="rId7"/>
              </a:buBlip>
              <a:defRPr kumimoji="1" sz="20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2954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7526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2098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6670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kern="0" dirty="0">
                <a:solidFill>
                  <a:srgbClr val="56A177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500 nm (South)</a:t>
            </a:r>
          </a:p>
        </p:txBody>
      </p:sp>
      <p:sp>
        <p:nvSpPr>
          <p:cNvPr id="2" name="내용 개체 틀 2">
            <a:extLst>
              <a:ext uri="{FF2B5EF4-FFF2-40B4-BE49-F238E27FC236}">
                <a16:creationId xmlns:a16="http://schemas.microsoft.com/office/drawing/2014/main" id="{3790F56B-5A4E-5313-A8B4-CDBD388CEAA5}"/>
              </a:ext>
            </a:extLst>
          </p:cNvPr>
          <p:cNvSpPr txBox="1">
            <a:spLocks/>
          </p:cNvSpPr>
          <p:nvPr/>
        </p:nvSpPr>
        <p:spPr bwMode="auto">
          <a:xfrm>
            <a:off x="86819" y="6497866"/>
            <a:ext cx="27380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533400" indent="-5334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600" b="1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+mn-cs"/>
              </a:defRPr>
            </a:lvl1pPr>
            <a:lvl2pPr marL="914400" indent="-4572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Blip>
                <a:blip r:embed="rId7"/>
              </a:buBlip>
              <a:defRPr kumimoji="1" sz="20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2954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7526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2098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6670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 i="1" kern="0" dirty="0">
                <a:ea typeface="Calibri" panose="020F0502020204030204" pitchFamily="34" charset="0"/>
                <a:cs typeface="Calibri" panose="020F0502020204030204" pitchFamily="34" charset="0"/>
              </a:rPr>
              <a:t>Courtesy: </a:t>
            </a:r>
            <a:r>
              <a:rPr lang="en-US" altLang="ko-KR" sz="1600" b="0" i="1" kern="0" dirty="0">
                <a:ea typeface="Calibri" panose="020F0502020204030204" pitchFamily="34" charset="0"/>
                <a:cs typeface="Calibri" panose="020F0502020204030204" pitchFamily="34" charset="0"/>
              </a:rPr>
              <a:t>J. Seo (NIER)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ED7A143-3D0D-EFD9-E443-6836FC4FBE19}"/>
              </a:ext>
            </a:extLst>
          </p:cNvPr>
          <p:cNvSpPr txBox="1">
            <a:spLocks/>
          </p:cNvSpPr>
          <p:nvPr/>
        </p:nvSpPr>
        <p:spPr bwMode="auto">
          <a:xfrm>
            <a:off x="1741777" y="1851228"/>
            <a:ext cx="6853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533400" indent="-5334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600" b="1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+mn-cs"/>
              </a:defRPr>
            </a:lvl1pPr>
            <a:lvl2pPr marL="914400" indent="-4572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Blip>
                <a:blip r:embed="rId7"/>
              </a:buBlip>
              <a:defRPr kumimoji="1" sz="20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2954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7526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2098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6670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 kern="0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North</a:t>
            </a: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A9292659-565C-8D6B-1489-9C5573C03849}"/>
              </a:ext>
            </a:extLst>
          </p:cNvPr>
          <p:cNvSpPr txBox="1">
            <a:spLocks/>
          </p:cNvSpPr>
          <p:nvPr/>
        </p:nvSpPr>
        <p:spPr bwMode="auto">
          <a:xfrm>
            <a:off x="1752813" y="5817869"/>
            <a:ext cx="6853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533400" indent="-5334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600" b="1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+mn-cs"/>
              </a:defRPr>
            </a:lvl1pPr>
            <a:lvl2pPr marL="914400" indent="-4572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Blip>
                <a:blip r:embed="rId7"/>
              </a:buBlip>
              <a:defRPr kumimoji="1" sz="20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2954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7526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2098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6670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 kern="0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South</a:t>
            </a: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BBEAF001-A6B5-A6DC-E664-18DC7029F9FA}"/>
              </a:ext>
            </a:extLst>
          </p:cNvPr>
          <p:cNvSpPr txBox="1">
            <a:spLocks/>
          </p:cNvSpPr>
          <p:nvPr/>
        </p:nvSpPr>
        <p:spPr bwMode="auto">
          <a:xfrm>
            <a:off x="4453678" y="6244240"/>
            <a:ext cx="9152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533400" indent="-5334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600" b="1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+mn-cs"/>
              </a:defRPr>
            </a:lvl1pPr>
            <a:lvl2pPr marL="914400" indent="-4572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Blip>
                <a:blip r:embed="rId7"/>
              </a:buBlip>
              <a:defRPr kumimoji="1" sz="20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2954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7526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2098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6670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 kern="0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500 nm</a:t>
            </a: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04539BA1-77E1-18AC-0B38-F1347AE60CF1}"/>
              </a:ext>
            </a:extLst>
          </p:cNvPr>
          <p:cNvSpPr txBox="1">
            <a:spLocks/>
          </p:cNvSpPr>
          <p:nvPr/>
        </p:nvSpPr>
        <p:spPr bwMode="auto">
          <a:xfrm>
            <a:off x="2147864" y="6242303"/>
            <a:ext cx="9152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533400" indent="-5334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600" b="1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+mn-cs"/>
              </a:defRPr>
            </a:lvl1pPr>
            <a:lvl2pPr marL="914400" indent="-4572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Blip>
                <a:blip r:embed="rId7"/>
              </a:buBlip>
              <a:defRPr kumimoji="1" sz="20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2954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7526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2098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6670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 kern="0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300 nm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ADF5B1-EB37-E67C-5529-8037913A52A7}"/>
              </a:ext>
            </a:extLst>
          </p:cNvPr>
          <p:cNvSpPr txBox="1"/>
          <p:nvPr/>
        </p:nvSpPr>
        <p:spPr>
          <a:xfrm>
            <a:off x="8192964" y="1834276"/>
            <a:ext cx="377388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~12 times of observations since 2020</a:t>
            </a:r>
            <a:endParaRPr lang="ko-KR" alt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970190-D449-E782-8499-41D3ACAFDDC6}"/>
              </a:ext>
            </a:extLst>
          </p:cNvPr>
          <p:cNvSpPr txBox="1"/>
          <p:nvPr/>
        </p:nvSpPr>
        <p:spPr>
          <a:xfrm>
            <a:off x="5439081" y="1434247"/>
            <a:ext cx="450713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RSD (on Equinox)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8F9EDC-D0B4-8D0D-A827-F92CB88C43F1}"/>
              </a:ext>
            </a:extLst>
          </p:cNvPr>
          <p:cNvSpPr txBox="1"/>
          <p:nvPr/>
        </p:nvSpPr>
        <p:spPr>
          <a:xfrm>
            <a:off x="6266633" y="4074173"/>
            <a:ext cx="28626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WSD (every day)</a:t>
            </a:r>
          </a:p>
        </p:txBody>
      </p:sp>
    </p:spTree>
    <p:extLst>
      <p:ext uri="{BB962C8B-B14F-4D97-AF65-F5344CB8AC3E}">
        <p14:creationId xmlns:p14="http://schemas.microsoft.com/office/powerpoint/2010/main" val="2640532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088DC-CEF0-3B6D-FE7C-70A1E9A1A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화살표: 오른쪽 31">
            <a:extLst>
              <a:ext uri="{FF2B5EF4-FFF2-40B4-BE49-F238E27FC236}">
                <a16:creationId xmlns:a16="http://schemas.microsoft.com/office/drawing/2014/main" id="{000BEB92-4356-40E5-AB67-53CA1CCB5888}"/>
              </a:ext>
            </a:extLst>
          </p:cNvPr>
          <p:cNvSpPr/>
          <p:nvPr/>
        </p:nvSpPr>
        <p:spPr>
          <a:xfrm>
            <a:off x="2700479" y="4494246"/>
            <a:ext cx="2846435" cy="21975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화살표: 오른쪽 27">
            <a:extLst>
              <a:ext uri="{FF2B5EF4-FFF2-40B4-BE49-F238E27FC236}">
                <a16:creationId xmlns:a16="http://schemas.microsoft.com/office/drawing/2014/main" id="{105F39EA-50B2-4B28-A14C-51ECA480CFF5}"/>
              </a:ext>
            </a:extLst>
          </p:cNvPr>
          <p:cNvSpPr/>
          <p:nvPr/>
        </p:nvSpPr>
        <p:spPr>
          <a:xfrm>
            <a:off x="2710165" y="1933553"/>
            <a:ext cx="2846435" cy="21975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267A8ECA-F2A6-8807-99FD-81CCD15CD72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ko-KR" spc="-150" dirty="0">
                <a:ea typeface="Calibri" panose="020F0502020204030204" pitchFamily="34" charset="0"/>
              </a:rPr>
              <a:t>Long-term Monitoring: Level 1 (solar observations)</a:t>
            </a:r>
            <a:endParaRPr lang="ko-KR" altLang="en-US" dirty="0"/>
          </a:p>
        </p:txBody>
      </p:sp>
      <p:sp>
        <p:nvSpPr>
          <p:cNvPr id="13" name="내용 개체 틀 2">
            <a:extLst>
              <a:ext uri="{FF2B5EF4-FFF2-40B4-BE49-F238E27FC236}">
                <a16:creationId xmlns:a16="http://schemas.microsoft.com/office/drawing/2014/main" id="{9CAED20A-792B-4AAA-BE81-C0DD344D5D3F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Solar irradiance (w/o BTDF update)</a:t>
            </a:r>
          </a:p>
        </p:txBody>
      </p:sp>
      <p:sp>
        <p:nvSpPr>
          <p:cNvPr id="53" name="슬라이드 번호 개체 틀 3">
            <a:extLst>
              <a:ext uri="{FF2B5EF4-FFF2-40B4-BE49-F238E27FC236}">
                <a16:creationId xmlns:a16="http://schemas.microsoft.com/office/drawing/2014/main" id="{386703CE-B3DD-07C3-EBE0-7412249B1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77999-7B16-42D3-8B21-C2AE1A06C362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A46B94C-0F51-4AD0-862A-216290C5E5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7531" y="2055707"/>
            <a:ext cx="3286030" cy="219068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3992465-2A0A-493A-89E3-33533C0D14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51663" y="1933553"/>
            <a:ext cx="3835332" cy="219161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126FB85-885A-4A83-91CC-AB814BF3A5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87531" y="4618801"/>
            <a:ext cx="3286030" cy="219068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CE6BAC1-D96D-4CD4-8954-20EB2C498AB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656885" y="4480735"/>
            <a:ext cx="3834736" cy="2191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9DE5D3-9891-4234-BF4A-28B2D6C9F338}"/>
              </a:ext>
            </a:extLst>
          </p:cNvPr>
          <p:cNvSpPr txBox="1"/>
          <p:nvPr/>
        </p:nvSpPr>
        <p:spPr>
          <a:xfrm>
            <a:off x="2852621" y="1590407"/>
            <a:ext cx="234229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Spatial anomaly [%]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F52533-B87B-406E-9A14-957A9C14E835}"/>
              </a:ext>
            </a:extLst>
          </p:cNvPr>
          <p:cNvSpPr txBox="1"/>
          <p:nvPr/>
        </p:nvSpPr>
        <p:spPr>
          <a:xfrm>
            <a:off x="5674289" y="1613623"/>
            <a:ext cx="434196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Temporal variations at each spatial index [%]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F530D1-E924-4501-8FD0-EBB2E8A57D43}"/>
              </a:ext>
            </a:extLst>
          </p:cNvPr>
          <p:cNvSpPr txBox="1"/>
          <p:nvPr/>
        </p:nvSpPr>
        <p:spPr>
          <a:xfrm>
            <a:off x="972793" y="1947570"/>
            <a:ext cx="18798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@ 305 nm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03C50C-5982-4BE8-80AA-30A4C9C5A0C0}"/>
              </a:ext>
            </a:extLst>
          </p:cNvPr>
          <p:cNvSpPr txBox="1"/>
          <p:nvPr/>
        </p:nvSpPr>
        <p:spPr>
          <a:xfrm>
            <a:off x="972793" y="4434135"/>
            <a:ext cx="18798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@ 480 nm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DC9687-6CB9-49C6-AA61-F16CAA25E8C3}"/>
              </a:ext>
            </a:extLst>
          </p:cNvPr>
          <p:cNvSpPr txBox="1"/>
          <p:nvPr/>
        </p:nvSpPr>
        <p:spPr>
          <a:xfrm>
            <a:off x="6096000" y="1175658"/>
            <a:ext cx="58352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BTDF: Bi-directional Transmittance Distribution Function</a:t>
            </a:r>
          </a:p>
        </p:txBody>
      </p:sp>
    </p:spTree>
    <p:extLst>
      <p:ext uri="{BB962C8B-B14F-4D97-AF65-F5344CB8AC3E}">
        <p14:creationId xmlns:p14="http://schemas.microsoft.com/office/powerpoint/2010/main" val="1703499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240704</TotalTime>
  <Words>1468</Words>
  <Application>Microsoft Office PowerPoint</Application>
  <PresentationFormat>Widescreen</PresentationFormat>
  <Paragraphs>364</Paragraphs>
  <Slides>18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테마</vt:lpstr>
      <vt:lpstr>1_Office 테마</vt:lpstr>
      <vt:lpstr>PowerPoint Presentation</vt:lpstr>
      <vt:lpstr>GEMS: Five Years of Operation </vt:lpstr>
      <vt:lpstr>GEMS: Five Years of Operation </vt:lpstr>
      <vt:lpstr>GEMS: Five Years of Operation </vt:lpstr>
      <vt:lpstr>GEMS: Five Years of Operation </vt:lpstr>
      <vt:lpstr>Long-term Monitoring: Telemetry (related to temperature)</vt:lpstr>
      <vt:lpstr>Long-term Monitoring: Level 0 calibration data </vt:lpstr>
      <vt:lpstr>Long-term Monitoring: Level 0 (solar observations)</vt:lpstr>
      <vt:lpstr>Long-term Monitoring: Level 1 (solar observations)</vt:lpstr>
      <vt:lpstr>Long-term Monitoring: Level 1 (solar observations)</vt:lpstr>
      <vt:lpstr>Current Level 1 Calibration Issues </vt:lpstr>
      <vt:lpstr>Current Level 1 Calibration Issues </vt:lpstr>
      <vt:lpstr>Current Level 1 Calibration Issues </vt:lpstr>
      <vt:lpstr>Current Level 1 Calibration Issues </vt:lpstr>
      <vt:lpstr>Validation Results – after BTDF update </vt:lpstr>
      <vt:lpstr>Validation Results – after BTDF update </vt:lpstr>
      <vt:lpstr>Summary &amp; Future Works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Meeting</dc:title>
  <dc:creator>Microsoft Office User</dc:creator>
  <cp:lastModifiedBy>Yeeun Lee</cp:lastModifiedBy>
  <cp:revision>9676</cp:revision>
  <cp:lastPrinted>2024-02-20T03:06:03Z</cp:lastPrinted>
  <dcterms:created xsi:type="dcterms:W3CDTF">2019-05-07T07:35:48Z</dcterms:created>
  <dcterms:modified xsi:type="dcterms:W3CDTF">2025-03-19T15:03:42Z</dcterms:modified>
</cp:coreProperties>
</file>