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92" r:id="rId3"/>
    <p:sldId id="1338" r:id="rId4"/>
    <p:sldId id="1349" r:id="rId5"/>
    <p:sldId id="1339" r:id="rId6"/>
    <p:sldId id="1342" r:id="rId7"/>
    <p:sldId id="1341" r:id="rId8"/>
    <p:sldId id="1350" r:id="rId9"/>
    <p:sldId id="1301" r:id="rId10"/>
    <p:sldId id="1343" r:id="rId11"/>
    <p:sldId id="1335" r:id="rId12"/>
    <p:sldId id="1344" r:id="rId13"/>
    <p:sldId id="1346" r:id="rId14"/>
    <p:sldId id="1345" r:id="rId15"/>
    <p:sldId id="1347" r:id="rId16"/>
    <p:sldId id="1348" r:id="rId17"/>
    <p:sldId id="265" r:id="rId18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EC89B-9FBE-6EE0-CEEF-F5DDAB6326AF}" v="2" dt="2025-03-19T08:59:16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게스트 사용자" userId="S::urn:spo:anon#e4c10f3ec560c50dbb100debf6327a6884b9cd482424ec980e340784948f01a7::" providerId="AD" clId="Web-{C01EC89B-9FBE-6EE0-CEEF-F5DDAB6326AF}"/>
    <pc:docChg chg="modSld">
      <pc:chgData name="게스트 사용자" userId="S::urn:spo:anon#e4c10f3ec560c50dbb100debf6327a6884b9cd482424ec980e340784948f01a7::" providerId="AD" clId="Web-{C01EC89B-9FBE-6EE0-CEEF-F5DDAB6326AF}" dt="2025-03-19T08:59:16.043" v="1" actId="1076"/>
      <pc:docMkLst>
        <pc:docMk/>
      </pc:docMkLst>
      <pc:sldChg chg="modSp">
        <pc:chgData name="게스트 사용자" userId="S::urn:spo:anon#e4c10f3ec560c50dbb100debf6327a6884b9cd482424ec980e340784948f01a7::" providerId="AD" clId="Web-{C01EC89B-9FBE-6EE0-CEEF-F5DDAB6326AF}" dt="2025-03-19T08:57:10.493" v="0" actId="1076"/>
        <pc:sldMkLst>
          <pc:docMk/>
          <pc:sldMk cId="1977863732" sldId="1339"/>
        </pc:sldMkLst>
        <pc:picChg chg="mod">
          <ac:chgData name="게스트 사용자" userId="S::urn:spo:anon#e4c10f3ec560c50dbb100debf6327a6884b9cd482424ec980e340784948f01a7::" providerId="AD" clId="Web-{C01EC89B-9FBE-6EE0-CEEF-F5DDAB6326AF}" dt="2025-03-19T08:57:10.493" v="0" actId="1076"/>
          <ac:picMkLst>
            <pc:docMk/>
            <pc:sldMk cId="1977863732" sldId="1339"/>
            <ac:picMk id="13" creationId="{D7B560CA-395B-06E9-758D-4FE7457D3C1D}"/>
          </ac:picMkLst>
        </pc:picChg>
      </pc:sldChg>
      <pc:sldChg chg="modSp">
        <pc:chgData name="게스트 사용자" userId="S::urn:spo:anon#e4c10f3ec560c50dbb100debf6327a6884b9cd482424ec980e340784948f01a7::" providerId="AD" clId="Web-{C01EC89B-9FBE-6EE0-CEEF-F5DDAB6326AF}" dt="2025-03-19T08:59:16.043" v="1" actId="1076"/>
        <pc:sldMkLst>
          <pc:docMk/>
          <pc:sldMk cId="3868781393" sldId="1347"/>
        </pc:sldMkLst>
        <pc:picChg chg="mod">
          <ac:chgData name="게스트 사용자" userId="S::urn:spo:anon#e4c10f3ec560c50dbb100debf6327a6884b9cd482424ec980e340784948f01a7::" providerId="AD" clId="Web-{C01EC89B-9FBE-6EE0-CEEF-F5DDAB6326AF}" dt="2025-03-19T08:59:16.043" v="1" actId="1076"/>
          <ac:picMkLst>
            <pc:docMk/>
            <pc:sldMk cId="3868781393" sldId="1347"/>
            <ac:picMk id="8" creationId="{EEE07014-EA5F-2C92-9396-59924E43816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5:29:32.370"/>
    </inkml:context>
    <inkml:brush xml:id="br0">
      <inkml:brushProperty name="width" value="0.2" units="cm"/>
      <inkml:brushProperty name="height" value="0.2" units="cm"/>
      <inkml:brushProperty name="color" value="#66CC00"/>
      <inkml:brushProperty name="ignorePressure" value="1"/>
    </inkml:brush>
  </inkml:definitions>
  <inkml:trace contextRef="#ctx0" brushRef="#br0">1 552</inkml:trace>
  <inkml:trace contextRef="#ctx0" brushRef="#br0" timeOffset="5922.44">26 604,'25'29,"106"227,86 132,-77-129,-98-198,-20-110,191-510,-174 485,4 3,3 0,3 4,10-8,39-55,108-98,-74 142,186-78,-303 152,-3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5:31:00.985"/>
    </inkml:context>
    <inkml:brush xml:id="br0">
      <inkml:brushProperty name="width" value="0.2" units="cm"/>
      <inkml:brushProperty name="height" value="0.2" units="cm"/>
      <inkml:brushProperty name="color" value="#FFC114"/>
      <inkml:brushProperty name="ignorePressure" value="1"/>
    </inkml:brush>
  </inkml:definitions>
  <inkml:trace contextRef="#ctx0" brushRef="#br0">1 0,'436'1,"-274"25,-134-25,-22-3,0 0,0 1,0 0,0 0,0 1,0-1,0 1,0 1,1-1,-1 1,0 0,0 0,0 1,-1 0,1 0,0 0,-1 1,1 0,-1 0,0 0,0 1,0-1,0 1,-1 1,1-1,-1 0,0 1,0 0,-1 0,0 0,0 1,0-1,0 1,-1-1,0 1,0 0,0 0,-2-6,2 11,0-1,-1 0,0 0,0 0,-1 1,0-1,-1 0,-1 1,1-1,-1 0,-1 0,0 0,-1-1,1 1,-2-1,1 1,-1-1,-1-1,0 1,0-1,-1 0,1 0,-2 0,-68 46,3-24,46-20,1 1,1 1,0 1,1 1,0 1,1 1,-3 4,17-10,0 0,1 1,1-1,-1 2,2-1,0 1,0 0,1 1,0-1,1 1,1 0,0 0,1 0,0 0,1 0,0 1,1 6,1-16,0 0,0-1,0 1,0 0,1-1,-1 1,1-1,0 0,0 1,0-1,0 0,1 0,-1 0,1-1,0 1,0 0,0-1,0 0,0 0,0 0,1 0,-1 0,1-1,-1 1,1-1,-1 0,1 0,0-1,0 1,1-1,127 6,-110-7,150-1,-182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5:31:04.182"/>
    </inkml:context>
    <inkml:brush xml:id="br0">
      <inkml:brushProperty name="width" value="0.2" units="cm"/>
      <inkml:brushProperty name="height" value="0.2" units="cm"/>
      <inkml:brushProperty name="color" value="#FFC114"/>
      <inkml:brushProperty name="ignorePressure" value="1"/>
    </inkml:brush>
  </inkml:definitions>
  <inkml:trace contextRef="#ctx0" brushRef="#br0">167 22,'-121'-20,"119"19,1 1,0 0,-1-1,1 1,-1 0,1 0,-1 0,1 0,-1 0,1 0,-1 1,1-1,-1 0,1 1,0-1,-1 1,1-1,0 1,-1 0,1 0,0-1,0 1,-1 0,1 0,0 0,0 0,0 1,0-1,1 0,-1 0,0 0,0 1,1-1,-1 0,1 1,-1-1,1 1,-1-1,1 1,0-1,0 0,0 1,0-1,0 1,0-1,0 1,0-1,1 1,-1-1,1 1,-1-1,1 2,16 86,-15-86,0 0,0 0,0 0,1 0,-1-1,1 1,0-1,-1 1,1-1,0 0,1 0,-1 0,0-1,0 1,1-1,-1 1,1-1,-1 0,1-1,0 1,-1-1,1 1,0-1,-1 0,1 0,0-1,-1 1,1-1,0 0,-1 0,1 0,-1 0,1-1,-1 1,0-1,0 0,0 0,0 0,0 0,0-1,0 1,-1-1,3-2,2-12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5:32:51.92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259 35</inkml:trace>
  <inkml:trace contextRef="#ctx0" brushRef="#br0" timeOffset="4019.6">259 35,'73'27,"-54"-16,0 0,-1 1,0 1,-1 0,0 2,-1 0,-1 1,0 0,-1 1,-1 1,0 0,7 17,-10-22,126 160,-120-148,0 0,2-2,1 0,0 0,2-2,0-1,5 2,8 11,43 28,44 54,25 24,-39-40,-99-85</inkml:trace>
  <inkml:trace contextRef="#ctx0" brushRef="#br0" timeOffset="6534.27">0 1227,'103'-70,"75"-48,-2 15,24-15,-90 48,72-34,124-83,-176 85,-5-6,39-38,-44 57,-109 78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5:33:08.839"/>
    </inkml:context>
    <inkml:brush xml:id="br0">
      <inkml:brushProperty name="width" value="0.2" units="cm"/>
      <inkml:brushProperty name="height" value="0.2" units="cm"/>
      <inkml:brushProperty name="color" value="#66CC00"/>
      <inkml:brushProperty name="ignorePressure" value="1"/>
    </inkml:brush>
  </inkml:definitions>
  <inkml:trace contextRef="#ctx0" brushRef="#br0">1 552</inkml:trace>
  <inkml:trace contextRef="#ctx0" brushRef="#br0" timeOffset="1">26 604,'25'29,"106"227,86 132,-77-129,-98-198,-20-110,191-510,-174 485,4 3,3 0,3 4,10-8,39-55,108-98,-74 142,186-78,-303 152,-3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300"/>
            </a:lvl1pPr>
          </a:lstStyle>
          <a:p>
            <a:fld id="{E2BD23F9-2205-4A1E-A82B-6195646BDD6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300"/>
            </a:lvl1pPr>
          </a:lstStyle>
          <a:p>
            <a:fld id="{6D0E77E1-FB4D-4DDC-B465-2C057B4F1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7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E77E1-FB4D-4DDC-B465-2C057B4F10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7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E77E1-FB4D-4DDC-B465-2C057B4F10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3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sis-WI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82" y="157165"/>
            <a:ext cx="276071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48026"/>
            <a:ext cx="10363200" cy="1171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84700"/>
            <a:ext cx="8534400" cy="812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10 </a:t>
            </a:r>
            <a:r>
              <a:rPr lang="nl-NL" altLang="en-US" err="1"/>
              <a:t>March</a:t>
            </a:r>
            <a:r>
              <a:rPr lang="en-001" altLang="en-US"/>
              <a:t> 2022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GSICS Annual Meeting 2022 - TROPOMI L1b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B95EF-AFE8-4D48-9C3A-4DE990056580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3BCB8F-55B7-45FF-B7AE-8E8471D2D261}"/>
              </a:ext>
            </a:extLst>
          </p:cNvPr>
          <p:cNvGrpSpPr/>
          <p:nvPr userDrawn="1"/>
        </p:nvGrpSpPr>
        <p:grpSpPr>
          <a:xfrm>
            <a:off x="1208732" y="5532438"/>
            <a:ext cx="9774535" cy="688976"/>
            <a:chOff x="1811814" y="5532437"/>
            <a:chExt cx="9774535" cy="688976"/>
          </a:xfrm>
        </p:grpSpPr>
        <p:pic>
          <p:nvPicPr>
            <p:cNvPr id="10" name="Picture 8" descr="Tropomi_partners2015_CMYK.png">
              <a:extLst>
                <a:ext uri="{FF2B5EF4-FFF2-40B4-BE49-F238E27FC236}">
                  <a16:creationId xmlns:a16="http://schemas.microsoft.com/office/drawing/2014/main" id="{1157A760-2630-4E72-9384-79520C1A4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466" y="5532438"/>
              <a:ext cx="8008883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449341-11C4-46F0-B0DF-8EA0495105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811814" y="5532437"/>
              <a:ext cx="1765652" cy="688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75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10 </a:t>
            </a:r>
            <a:r>
              <a:rPr lang="nl-NL" altLang="en-US" err="1"/>
              <a:t>March</a:t>
            </a:r>
            <a:r>
              <a:rPr lang="en-001" altLang="en-US"/>
              <a:t> 2022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GSICS Annual Meeting 2022 - TROPOMI L1b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D2B4A-9D16-3B4B-9BE2-8C2BD650F0C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87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10 </a:t>
            </a:r>
            <a:r>
              <a:rPr lang="nl-NL" altLang="en-US" err="1"/>
              <a:t>March</a:t>
            </a:r>
            <a:r>
              <a:rPr lang="en-001" altLang="en-US"/>
              <a:t> 2022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GSICS Annual Meeting 2022 - TROPOMI L1b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060B5-960F-9B4E-8CF0-020ADFB83A8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60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sis-WI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10 </a:t>
            </a:r>
            <a:r>
              <a:rPr lang="nl-NL" altLang="en-US" err="1"/>
              <a:t>March</a:t>
            </a:r>
            <a:r>
              <a:rPr lang="en-001" altLang="en-US"/>
              <a:t> 2022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GSICS Annual Meeting 2022 - TROPOMI L1b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F5C5-B334-2244-B221-D00847188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7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10 </a:t>
            </a:r>
            <a:r>
              <a:rPr lang="nl-NL" altLang="en-US" err="1"/>
              <a:t>March</a:t>
            </a:r>
            <a:r>
              <a:rPr lang="en-001" altLang="en-US"/>
              <a:t> 2022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GSICS Annual Meeting 2022 - TROPOMI L1b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3C2B7-2C2B-9F43-83EF-D90FB080BA9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60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10 </a:t>
            </a:r>
            <a:r>
              <a:rPr lang="nl-NL" altLang="en-US" err="1"/>
              <a:t>March</a:t>
            </a:r>
            <a:r>
              <a:rPr lang="en-001" altLang="en-US"/>
              <a:t> 2022</a:t>
            </a: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GSICS Annual Meeting 2022 - TROPOMI L1b 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F4D1-934E-6349-A7AC-6086E50516A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19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10 </a:t>
            </a:r>
            <a:r>
              <a:rPr lang="nl-NL" altLang="en-US" err="1"/>
              <a:t>March</a:t>
            </a:r>
            <a:r>
              <a:rPr lang="en-001" altLang="en-US"/>
              <a:t> 2022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GSICS Annual Meeting 2022 - TROPOMI L1b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1F505-C528-A749-87F3-8593D9197F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57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10 </a:t>
            </a:r>
            <a:r>
              <a:rPr lang="nl-NL" altLang="en-US" err="1"/>
              <a:t>March</a:t>
            </a:r>
            <a:r>
              <a:rPr lang="en-001" altLang="en-US"/>
              <a:t> 2022</a:t>
            </a: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GSICS Annual Meeting 2022 - TROPOMI L1b 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7D327-72E5-DE49-9F4E-B5F78FBB977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10 </a:t>
            </a:r>
            <a:r>
              <a:rPr lang="nl-NL" altLang="en-US" err="1"/>
              <a:t>March</a:t>
            </a:r>
            <a:r>
              <a:rPr lang="en-001" altLang="en-US"/>
              <a:t> 2022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GSICS Annual Meeting 2022 - TROPOMI L1b 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59604-D23E-7040-9101-0E6A098A212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90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10 </a:t>
            </a:r>
            <a:r>
              <a:rPr lang="nl-NL" altLang="en-US" err="1"/>
              <a:t>March</a:t>
            </a:r>
            <a:r>
              <a:rPr lang="en-001" altLang="en-US"/>
              <a:t> 2022</a:t>
            </a: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GSICS Annual Meeting 2022 - TROPOMI L1b 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5523B-B223-8B49-B8B1-EC6CEC71607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27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/>
              <a:t>10 </a:t>
            </a:r>
            <a:r>
              <a:rPr lang="nl-NL" altLang="en-US" err="1"/>
              <a:t>March</a:t>
            </a:r>
            <a:r>
              <a:rPr lang="en-001" altLang="en-US"/>
              <a:t> 2022</a:t>
            </a: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GSICS Annual Meeting 2022 - TROPOMI L1b 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8D7A7-C45F-6B4E-8E80-BF91917224A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27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Unknow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5" b="14336"/>
          <a:stretch>
            <a:fillRect/>
          </a:stretch>
        </p:blipFill>
        <p:spPr bwMode="auto">
          <a:xfrm>
            <a:off x="16933" y="-12700"/>
            <a:ext cx="12175067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43001"/>
            <a:ext cx="109728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nl-NL" altLang="en-US"/>
              <a:t>10 </a:t>
            </a:r>
            <a:r>
              <a:rPr lang="nl-NL" altLang="en-US" err="1"/>
              <a:t>March</a:t>
            </a:r>
            <a:r>
              <a:rPr lang="en-001" altLang="en-US"/>
              <a:t> 2022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GSICS Annual Meeting 2022 - TROPOMI L1b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DA14A4A0-0A9E-AE45-B4BB-6303C0BAFE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opomi.eu/" TargetMode="External"/><Relationship Id="rId7" Type="http://schemas.openxmlformats.org/officeDocument/2006/relationships/image" Target="../media/image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doi.org/10.5194/amt-2019-488" TargetMode="External"/><Relationship Id="rId4" Type="http://schemas.openxmlformats.org/officeDocument/2006/relationships/hyperlink" Target="https://doi.org/10.5194/amt-11-6439-201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8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914400" y="2961162"/>
            <a:ext cx="10363200" cy="1171575"/>
          </a:xfrm>
        </p:spPr>
        <p:txBody>
          <a:bodyPr/>
          <a:lstStyle/>
          <a:p>
            <a:r>
              <a:rPr lang="en-001" altLang="en-US"/>
              <a:t>TROPOMI </a:t>
            </a:r>
            <a:r>
              <a:rPr lang="en-US" altLang="en-US"/>
              <a:t>L1b: UV, VIS, NIR modules: </a:t>
            </a:r>
            <a:br>
              <a:rPr lang="en-US" altLang="en-US"/>
            </a:br>
            <a:r>
              <a:rPr lang="en-US" altLang="en-US"/>
              <a:t>status update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76446C1-0E02-4635-9A71-CEDA360A01CB}"/>
              </a:ext>
            </a:extLst>
          </p:cNvPr>
          <p:cNvSpPr txBox="1">
            <a:spLocks/>
          </p:cNvSpPr>
          <p:nvPr/>
        </p:nvSpPr>
        <p:spPr bwMode="auto">
          <a:xfrm>
            <a:off x="1828800" y="4131725"/>
            <a:ext cx="8534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u="sng"/>
              <a:t>Erwin Loots</a:t>
            </a:r>
            <a:r>
              <a:rPr lang="en-001" u="sng" baseline="30000"/>
              <a:t> </a:t>
            </a:r>
            <a:r>
              <a:rPr lang="en-001" baseline="30000"/>
              <a:t>1 </a:t>
            </a:r>
            <a:r>
              <a:rPr lang="en-US" baseline="30000"/>
              <a:t>, </a:t>
            </a:r>
            <a:r>
              <a:rPr lang="en-US"/>
              <a:t>Edward van </a:t>
            </a:r>
            <a:r>
              <a:rPr lang="en-US" err="1"/>
              <a:t>Amelrooy</a:t>
            </a:r>
            <a:r>
              <a:rPr lang="en-001" baseline="30000"/>
              <a:t> 1</a:t>
            </a:r>
            <a:r>
              <a:rPr lang="en-US"/>
              <a:t>, Mirna van Hoek</a:t>
            </a:r>
            <a:r>
              <a:rPr lang="en-001"/>
              <a:t> </a:t>
            </a:r>
            <a:r>
              <a:rPr lang="en-001" baseline="30000"/>
              <a:t>1</a:t>
            </a:r>
            <a:r>
              <a:rPr lang="en-US"/>
              <a:t>, Emiel van der Plas</a:t>
            </a:r>
            <a:r>
              <a:rPr lang="en-001" baseline="30000"/>
              <a:t> 1</a:t>
            </a:r>
            <a:r>
              <a:rPr lang="en-US"/>
              <a:t>, Nico </a:t>
            </a:r>
            <a:r>
              <a:rPr lang="en-US" err="1"/>
              <a:t>Rozemeijer</a:t>
            </a:r>
            <a:r>
              <a:rPr lang="en-001"/>
              <a:t> </a:t>
            </a:r>
            <a:r>
              <a:rPr lang="en-GB" baseline="30000"/>
              <a:t>2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CB582-CA8B-4D1E-9589-D61F521AEAC4}"/>
              </a:ext>
            </a:extLst>
          </p:cNvPr>
          <p:cNvSpPr txBox="1"/>
          <p:nvPr/>
        </p:nvSpPr>
        <p:spPr>
          <a:xfrm>
            <a:off x="2392218" y="4944525"/>
            <a:ext cx="774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/>
              <a:t>1</a:t>
            </a:r>
            <a:r>
              <a:rPr lang="en-GB" sz="1600"/>
              <a:t>KNMI, Royal Netherlands Meteorological Institute, De </a:t>
            </a:r>
            <a:r>
              <a:rPr lang="en-GB" sz="1600" err="1"/>
              <a:t>Bilt</a:t>
            </a:r>
            <a:r>
              <a:rPr lang="en-GB" sz="1600"/>
              <a:t>, The Netherlands</a:t>
            </a:r>
            <a:r>
              <a:rPr lang="en-001" sz="1600"/>
              <a:t>,</a:t>
            </a:r>
          </a:p>
          <a:p>
            <a:pPr algn="ctr"/>
            <a:r>
              <a:rPr lang="en-001" sz="1600"/>
              <a:t> </a:t>
            </a:r>
            <a:r>
              <a:rPr lang="en-GB" sz="1600" baseline="30000"/>
              <a:t>2</a:t>
            </a:r>
            <a:r>
              <a:rPr lang="en-GB" sz="1600"/>
              <a:t>TriOpSys B.V., Utrecht, The Netherlands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E18F9-F969-17A6-A207-38FF3A26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0" y="205582"/>
            <a:ext cx="10972800" cy="868362"/>
          </a:xfrm>
        </p:spPr>
        <p:txBody>
          <a:bodyPr/>
          <a:lstStyle/>
          <a:p>
            <a:r>
              <a:rPr lang="en-US"/>
              <a:t>Straylight convolution kernel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4DA796-2C5D-E3B9-957A-0B84F1A8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/>
              <a:t>19 </a:t>
            </a:r>
            <a:r>
              <a:rPr lang="nl-NL" altLang="en-US" err="1"/>
              <a:t>March</a:t>
            </a:r>
            <a:r>
              <a:rPr lang="nl-NL" altLang="en-US"/>
              <a:t> 2025</a:t>
            </a:r>
            <a:endParaRPr lang="en-US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611EA4-1CB1-97A5-D183-096955CC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GSICS Annual Meeting 2025 - TROPOMI L1b UVN </a:t>
            </a:r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3D4B076-6A83-EA81-F282-25DD3A56530C}"/>
              </a:ext>
            </a:extLst>
          </p:cNvPr>
          <p:cNvSpPr txBox="1"/>
          <p:nvPr/>
        </p:nvSpPr>
        <p:spPr>
          <a:xfrm>
            <a:off x="300942" y="1552418"/>
            <a:ext cx="75302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Goal: to improve the straylight convolution kernel(s) derived in 2015 after on-ground calibration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Why: understand, and close, the initial 2018 gap between observed and calculated straylight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Tools: all measurements and analysis software still available and running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For UV, a new kernel (</a:t>
            </a:r>
            <a:r>
              <a:rPr lang="en-US" sz="2000">
                <a:solidFill>
                  <a:srgbClr val="FF0000"/>
                </a:solidFill>
              </a:rPr>
              <a:t>red</a:t>
            </a:r>
            <a:r>
              <a:rPr lang="en-US" sz="2000"/>
              <a:t>-&gt;</a:t>
            </a:r>
            <a:r>
              <a:rPr lang="en-US" sz="2000">
                <a:solidFill>
                  <a:srgbClr val="0070C0"/>
                </a:solidFill>
              </a:rPr>
              <a:t>blue</a:t>
            </a:r>
            <a:r>
              <a:rPr lang="en-US" sz="2000"/>
              <a:t>) has been successfully derived.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Synergy: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Improved CKD (kernel) for existing static straylight correction algorithm (partly closes the initial ‘straylight gap’ 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New additional dynamic straylight correction algorithm using interpolation from masked rows removes straylight  </a:t>
            </a:r>
            <a:r>
              <a:rPr lang="en-US" sz="2000" i="1"/>
              <a:t>growth</a:t>
            </a:r>
          </a:p>
        </p:txBody>
      </p:sp>
      <p:pic>
        <p:nvPicPr>
          <p:cNvPr id="3" name="Afbeelding 2" descr="Afbeelding met tekst, diagram, lijn, Perceel&#10;&#10;Automatisch gegenereerde beschrijving">
            <a:extLst>
              <a:ext uri="{FF2B5EF4-FFF2-40B4-BE49-F238E27FC236}">
                <a16:creationId xmlns:a16="http://schemas.microsoft.com/office/drawing/2014/main" id="{685315A2-7B71-CF32-CC2E-D0906FA62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07" b="50000"/>
          <a:stretch/>
        </p:blipFill>
        <p:spPr>
          <a:xfrm>
            <a:off x="7914643" y="1032890"/>
            <a:ext cx="3062488" cy="2653738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FB223E3F-4434-6E69-9161-EDB42376099E}"/>
              </a:ext>
            </a:extLst>
          </p:cNvPr>
          <p:cNvSpPr/>
          <p:nvPr/>
        </p:nvSpPr>
        <p:spPr>
          <a:xfrm>
            <a:off x="7914643" y="2308014"/>
            <a:ext cx="925975" cy="1504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ACC8F8B-6A3A-0E7D-3C2E-8F2FB12FFAED}"/>
              </a:ext>
            </a:extLst>
          </p:cNvPr>
          <p:cNvSpPr txBox="1"/>
          <p:nvPr/>
        </p:nvSpPr>
        <p:spPr>
          <a:xfrm>
            <a:off x="8026400" y="3572300"/>
            <a:ext cx="72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gap</a:t>
            </a:r>
            <a:endParaRPr lang="nl-NL" sz="280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6C91387-FB51-746A-4D1B-4CB9E21D1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010" y="4245434"/>
            <a:ext cx="2844800" cy="249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8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EBD208-87DD-D66A-197C-C2B36AF2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/>
              <a:t>19 </a:t>
            </a:r>
            <a:r>
              <a:rPr lang="nl-NL" altLang="en-US" err="1"/>
              <a:t>March</a:t>
            </a:r>
            <a:r>
              <a:rPr lang="en-001" altLang="en-US"/>
              <a:t> 202</a:t>
            </a:r>
            <a:r>
              <a:rPr lang="en-US" altLang="en-US"/>
              <a:t>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3053C1-24AB-61B7-E9B0-074054A6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GSICS Annual Meeting 2025 - TROPOMI L1b UVN </a:t>
            </a:r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2A13584-82D1-9426-9034-A09DB6EC6581}"/>
              </a:ext>
            </a:extLst>
          </p:cNvPr>
          <p:cNvSpPr txBox="1"/>
          <p:nvPr/>
        </p:nvSpPr>
        <p:spPr>
          <a:xfrm>
            <a:off x="902824" y="462987"/>
            <a:ext cx="102469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Straylight synergy</a:t>
            </a:r>
            <a:r>
              <a:rPr lang="en-US" sz="2800">
                <a:solidFill>
                  <a:srgbClr val="00B050"/>
                </a:solidFill>
              </a:rPr>
              <a:t>: Improved static convolution kernel </a:t>
            </a:r>
            <a:r>
              <a:rPr lang="en-US" sz="2800"/>
              <a:t>correction and  </a:t>
            </a:r>
            <a:r>
              <a:rPr lang="en-US" sz="2800">
                <a:solidFill>
                  <a:srgbClr val="00B050"/>
                </a:solidFill>
              </a:rPr>
              <a:t>dynamic straylight</a:t>
            </a:r>
            <a:r>
              <a:rPr lang="en-US" sz="2800"/>
              <a:t> correction</a:t>
            </a:r>
          </a:p>
          <a:p>
            <a:endParaRPr lang="en-US"/>
          </a:p>
          <a:p>
            <a:r>
              <a:rPr lang="en-US"/>
              <a:t>Thus, the improved kernel aims to better correct for the straylight as measured on-ground, while the ‘delta’ dynamic correction serves a 2</a:t>
            </a:r>
            <a:r>
              <a:rPr lang="en-US" baseline="30000"/>
              <a:t>nd</a:t>
            </a:r>
            <a:r>
              <a:rPr lang="en-US"/>
              <a:t> correction.</a:t>
            </a:r>
          </a:p>
          <a:p>
            <a:r>
              <a:rPr lang="en-US"/>
              <a:t>Note that the two straylight corrections are partly ‘communicating vessels’: a bad choice for the static kernel necessitates a larger ‘delta’  dynamic correction. </a:t>
            </a:r>
          </a:p>
          <a:p>
            <a:endParaRPr lang="en-US"/>
          </a:p>
          <a:p>
            <a:r>
              <a:rPr lang="en-US"/>
              <a:t>Does it matter? Yes, look at first-orbit radiance</a:t>
            </a:r>
            <a:r>
              <a:rPr lang="en-US">
                <a:highlight>
                  <a:srgbClr val="C0C0C0"/>
                </a:highlight>
              </a:rPr>
              <a:t>: </a:t>
            </a:r>
            <a:r>
              <a:rPr lang="en-US">
                <a:solidFill>
                  <a:srgbClr val="FF0000"/>
                </a:solidFill>
                <a:highlight>
                  <a:srgbClr val="C0C0C0"/>
                </a:highlight>
              </a:rPr>
              <a:t>measured</a:t>
            </a:r>
            <a:r>
              <a:rPr lang="en-US">
                <a:highlight>
                  <a:srgbClr val="C0C0C0"/>
                </a:highlight>
              </a:rPr>
              <a:t>, </a:t>
            </a:r>
            <a:r>
              <a:rPr lang="en-US">
                <a:solidFill>
                  <a:schemeClr val="bg1"/>
                </a:solidFill>
                <a:highlight>
                  <a:srgbClr val="C0C0C0"/>
                </a:highlight>
              </a:rPr>
              <a:t>static kernel component</a:t>
            </a:r>
            <a:r>
              <a:rPr lang="en-US">
                <a:solidFill>
                  <a:srgbClr val="0070C0"/>
                </a:solidFill>
                <a:highlight>
                  <a:srgbClr val="C0C0C0"/>
                </a:highlight>
              </a:rPr>
              <a:t>, dynamic component</a:t>
            </a:r>
          </a:p>
          <a:p>
            <a:r>
              <a:rPr lang="en-US"/>
              <a:t>for three   valid (</a:t>
            </a:r>
            <a:r>
              <a:rPr lang="en-US" err="1"/>
              <a:t>w.r.t.</a:t>
            </a:r>
            <a:r>
              <a:rPr lang="en-US"/>
              <a:t> on-</a:t>
            </a:r>
            <a:r>
              <a:rPr lang="en-US" err="1"/>
              <a:t>grond</a:t>
            </a:r>
            <a:r>
              <a:rPr lang="en-US"/>
              <a:t> data) choices of convolution kernel:</a:t>
            </a:r>
          </a:p>
          <a:p>
            <a:endParaRPr lang="en-US">
              <a:solidFill>
                <a:srgbClr val="0070C0"/>
              </a:solidFill>
              <a:highlight>
                <a:srgbClr val="C0C0C0"/>
              </a:highlight>
            </a:endParaRPr>
          </a:p>
          <a:p>
            <a:endParaRPr lang="en-US">
              <a:solidFill>
                <a:srgbClr val="0070C0"/>
              </a:solidFill>
              <a:highlight>
                <a:srgbClr val="C0C0C0"/>
              </a:highlight>
            </a:endParaRPr>
          </a:p>
          <a:p>
            <a:endParaRPr lang="en-US">
              <a:solidFill>
                <a:srgbClr val="0070C0"/>
              </a:solidFill>
              <a:highlight>
                <a:srgbClr val="C0C0C0"/>
              </a:highlight>
            </a:endParaRPr>
          </a:p>
          <a:p>
            <a:endParaRPr lang="en-US">
              <a:solidFill>
                <a:srgbClr val="0070C0"/>
              </a:solidFill>
              <a:highlight>
                <a:srgbClr val="C0C0C0"/>
              </a:highlight>
            </a:endParaRPr>
          </a:p>
          <a:p>
            <a:endParaRPr lang="en-US">
              <a:solidFill>
                <a:srgbClr val="0070C0"/>
              </a:solidFill>
              <a:highlight>
                <a:srgbClr val="C0C0C0"/>
              </a:highlight>
            </a:endParaRPr>
          </a:p>
          <a:p>
            <a:endParaRPr lang="en-US">
              <a:solidFill>
                <a:srgbClr val="0070C0"/>
              </a:solidFill>
              <a:highlight>
                <a:srgbClr val="C0C0C0"/>
              </a:highlight>
            </a:endParaRPr>
          </a:p>
          <a:p>
            <a:endParaRPr lang="en-US">
              <a:highlight>
                <a:srgbClr val="C0C0C0"/>
              </a:highlight>
            </a:endParaRPr>
          </a:p>
          <a:p>
            <a:endParaRPr lang="en-US"/>
          </a:p>
          <a:p>
            <a:endParaRPr lang="en-US"/>
          </a:p>
          <a:p>
            <a:r>
              <a:rPr lang="en-US"/>
              <a:t>With the improved kernel                                original kernel                                               large far-field-kernel        </a:t>
            </a:r>
          </a:p>
        </p:txBody>
      </p:sp>
      <p:pic>
        <p:nvPicPr>
          <p:cNvPr id="9" name="Afbeelding 8" descr="Afbeelding met tekst, diagram, Perceel, lijn&#10;&#10;Door AI gegenereerde inhoud is mogelijk onjuist.">
            <a:extLst>
              <a:ext uri="{FF2B5EF4-FFF2-40B4-BE49-F238E27FC236}">
                <a16:creationId xmlns:a16="http://schemas.microsoft.com/office/drawing/2014/main" id="{82685D04-12F6-3852-8595-D32C722317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3"/>
          <a:stretch/>
        </p:blipFill>
        <p:spPr>
          <a:xfrm>
            <a:off x="609600" y="3701034"/>
            <a:ext cx="10540148" cy="234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7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5F139-C0D7-4A9E-9ED0-16CB2D6E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that all? – remaining additive terms?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905955-D898-D24D-5E78-7416C837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/>
              <a:t>19 </a:t>
            </a:r>
            <a:r>
              <a:rPr lang="nl-NL" altLang="en-US" err="1"/>
              <a:t>March</a:t>
            </a:r>
            <a:r>
              <a:rPr lang="en-001" altLang="en-US"/>
              <a:t> 202</a:t>
            </a:r>
            <a:r>
              <a:rPr lang="en-US" altLang="en-US"/>
              <a:t>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87E848-2E05-CE7A-EBBD-083A3288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GSICS Annual Meeting 2025 - TROPOMI L1b UVN </a:t>
            </a:r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88B3332-972D-697C-4EEB-1A93FEB29C38}"/>
              </a:ext>
            </a:extLst>
          </p:cNvPr>
          <p:cNvSpPr txBox="1"/>
          <p:nvPr/>
        </p:nvSpPr>
        <p:spPr>
          <a:xfrm>
            <a:off x="3047036" y="324144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/>
          </a:p>
        </p:txBody>
      </p:sp>
      <p:pic>
        <p:nvPicPr>
          <p:cNvPr id="8" name="Afbeelding 7" descr="Afbeelding met tekst, schermopname, lijn, Kleurrijkheid&#10;&#10;Automatisch gegenereerde beschrijving">
            <a:extLst>
              <a:ext uri="{FF2B5EF4-FFF2-40B4-BE49-F238E27FC236}">
                <a16:creationId xmlns:a16="http://schemas.microsoft.com/office/drawing/2014/main" id="{EB8770FD-DF14-B371-DBBC-3FF5B0EFF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327"/>
          <a:stretch/>
        </p:blipFill>
        <p:spPr>
          <a:xfrm>
            <a:off x="1270660" y="3241440"/>
            <a:ext cx="9172249" cy="140764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08DB1E9-1362-153A-B266-E07F14EFC3C7}"/>
              </a:ext>
            </a:extLst>
          </p:cNvPr>
          <p:cNvSpPr txBox="1"/>
          <p:nvPr/>
        </p:nvSpPr>
        <p:spPr>
          <a:xfrm>
            <a:off x="1270660" y="1258784"/>
            <a:ext cx="9915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Ozone profile analysis shows step-like artifacts that are related to the row binning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That implies that on the deepest electronic level, a small additive signal remains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This small artifact, outside the instrument model, typically emerges as a residual signal : the not-quite-zero remainder after processing dark measurements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65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E18F9-F969-17A6-A207-38FF3A26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98" y="341950"/>
            <a:ext cx="10972800" cy="868362"/>
          </a:xfrm>
        </p:spPr>
        <p:txBody>
          <a:bodyPr/>
          <a:lstStyle/>
          <a:p>
            <a:r>
              <a:rPr lang="en-US"/>
              <a:t>Besides straylight, a 2</a:t>
            </a:r>
            <a:r>
              <a:rPr lang="en-US" baseline="30000"/>
              <a:t>nd</a:t>
            </a:r>
            <a:r>
              <a:rPr lang="en-US"/>
              <a:t> adjustment: Residual correction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4DA796-2C5D-E3B9-957A-0B84F1A8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/>
              <a:t>19 </a:t>
            </a:r>
            <a:r>
              <a:rPr lang="nl-NL" altLang="en-US" err="1"/>
              <a:t>March</a:t>
            </a:r>
            <a:r>
              <a:rPr lang="nl-NL" altLang="en-US"/>
              <a:t> 2025</a:t>
            </a:r>
            <a:endParaRPr lang="en-US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611EA4-1CB1-97A5-D183-096955CC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GSICS Annual Meeting 2025 - TROPOMI L1b UVN </a:t>
            </a:r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3D4B076-6A83-EA81-F282-25DD3A56530C}"/>
              </a:ext>
            </a:extLst>
          </p:cNvPr>
          <p:cNvSpPr txBox="1"/>
          <p:nvPr/>
        </p:nvSpPr>
        <p:spPr>
          <a:xfrm>
            <a:off x="609600" y="1552417"/>
            <a:ext cx="64509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From dark radiance measurements on the night side of orbit, aggregate background residual maps have been derived in off-line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Literally ‘residual’: after correction for offset, dark current, … :  unexplained (electronic/instrumental ) features outside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Returning discussion: Pro’s/cons whether to perform a residual correction: noise-towards-error, robustness, performance, (orbital)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‘new’ pro’s: coping with RTS </a:t>
            </a:r>
            <a:r>
              <a:rPr lang="en-US" sz="2000" i="1"/>
              <a:t>and </a:t>
            </a:r>
            <a:r>
              <a:rPr lang="en-US" sz="2000"/>
              <a:t>improvement of the very low UV radiance signals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Residual aggregates converted to temporal CKDs and sleeping ‘residual correction algorithm’ switched on </a:t>
            </a:r>
          </a:p>
        </p:txBody>
      </p:sp>
      <p:pic>
        <p:nvPicPr>
          <p:cNvPr id="8" name="Afbeelding 7" descr="Afbeelding met tekst, schermopname, scherm, Kleurrijkheid&#10;&#10;Automatisch gegenereerde beschrijving">
            <a:extLst>
              <a:ext uri="{FF2B5EF4-FFF2-40B4-BE49-F238E27FC236}">
                <a16:creationId xmlns:a16="http://schemas.microsoft.com/office/drawing/2014/main" id="{B21FE879-B1E2-4A32-9BDD-2A8D02826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758" y="1392874"/>
            <a:ext cx="365014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9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42CCF-5E4F-86EE-065E-D15AA257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Resume, before showing  results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CB37D0-1285-D0A9-BCB7-F93866A71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/>
              <a:t>18 </a:t>
            </a:r>
            <a:r>
              <a:rPr lang="nl-NL" altLang="en-US" err="1"/>
              <a:t>March</a:t>
            </a:r>
            <a:r>
              <a:rPr lang="en-001" altLang="en-US"/>
              <a:t> 202</a:t>
            </a:r>
            <a:r>
              <a:rPr lang="en-US" altLang="en-US"/>
              <a:t>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BD9FCB-F05A-A788-D946-56DF49BB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GSICS Annual Meeting 2025 - TROPOMI L1b UVN </a:t>
            </a:r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C0690A1-2EA7-67FB-612E-B1C8B66738F8}"/>
              </a:ext>
            </a:extLst>
          </p:cNvPr>
          <p:cNvSpPr txBox="1"/>
          <p:nvPr/>
        </p:nvSpPr>
        <p:spPr>
          <a:xfrm>
            <a:off x="1400537" y="1701478"/>
            <a:ext cx="103130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Analysis of instrument degradation led to suspicion of uncorrected-for additive signals (offsets)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Especially in UV, since absolute signal there is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Three offset candidates, and </a:t>
            </a:r>
            <a:r>
              <a:rPr lang="en-US">
                <a:solidFill>
                  <a:srgbClr val="00B050"/>
                </a:solidFill>
              </a:rPr>
              <a:t>three corresponding adjustments </a:t>
            </a:r>
            <a:r>
              <a:rPr lang="en-US"/>
              <a:t>to the L1b Processor: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Straylight convolution kernel (static).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>
                <a:solidFill>
                  <a:srgbClr val="00B050"/>
                </a:solidFill>
              </a:rPr>
              <a:t>Re-assessment of on-ground calibration: alternative convolution kernel  that partly closes the ‘in-flight straylight gap’.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(Temporally increasing) difference between calculated and observed straylight. </a:t>
            </a:r>
            <a:r>
              <a:rPr lang="en-US">
                <a:solidFill>
                  <a:srgbClr val="00B050"/>
                </a:solidFill>
                <a:sym typeface="Wingdings" panose="05000000000000000000" pitchFamily="2" charset="2"/>
              </a:rPr>
              <a:t> Use LSLR/USLR measurements to impose a dynamic (delta) straylight correction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>
                <a:sym typeface="Wingdings" panose="05000000000000000000" pitchFamily="2" charset="2"/>
              </a:rPr>
              <a:t>Residual out-of-model signal. </a:t>
            </a:r>
            <a:r>
              <a:rPr lang="en-US">
                <a:solidFill>
                  <a:srgbClr val="00B050"/>
                </a:solidFill>
                <a:sym typeface="Wingdings" panose="05000000000000000000" pitchFamily="2" charset="2"/>
              </a:rPr>
              <a:t> Use aggregate background measurements, converted to residual CKD for a residual correction</a:t>
            </a:r>
          </a:p>
          <a:p>
            <a:pPr marL="800100" lvl="1" indent="-342900">
              <a:buFont typeface="+mj-lt"/>
              <a:buAutoNum type="arabicPeriod"/>
            </a:pPr>
            <a:endParaRPr lang="en-US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endParaRPr lang="en-US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These changes are first to be tested on UV products, where problems were first observed (next slide)</a:t>
            </a:r>
          </a:p>
        </p:txBody>
      </p:sp>
    </p:spTree>
    <p:extLst>
      <p:ext uri="{BB962C8B-B14F-4D97-AF65-F5344CB8AC3E}">
        <p14:creationId xmlns:p14="http://schemas.microsoft.com/office/powerpoint/2010/main" val="4189704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C9A111-FEE5-449D-1D1D-366A1A1C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/>
              <a:t>19 </a:t>
            </a:r>
            <a:r>
              <a:rPr lang="nl-NL" altLang="en-US" err="1"/>
              <a:t>March</a:t>
            </a:r>
            <a:r>
              <a:rPr lang="nl-NL" altLang="en-US"/>
              <a:t> 2025</a:t>
            </a:r>
            <a:endParaRPr lang="en-US" altLang="en-US"/>
          </a:p>
        </p:txBody>
      </p:sp>
      <p:pic>
        <p:nvPicPr>
          <p:cNvPr id="8" name="Afbeelding 7" descr="Afbeelding met tekst, schermopname, lijn, Kleurrijkheid&#10;&#10;Automatisch gegenereerde beschrijving">
            <a:extLst>
              <a:ext uri="{FF2B5EF4-FFF2-40B4-BE49-F238E27FC236}">
                <a16:creationId xmlns:a16="http://schemas.microsoft.com/office/drawing/2014/main" id="{EEE07014-EA5F-2C92-9396-59924E438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4044"/>
            <a:ext cx="9172249" cy="490925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840D9A0-E090-3219-CE33-9C2C76D46436}"/>
              </a:ext>
            </a:extLst>
          </p:cNvPr>
          <p:cNvSpPr txBox="1"/>
          <p:nvPr/>
        </p:nvSpPr>
        <p:spPr>
          <a:xfrm>
            <a:off x="380034" y="394232"/>
            <a:ext cx="1088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Results: Soft calibration ozone profile retrieval algorithm </a:t>
            </a:r>
            <a:endParaRPr lang="nl-NL" sz="360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DCBF763-8085-0B60-5AEC-782AC0029EC0}"/>
              </a:ext>
            </a:extLst>
          </p:cNvPr>
          <p:cNvSpPr txBox="1"/>
          <p:nvPr/>
        </p:nvSpPr>
        <p:spPr>
          <a:xfrm>
            <a:off x="9340770" y="4201610"/>
            <a:ext cx="24769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(“Characterization of the TROPOMI UV radiometric calibration for the operational Ozone Profile retrieval algorithm”, Di </a:t>
            </a:r>
            <a:r>
              <a:rPr lang="en-US" err="1"/>
              <a:t>Pede</a:t>
            </a:r>
            <a:r>
              <a:rPr lang="en-US"/>
              <a:t> et al, in prep. )</a:t>
            </a:r>
            <a:endParaRPr lang="nl-NL"/>
          </a:p>
        </p:txBody>
      </p:sp>
      <p:sp>
        <p:nvSpPr>
          <p:cNvPr id="11" name="Tijdelijke aanduiding voor voettekst 5">
            <a:extLst>
              <a:ext uri="{FF2B5EF4-FFF2-40B4-BE49-F238E27FC236}">
                <a16:creationId xmlns:a16="http://schemas.microsoft.com/office/drawing/2014/main" id="{A44D86B6-C04D-ED38-9D6E-1D295FF0D660}"/>
              </a:ext>
            </a:extLst>
          </p:cNvPr>
          <p:cNvSpPr txBox="1">
            <a:spLocks/>
          </p:cNvSpPr>
          <p:nvPr/>
        </p:nvSpPr>
        <p:spPr>
          <a:xfrm>
            <a:off x="4393235" y="64289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GB"/>
              <a:t>GSICS Annual Meeting 2025 - TROPOMI L1b UVN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8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40C72-0667-3AFC-E999-4AC9AC22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4CB498-8256-52FD-1B8D-199C244A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/>
              <a:t>19 </a:t>
            </a:r>
            <a:r>
              <a:rPr lang="nl-NL" altLang="en-US" err="1"/>
              <a:t>March</a:t>
            </a:r>
            <a:r>
              <a:rPr lang="en-001" altLang="en-US"/>
              <a:t> 202</a:t>
            </a:r>
            <a:r>
              <a:rPr lang="en-US" altLang="en-US"/>
              <a:t>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6BCAE4-264A-84D7-96F8-F7ECB65B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GSICS Annual Meeting 2025 - TROPOMI L1b UVN </a:t>
            </a:r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246DB75-A70C-7C1F-B6EA-640B81BCF227}"/>
              </a:ext>
            </a:extLst>
          </p:cNvPr>
          <p:cNvSpPr txBox="1"/>
          <p:nvPr/>
        </p:nvSpPr>
        <p:spPr>
          <a:xfrm>
            <a:off x="1381600" y="1701029"/>
            <a:ext cx="100306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Analysis of instrument degradation lead to suspicion of uncorrected-for additive signals (offsets)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Especially in UV, since absolute signal there is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Three offset candidates, three corresponding adjustments to th1 L1b Processor: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Straylight convolution kernel (static).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>
                <a:solidFill>
                  <a:srgbClr val="00B050"/>
                </a:solidFill>
              </a:rPr>
              <a:t>Re-assessment of on-ground calibration: alternative convolution kernel  that partly closes the ‘in-flight straylight gap’.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(Temporally increasing) Difference between calculated and observed straylight. </a:t>
            </a:r>
            <a:r>
              <a:rPr lang="en-US">
                <a:solidFill>
                  <a:srgbClr val="00B050"/>
                </a:solidFill>
                <a:sym typeface="Wingdings" panose="05000000000000000000" pitchFamily="2" charset="2"/>
              </a:rPr>
              <a:t> Use LSLR/USLR measurements to impose a dynamic (delta) straylight correction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>
                <a:sym typeface="Wingdings" panose="05000000000000000000" pitchFamily="2" charset="2"/>
              </a:rPr>
              <a:t>Residual out-of-model signal. </a:t>
            </a:r>
            <a:r>
              <a:rPr lang="en-US">
                <a:solidFill>
                  <a:srgbClr val="00B050"/>
                </a:solidFill>
                <a:sym typeface="Wingdings" panose="05000000000000000000" pitchFamily="2" charset="2"/>
              </a:rPr>
              <a:t> Use aggregate background measurements, converted to residual CKD for a residual correction</a:t>
            </a:r>
          </a:p>
          <a:p>
            <a:pPr marL="800100" lvl="1" indent="-342900">
              <a:buFont typeface="+mj-lt"/>
              <a:buAutoNum type="arabicPeriod"/>
            </a:pPr>
            <a:endParaRPr lang="en-US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These improvements work well in the case of  the UV detector, see ozone profile retrieval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Continuing research, together with L2 scientists, on feasibility of these potential improvements for UVIS and NIR detectors</a:t>
            </a:r>
            <a:endParaRPr lang="en-US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498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opomi Monitoring Portal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4" r="1450" b="17744"/>
          <a:stretch/>
        </p:blipFill>
        <p:spPr>
          <a:xfrm>
            <a:off x="2543920" y="2231115"/>
            <a:ext cx="7104159" cy="2340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407" y="175187"/>
            <a:ext cx="2951181" cy="868362"/>
          </a:xfrm>
        </p:spPr>
        <p:txBody>
          <a:bodyPr/>
          <a:lstStyle/>
          <a:p>
            <a:r>
              <a:rPr lang="en-US" sz="4800"/>
              <a:t>Thank you!</a:t>
            </a:r>
            <a:endParaRPr lang="en-GB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60" y="932269"/>
            <a:ext cx="11702473" cy="1810084"/>
          </a:xfrm>
        </p:spPr>
        <p:txBody>
          <a:bodyPr/>
          <a:lstStyle/>
          <a:p>
            <a:pPr marL="0" indent="0" algn="ctr">
              <a:buNone/>
            </a:pPr>
            <a:r>
              <a:rPr lang="en-US" sz="2300"/>
              <a:t>general information: </a:t>
            </a:r>
            <a:r>
              <a:rPr lang="en-US" sz="2300">
                <a:hlinkClick r:id="rId3"/>
              </a:rPr>
              <a:t>http://www.tropomi.eu/</a:t>
            </a:r>
            <a:endParaRPr lang="en-US" sz="2300"/>
          </a:p>
          <a:p>
            <a:pPr marL="0" indent="0" algn="ctr">
              <a:buNone/>
            </a:pPr>
            <a:r>
              <a:rPr lang="en-GB" sz="2300" err="1"/>
              <a:t>mo</a:t>
            </a:r>
            <a:r>
              <a:rPr lang="en-001" sz="2300"/>
              <a:t>r</a:t>
            </a:r>
            <a:r>
              <a:rPr lang="en-GB" sz="2300"/>
              <a:t>e</a:t>
            </a:r>
            <a:r>
              <a:rPr lang="en-001" sz="2300"/>
              <a:t> </a:t>
            </a:r>
            <a:r>
              <a:rPr lang="en-GB" sz="2300"/>
              <a:t>o</a:t>
            </a:r>
            <a:r>
              <a:rPr lang="en-001" sz="2300"/>
              <a:t>n </a:t>
            </a:r>
            <a:r>
              <a:rPr lang="en-GB" sz="2300"/>
              <a:t>T</a:t>
            </a:r>
            <a:r>
              <a:rPr lang="en-001" sz="2300"/>
              <a:t>R</a:t>
            </a:r>
            <a:r>
              <a:rPr lang="en-GB" sz="2300"/>
              <a:t>O</a:t>
            </a:r>
            <a:r>
              <a:rPr lang="en-001" sz="2300"/>
              <a:t>P</a:t>
            </a:r>
            <a:r>
              <a:rPr lang="en-GB" sz="2300"/>
              <a:t>O</a:t>
            </a:r>
            <a:r>
              <a:rPr lang="en-001" sz="2300"/>
              <a:t>M</a:t>
            </a:r>
            <a:r>
              <a:rPr lang="en-GB" sz="2300"/>
              <a:t>I</a:t>
            </a:r>
            <a:r>
              <a:rPr lang="en-001" sz="2300"/>
              <a:t> </a:t>
            </a:r>
            <a:r>
              <a:rPr lang="en-GB" sz="2300"/>
              <a:t>c</a:t>
            </a:r>
            <a:r>
              <a:rPr lang="en-001" sz="2300"/>
              <a:t>a</a:t>
            </a:r>
            <a:r>
              <a:rPr lang="en-GB" sz="2300"/>
              <a:t>l</a:t>
            </a:r>
            <a:r>
              <a:rPr lang="en-001" sz="2300" err="1"/>
              <a:t>i</a:t>
            </a:r>
            <a:r>
              <a:rPr lang="en-GB" sz="2300"/>
              <a:t>b</a:t>
            </a:r>
            <a:r>
              <a:rPr lang="en-001" sz="2300"/>
              <a:t>r</a:t>
            </a:r>
            <a:r>
              <a:rPr lang="en-GB" sz="2300"/>
              <a:t>a</a:t>
            </a:r>
            <a:r>
              <a:rPr lang="en-001" sz="2300"/>
              <a:t>t</a:t>
            </a:r>
            <a:r>
              <a:rPr lang="en-GB" sz="2300" err="1"/>
              <a:t>i</a:t>
            </a:r>
            <a:r>
              <a:rPr lang="en-001" sz="2300"/>
              <a:t>o</a:t>
            </a:r>
            <a:r>
              <a:rPr lang="en-GB" sz="2300"/>
              <a:t>n</a:t>
            </a:r>
            <a:r>
              <a:rPr lang="en-001" sz="2300"/>
              <a:t>: </a:t>
            </a:r>
            <a:r>
              <a:rPr lang="en-GB" sz="2300"/>
              <a:t>K</a:t>
            </a:r>
            <a:r>
              <a:rPr lang="en-001" sz="2300"/>
              <a:t>l</a:t>
            </a:r>
            <a:r>
              <a:rPr lang="en-GB" sz="2300"/>
              <a:t>e</a:t>
            </a:r>
            <a:r>
              <a:rPr lang="en-001" sz="2300" err="1"/>
              <a:t>i</a:t>
            </a:r>
            <a:r>
              <a:rPr lang="en-GB" sz="2300"/>
              <a:t>p</a:t>
            </a:r>
            <a:r>
              <a:rPr lang="en-001" sz="2300"/>
              <a:t>o</a:t>
            </a:r>
            <a:r>
              <a:rPr lang="en-GB" sz="2300"/>
              <a:t>o</a:t>
            </a:r>
            <a:r>
              <a:rPr lang="en-001" sz="2300"/>
              <a:t>l et </a:t>
            </a:r>
            <a:r>
              <a:rPr lang="en-GB" sz="2300"/>
              <a:t>a</a:t>
            </a:r>
            <a:r>
              <a:rPr lang="en-001" sz="2300"/>
              <a:t>l. 2018</a:t>
            </a:r>
            <a:r>
              <a:rPr lang="en-GB" sz="2300"/>
              <a:t> </a:t>
            </a:r>
            <a:r>
              <a:rPr lang="en-GB" sz="2300">
                <a:hlinkClick r:id="rId4"/>
              </a:rPr>
              <a:t>https://doi.org/10.5194/amt-11-6439-2018</a:t>
            </a:r>
            <a:endParaRPr lang="en-001" sz="2300"/>
          </a:p>
          <a:p>
            <a:pPr marL="0" indent="0" algn="ctr">
              <a:buNone/>
            </a:pPr>
            <a:r>
              <a:rPr lang="en-001" sz="2300"/>
              <a:t>L</a:t>
            </a:r>
            <a:r>
              <a:rPr lang="en-GB" sz="2300"/>
              <a:t>u</a:t>
            </a:r>
            <a:r>
              <a:rPr lang="en-001" sz="2300"/>
              <a:t>d</a:t>
            </a:r>
            <a:r>
              <a:rPr lang="en-GB" sz="2300"/>
              <a:t>e</a:t>
            </a:r>
            <a:r>
              <a:rPr lang="en-001" sz="2300"/>
              <a:t>w</a:t>
            </a:r>
            <a:r>
              <a:rPr lang="en-GB" sz="2300" err="1"/>
              <a:t>i</a:t>
            </a:r>
            <a:r>
              <a:rPr lang="en-001" sz="2300"/>
              <a:t>g </a:t>
            </a:r>
            <a:r>
              <a:rPr lang="en-GB" sz="2300"/>
              <a:t>e</a:t>
            </a:r>
            <a:r>
              <a:rPr lang="en-001" sz="2300"/>
              <a:t>t </a:t>
            </a:r>
            <a:r>
              <a:rPr lang="en-GB" sz="2300"/>
              <a:t>a</a:t>
            </a:r>
            <a:r>
              <a:rPr lang="en-001" sz="2300"/>
              <a:t>l. 2020 </a:t>
            </a:r>
            <a:r>
              <a:rPr lang="en-GB" sz="2300">
                <a:hlinkClick r:id="rId5"/>
              </a:rPr>
              <a:t>https://doi.org/10.5194/amt-2019-488</a:t>
            </a:r>
            <a:endParaRPr lang="en-US" sz="23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/>
              <a:t>19 </a:t>
            </a:r>
            <a:r>
              <a:rPr lang="nl-NL" altLang="en-US" err="1"/>
              <a:t>March</a:t>
            </a:r>
            <a:r>
              <a:rPr lang="en-001" altLang="en-US"/>
              <a:t> 202</a:t>
            </a:r>
            <a:r>
              <a:rPr lang="en-US" altLang="en-US"/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598" y="4663665"/>
            <a:ext cx="1097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="1" err="1">
                <a:solidFill>
                  <a:prstClr val="white"/>
                </a:solidFill>
                <a:latin typeface="Calibri"/>
              </a:rPr>
              <a:t>Acknowledgement</a:t>
            </a:r>
            <a:r>
              <a:rPr lang="nl-NL" sz="1400" b="1">
                <a:solidFill>
                  <a:prstClr val="white"/>
                </a:solidFill>
                <a:latin typeface="Calibri"/>
              </a:rPr>
              <a:t>:</a:t>
            </a:r>
            <a:r>
              <a:rPr lang="nl-NL" sz="1400">
                <a:solidFill>
                  <a:prstClr val="white"/>
                </a:solidFill>
                <a:latin typeface="Calibri"/>
              </a:rPr>
              <a:t> Sentinel-5 Precursor is a European Space Agency (ESA) mission on </a:t>
            </a:r>
            <a:r>
              <a:rPr lang="nl-NL" sz="1400" err="1">
                <a:solidFill>
                  <a:prstClr val="white"/>
                </a:solidFill>
                <a:latin typeface="Calibri"/>
              </a:rPr>
              <a:t>behalf</a:t>
            </a:r>
            <a:r>
              <a:rPr lang="nl-NL" sz="1400">
                <a:solidFill>
                  <a:prstClr val="white"/>
                </a:solidFill>
                <a:latin typeface="Calibri"/>
              </a:rPr>
              <a:t> of </a:t>
            </a:r>
            <a:r>
              <a:rPr lang="nl-NL" sz="1400" err="1">
                <a:solidFill>
                  <a:prstClr val="white"/>
                </a:solidFill>
                <a:latin typeface="Calibri"/>
              </a:rPr>
              <a:t>the</a:t>
            </a:r>
            <a:r>
              <a:rPr lang="nl-NL" sz="1400">
                <a:solidFill>
                  <a:prstClr val="white"/>
                </a:solidFill>
                <a:latin typeface="Calibri"/>
              </a:rPr>
              <a:t> European </a:t>
            </a:r>
            <a:r>
              <a:rPr lang="nl-NL" sz="1400" err="1">
                <a:solidFill>
                  <a:prstClr val="white"/>
                </a:solidFill>
                <a:latin typeface="Calibri"/>
              </a:rPr>
              <a:t>Commission</a:t>
            </a:r>
            <a:r>
              <a:rPr lang="nl-NL" sz="1400">
                <a:solidFill>
                  <a:prstClr val="white"/>
                </a:solidFill>
                <a:latin typeface="Calibri"/>
              </a:rPr>
              <a:t> (EC). The TROPOMI </a:t>
            </a:r>
            <a:r>
              <a:rPr lang="nl-NL" sz="1400" err="1">
                <a:solidFill>
                  <a:prstClr val="white"/>
                </a:solidFill>
                <a:latin typeface="Calibri"/>
              </a:rPr>
              <a:t>payload</a:t>
            </a:r>
            <a:r>
              <a:rPr lang="nl-NL" sz="1400">
                <a:solidFill>
                  <a:prstClr val="white"/>
                </a:solidFill>
                <a:latin typeface="Calibri"/>
              </a:rPr>
              <a:t> is a joint development </a:t>
            </a:r>
            <a:r>
              <a:rPr lang="nl-NL" sz="1400" err="1">
                <a:solidFill>
                  <a:prstClr val="white"/>
                </a:solidFill>
                <a:latin typeface="Calibri"/>
              </a:rPr>
              <a:t>by</a:t>
            </a:r>
            <a:r>
              <a:rPr lang="nl-NL" sz="1400">
                <a:solidFill>
                  <a:prstClr val="white"/>
                </a:solidFill>
                <a:latin typeface="Calibri"/>
              </a:rPr>
              <a:t> ESA </a:t>
            </a:r>
            <a:r>
              <a:rPr lang="nl-NL" sz="1400" err="1">
                <a:solidFill>
                  <a:prstClr val="white"/>
                </a:solidFill>
                <a:latin typeface="Calibri"/>
              </a:rPr>
              <a:t>and</a:t>
            </a:r>
            <a:r>
              <a:rPr lang="nl-NL" sz="140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err="1">
                <a:solidFill>
                  <a:prstClr val="white"/>
                </a:solidFill>
                <a:latin typeface="Calibri"/>
              </a:rPr>
              <a:t>the</a:t>
            </a:r>
            <a:r>
              <a:rPr lang="nl-NL" sz="1400">
                <a:solidFill>
                  <a:prstClr val="white"/>
                </a:solidFill>
                <a:latin typeface="Calibri"/>
              </a:rPr>
              <a:t> Netherlands Space Office (NSO). The Sentinel-5 Precursor </a:t>
            </a:r>
            <a:r>
              <a:rPr lang="nl-NL" sz="1400" err="1">
                <a:solidFill>
                  <a:prstClr val="white"/>
                </a:solidFill>
                <a:latin typeface="Calibri"/>
              </a:rPr>
              <a:t>ground</a:t>
            </a:r>
            <a:r>
              <a:rPr lang="nl-NL" sz="1400">
                <a:solidFill>
                  <a:prstClr val="white"/>
                </a:solidFill>
                <a:latin typeface="Calibri"/>
              </a:rPr>
              <a:t>-segment development has been </a:t>
            </a:r>
            <a:r>
              <a:rPr lang="nl-NL" sz="1400" err="1">
                <a:solidFill>
                  <a:prstClr val="white"/>
                </a:solidFill>
                <a:latin typeface="Calibri"/>
              </a:rPr>
              <a:t>funded</a:t>
            </a:r>
            <a:r>
              <a:rPr lang="nl-NL" sz="140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err="1">
                <a:solidFill>
                  <a:prstClr val="white"/>
                </a:solidFill>
                <a:latin typeface="Calibri"/>
              </a:rPr>
              <a:t>by</a:t>
            </a:r>
            <a:r>
              <a:rPr lang="nl-NL" sz="1400">
                <a:solidFill>
                  <a:prstClr val="white"/>
                </a:solidFill>
                <a:latin typeface="Calibri"/>
              </a:rPr>
              <a:t> ESA </a:t>
            </a:r>
            <a:r>
              <a:rPr lang="nl-NL" sz="1400" err="1">
                <a:solidFill>
                  <a:prstClr val="white"/>
                </a:solidFill>
                <a:latin typeface="Calibri"/>
              </a:rPr>
              <a:t>and</a:t>
            </a:r>
            <a:r>
              <a:rPr lang="nl-NL" sz="140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err="1">
                <a:solidFill>
                  <a:prstClr val="white"/>
                </a:solidFill>
                <a:latin typeface="Calibri"/>
              </a:rPr>
              <a:t>with</a:t>
            </a:r>
            <a:r>
              <a:rPr lang="nl-NL" sz="140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err="1">
                <a:solidFill>
                  <a:prstClr val="white"/>
                </a:solidFill>
                <a:latin typeface="Calibri"/>
              </a:rPr>
              <a:t>national</a:t>
            </a:r>
            <a:r>
              <a:rPr lang="nl-NL" sz="140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err="1">
                <a:solidFill>
                  <a:prstClr val="white"/>
                </a:solidFill>
                <a:latin typeface="Calibri"/>
              </a:rPr>
              <a:t>contributions</a:t>
            </a:r>
            <a:r>
              <a:rPr lang="nl-NL" sz="140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err="1">
                <a:solidFill>
                  <a:prstClr val="white"/>
                </a:solidFill>
                <a:latin typeface="Calibri"/>
              </a:rPr>
              <a:t>from</a:t>
            </a:r>
            <a:r>
              <a:rPr lang="nl-NL" sz="1400">
                <a:solidFill>
                  <a:prstClr val="white"/>
                </a:solidFill>
                <a:latin typeface="Calibri"/>
              </a:rPr>
              <a:t> The Netherlands, Germany, </a:t>
            </a:r>
            <a:r>
              <a:rPr lang="nl-NL" sz="1400" err="1">
                <a:solidFill>
                  <a:prstClr val="white"/>
                </a:solidFill>
                <a:latin typeface="Calibri"/>
              </a:rPr>
              <a:t>and</a:t>
            </a:r>
            <a:r>
              <a:rPr lang="nl-NL" sz="1400">
                <a:solidFill>
                  <a:prstClr val="white"/>
                </a:solidFill>
                <a:latin typeface="Calibri"/>
              </a:rPr>
              <a:t> Belgium. </a:t>
            </a:r>
            <a:endParaRPr lang="en-GB" sz="1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06CDBD-3B58-4935-B339-D3E9D268DDB7}"/>
              </a:ext>
            </a:extLst>
          </p:cNvPr>
          <p:cNvGrpSpPr/>
          <p:nvPr/>
        </p:nvGrpSpPr>
        <p:grpSpPr>
          <a:xfrm>
            <a:off x="1208732" y="5532437"/>
            <a:ext cx="9774535" cy="688976"/>
            <a:chOff x="1811814" y="5532437"/>
            <a:chExt cx="9774535" cy="688976"/>
          </a:xfrm>
        </p:grpSpPr>
        <p:pic>
          <p:nvPicPr>
            <p:cNvPr id="12" name="Picture 8" descr="Tropomi_partners2015_CMYK.png">
              <a:extLst>
                <a:ext uri="{FF2B5EF4-FFF2-40B4-BE49-F238E27FC236}">
                  <a16:creationId xmlns:a16="http://schemas.microsoft.com/office/drawing/2014/main" id="{05B07DBC-E66C-4F8E-8D4A-1276E5523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466" y="5532438"/>
              <a:ext cx="8008883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ED820F-2059-4230-AAE4-EC04AB89B4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1814" y="5532437"/>
              <a:ext cx="1765652" cy="688975"/>
            </a:xfrm>
            <a:prstGeom prst="rect">
              <a:avLst/>
            </a:prstGeom>
          </p:spPr>
        </p:pic>
      </p:grp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FD304F1-2A00-FAC3-596D-4B524DECC318}"/>
              </a:ext>
            </a:extLst>
          </p:cNvPr>
          <p:cNvSpPr txBox="1">
            <a:spLocks/>
          </p:cNvSpPr>
          <p:nvPr/>
        </p:nvSpPr>
        <p:spPr>
          <a:xfrm>
            <a:off x="4291106" y="63104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GB"/>
              <a:t>GSICS Annual Meeting 2025 - TROPOMI L1b UVN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5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4A80-3192-4DB3-A79F-3F83427D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/>
              <a:t>T</a:t>
            </a:r>
            <a:r>
              <a:rPr lang="en-GB"/>
              <a:t>R</a:t>
            </a:r>
            <a:r>
              <a:rPr lang="en-001"/>
              <a:t>O</a:t>
            </a:r>
            <a:r>
              <a:rPr lang="en-GB"/>
              <a:t>P</a:t>
            </a:r>
            <a:r>
              <a:rPr lang="en-001"/>
              <a:t>O</a:t>
            </a:r>
            <a:r>
              <a:rPr lang="en-GB"/>
              <a:t>M</a:t>
            </a:r>
            <a:r>
              <a:rPr lang="en-001"/>
              <a:t>I on-board Sentinel-5 </a:t>
            </a:r>
            <a:r>
              <a:rPr lang="en-GB"/>
              <a:t>P</a:t>
            </a:r>
            <a:r>
              <a:rPr lang="en-001"/>
              <a:t>re</a:t>
            </a:r>
            <a:r>
              <a:rPr lang="en-GB"/>
              <a:t>c</a:t>
            </a:r>
            <a:r>
              <a:rPr lang="en-001"/>
              <a:t>u</a:t>
            </a:r>
            <a:r>
              <a:rPr lang="en-GB"/>
              <a:t>r</a:t>
            </a:r>
            <a:r>
              <a:rPr lang="en-001"/>
              <a:t>s</a:t>
            </a:r>
            <a:r>
              <a:rPr lang="en-GB"/>
              <a:t>o</a:t>
            </a:r>
            <a:r>
              <a:rPr lang="en-001"/>
              <a:t>r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D217F-4A03-4474-8469-5E8D644D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19 March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1FB05-D89A-4726-A058-836CE8A7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GSICS Annual Meeting 2025 - TROPOMI L1b UVN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00F08-892D-4A1A-871B-065DB05815E2}"/>
              </a:ext>
            </a:extLst>
          </p:cNvPr>
          <p:cNvSpPr txBox="1"/>
          <p:nvPr/>
        </p:nvSpPr>
        <p:spPr>
          <a:xfrm>
            <a:off x="609600" y="849493"/>
            <a:ext cx="68533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Single payload</a:t>
            </a:r>
            <a:endParaRPr lang="en-001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Hyperspectral imager with 4 spectrometers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Sun synchronous</a:t>
            </a:r>
            <a:r>
              <a:rPr lang="en-001" sz="2400"/>
              <a:t> </a:t>
            </a:r>
            <a:r>
              <a:rPr lang="en-GB" sz="2400"/>
              <a:t>orbit  (MLTAN 13.30)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Pu</a:t>
            </a:r>
            <a:r>
              <a:rPr lang="en-001" sz="2400"/>
              <a:t>s</a:t>
            </a:r>
            <a:r>
              <a:rPr lang="en-GB" sz="2400"/>
              <a:t>h</a:t>
            </a:r>
            <a:r>
              <a:rPr lang="en-001" sz="2400"/>
              <a:t>b</a:t>
            </a:r>
            <a:r>
              <a:rPr lang="en-GB" sz="2400"/>
              <a:t>r</a:t>
            </a:r>
            <a:r>
              <a:rPr lang="en-001" sz="2400"/>
              <a:t>o</a:t>
            </a:r>
            <a:r>
              <a:rPr lang="en-GB" sz="2400"/>
              <a:t>o</a:t>
            </a:r>
            <a:r>
              <a:rPr lang="en-001" sz="2400"/>
              <a:t>m </a:t>
            </a:r>
            <a:r>
              <a:rPr lang="en-GB" sz="2400"/>
              <a:t>w</a:t>
            </a:r>
            <a:r>
              <a:rPr lang="en-001" sz="2400" err="1"/>
              <a:t>i</a:t>
            </a:r>
            <a:r>
              <a:rPr lang="en-GB" sz="2400"/>
              <a:t>t</a:t>
            </a:r>
            <a:r>
              <a:rPr lang="en-001" sz="2400"/>
              <a:t>h </a:t>
            </a:r>
            <a:r>
              <a:rPr lang="en-GB" sz="2400"/>
              <a:t>~</a:t>
            </a:r>
            <a:r>
              <a:rPr lang="en-001" sz="2400"/>
              <a:t> </a:t>
            </a:r>
            <a:r>
              <a:rPr lang="en-GB" sz="2400"/>
              <a:t>2600 km swath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High spatial sampling (down to 5.</a:t>
            </a:r>
            <a:r>
              <a:rPr lang="en-001" sz="2400"/>
              <a:t>5</a:t>
            </a:r>
            <a:r>
              <a:rPr lang="en-GB" sz="2400"/>
              <a:t> km x 3.</a:t>
            </a:r>
            <a:r>
              <a:rPr lang="en-001" sz="2400"/>
              <a:t>5</a:t>
            </a:r>
            <a:r>
              <a:rPr lang="en-GB" sz="2400"/>
              <a:t> km)</a:t>
            </a:r>
            <a:endParaRPr lang="en-001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001" sz="2400"/>
              <a:t>Daily measurements of the Sun via S</a:t>
            </a:r>
            <a:r>
              <a:rPr lang="nl-NL" sz="2400"/>
              <a:t>u</a:t>
            </a:r>
            <a:r>
              <a:rPr lang="en-001" sz="2400"/>
              <a:t>n 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001" sz="2400"/>
              <a:t>Lau</a:t>
            </a:r>
            <a:r>
              <a:rPr lang="en-GB" sz="2400"/>
              <a:t>n</a:t>
            </a:r>
            <a:r>
              <a:rPr lang="en-001" sz="2400"/>
              <a:t>c</a:t>
            </a:r>
            <a:r>
              <a:rPr lang="en-GB" sz="2400"/>
              <a:t>h</a:t>
            </a:r>
            <a:r>
              <a:rPr lang="en-001" sz="2400"/>
              <a:t>ed 10/2017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001" sz="2400"/>
              <a:t>Nominal operations since 30/4/2018</a:t>
            </a:r>
            <a:r>
              <a:rPr lang="en-GB" sz="2400"/>
              <a:t> 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27DF1F13-7278-457C-815A-7A4486B063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93" y="3923414"/>
          <a:ext cx="9260354" cy="242178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213754">
                  <a:extLst>
                    <a:ext uri="{9D8B030D-6E8A-4147-A177-3AD203B41FA5}">
                      <a16:colId xmlns:a16="http://schemas.microsoft.com/office/drawing/2014/main" val="269204710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2803091761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2668897572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1056188108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889265100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3567476439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379432227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3333694109"/>
                    </a:ext>
                  </a:extLst>
                </a:gridCol>
                <a:gridCol w="880825">
                  <a:extLst>
                    <a:ext uri="{9D8B030D-6E8A-4147-A177-3AD203B41FA5}">
                      <a16:colId xmlns:a16="http://schemas.microsoft.com/office/drawing/2014/main" val="1164076479"/>
                    </a:ext>
                  </a:extLst>
                </a:gridCol>
              </a:tblGrid>
              <a:tr h="373760"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TROPOMI spectral bands – based on calibration data</a:t>
                      </a:r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543024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Spectrometer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UV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UVIS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NIR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SWIR</a:t>
                      </a:r>
                      <a:endParaRPr lang="en-GB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449937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Band ID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222655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Spectral range [nm]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267-300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300-332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305-400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400-499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661-725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725-786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2300-2343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2343-2389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390321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Spectral resolution [nm]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0.45 - 0.5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0.45 - 0.65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0.34 - 0.35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0.227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0.225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82726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Spectral sampling [nm]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0.065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0.195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0.126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0.094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132677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Spatial sampling [km</a:t>
                      </a:r>
                      <a:r>
                        <a:rPr lang="en-US" sz="1200" baseline="3000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] 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5.5 x 28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5.5 x 3.5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5.5 x 3.5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5.5 x 3.5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5.5</a:t>
                      </a:r>
                      <a:r>
                        <a:rPr lang="en-US" sz="1200" baseline="0">
                          <a:solidFill>
                            <a:schemeClr val="bg1"/>
                          </a:solidFill>
                        </a:rPr>
                        <a:t> x 7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913419"/>
                  </a:ext>
                </a:extLst>
              </a:tr>
              <a:tr h="29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Detector binning factor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671280"/>
                  </a:ext>
                </a:extLst>
              </a:tr>
            </a:tbl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11B2D889-4161-4A97-9C36-DE8DA5730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9318" y="1159991"/>
            <a:ext cx="4479144" cy="320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70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001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/>
              <a:t>19 </a:t>
            </a:r>
            <a:r>
              <a:rPr lang="nl-NL" altLang="en-US" err="1"/>
              <a:t>March</a:t>
            </a:r>
            <a:r>
              <a:rPr lang="en-001" altLang="en-US"/>
              <a:t> 202</a:t>
            </a:r>
            <a:r>
              <a:rPr lang="en-US" altLang="en-US"/>
              <a:t>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GSICS Annual Meeting 2025 - TROPOMI L1b UVN 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90084-80C2-4872-919B-82C1D85CCDF1}"/>
              </a:ext>
            </a:extLst>
          </p:cNvPr>
          <p:cNvSpPr txBox="1"/>
          <p:nvPr/>
        </p:nvSpPr>
        <p:spPr>
          <a:xfrm>
            <a:off x="486138" y="1072199"/>
            <a:ext cx="114242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Nominal operations (E2) from 2018.04.30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From 2019.08.07: smaller ground pixels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From 2022.07.19: new L01b Processor 2.1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From 2022, autumn: all orbits have been reprocessed (‘collection-3’)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Regularly, CKDs are updated to cope with in-flight changes (degradation, electronic jumps)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r>
              <a:rPr lang="en-US" sz="2400" b="1" u="sng">
                <a:solidFill>
                  <a:srgbClr val="00B050"/>
                </a:solidFill>
              </a:rPr>
              <a:t>This presentation: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B050"/>
                </a:solidFill>
              </a:rPr>
              <a:t>Small inconsistencies in the observed degradation necessitated re-assessment of three correction algorithms in the L01b Processor.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B050"/>
                </a:solidFill>
              </a:rPr>
              <a:t>Resulting adjustments in algorithms and calibration data lead to improved ozone profile analysis (UV detector)</a:t>
            </a:r>
            <a:endParaRPr lang="en-US" sz="2400"/>
          </a:p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81549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/>
              <a:t>19 </a:t>
            </a:r>
            <a:r>
              <a:rPr lang="nl-NL" altLang="en-US" err="1"/>
              <a:t>March</a:t>
            </a:r>
            <a:r>
              <a:rPr lang="nl-NL" altLang="en-US"/>
              <a:t> 2025</a:t>
            </a:r>
            <a:endParaRPr lang="en-US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GSICS Annual Meeting 2025 - TROPOMI L1b UVN </a:t>
            </a:r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C63FF6A-4576-63CF-89C0-A4EF97B1D28B}"/>
              </a:ext>
            </a:extLst>
          </p:cNvPr>
          <p:cNvSpPr txBox="1"/>
          <p:nvPr/>
        </p:nvSpPr>
        <p:spPr>
          <a:xfrm>
            <a:off x="860612" y="1145399"/>
            <a:ext cx="900056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Method: In-flight calibration using solar measurements</a:t>
            </a:r>
            <a:endParaRPr lang="en-US" sz="2800" b="1"/>
          </a:p>
          <a:p>
            <a:endParaRPr lang="en-US" b="1"/>
          </a:p>
          <a:p>
            <a:r>
              <a:rPr lang="en-US" b="1"/>
              <a:t>Goal: Determine (and correct for)  the instrument degradation</a:t>
            </a:r>
          </a:p>
          <a:p>
            <a:r>
              <a:rPr lang="en-US"/>
              <a:t>Degradation (long-term drift in signal)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Multiplicative!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Smoothness? spectrally/spatially. Pixel position vs pixel wavelength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Monotonous?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Cause. Leads to </a:t>
            </a:r>
            <a:r>
              <a:rPr lang="en-US" i="1"/>
              <a:t>degradation components (</a:t>
            </a:r>
            <a:r>
              <a:rPr lang="en-US" i="1" err="1"/>
              <a:t>flavours</a:t>
            </a:r>
            <a:r>
              <a:rPr lang="en-US" i="1"/>
              <a:t>):</a:t>
            </a:r>
            <a:endParaRPr lang="en-US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Diffuser only  (IRR)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Instrument light path w/o diffuser (RAD, IRR)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Detector bleaching (RAD,IRR, CU)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Sharp detector features (RAD,IRR, CU)</a:t>
            </a:r>
          </a:p>
          <a:p>
            <a:pPr lvl="2"/>
            <a:endParaRPr lang="en-US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956D009-60F6-27CD-222E-2AE14C075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715" y="3828424"/>
            <a:ext cx="4737898" cy="2203793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A01AFBEC-772E-AA85-1808-C737C3D8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02" y="149163"/>
            <a:ext cx="10972800" cy="868362"/>
          </a:xfrm>
        </p:spPr>
        <p:txBody>
          <a:bodyPr/>
          <a:lstStyle/>
          <a:p>
            <a:r>
              <a:rPr lang="en-US"/>
              <a:t>Instrument degradation</a:t>
            </a:r>
            <a:endParaRPr lang="nl-NL"/>
          </a:p>
        </p:txBody>
      </p:sp>
      <p:pic>
        <p:nvPicPr>
          <p:cNvPr id="12" name="Afbeelding 11" descr="Afbeelding met lijn, tekst, Perceel, diagram&#10;&#10;Door AI gegenereerde inhoud is mogelijk onjuist.">
            <a:extLst>
              <a:ext uri="{FF2B5EF4-FFF2-40B4-BE49-F238E27FC236}">
                <a16:creationId xmlns:a16="http://schemas.microsoft.com/office/drawing/2014/main" id="{06C227EE-B7C5-D396-F41A-8547C64E91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207074" y="1724021"/>
            <a:ext cx="3114473" cy="220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2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/>
              <a:t>19 </a:t>
            </a:r>
            <a:r>
              <a:rPr lang="nl-NL" altLang="en-US" err="1"/>
              <a:t>March</a:t>
            </a:r>
            <a:r>
              <a:rPr lang="en-001" altLang="en-US"/>
              <a:t> 202</a:t>
            </a:r>
            <a:r>
              <a:rPr lang="en-US" altLang="en-US"/>
              <a:t>5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GSICS Annual Meeting 2025 - TROPOMI L1b UVN </a:t>
            </a:r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8DD7C3D-0872-86A4-1538-FDFA62167C57}"/>
              </a:ext>
            </a:extLst>
          </p:cNvPr>
          <p:cNvSpPr txBox="1"/>
          <p:nvPr/>
        </p:nvSpPr>
        <p:spPr>
          <a:xfrm>
            <a:off x="927378" y="231406"/>
            <a:ext cx="1024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Instrument degradation (2/3): detector bleaching </a:t>
            </a:r>
            <a:endParaRPr lang="nl-NL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4395-B329-9994-A8F8-72BC54587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50" y="1299022"/>
            <a:ext cx="6716756" cy="3619819"/>
          </a:xfrm>
        </p:spPr>
        <p:txBody>
          <a:bodyPr/>
          <a:lstStyle/>
          <a:p>
            <a:r>
              <a:rPr lang="en-GB" sz="1800" noProof="0"/>
              <a:t>UV detector measurements (a) show signal </a:t>
            </a:r>
            <a:r>
              <a:rPr lang="en-GB" sz="1800" i="1" noProof="0"/>
              <a:t>increase</a:t>
            </a:r>
            <a:r>
              <a:rPr lang="en-GB" sz="1800" noProof="0"/>
              <a:t> correlated with solar </a:t>
            </a:r>
            <a:r>
              <a:rPr lang="en-001" sz="1800" noProof="0"/>
              <a:t>l</a:t>
            </a:r>
            <a:r>
              <a:rPr lang="nl-NL" sz="1800" noProof="0"/>
              <a:t>i</a:t>
            </a:r>
            <a:r>
              <a:rPr lang="en-001" sz="1800" noProof="0"/>
              <a:t>n</a:t>
            </a:r>
            <a:r>
              <a:rPr lang="nl-NL" sz="1800" noProof="0"/>
              <a:t>e</a:t>
            </a:r>
            <a:r>
              <a:rPr lang="en-001" sz="1800" noProof="0"/>
              <a:t>s</a:t>
            </a:r>
          </a:p>
          <a:p>
            <a:r>
              <a:rPr lang="en-001" sz="1800"/>
              <a:t>In region 312-330 nm co</a:t>
            </a:r>
            <a:r>
              <a:rPr lang="nl-NL" sz="1800"/>
              <a:t>m</a:t>
            </a:r>
            <a:r>
              <a:rPr lang="en-001" sz="1800"/>
              <a:t>p</a:t>
            </a:r>
            <a:r>
              <a:rPr lang="nl-NL" sz="1800"/>
              <a:t>a</a:t>
            </a:r>
            <a:r>
              <a:rPr lang="en-001" sz="1800"/>
              <a:t>r</a:t>
            </a:r>
            <a:r>
              <a:rPr lang="nl-NL" sz="1800"/>
              <a:t>i</a:t>
            </a:r>
            <a:r>
              <a:rPr lang="en-001" sz="1800"/>
              <a:t>s</a:t>
            </a:r>
            <a:r>
              <a:rPr lang="nl-NL" sz="1800"/>
              <a:t>o</a:t>
            </a:r>
            <a:r>
              <a:rPr lang="en-001" sz="1800"/>
              <a:t>n </a:t>
            </a:r>
            <a:r>
              <a:rPr lang="nl-NL" sz="1800"/>
              <a:t>w</a:t>
            </a:r>
            <a:r>
              <a:rPr lang="en-001" sz="1800" err="1"/>
              <a:t>i</a:t>
            </a:r>
            <a:r>
              <a:rPr lang="nl-NL" sz="1800"/>
              <a:t>t</a:t>
            </a:r>
            <a:r>
              <a:rPr lang="en-001" sz="1800"/>
              <a:t>h </a:t>
            </a:r>
            <a:r>
              <a:rPr lang="nl-NL" sz="1800"/>
              <a:t>b</a:t>
            </a:r>
            <a:r>
              <a:rPr lang="en-001" sz="1800"/>
              <a:t>a</a:t>
            </a:r>
            <a:r>
              <a:rPr lang="nl-NL" sz="1800"/>
              <a:t>n</a:t>
            </a:r>
            <a:r>
              <a:rPr lang="en-001" sz="1800"/>
              <a:t>d 3 </a:t>
            </a:r>
            <a:r>
              <a:rPr lang="nl-NL" sz="1800"/>
              <a:t>p</a:t>
            </a:r>
            <a:r>
              <a:rPr lang="en-001" sz="1800"/>
              <a:t>ossible</a:t>
            </a:r>
            <a:r>
              <a:rPr lang="en-US" sz="1800"/>
              <a:t> (b)</a:t>
            </a:r>
            <a:endParaRPr lang="en-GB" sz="1800" noProof="0"/>
          </a:p>
          <a:p>
            <a:r>
              <a:rPr lang="en-GB" sz="1800" noProof="0"/>
              <a:t>Suspect bleaching close to or on/within the detector</a:t>
            </a:r>
          </a:p>
          <a:p>
            <a:r>
              <a:rPr lang="en-GB" sz="1800"/>
              <a:t>This gives an extra  ‘spectral ageing’ degradation CKD for UV detector (c)</a:t>
            </a:r>
          </a:p>
          <a:p>
            <a:r>
              <a:rPr lang="en-GB" sz="1800"/>
              <a:t>The temporal CKD shows a slowing increase in time ( d)</a:t>
            </a:r>
          </a:p>
          <a:p>
            <a:pPr marL="0" indent="0">
              <a:buNone/>
            </a:pPr>
            <a:endParaRPr lang="en-GB" sz="1800"/>
          </a:p>
          <a:p>
            <a:endParaRPr lang="en-GB" sz="1800"/>
          </a:p>
          <a:p>
            <a:endParaRPr lang="en-001" sz="1800" noProof="0"/>
          </a:p>
          <a:p>
            <a:endParaRPr lang="en-GB" sz="1800" noProof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520D2F-804D-4AA1-CFBB-24524E1E7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806" y="1372604"/>
            <a:ext cx="4992413" cy="233694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E683E8B-06A7-8804-F6BB-616F501FA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888" y="4411341"/>
            <a:ext cx="4908331" cy="1769424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D7B560CA-395B-06E9-758D-4FE7457D3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24" y="555137"/>
            <a:ext cx="3129770" cy="28231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CE3AC8-C997-2667-E09E-B78A5BB4184F}"/>
              </a:ext>
            </a:extLst>
          </p:cNvPr>
          <p:cNvSpPr/>
          <p:nvPr/>
        </p:nvSpPr>
        <p:spPr>
          <a:xfrm>
            <a:off x="5915122" y="3678941"/>
            <a:ext cx="691715" cy="1142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4200A475-C006-7EDF-4024-903CDF255702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606837" y="4250161"/>
            <a:ext cx="487969" cy="1611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BDAF7BDD-50A1-55DC-6347-3CE03033211F}"/>
              </a:ext>
            </a:extLst>
          </p:cNvPr>
          <p:cNvSpPr txBox="1"/>
          <p:nvPr/>
        </p:nvSpPr>
        <p:spPr>
          <a:xfrm>
            <a:off x="8140315" y="6181308"/>
            <a:ext cx="358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(b)                                           ( d)                      </a:t>
            </a:r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74927A9-A146-C03F-2391-69D9084AA55D}"/>
              </a:ext>
            </a:extLst>
          </p:cNvPr>
          <p:cNvSpPr txBox="1"/>
          <p:nvPr/>
        </p:nvSpPr>
        <p:spPr>
          <a:xfrm>
            <a:off x="3124408" y="5934096"/>
            <a:ext cx="92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(c)</a:t>
            </a:r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3925CA8-4EC8-D47D-79D3-0A621D71C8EF}"/>
              </a:ext>
            </a:extLst>
          </p:cNvPr>
          <p:cNvSpPr txBox="1"/>
          <p:nvPr/>
        </p:nvSpPr>
        <p:spPr>
          <a:xfrm>
            <a:off x="9724723" y="5934096"/>
            <a:ext cx="236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2018                      2022                      </a:t>
            </a:r>
            <a:endParaRPr lang="nl-NL">
              <a:solidFill>
                <a:srgbClr val="FF000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D56E75E-A609-D97C-7014-1524C86BE3E3}"/>
              </a:ext>
            </a:extLst>
          </p:cNvPr>
          <p:cNvSpPr txBox="1"/>
          <p:nvPr/>
        </p:nvSpPr>
        <p:spPr>
          <a:xfrm>
            <a:off x="9259801" y="925874"/>
            <a:ext cx="92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(a)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86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/>
              <a:t>19 </a:t>
            </a:r>
            <a:r>
              <a:rPr lang="nl-NL" altLang="en-US" err="1"/>
              <a:t>March</a:t>
            </a:r>
            <a:r>
              <a:rPr lang="nl-NL" altLang="en-US"/>
              <a:t> 2025</a:t>
            </a:r>
            <a:endParaRPr lang="en-US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GSICS Annual Meeting 2025 - TROPOMI L1b UVN </a:t>
            </a:r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4EA6D15-9F95-D2CE-294F-48EBAC222B01}"/>
              </a:ext>
            </a:extLst>
          </p:cNvPr>
          <p:cNvSpPr txBox="1"/>
          <p:nvPr/>
        </p:nvSpPr>
        <p:spPr>
          <a:xfrm>
            <a:off x="1622611" y="259976"/>
            <a:ext cx="940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Instrument degradation (3/3):  a false </a:t>
            </a:r>
            <a:r>
              <a:rPr lang="en-US" sz="3600" err="1"/>
              <a:t>flavour</a:t>
            </a:r>
            <a:r>
              <a:rPr lang="en-US" sz="3600"/>
              <a:t>?</a:t>
            </a:r>
            <a:endParaRPr lang="nl-NL" sz="3600"/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3BE86E4C-5578-FBC1-0B72-B1BB4E771964}"/>
              </a:ext>
            </a:extLst>
          </p:cNvPr>
          <p:cNvSpPr txBox="1"/>
          <p:nvPr/>
        </p:nvSpPr>
        <p:spPr>
          <a:xfrm>
            <a:off x="390005" y="1242862"/>
            <a:ext cx="111762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 the UV detector, the degradation images show increasing positive peaks at 280 and 286 nm (where the absolute signal is minimal), suggesting an </a:t>
            </a:r>
            <a:r>
              <a:rPr lang="en-US" i="1"/>
              <a:t>additive</a:t>
            </a:r>
            <a:r>
              <a:rPr lang="en-US"/>
              <a:t> term</a:t>
            </a:r>
            <a:r>
              <a:rPr lang="en-001"/>
              <a:t>, this is also an observation from O3-profile ret</a:t>
            </a:r>
            <a:r>
              <a:rPr lang="nl-NL"/>
              <a:t>r</a:t>
            </a:r>
            <a:r>
              <a:rPr lang="en-001" err="1"/>
              <a:t>i</a:t>
            </a:r>
            <a:r>
              <a:rPr lang="nl-NL"/>
              <a:t>e</a:t>
            </a:r>
            <a:r>
              <a:rPr lang="en-001"/>
              <a:t>v</a:t>
            </a:r>
            <a:r>
              <a:rPr lang="nl-NL"/>
              <a:t>a</a:t>
            </a:r>
            <a:r>
              <a:rPr lang="en-001"/>
              <a:t>l</a:t>
            </a:r>
            <a:r>
              <a:rPr lang="nl-NL"/>
              <a:t>s</a:t>
            </a:r>
            <a:r>
              <a:rPr lang="en-001"/>
              <a:t> </a:t>
            </a:r>
            <a:r>
              <a:rPr lang="nl-NL"/>
              <a:t>i</a:t>
            </a:r>
            <a:r>
              <a:rPr lang="en-001"/>
              <a:t>n </a:t>
            </a:r>
            <a:r>
              <a:rPr lang="nl-NL"/>
              <a:t>U</a:t>
            </a:r>
            <a:r>
              <a:rPr lang="en-001"/>
              <a:t>V.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This contradicts the detector bleaching hypothesis. Bleaching correlates with absolute signal</a:t>
            </a:r>
            <a:r>
              <a:rPr lang="en-001"/>
              <a:t> </a:t>
            </a:r>
            <a:r>
              <a:rPr lang="en-001">
                <a:sym typeface="Wingdings" panose="05000000000000000000" pitchFamily="2" charset="2"/>
              </a:rPr>
              <a:t> </a:t>
            </a:r>
            <a:r>
              <a:rPr lang="en-US">
                <a:sym typeface="Wingdings" panose="05000000000000000000" pitchFamily="2" charset="2"/>
              </a:rPr>
              <a:t>peaks </a:t>
            </a:r>
            <a:r>
              <a:rPr lang="en-001">
                <a:sym typeface="Wingdings" panose="05000000000000000000" pitchFamily="2" charset="2"/>
              </a:rPr>
              <a:t>caused by </a:t>
            </a:r>
            <a:r>
              <a:rPr lang="en-US">
                <a:sym typeface="Wingdings" panose="05000000000000000000" pitchFamily="2" charset="2"/>
              </a:rPr>
              <a:t>uncorrected-for offset?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 main residual offset candidate is (far-field) straylight.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ym typeface="Wingdings" panose="05000000000000000000" pitchFamily="2" charset="2"/>
              </a:rPr>
              <a:t>We first need a proper UV straylight correction before addressing degradation</a:t>
            </a:r>
            <a:r>
              <a:rPr lang="en-US">
                <a:sym typeface="Wingdings" panose="05000000000000000000" pitchFamily="2" charset="2"/>
              </a:rPr>
              <a:t>. With uncorrected straylight, we have a ‘false’ degradation </a:t>
            </a:r>
            <a:r>
              <a:rPr lang="en-US" err="1">
                <a:sym typeface="Wingdings" panose="05000000000000000000" pitchFamily="2" charset="2"/>
              </a:rPr>
              <a:t>flavour</a:t>
            </a:r>
            <a:r>
              <a:rPr lang="en-US">
                <a:sym typeface="Wingdings" panose="05000000000000000000" pitchFamily="2" charset="2"/>
              </a:rPr>
              <a:t>, not suitable as calibration key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ym typeface="Wingdings" panose="05000000000000000000" pitchFamily="2" charset="2"/>
            </a:endParaRPr>
          </a:p>
        </p:txBody>
      </p:sp>
      <p:pic>
        <p:nvPicPr>
          <p:cNvPr id="15" name="Afbeelding 14" descr="Afbeelding met tekst, Perceel, diagram, lijn&#10;&#10;Automatisch gegenereerde beschrijving">
            <a:extLst>
              <a:ext uri="{FF2B5EF4-FFF2-40B4-BE49-F238E27FC236}">
                <a16:creationId xmlns:a16="http://schemas.microsoft.com/office/drawing/2014/main" id="{AD0EB5C7-D7C2-EA1E-730F-BCE5446E7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24" b="50000"/>
          <a:stretch/>
        </p:blipFill>
        <p:spPr>
          <a:xfrm>
            <a:off x="978932" y="4164740"/>
            <a:ext cx="2140548" cy="2161651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9DB1E833-857C-6C61-4E7A-8FAF65E4B5F7}"/>
              </a:ext>
            </a:extLst>
          </p:cNvPr>
          <p:cNvSpPr txBox="1"/>
          <p:nvPr/>
        </p:nvSpPr>
        <p:spPr>
          <a:xfrm rot="16200000">
            <a:off x="-190358" y="5000291"/>
            <a:ext cx="196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Absolute signal</a:t>
            </a:r>
            <a:endParaRPr lang="nl-NL">
              <a:solidFill>
                <a:schemeClr val="bg1">
                  <a:lumMod val="95000"/>
                  <a:lumOff val="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3" name="Afbeelding 2" descr="Afbeelding met tekst, diagram, lijn, Perceel&#10;&#10;Automatisch gegenereerde beschrijving">
            <a:extLst>
              <a:ext uri="{FF2B5EF4-FFF2-40B4-BE49-F238E27FC236}">
                <a16:creationId xmlns:a16="http://schemas.microsoft.com/office/drawing/2014/main" id="{5AEC85A0-546E-B76A-20A2-9EA3BAD7EB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t="-545" r="49334" b="5502"/>
          <a:stretch/>
        </p:blipFill>
        <p:spPr>
          <a:xfrm>
            <a:off x="4961902" y="3819985"/>
            <a:ext cx="2594367" cy="253636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C1EF821-5FE0-07A2-5470-703DAF8C3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424" y="3941230"/>
            <a:ext cx="298730" cy="518205"/>
          </a:xfrm>
          <a:prstGeom prst="rect">
            <a:avLst/>
          </a:prstGeom>
        </p:spPr>
      </p:pic>
      <p:sp>
        <p:nvSpPr>
          <p:cNvPr id="11" name="Pijl: rechts 10">
            <a:extLst>
              <a:ext uri="{FF2B5EF4-FFF2-40B4-BE49-F238E27FC236}">
                <a16:creationId xmlns:a16="http://schemas.microsoft.com/office/drawing/2014/main" id="{BDC9D05A-C5A5-D108-1886-1466FA6D53F8}"/>
              </a:ext>
            </a:extLst>
          </p:cNvPr>
          <p:cNvSpPr/>
          <p:nvPr/>
        </p:nvSpPr>
        <p:spPr>
          <a:xfrm rot="5400000">
            <a:off x="5585647" y="4006368"/>
            <a:ext cx="486265" cy="298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67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/>
              <a:t>19 </a:t>
            </a:r>
            <a:r>
              <a:rPr lang="nl-NL" altLang="en-US" err="1"/>
              <a:t>March</a:t>
            </a:r>
            <a:r>
              <a:rPr lang="nl-NL" altLang="en-US"/>
              <a:t> 2025</a:t>
            </a:r>
            <a:endParaRPr lang="en-US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GSICS Annual Meeting 2025 - TROPOMI L1b UVN </a:t>
            </a:r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71A3B0-F08C-5B19-BCD1-B4F2DC85D055}"/>
              </a:ext>
            </a:extLst>
          </p:cNvPr>
          <p:cNvSpPr txBox="1"/>
          <p:nvPr/>
        </p:nvSpPr>
        <p:spPr>
          <a:xfrm>
            <a:off x="609600" y="259976"/>
            <a:ext cx="1064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 Monitoring straylight…</a:t>
            </a:r>
            <a:endParaRPr lang="nl-NL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F9835-3B3D-82BE-7BDE-C12AC9B7B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18" y="1143001"/>
            <a:ext cx="7325634" cy="2285999"/>
          </a:xfrm>
        </p:spPr>
        <p:txBody>
          <a:bodyPr>
            <a:normAutofit fontScale="77500" lnSpcReduction="20000"/>
          </a:bodyPr>
          <a:lstStyle/>
          <a:p>
            <a:r>
              <a:rPr lang="en-001" sz="2000"/>
              <a:t>On each </a:t>
            </a:r>
            <a:r>
              <a:rPr lang="en-US" sz="2000"/>
              <a:t>UVN </a:t>
            </a:r>
            <a:r>
              <a:rPr lang="en-001" sz="2000"/>
              <a:t>detector there a</a:t>
            </a:r>
            <a:r>
              <a:rPr lang="nl-NL" sz="2000"/>
              <a:t>r</a:t>
            </a:r>
            <a:r>
              <a:rPr lang="en-001" sz="2000"/>
              <a:t>e </a:t>
            </a:r>
            <a:r>
              <a:rPr lang="nl-NL" sz="2000" err="1"/>
              <a:t>mask</a:t>
            </a:r>
            <a:r>
              <a:rPr lang="en-001" sz="2000"/>
              <a:t>ed rows (“</a:t>
            </a:r>
            <a:r>
              <a:rPr lang="nl-NL" sz="2000"/>
              <a:t>u</a:t>
            </a:r>
            <a:r>
              <a:rPr lang="en-001" sz="2000"/>
              <a:t>p</a:t>
            </a:r>
            <a:r>
              <a:rPr lang="nl-NL" sz="2000"/>
              <a:t>p</a:t>
            </a:r>
            <a:r>
              <a:rPr lang="en-001" sz="2000"/>
              <a:t>e</a:t>
            </a:r>
            <a:r>
              <a:rPr lang="nl-NL" sz="2000"/>
              <a:t>r</a:t>
            </a:r>
            <a:r>
              <a:rPr lang="en-001" sz="2000"/>
              <a:t> </a:t>
            </a:r>
            <a:r>
              <a:rPr lang="nl-NL" sz="2000"/>
              <a:t>a</a:t>
            </a:r>
            <a:r>
              <a:rPr lang="en-001" sz="2000"/>
              <a:t>n</a:t>
            </a:r>
            <a:r>
              <a:rPr lang="nl-NL" sz="2000"/>
              <a:t>d</a:t>
            </a:r>
            <a:r>
              <a:rPr lang="en-001" sz="2000"/>
              <a:t> </a:t>
            </a:r>
            <a:r>
              <a:rPr lang="nl-NL" sz="2000"/>
              <a:t>l</a:t>
            </a:r>
            <a:r>
              <a:rPr lang="en-001" sz="2000"/>
              <a:t>o</a:t>
            </a:r>
            <a:r>
              <a:rPr lang="nl-NL" sz="2000"/>
              <a:t>w</a:t>
            </a:r>
            <a:r>
              <a:rPr lang="en-001" sz="2000"/>
              <a:t>e</a:t>
            </a:r>
            <a:r>
              <a:rPr lang="nl-NL" sz="2000"/>
              <a:t>r</a:t>
            </a:r>
            <a:r>
              <a:rPr lang="en-001" sz="2000"/>
              <a:t> </a:t>
            </a:r>
            <a:r>
              <a:rPr lang="nl-NL" sz="2000"/>
              <a:t>s</a:t>
            </a:r>
            <a:r>
              <a:rPr lang="en-001" sz="2000"/>
              <a:t>t</a:t>
            </a:r>
            <a:r>
              <a:rPr lang="nl-NL" sz="2000"/>
              <a:t>r</a:t>
            </a:r>
            <a:r>
              <a:rPr lang="en-001" sz="2000"/>
              <a:t>a</a:t>
            </a:r>
            <a:r>
              <a:rPr lang="nl-NL" sz="2000"/>
              <a:t>y</a:t>
            </a:r>
            <a:r>
              <a:rPr lang="en-001" sz="2000"/>
              <a:t>l</a:t>
            </a:r>
            <a:r>
              <a:rPr lang="nl-NL" sz="2000"/>
              <a:t>i</a:t>
            </a:r>
            <a:r>
              <a:rPr lang="en-001" sz="2000"/>
              <a:t>g</a:t>
            </a:r>
            <a:r>
              <a:rPr lang="nl-NL" sz="2000"/>
              <a:t>h</a:t>
            </a:r>
            <a:r>
              <a:rPr lang="en-001" sz="2000"/>
              <a:t>t </a:t>
            </a:r>
            <a:r>
              <a:rPr lang="nl-NL" sz="2000"/>
              <a:t>r</a:t>
            </a:r>
            <a:r>
              <a:rPr lang="en-001" sz="2000"/>
              <a:t>e</a:t>
            </a:r>
            <a:r>
              <a:rPr lang="nl-NL" sz="2000"/>
              <a:t>g</a:t>
            </a:r>
            <a:r>
              <a:rPr lang="en-001" sz="2000" err="1"/>
              <a:t>i</a:t>
            </a:r>
            <a:r>
              <a:rPr lang="nl-NL" sz="2000"/>
              <a:t>o</a:t>
            </a:r>
            <a:r>
              <a:rPr lang="en-001" sz="2000"/>
              <a:t>n</a:t>
            </a:r>
            <a:r>
              <a:rPr lang="nl-NL" sz="2000"/>
              <a:t>s</a:t>
            </a:r>
            <a:r>
              <a:rPr lang="en-001" sz="2000"/>
              <a:t>”, </a:t>
            </a:r>
            <a:r>
              <a:rPr lang="nl-NL" sz="2000"/>
              <a:t>U</a:t>
            </a:r>
            <a:r>
              <a:rPr lang="en-001" sz="2000"/>
              <a:t>S</a:t>
            </a:r>
            <a:r>
              <a:rPr lang="nl-NL" sz="2000"/>
              <a:t>L</a:t>
            </a:r>
            <a:r>
              <a:rPr lang="en-001" sz="2000"/>
              <a:t>R &amp; LSLR)</a:t>
            </a:r>
            <a:r>
              <a:rPr lang="en-US" sz="2000"/>
              <a:t>; they do not receive direct light</a:t>
            </a:r>
            <a:endParaRPr lang="en-001" sz="2000"/>
          </a:p>
          <a:p>
            <a:r>
              <a:rPr lang="en-US" sz="2000"/>
              <a:t>Signals in these regions are monitored for all (</a:t>
            </a:r>
            <a:r>
              <a:rPr lang="en-US" sz="2000" err="1"/>
              <a:t>ir</a:t>
            </a:r>
            <a:r>
              <a:rPr lang="en-US" sz="2000"/>
              <a:t>-)radiance measurements, all scanlines</a:t>
            </a:r>
          </a:p>
          <a:p>
            <a:r>
              <a:rPr lang="en-US" sz="2000"/>
              <a:t>We monitor </a:t>
            </a:r>
            <a:r>
              <a:rPr lang="en-US" sz="2000" i="1"/>
              <a:t>calculated</a:t>
            </a:r>
            <a:r>
              <a:rPr lang="en-US" sz="2000"/>
              <a:t> (using the straylight convolution kernel CKD) and </a:t>
            </a:r>
            <a:r>
              <a:rPr lang="en-US" sz="2000" i="1"/>
              <a:t>observed</a:t>
            </a:r>
            <a:r>
              <a:rPr lang="en-US" sz="2000"/>
              <a:t> (measured signal before SL correction) signals. </a:t>
            </a:r>
          </a:p>
          <a:p>
            <a:r>
              <a:rPr lang="en-US" sz="2000"/>
              <a:t>If straylight calibration is perfect, then observed=calculated and signal after correction in these regions is zero.   (in practice, we tolerate a slightly positive value: overcorrection is to be avoided)</a:t>
            </a:r>
          </a:p>
          <a:p>
            <a:r>
              <a:rPr lang="en-US" sz="2000">
                <a:sym typeface="Wingdings" panose="05000000000000000000" pitchFamily="2" charset="2"/>
              </a:rPr>
              <a:t> </a:t>
            </a:r>
            <a:r>
              <a:rPr lang="en-US" sz="2000"/>
              <a:t>Observed straylight  is both too high </a:t>
            </a:r>
            <a:r>
              <a:rPr lang="en-US" sz="2000">
                <a:solidFill>
                  <a:srgbClr val="FF0000"/>
                </a:solidFill>
              </a:rPr>
              <a:t>(gap</a:t>
            </a:r>
            <a:r>
              <a:rPr lang="en-US" sz="2000"/>
              <a:t>) AND smoothly increasing!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8817B0E8-F60D-A330-5E29-DBF8A63C5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1692027"/>
            <a:ext cx="3705112" cy="205764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DF1F37-C412-3136-D80B-67CC7A3867F0}"/>
              </a:ext>
            </a:extLst>
          </p:cNvPr>
          <p:cNvCxnSpPr>
            <a:cxnSpLocks/>
          </p:cNvCxnSpPr>
          <p:nvPr/>
        </p:nvCxnSpPr>
        <p:spPr>
          <a:xfrm>
            <a:off x="9492018" y="3070746"/>
            <a:ext cx="1762136" cy="0"/>
          </a:xfrm>
          <a:prstGeom prst="line">
            <a:avLst/>
          </a:prstGeom>
          <a:ln w="25400"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7">
            <a:extLst>
              <a:ext uri="{FF2B5EF4-FFF2-40B4-BE49-F238E27FC236}">
                <a16:creationId xmlns:a16="http://schemas.microsoft.com/office/drawing/2014/main" id="{65078F81-73D5-809B-DBDB-51332FDDA425}"/>
              </a:ext>
            </a:extLst>
          </p:cNvPr>
          <p:cNvCxnSpPr>
            <a:cxnSpLocks/>
          </p:cNvCxnSpPr>
          <p:nvPr/>
        </p:nvCxnSpPr>
        <p:spPr>
          <a:xfrm>
            <a:off x="9492018" y="2168069"/>
            <a:ext cx="1762136" cy="0"/>
          </a:xfrm>
          <a:prstGeom prst="line">
            <a:avLst/>
          </a:prstGeom>
          <a:ln w="25400"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A5BE6323-58AE-906E-523E-07D3BBF96BCE}"/>
              </a:ext>
            </a:extLst>
          </p:cNvPr>
          <p:cNvSpPr txBox="1"/>
          <p:nvPr/>
        </p:nvSpPr>
        <p:spPr>
          <a:xfrm>
            <a:off x="10647058" y="1827302"/>
            <a:ext cx="117335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shielded</a:t>
            </a:r>
          </a:p>
          <a:p>
            <a:r>
              <a:rPr lang="en-US" sz="1400">
                <a:solidFill>
                  <a:schemeClr val="bg1"/>
                </a:solidFill>
              </a:rPr>
              <a:t>Masked USLR</a:t>
            </a:r>
            <a:endParaRPr lang="nl-NL" sz="1400">
              <a:solidFill>
                <a:schemeClr val="bg1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B7CCA03-D7B0-AF10-FEAD-AE2C76BA35D7}"/>
              </a:ext>
            </a:extLst>
          </p:cNvPr>
          <p:cNvSpPr txBox="1"/>
          <p:nvPr/>
        </p:nvSpPr>
        <p:spPr>
          <a:xfrm>
            <a:off x="10657863" y="2905780"/>
            <a:ext cx="139648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Masked LSLR</a:t>
            </a:r>
            <a:endParaRPr lang="nl-NL" sz="1400">
              <a:solidFill>
                <a:schemeClr val="bg1"/>
              </a:solidFill>
            </a:endParaRPr>
          </a:p>
          <a:p>
            <a:r>
              <a:rPr lang="en-US" sz="1400">
                <a:solidFill>
                  <a:schemeClr val="bg1"/>
                </a:solidFill>
              </a:rPr>
              <a:t>shielded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F7054B4-19C4-3AED-D93D-1C226BF381E7}"/>
              </a:ext>
            </a:extLst>
          </p:cNvPr>
          <p:cNvSpPr txBox="1"/>
          <p:nvPr/>
        </p:nvSpPr>
        <p:spPr>
          <a:xfrm>
            <a:off x="10339225" y="2556745"/>
            <a:ext cx="1327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Science region</a:t>
            </a:r>
            <a:endParaRPr lang="nl-NL" sz="1400">
              <a:solidFill>
                <a:schemeClr val="bg1"/>
              </a:solidFill>
            </a:endParaRPr>
          </a:p>
        </p:txBody>
      </p:sp>
      <p:pic>
        <p:nvPicPr>
          <p:cNvPr id="8" name="Afbeelding 7" descr="Afbeelding met tekst, diagram, lijn, Perceel&#10;&#10;Automatisch gegenereerde beschrijving">
            <a:extLst>
              <a:ext uri="{FF2B5EF4-FFF2-40B4-BE49-F238E27FC236}">
                <a16:creationId xmlns:a16="http://schemas.microsoft.com/office/drawing/2014/main" id="{26DB81EB-7F88-F2D8-0C84-0924C7F972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9" b="50000"/>
          <a:stretch/>
        </p:blipFill>
        <p:spPr>
          <a:xfrm>
            <a:off x="1599967" y="3607886"/>
            <a:ext cx="6093249" cy="2653738"/>
          </a:xfrm>
          <a:prstGeom prst="rect">
            <a:avLst/>
          </a:prstGeom>
        </p:spPr>
      </p:pic>
      <p:sp>
        <p:nvSpPr>
          <p:cNvPr id="29" name="Ovaal 28">
            <a:extLst>
              <a:ext uri="{FF2B5EF4-FFF2-40B4-BE49-F238E27FC236}">
                <a16:creationId xmlns:a16="http://schemas.microsoft.com/office/drawing/2014/main" id="{73D7884D-7531-873F-C6CC-AF89DD8C5336}"/>
              </a:ext>
            </a:extLst>
          </p:cNvPr>
          <p:cNvSpPr/>
          <p:nvPr/>
        </p:nvSpPr>
        <p:spPr>
          <a:xfrm>
            <a:off x="4646591" y="4536995"/>
            <a:ext cx="925975" cy="1504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19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/>
              <a:t>19 </a:t>
            </a:r>
            <a:r>
              <a:rPr lang="nl-NL" altLang="en-US" err="1"/>
              <a:t>March</a:t>
            </a:r>
            <a:r>
              <a:rPr lang="nl-NL" altLang="en-US"/>
              <a:t> 2025</a:t>
            </a:r>
            <a:endParaRPr lang="en-US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GSICS Annual Meeting 2025 - TROPOMI L1b UVN </a:t>
            </a:r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71A3B0-F08C-5B19-BCD1-B4F2DC85D055}"/>
              </a:ext>
            </a:extLst>
          </p:cNvPr>
          <p:cNvSpPr txBox="1"/>
          <p:nvPr/>
        </p:nvSpPr>
        <p:spPr>
          <a:xfrm>
            <a:off x="609600" y="259976"/>
            <a:ext cx="1064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 Monitoring straylight… and how to use it</a:t>
            </a:r>
            <a:endParaRPr lang="nl-NL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F9835-3B3D-82BE-7BDE-C12AC9B7B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18" y="1143001"/>
            <a:ext cx="7325634" cy="2285999"/>
          </a:xfrm>
        </p:spPr>
        <p:txBody>
          <a:bodyPr>
            <a:normAutofit fontScale="77500" lnSpcReduction="20000"/>
          </a:bodyPr>
          <a:lstStyle/>
          <a:p>
            <a:r>
              <a:rPr lang="en-001" sz="2000"/>
              <a:t>On each </a:t>
            </a:r>
            <a:r>
              <a:rPr lang="en-US" sz="2000"/>
              <a:t>UVN </a:t>
            </a:r>
            <a:r>
              <a:rPr lang="en-001" sz="2000"/>
              <a:t>detector there a</a:t>
            </a:r>
            <a:r>
              <a:rPr lang="nl-NL" sz="2000"/>
              <a:t>r</a:t>
            </a:r>
            <a:r>
              <a:rPr lang="en-001" sz="2000"/>
              <a:t>e </a:t>
            </a:r>
            <a:r>
              <a:rPr lang="nl-NL" sz="2000" err="1"/>
              <a:t>mask</a:t>
            </a:r>
            <a:r>
              <a:rPr lang="en-001" sz="2000"/>
              <a:t>ed rows (“</a:t>
            </a:r>
            <a:r>
              <a:rPr lang="nl-NL" sz="2000"/>
              <a:t>u</a:t>
            </a:r>
            <a:r>
              <a:rPr lang="en-001" sz="2000"/>
              <a:t>p</a:t>
            </a:r>
            <a:r>
              <a:rPr lang="nl-NL" sz="2000"/>
              <a:t>p</a:t>
            </a:r>
            <a:r>
              <a:rPr lang="en-001" sz="2000"/>
              <a:t>e</a:t>
            </a:r>
            <a:r>
              <a:rPr lang="nl-NL" sz="2000"/>
              <a:t>r</a:t>
            </a:r>
            <a:r>
              <a:rPr lang="en-001" sz="2000"/>
              <a:t> </a:t>
            </a:r>
            <a:r>
              <a:rPr lang="nl-NL" sz="2000"/>
              <a:t>a</a:t>
            </a:r>
            <a:r>
              <a:rPr lang="en-001" sz="2000"/>
              <a:t>n</a:t>
            </a:r>
            <a:r>
              <a:rPr lang="nl-NL" sz="2000"/>
              <a:t>d</a:t>
            </a:r>
            <a:r>
              <a:rPr lang="en-001" sz="2000"/>
              <a:t> </a:t>
            </a:r>
            <a:r>
              <a:rPr lang="nl-NL" sz="2000"/>
              <a:t>l</a:t>
            </a:r>
            <a:r>
              <a:rPr lang="en-001" sz="2000"/>
              <a:t>o</a:t>
            </a:r>
            <a:r>
              <a:rPr lang="nl-NL" sz="2000"/>
              <a:t>w</a:t>
            </a:r>
            <a:r>
              <a:rPr lang="en-001" sz="2000"/>
              <a:t>e</a:t>
            </a:r>
            <a:r>
              <a:rPr lang="nl-NL" sz="2000"/>
              <a:t>r</a:t>
            </a:r>
            <a:r>
              <a:rPr lang="en-001" sz="2000"/>
              <a:t> </a:t>
            </a:r>
            <a:r>
              <a:rPr lang="nl-NL" sz="2000"/>
              <a:t>s</a:t>
            </a:r>
            <a:r>
              <a:rPr lang="en-001" sz="2000"/>
              <a:t>t</a:t>
            </a:r>
            <a:r>
              <a:rPr lang="nl-NL" sz="2000"/>
              <a:t>r</a:t>
            </a:r>
            <a:r>
              <a:rPr lang="en-001" sz="2000"/>
              <a:t>a</a:t>
            </a:r>
            <a:r>
              <a:rPr lang="nl-NL" sz="2000"/>
              <a:t>y</a:t>
            </a:r>
            <a:r>
              <a:rPr lang="en-001" sz="2000"/>
              <a:t>l</a:t>
            </a:r>
            <a:r>
              <a:rPr lang="nl-NL" sz="2000"/>
              <a:t>i</a:t>
            </a:r>
            <a:r>
              <a:rPr lang="en-001" sz="2000"/>
              <a:t>g</a:t>
            </a:r>
            <a:r>
              <a:rPr lang="nl-NL" sz="2000"/>
              <a:t>h</a:t>
            </a:r>
            <a:r>
              <a:rPr lang="en-001" sz="2000"/>
              <a:t>t </a:t>
            </a:r>
            <a:r>
              <a:rPr lang="nl-NL" sz="2000"/>
              <a:t>r</a:t>
            </a:r>
            <a:r>
              <a:rPr lang="en-001" sz="2000"/>
              <a:t>e</a:t>
            </a:r>
            <a:r>
              <a:rPr lang="nl-NL" sz="2000"/>
              <a:t>g</a:t>
            </a:r>
            <a:r>
              <a:rPr lang="en-001" sz="2000" err="1"/>
              <a:t>i</a:t>
            </a:r>
            <a:r>
              <a:rPr lang="nl-NL" sz="2000"/>
              <a:t>o</a:t>
            </a:r>
            <a:r>
              <a:rPr lang="en-001" sz="2000"/>
              <a:t>n</a:t>
            </a:r>
            <a:r>
              <a:rPr lang="nl-NL" sz="2000"/>
              <a:t>s</a:t>
            </a:r>
            <a:r>
              <a:rPr lang="en-001" sz="2000"/>
              <a:t>”, </a:t>
            </a:r>
            <a:r>
              <a:rPr lang="nl-NL" sz="2000"/>
              <a:t>U</a:t>
            </a:r>
            <a:r>
              <a:rPr lang="en-001" sz="2000"/>
              <a:t>S</a:t>
            </a:r>
            <a:r>
              <a:rPr lang="nl-NL" sz="2000"/>
              <a:t>L</a:t>
            </a:r>
            <a:r>
              <a:rPr lang="en-001" sz="2000"/>
              <a:t>R &amp; LSLR)</a:t>
            </a:r>
            <a:r>
              <a:rPr lang="en-US" sz="2000"/>
              <a:t>; they do not receive direct light</a:t>
            </a:r>
            <a:endParaRPr lang="en-001" sz="2000"/>
          </a:p>
          <a:p>
            <a:r>
              <a:rPr lang="en-US" sz="2000"/>
              <a:t>Signals in these regions are monitored for all (</a:t>
            </a:r>
            <a:r>
              <a:rPr lang="en-US" sz="2000" err="1"/>
              <a:t>ir</a:t>
            </a:r>
            <a:r>
              <a:rPr lang="en-US" sz="2000"/>
              <a:t>-)radiance measurements, all scanlines</a:t>
            </a:r>
          </a:p>
          <a:p>
            <a:r>
              <a:rPr lang="en-US" sz="2000"/>
              <a:t>We monitor </a:t>
            </a:r>
            <a:r>
              <a:rPr lang="en-US" sz="2000" i="1"/>
              <a:t>calculated</a:t>
            </a:r>
            <a:r>
              <a:rPr lang="en-US" sz="2000"/>
              <a:t> (using the straylight convolution kernel CKD) and </a:t>
            </a:r>
            <a:r>
              <a:rPr lang="en-US" sz="2000" i="1"/>
              <a:t>observed</a:t>
            </a:r>
            <a:r>
              <a:rPr lang="en-US" sz="2000"/>
              <a:t> (measured signal before SL correction) signals. </a:t>
            </a:r>
          </a:p>
          <a:p>
            <a:r>
              <a:rPr lang="en-US" sz="2000"/>
              <a:t>If straylight calibration is perfect, then observed=calculated and signal after correction in these regions is zero.   (in practice, we tolerate a slightly positive value: overcorrection is to be avoided)</a:t>
            </a:r>
          </a:p>
          <a:p>
            <a:r>
              <a:rPr lang="en-US" sz="2000">
                <a:sym typeface="Wingdings" panose="05000000000000000000" pitchFamily="2" charset="2"/>
              </a:rPr>
              <a:t> </a:t>
            </a:r>
            <a:r>
              <a:rPr lang="en-US" sz="2000"/>
              <a:t>Observed straylight  is both too high AND smoothly increasing!</a:t>
            </a:r>
          </a:p>
          <a:p>
            <a:endParaRPr lang="en-US" sz="2000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8817B0E8-F60D-A330-5E29-DBF8A63C5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1692027"/>
            <a:ext cx="3705112" cy="205764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DF1F37-C412-3136-D80B-67CC7A3867F0}"/>
              </a:ext>
            </a:extLst>
          </p:cNvPr>
          <p:cNvCxnSpPr>
            <a:cxnSpLocks/>
          </p:cNvCxnSpPr>
          <p:nvPr/>
        </p:nvCxnSpPr>
        <p:spPr>
          <a:xfrm>
            <a:off x="9492018" y="3070746"/>
            <a:ext cx="1762136" cy="0"/>
          </a:xfrm>
          <a:prstGeom prst="line">
            <a:avLst/>
          </a:prstGeom>
          <a:ln w="25400"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7">
            <a:extLst>
              <a:ext uri="{FF2B5EF4-FFF2-40B4-BE49-F238E27FC236}">
                <a16:creationId xmlns:a16="http://schemas.microsoft.com/office/drawing/2014/main" id="{65078F81-73D5-809B-DBDB-51332FDDA425}"/>
              </a:ext>
            </a:extLst>
          </p:cNvPr>
          <p:cNvCxnSpPr>
            <a:cxnSpLocks/>
          </p:cNvCxnSpPr>
          <p:nvPr/>
        </p:nvCxnSpPr>
        <p:spPr>
          <a:xfrm>
            <a:off x="9492018" y="2168069"/>
            <a:ext cx="1762136" cy="0"/>
          </a:xfrm>
          <a:prstGeom prst="line">
            <a:avLst/>
          </a:prstGeom>
          <a:ln w="25400"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A5BE6323-58AE-906E-523E-07D3BBF96BCE}"/>
              </a:ext>
            </a:extLst>
          </p:cNvPr>
          <p:cNvSpPr txBox="1"/>
          <p:nvPr/>
        </p:nvSpPr>
        <p:spPr>
          <a:xfrm>
            <a:off x="10647058" y="1827302"/>
            <a:ext cx="117335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shielded</a:t>
            </a:r>
          </a:p>
          <a:p>
            <a:r>
              <a:rPr lang="en-US" sz="1400">
                <a:solidFill>
                  <a:schemeClr val="bg1"/>
                </a:solidFill>
              </a:rPr>
              <a:t>Masked USLR</a:t>
            </a:r>
            <a:endParaRPr lang="nl-NL" sz="1400">
              <a:solidFill>
                <a:schemeClr val="bg1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B7CCA03-D7B0-AF10-FEAD-AE2C76BA35D7}"/>
              </a:ext>
            </a:extLst>
          </p:cNvPr>
          <p:cNvSpPr txBox="1"/>
          <p:nvPr/>
        </p:nvSpPr>
        <p:spPr>
          <a:xfrm>
            <a:off x="10657863" y="2905780"/>
            <a:ext cx="139648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Masked LSLR</a:t>
            </a:r>
            <a:endParaRPr lang="nl-NL" sz="1400">
              <a:solidFill>
                <a:schemeClr val="bg1"/>
              </a:solidFill>
            </a:endParaRPr>
          </a:p>
          <a:p>
            <a:r>
              <a:rPr lang="en-US" sz="1400">
                <a:solidFill>
                  <a:schemeClr val="bg1"/>
                </a:solidFill>
              </a:rPr>
              <a:t>shielded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F7054B4-19C4-3AED-D93D-1C226BF381E7}"/>
              </a:ext>
            </a:extLst>
          </p:cNvPr>
          <p:cNvSpPr txBox="1"/>
          <p:nvPr/>
        </p:nvSpPr>
        <p:spPr>
          <a:xfrm>
            <a:off x="10339225" y="2556745"/>
            <a:ext cx="1327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Science region</a:t>
            </a:r>
            <a:endParaRPr lang="nl-NL" sz="1400">
              <a:solidFill>
                <a:schemeClr val="bg1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5CA23B7-D094-E371-6722-EED94624E142}"/>
              </a:ext>
            </a:extLst>
          </p:cNvPr>
          <p:cNvSpPr txBox="1"/>
          <p:nvPr/>
        </p:nvSpPr>
        <p:spPr>
          <a:xfrm>
            <a:off x="763929" y="3822073"/>
            <a:ext cx="3730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/>
              <a:t>Idea: We can, for each measurement, construct an extra straylight image based on this difference and linear interpolation toward the interior science rows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/>
              <a:t>This extra straylight image signal can be dynamically subtracted from the signal in the L01b Processor:</a:t>
            </a:r>
          </a:p>
          <a:p>
            <a:r>
              <a:rPr lang="en-US" sz="1600" i="1"/>
              <a:t> “DYNAMIC STRAYLIGHT CORRECTION”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711871A1-146C-3DB9-A461-09AE4B13BE29}"/>
              </a:ext>
            </a:extLst>
          </p:cNvPr>
          <p:cNvGrpSpPr/>
          <p:nvPr/>
        </p:nvGrpSpPr>
        <p:grpSpPr>
          <a:xfrm>
            <a:off x="8358325" y="4103103"/>
            <a:ext cx="2456620" cy="2501752"/>
            <a:chOff x="4704546" y="3898121"/>
            <a:chExt cx="2456620" cy="2501752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E2E1573-3489-4726-81A7-9C9CD27D77C1}"/>
                </a:ext>
              </a:extLst>
            </p:cNvPr>
            <p:cNvSpPr txBox="1"/>
            <p:nvPr/>
          </p:nvSpPr>
          <p:spPr>
            <a:xfrm>
              <a:off x="5237527" y="6030541"/>
              <a:ext cx="1706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Detector row</a:t>
              </a:r>
              <a:endParaRPr lang="nl-NL"/>
            </a:p>
          </p:txBody>
        </p: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A475E2F-963B-713B-AB26-BC2AC163D21B}"/>
                </a:ext>
              </a:extLst>
            </p:cNvPr>
            <p:cNvGrpSpPr/>
            <p:nvPr/>
          </p:nvGrpSpPr>
          <p:grpSpPr>
            <a:xfrm>
              <a:off x="4704546" y="3898121"/>
              <a:ext cx="2456620" cy="2161081"/>
              <a:chOff x="4704546" y="3898121"/>
              <a:chExt cx="2456620" cy="2161081"/>
            </a:xfrm>
          </p:grpSpPr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AC342A68-C488-EEB4-7909-7DD3C58B01DE}"/>
                  </a:ext>
                </a:extLst>
              </p:cNvPr>
              <p:cNvSpPr txBox="1"/>
              <p:nvPr/>
            </p:nvSpPr>
            <p:spPr>
              <a:xfrm rot="16200000">
                <a:off x="4081817" y="4958386"/>
                <a:ext cx="16147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err="1"/>
                  <a:t>S_obs</a:t>
                </a:r>
                <a:r>
                  <a:rPr lang="en-US"/>
                  <a:t> – </a:t>
                </a:r>
                <a:r>
                  <a:rPr lang="en-US" err="1"/>
                  <a:t>S_calc</a:t>
                </a:r>
                <a:endParaRPr lang="nl-NL"/>
              </a:p>
            </p:txBody>
          </p:sp>
          <p:grpSp>
            <p:nvGrpSpPr>
              <p:cNvPr id="12" name="Groep 11">
                <a:extLst>
                  <a:ext uri="{FF2B5EF4-FFF2-40B4-BE49-F238E27FC236}">
                    <a16:creationId xmlns:a16="http://schemas.microsoft.com/office/drawing/2014/main" id="{C7FE1B66-24BD-1788-465B-03A5C7EC9DC4}"/>
                  </a:ext>
                </a:extLst>
              </p:cNvPr>
              <p:cNvGrpSpPr/>
              <p:nvPr/>
            </p:nvGrpSpPr>
            <p:grpSpPr>
              <a:xfrm>
                <a:off x="5139470" y="3898121"/>
                <a:ext cx="2021696" cy="2161081"/>
                <a:chOff x="5100396" y="3892610"/>
                <a:chExt cx="2021696" cy="2161081"/>
              </a:xfrm>
            </p:grpSpPr>
            <p:sp>
              <p:nvSpPr>
                <p:cNvPr id="13" name="Rechthoek 12">
                  <a:extLst>
                    <a:ext uri="{FF2B5EF4-FFF2-40B4-BE49-F238E27FC236}">
                      <a16:creationId xmlns:a16="http://schemas.microsoft.com/office/drawing/2014/main" id="{F26A91B2-0E40-2B31-A3AC-2EE9D0F504C5}"/>
                    </a:ext>
                  </a:extLst>
                </p:cNvPr>
                <p:cNvSpPr/>
                <p:nvPr/>
              </p:nvSpPr>
              <p:spPr>
                <a:xfrm>
                  <a:off x="5194181" y="5543070"/>
                  <a:ext cx="281354" cy="22624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Rechthoek 13">
                  <a:extLst>
                    <a:ext uri="{FF2B5EF4-FFF2-40B4-BE49-F238E27FC236}">
                      <a16:creationId xmlns:a16="http://schemas.microsoft.com/office/drawing/2014/main" id="{C495279C-3764-5B62-23E9-8C8DCB1697A1}"/>
                    </a:ext>
                  </a:extLst>
                </p:cNvPr>
                <p:cNvSpPr/>
                <p:nvPr/>
              </p:nvSpPr>
              <p:spPr>
                <a:xfrm>
                  <a:off x="6684858" y="5542683"/>
                  <a:ext cx="281354" cy="22624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Rechthoek 14">
                  <a:extLst>
                    <a:ext uri="{FF2B5EF4-FFF2-40B4-BE49-F238E27FC236}">
                      <a16:creationId xmlns:a16="http://schemas.microsoft.com/office/drawing/2014/main" id="{B53DB249-0214-ACAD-4588-948FD8C0541F}"/>
                    </a:ext>
                  </a:extLst>
                </p:cNvPr>
                <p:cNvSpPr/>
                <p:nvPr/>
              </p:nvSpPr>
              <p:spPr>
                <a:xfrm>
                  <a:off x="5592885" y="5563470"/>
                  <a:ext cx="900723" cy="1846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17" name="Rechte verbindingslijn 16">
                  <a:extLst>
                    <a:ext uri="{FF2B5EF4-FFF2-40B4-BE49-F238E27FC236}">
                      <a16:creationId xmlns:a16="http://schemas.microsoft.com/office/drawing/2014/main" id="{273EDCCA-36E5-F6EA-341A-93BA369514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67837" y="4797859"/>
                  <a:ext cx="1631354" cy="127699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Rechte verbindingslijn met pijl 21">
                  <a:extLst>
                    <a:ext uri="{FF2B5EF4-FFF2-40B4-BE49-F238E27FC236}">
                      <a16:creationId xmlns:a16="http://schemas.microsoft.com/office/drawing/2014/main" id="{6D94CFD2-D83D-ED41-C05A-A6AC37382533}"/>
                    </a:ext>
                  </a:extLst>
                </p:cNvPr>
                <p:cNvCxnSpPr/>
                <p:nvPr/>
              </p:nvCxnSpPr>
              <p:spPr>
                <a:xfrm>
                  <a:off x="5100396" y="6048934"/>
                  <a:ext cx="2021696" cy="0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Rechte verbindingslijn met pijl 22">
                  <a:extLst>
                    <a:ext uri="{FF2B5EF4-FFF2-40B4-BE49-F238E27FC236}">
                      <a16:creationId xmlns:a16="http://schemas.microsoft.com/office/drawing/2014/main" id="{E4D51F5A-A3CF-3DF0-FC8C-B59FBCECA5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00396" y="3892610"/>
                  <a:ext cx="0" cy="2161081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al 23">
                  <a:extLst>
                    <a:ext uri="{FF2B5EF4-FFF2-40B4-BE49-F238E27FC236}">
                      <a16:creationId xmlns:a16="http://schemas.microsoft.com/office/drawing/2014/main" id="{337334DC-FAD4-6408-B62A-753297AFFD2C}"/>
                    </a:ext>
                  </a:extLst>
                </p:cNvPr>
                <p:cNvSpPr/>
                <p:nvPr/>
              </p:nvSpPr>
              <p:spPr>
                <a:xfrm>
                  <a:off x="5162247" y="4701426"/>
                  <a:ext cx="211179" cy="182563"/>
                </a:xfrm>
                <a:prstGeom prst="ellipse">
                  <a:avLst/>
                </a:prstGeom>
                <a:solidFill>
                  <a:srgbClr val="F610B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highlight>
                      <a:srgbClr val="F610B4"/>
                    </a:highlight>
                  </a:endParaRPr>
                </a:p>
              </p:txBody>
            </p:sp>
            <p:sp>
              <p:nvSpPr>
                <p:cNvPr id="25" name="Ovaal 24">
                  <a:extLst>
                    <a:ext uri="{FF2B5EF4-FFF2-40B4-BE49-F238E27FC236}">
                      <a16:creationId xmlns:a16="http://schemas.microsoft.com/office/drawing/2014/main" id="{22060780-A922-A156-52BF-BCF8F0AC0582}"/>
                    </a:ext>
                  </a:extLst>
                </p:cNvPr>
                <p:cNvSpPr/>
                <p:nvPr/>
              </p:nvSpPr>
              <p:spPr>
                <a:xfrm>
                  <a:off x="6711667" y="4820579"/>
                  <a:ext cx="211179" cy="182563"/>
                </a:xfrm>
                <a:prstGeom prst="ellipse">
                  <a:avLst/>
                </a:prstGeom>
                <a:solidFill>
                  <a:srgbClr val="F610B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</p:grpSp>
      <p:pic>
        <p:nvPicPr>
          <p:cNvPr id="27" name="Afbeelding 26" descr="Afbeelding met tekst, diagram, lijn, Perceel&#10;&#10;Automatisch gegenereerde beschrijving">
            <a:extLst>
              <a:ext uri="{FF2B5EF4-FFF2-40B4-BE49-F238E27FC236}">
                <a16:creationId xmlns:a16="http://schemas.microsoft.com/office/drawing/2014/main" id="{284670C6-326F-D83B-E02D-F17C5B111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275" b="50000"/>
          <a:stretch/>
        </p:blipFill>
        <p:spPr>
          <a:xfrm>
            <a:off x="4599030" y="3619394"/>
            <a:ext cx="3102272" cy="26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0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3E33-665E-4BE4-8F25-E7DFBFF9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 to </a:t>
            </a:r>
            <a:r>
              <a:rPr lang="en-001"/>
              <a:t> </a:t>
            </a:r>
            <a:r>
              <a:rPr lang="en-US"/>
              <a:t>on-ground </a:t>
            </a:r>
            <a:r>
              <a:rPr lang="nl-NL"/>
              <a:t>c</a:t>
            </a:r>
            <a:r>
              <a:rPr lang="en-001"/>
              <a:t>a</a:t>
            </a:r>
            <a:r>
              <a:rPr lang="nl-NL"/>
              <a:t>l</a:t>
            </a:r>
            <a:r>
              <a:rPr lang="en-001" err="1"/>
              <a:t>i</a:t>
            </a:r>
            <a:r>
              <a:rPr lang="nl-NL"/>
              <a:t>b</a:t>
            </a:r>
            <a:r>
              <a:rPr lang="en-001"/>
              <a:t>r</a:t>
            </a:r>
            <a:r>
              <a:rPr lang="nl-NL"/>
              <a:t>a</a:t>
            </a:r>
            <a:r>
              <a:rPr lang="en-001"/>
              <a:t>t</a:t>
            </a:r>
            <a:r>
              <a:rPr lang="nl-NL"/>
              <a:t>i</a:t>
            </a:r>
            <a:r>
              <a:rPr lang="en-001"/>
              <a:t>o</a:t>
            </a:r>
            <a:r>
              <a:rPr lang="nl-NL"/>
              <a:t>n</a:t>
            </a:r>
            <a:r>
              <a:rPr lang="en-001"/>
              <a:t> </a:t>
            </a:r>
            <a:r>
              <a:rPr lang="nl-NL"/>
              <a:t>of </a:t>
            </a:r>
            <a:r>
              <a:rPr lang="nl-NL" err="1"/>
              <a:t>straylight</a:t>
            </a:r>
            <a:r>
              <a:rPr lang="nl-NL"/>
              <a:t>…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ED880-BDB9-46D8-89E3-F016DEF83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49" y="3094508"/>
            <a:ext cx="11473543" cy="2325317"/>
          </a:xfrm>
        </p:spPr>
        <p:txBody>
          <a:bodyPr/>
          <a:lstStyle/>
          <a:p>
            <a:r>
              <a:rPr lang="en-001" sz="1800"/>
              <a:t>C</a:t>
            </a:r>
            <a:r>
              <a:rPr lang="nl-NL" sz="1800"/>
              <a:t>a</a:t>
            </a:r>
            <a:r>
              <a:rPr lang="en-001" sz="1800"/>
              <a:t>l</a:t>
            </a:r>
            <a:r>
              <a:rPr lang="nl-NL" sz="1800"/>
              <a:t>i</a:t>
            </a:r>
            <a:r>
              <a:rPr lang="en-001" sz="1800"/>
              <a:t>b</a:t>
            </a:r>
            <a:r>
              <a:rPr lang="nl-NL" sz="1800"/>
              <a:t>r</a:t>
            </a:r>
            <a:r>
              <a:rPr lang="en-001" sz="1800"/>
              <a:t>a</a:t>
            </a:r>
            <a:r>
              <a:rPr lang="nl-NL" sz="1800"/>
              <a:t>t</a:t>
            </a:r>
            <a:r>
              <a:rPr lang="en-001" sz="1800" err="1"/>
              <a:t>i</a:t>
            </a:r>
            <a:r>
              <a:rPr lang="nl-NL" sz="1800"/>
              <a:t>o</a:t>
            </a:r>
            <a:r>
              <a:rPr lang="en-001" sz="1800"/>
              <a:t>n </a:t>
            </a:r>
            <a:r>
              <a:rPr lang="nl-NL" sz="1800"/>
              <a:t>o</a:t>
            </a:r>
            <a:r>
              <a:rPr lang="en-001" sz="1800"/>
              <a:t>f </a:t>
            </a:r>
            <a:r>
              <a:rPr lang="nl-NL" sz="1800"/>
              <a:t>s</a:t>
            </a:r>
            <a:r>
              <a:rPr lang="en-001" sz="1800"/>
              <a:t>t</a:t>
            </a:r>
            <a:r>
              <a:rPr lang="nl-NL" sz="1800"/>
              <a:t>r</a:t>
            </a:r>
            <a:r>
              <a:rPr lang="en-001" sz="1800"/>
              <a:t>a</a:t>
            </a:r>
            <a:r>
              <a:rPr lang="nl-NL" sz="1800"/>
              <a:t>y</a:t>
            </a:r>
            <a:r>
              <a:rPr lang="en-001" sz="1800"/>
              <a:t>l</a:t>
            </a:r>
            <a:r>
              <a:rPr lang="nl-NL" sz="1800"/>
              <a:t>i</a:t>
            </a:r>
            <a:r>
              <a:rPr lang="en-001" sz="1800"/>
              <a:t>g</a:t>
            </a:r>
            <a:r>
              <a:rPr lang="nl-NL" sz="1800"/>
              <a:t>h</a:t>
            </a:r>
            <a:r>
              <a:rPr lang="en-001" sz="1800"/>
              <a:t>t ex</a:t>
            </a:r>
            <a:r>
              <a:rPr lang="nl-NL" sz="1800"/>
              <a:t>p</a:t>
            </a:r>
            <a:r>
              <a:rPr lang="en-001" sz="1800"/>
              <a:t>e</a:t>
            </a:r>
            <a:r>
              <a:rPr lang="nl-NL" sz="1800"/>
              <a:t>r</a:t>
            </a:r>
            <a:r>
              <a:rPr lang="en-001" sz="1800" err="1"/>
              <a:t>i</a:t>
            </a:r>
            <a:r>
              <a:rPr lang="nl-NL" sz="1800"/>
              <a:t>m</a:t>
            </a:r>
            <a:r>
              <a:rPr lang="en-001" sz="1800"/>
              <a:t>e</a:t>
            </a:r>
            <a:r>
              <a:rPr lang="nl-NL" sz="1800"/>
              <a:t>n</a:t>
            </a:r>
            <a:r>
              <a:rPr lang="en-001" sz="1800"/>
              <a:t>t</a:t>
            </a:r>
            <a:r>
              <a:rPr lang="nl-NL" sz="1800"/>
              <a:t>a</a:t>
            </a:r>
            <a:r>
              <a:rPr lang="en-001" sz="1800"/>
              <a:t>l</a:t>
            </a:r>
            <a:r>
              <a:rPr lang="nl-NL" sz="1800"/>
              <a:t>l</a:t>
            </a:r>
            <a:r>
              <a:rPr lang="en-001" sz="1800"/>
              <a:t>y </a:t>
            </a:r>
            <a:r>
              <a:rPr lang="nl-NL" sz="1800"/>
              <a:t>c</a:t>
            </a:r>
            <a:r>
              <a:rPr lang="en-001" sz="1800"/>
              <a:t>o</a:t>
            </a:r>
            <a:r>
              <a:rPr lang="nl-NL" sz="1800"/>
              <a:t>n</a:t>
            </a:r>
            <a:r>
              <a:rPr lang="en-001" sz="1800"/>
              <a:t>strained</a:t>
            </a:r>
          </a:p>
          <a:p>
            <a:r>
              <a:rPr lang="en-001" sz="1800"/>
              <a:t>T</a:t>
            </a:r>
            <a:r>
              <a:rPr lang="nl-NL" sz="1800"/>
              <a:t>h</a:t>
            </a:r>
            <a:r>
              <a:rPr lang="en-001" sz="1800"/>
              <a:t>e s</a:t>
            </a:r>
            <a:r>
              <a:rPr lang="en-US" sz="1800" err="1"/>
              <a:t>traylight</a:t>
            </a:r>
            <a:r>
              <a:rPr lang="en-US" sz="1800"/>
              <a:t> </a:t>
            </a:r>
            <a:r>
              <a:rPr lang="en-001" sz="1800"/>
              <a:t>c</a:t>
            </a:r>
            <a:r>
              <a:rPr lang="nl-NL" sz="1800"/>
              <a:t>a</a:t>
            </a:r>
            <a:r>
              <a:rPr lang="en-001" sz="1800"/>
              <a:t>l</a:t>
            </a:r>
            <a:r>
              <a:rPr lang="nl-NL" sz="1800"/>
              <a:t>i</a:t>
            </a:r>
            <a:r>
              <a:rPr lang="en-001" sz="1800"/>
              <a:t>b</a:t>
            </a:r>
            <a:r>
              <a:rPr lang="nl-NL" sz="1800"/>
              <a:t>r</a:t>
            </a:r>
            <a:r>
              <a:rPr lang="en-001" sz="1800"/>
              <a:t>a</a:t>
            </a:r>
            <a:r>
              <a:rPr lang="nl-NL" sz="1800"/>
              <a:t>t</a:t>
            </a:r>
            <a:r>
              <a:rPr lang="en-001" sz="1800" err="1"/>
              <a:t>i</a:t>
            </a:r>
            <a:r>
              <a:rPr lang="nl-NL" sz="1800"/>
              <a:t>o</a:t>
            </a:r>
            <a:r>
              <a:rPr lang="en-001" sz="1800"/>
              <a:t>n </a:t>
            </a:r>
            <a:r>
              <a:rPr lang="nl-NL" sz="1800"/>
              <a:t>k</a:t>
            </a:r>
            <a:r>
              <a:rPr lang="en-001" sz="1800"/>
              <a:t>e</a:t>
            </a:r>
            <a:r>
              <a:rPr lang="nl-NL" sz="1800"/>
              <a:t>y</a:t>
            </a:r>
            <a:r>
              <a:rPr lang="en-001" sz="1800"/>
              <a:t> </a:t>
            </a:r>
            <a:r>
              <a:rPr lang="nl-NL" sz="1800"/>
              <a:t>d</a:t>
            </a:r>
            <a:r>
              <a:rPr lang="en-001" sz="1800"/>
              <a:t>a</a:t>
            </a:r>
            <a:r>
              <a:rPr lang="nl-NL" sz="1800"/>
              <a:t>t</a:t>
            </a:r>
            <a:r>
              <a:rPr lang="en-001" sz="1800"/>
              <a:t>a</a:t>
            </a:r>
            <a:r>
              <a:rPr lang="en-US" sz="1800"/>
              <a:t> is a </a:t>
            </a:r>
            <a:r>
              <a:rPr lang="en-US" sz="1800" i="1"/>
              <a:t>convolution kernel</a:t>
            </a:r>
            <a:r>
              <a:rPr lang="en-US" sz="1800"/>
              <a:t>, constructed by combining a  near-field and a far-field part</a:t>
            </a:r>
          </a:p>
          <a:p>
            <a:r>
              <a:rPr lang="nl-NL" sz="1800"/>
              <a:t>Ne</a:t>
            </a:r>
            <a:r>
              <a:rPr lang="en-001" sz="1800"/>
              <a:t>a</a:t>
            </a:r>
            <a:r>
              <a:rPr lang="nl-NL" sz="1800"/>
              <a:t>r</a:t>
            </a:r>
            <a:r>
              <a:rPr lang="en-001" sz="1800"/>
              <a:t>-</a:t>
            </a:r>
            <a:r>
              <a:rPr lang="nl-NL" sz="1800"/>
              <a:t>f</a:t>
            </a:r>
            <a:r>
              <a:rPr lang="en-001" sz="1800" err="1"/>
              <a:t>i</a:t>
            </a:r>
            <a:r>
              <a:rPr lang="nl-NL" sz="1800"/>
              <a:t>e</a:t>
            </a:r>
            <a:r>
              <a:rPr lang="en-001" sz="1800"/>
              <a:t>l</a:t>
            </a:r>
            <a:r>
              <a:rPr lang="nl-NL" sz="1800"/>
              <a:t>d</a:t>
            </a:r>
            <a:r>
              <a:rPr lang="en-001" sz="1800"/>
              <a:t> </a:t>
            </a:r>
            <a:r>
              <a:rPr lang="en-US" sz="1800"/>
              <a:t>part: calibrated using laser measurements (simply averaging 18 processed images)</a:t>
            </a:r>
          </a:p>
          <a:p>
            <a:r>
              <a:rPr lang="en-US" sz="1800"/>
              <a:t>F</a:t>
            </a:r>
            <a:r>
              <a:rPr lang="en-001" sz="1800"/>
              <a:t>a</a:t>
            </a:r>
            <a:r>
              <a:rPr lang="nl-NL" sz="1800"/>
              <a:t>r</a:t>
            </a:r>
            <a:r>
              <a:rPr lang="en-001" sz="1800"/>
              <a:t>-f</a:t>
            </a:r>
            <a:r>
              <a:rPr lang="nl-NL" sz="1800"/>
              <a:t>i</a:t>
            </a:r>
            <a:r>
              <a:rPr lang="en-001" sz="1800"/>
              <a:t>e</a:t>
            </a:r>
            <a:r>
              <a:rPr lang="nl-NL" sz="1800"/>
              <a:t>l</a:t>
            </a:r>
            <a:r>
              <a:rPr lang="en-001" sz="1800"/>
              <a:t>d </a:t>
            </a:r>
            <a:r>
              <a:rPr lang="en-US" sz="1800"/>
              <a:t>part: calibrated using external white light source measurements and </a:t>
            </a:r>
            <a:r>
              <a:rPr lang="en-US" sz="1800" i="1"/>
              <a:t>modeled</a:t>
            </a:r>
            <a:r>
              <a:rPr lang="en-US" sz="1800"/>
              <a:t> using a 1D decay parametrization, and  </a:t>
            </a:r>
            <a:r>
              <a:rPr lang="en-US" sz="1800" i="1"/>
              <a:t>assuming</a:t>
            </a:r>
            <a:r>
              <a:rPr lang="en-US" sz="1800"/>
              <a:t> </a:t>
            </a:r>
            <a:r>
              <a:rPr lang="en-US" sz="1800" err="1"/>
              <a:t>axisymmetrial</a:t>
            </a:r>
            <a:r>
              <a:rPr lang="en-US" sz="1800"/>
              <a:t> scattering</a:t>
            </a:r>
          </a:p>
          <a:p>
            <a:endParaRPr lang="en-US" sz="1800"/>
          </a:p>
          <a:p>
            <a:r>
              <a:rPr lang="en-US" sz="1800">
                <a:sym typeface="Wingdings" panose="05000000000000000000" pitchFamily="2" charset="2"/>
              </a:rPr>
              <a:t> Question: Is the straylight calibration consistent with in-flight findings? (N0). What is to be done?</a:t>
            </a:r>
            <a:endParaRPr lang="en-US" sz="1800"/>
          </a:p>
          <a:p>
            <a:endParaRPr lang="en-GB" sz="1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E7F86-EAC9-4EF6-B980-4ECA0173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19</a:t>
            </a:r>
            <a:r>
              <a:rPr lang="en-001" altLang="en-US"/>
              <a:t> </a:t>
            </a:r>
            <a:r>
              <a:rPr lang="en-US" altLang="en-US"/>
              <a:t>March</a:t>
            </a:r>
            <a:r>
              <a:rPr lang="en-001" altLang="en-US"/>
              <a:t> 202</a:t>
            </a:r>
            <a:r>
              <a:rPr lang="en-US" altLang="en-US"/>
              <a:t>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D4056-F7CB-4593-BF98-D557DF34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GSICS Annual Meeting 2025 - TROPOMI L1b UVN 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DBA86B-3F95-41B0-A996-838B9403FA0B}"/>
              </a:ext>
            </a:extLst>
          </p:cNvPr>
          <p:cNvSpPr/>
          <p:nvPr/>
        </p:nvSpPr>
        <p:spPr>
          <a:xfrm>
            <a:off x="2242340" y="1206606"/>
            <a:ext cx="1341912" cy="795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C9176C-B2C1-48D0-A650-2FAF54178655}"/>
              </a:ext>
            </a:extLst>
          </p:cNvPr>
          <p:cNvSpPr/>
          <p:nvPr/>
        </p:nvSpPr>
        <p:spPr>
          <a:xfrm>
            <a:off x="7204247" y="1206605"/>
            <a:ext cx="1341912" cy="795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262564-C721-4375-8228-6F4DA17B1BB9}"/>
              </a:ext>
            </a:extLst>
          </p:cNvPr>
          <p:cNvSpPr/>
          <p:nvPr/>
        </p:nvSpPr>
        <p:spPr>
          <a:xfrm>
            <a:off x="4677771" y="1206606"/>
            <a:ext cx="1341912" cy="795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0E851A-9963-486D-A5C5-6171E46FF211}"/>
              </a:ext>
            </a:extLst>
          </p:cNvPr>
          <p:cNvSpPr/>
          <p:nvPr/>
        </p:nvSpPr>
        <p:spPr>
          <a:xfrm>
            <a:off x="9730723" y="1206604"/>
            <a:ext cx="1341912" cy="795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2FAFF6-125B-4774-9E2E-3B6A635F6B6D}"/>
              </a:ext>
            </a:extLst>
          </p:cNvPr>
          <p:cNvSpPr/>
          <p:nvPr/>
        </p:nvSpPr>
        <p:spPr>
          <a:xfrm>
            <a:off x="9562488" y="1372861"/>
            <a:ext cx="1934690" cy="130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84D10-522D-4DE2-B9A4-1CEF03C5D76D}"/>
              </a:ext>
            </a:extLst>
          </p:cNvPr>
          <p:cNvSpPr/>
          <p:nvPr/>
        </p:nvSpPr>
        <p:spPr>
          <a:xfrm>
            <a:off x="5210925" y="1598100"/>
            <a:ext cx="275854" cy="30954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7A9D96-1BC5-498C-90B8-02CA071185D2}"/>
              </a:ext>
            </a:extLst>
          </p:cNvPr>
          <p:cNvSpPr/>
          <p:nvPr/>
        </p:nvSpPr>
        <p:spPr>
          <a:xfrm>
            <a:off x="2665202" y="1438175"/>
            <a:ext cx="45719" cy="653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C1BB7F-1232-45E3-A937-024F9EFD461B}"/>
              </a:ext>
            </a:extLst>
          </p:cNvPr>
          <p:cNvSpPr/>
          <p:nvPr/>
        </p:nvSpPr>
        <p:spPr>
          <a:xfrm flipH="1">
            <a:off x="7875203" y="1131392"/>
            <a:ext cx="126670" cy="10014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D8317E-4F85-40AA-AA2E-70246FE3EF4F}"/>
              </a:ext>
            </a:extLst>
          </p:cNvPr>
          <p:cNvSpPr txBox="1"/>
          <p:nvPr/>
        </p:nvSpPr>
        <p:spPr>
          <a:xfrm>
            <a:off x="2361093" y="2132882"/>
            <a:ext cx="122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laser</a:t>
            </a:r>
            <a:r>
              <a:rPr lang="en-001"/>
              <a:t> </a:t>
            </a:r>
            <a:endParaRPr lang="nl-N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57987-5AC8-4DAC-893F-DDB8487E57FA}"/>
              </a:ext>
            </a:extLst>
          </p:cNvPr>
          <p:cNvSpPr txBox="1"/>
          <p:nvPr/>
        </p:nvSpPr>
        <p:spPr>
          <a:xfrm>
            <a:off x="4557642" y="2140843"/>
            <a:ext cx="195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Band-pass filter </a:t>
            </a:r>
            <a:endParaRPr lang="nl-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E40AC-2165-4A4A-9D5E-1EB525AEFCA9}"/>
              </a:ext>
            </a:extLst>
          </p:cNvPr>
          <p:cNvSpPr txBox="1"/>
          <p:nvPr/>
        </p:nvSpPr>
        <p:spPr>
          <a:xfrm>
            <a:off x="7141406" y="2077465"/>
            <a:ext cx="1720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Band-pass filter; large viewing angle</a:t>
            </a:r>
            <a:endParaRPr lang="nl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F349F6-EC96-47AF-B845-736E29A87639}"/>
              </a:ext>
            </a:extLst>
          </p:cNvPr>
          <p:cNvSpPr txBox="1"/>
          <p:nvPr/>
        </p:nvSpPr>
        <p:spPr>
          <a:xfrm>
            <a:off x="9669366" y="2040549"/>
            <a:ext cx="1720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White light source; limited viewing angle</a:t>
            </a:r>
            <a:endParaRPr lang="nl-NL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5F8E48-367D-4C7F-A09F-35DC46F2B508}"/>
              </a:ext>
            </a:extLst>
          </p:cNvPr>
          <p:cNvCxnSpPr>
            <a:cxnSpLocks/>
          </p:cNvCxnSpPr>
          <p:nvPr/>
        </p:nvCxnSpPr>
        <p:spPr>
          <a:xfrm flipV="1">
            <a:off x="779083" y="1453022"/>
            <a:ext cx="0" cy="886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69EDE7-9284-4B09-ABDB-C6B96BB1431A}"/>
              </a:ext>
            </a:extLst>
          </p:cNvPr>
          <p:cNvCxnSpPr>
            <a:cxnSpLocks/>
          </p:cNvCxnSpPr>
          <p:nvPr/>
        </p:nvCxnSpPr>
        <p:spPr>
          <a:xfrm>
            <a:off x="779083" y="2339435"/>
            <a:ext cx="9336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6B187BA-1AF7-4E7A-B789-5C3C4DB96ECB}"/>
              </a:ext>
            </a:extLst>
          </p:cNvPr>
          <p:cNvSpPr txBox="1"/>
          <p:nvPr/>
        </p:nvSpPr>
        <p:spPr>
          <a:xfrm rot="16200000">
            <a:off x="126923" y="1827754"/>
            <a:ext cx="68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rows</a:t>
            </a:r>
            <a:endParaRPr lang="nl-N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B9B76F-EA20-40DC-9866-98912EA328E6}"/>
              </a:ext>
            </a:extLst>
          </p:cNvPr>
          <p:cNvSpPr txBox="1"/>
          <p:nvPr/>
        </p:nvSpPr>
        <p:spPr>
          <a:xfrm>
            <a:off x="655383" y="2394277"/>
            <a:ext cx="120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/>
              <a:t>c</a:t>
            </a:r>
            <a:r>
              <a:rPr lang="nl-NL"/>
              <a:t>o</a:t>
            </a:r>
            <a:r>
              <a:rPr lang="en-001"/>
              <a:t>l</a:t>
            </a:r>
            <a:r>
              <a:rPr lang="nl-NL"/>
              <a:t>u</a:t>
            </a:r>
            <a:r>
              <a:rPr lang="en-001"/>
              <a:t>m</a:t>
            </a:r>
            <a:r>
              <a:rPr lang="nl-NL"/>
              <a:t>n</a:t>
            </a:r>
            <a:r>
              <a:rPr lang="en-001"/>
              <a:t>s (</a:t>
            </a:r>
            <a:r>
              <a:rPr lang="nl-NL"/>
              <a:t>s</a:t>
            </a:r>
            <a:r>
              <a:rPr lang="en-001"/>
              <a:t>p</a:t>
            </a:r>
            <a:r>
              <a:rPr lang="nl-NL"/>
              <a:t>e</a:t>
            </a:r>
            <a:r>
              <a:rPr lang="en-001"/>
              <a:t>c</a:t>
            </a:r>
            <a:r>
              <a:rPr lang="nl-NL"/>
              <a:t>t</a:t>
            </a:r>
            <a:r>
              <a:rPr lang="en-001"/>
              <a:t>r</a:t>
            </a:r>
            <a:r>
              <a:rPr lang="nl-NL"/>
              <a:t>a</a:t>
            </a:r>
            <a:r>
              <a:rPr lang="en-001"/>
              <a:t>l</a:t>
            </a:r>
            <a:r>
              <a:rPr lang="en-US"/>
              <a:t>)</a:t>
            </a:r>
            <a:endParaRPr lang="nl-NL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9EBE585-4F66-4D50-A74D-1AB8F6ADBB88}"/>
                  </a:ext>
                </a:extLst>
              </p14:cNvPr>
              <p14:cNvContentPartPr/>
              <p14:nvPr/>
            </p14:nvContentPartPr>
            <p14:xfrm>
              <a:off x="3322369" y="2012420"/>
              <a:ext cx="660240" cy="5752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9EBE585-4F66-4D50-A74D-1AB8F6ADBB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6349" y="1976420"/>
                <a:ext cx="731919" cy="6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13339F3-C9E5-49C7-B999-D7DB44E6EA13}"/>
                  </a:ext>
                </a:extLst>
              </p14:cNvPr>
              <p14:cNvContentPartPr/>
              <p14:nvPr/>
            </p14:nvContentPartPr>
            <p14:xfrm>
              <a:off x="6176402" y="2071102"/>
              <a:ext cx="293760" cy="3092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13339F3-C9E5-49C7-B999-D7DB44E6EA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0402" y="2035102"/>
                <a:ext cx="36540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307E937-961F-4E5A-80AF-C1F52CD30724}"/>
                  </a:ext>
                </a:extLst>
              </p14:cNvPr>
              <p14:cNvContentPartPr/>
              <p14:nvPr/>
            </p14:nvContentPartPr>
            <p14:xfrm>
              <a:off x="6303122" y="2539462"/>
              <a:ext cx="60480" cy="655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307E937-961F-4E5A-80AF-C1F52CD307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7122" y="2503462"/>
                <a:ext cx="1321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94FEB3F-3534-47E3-BF01-289A05767DC8}"/>
                  </a:ext>
                </a:extLst>
              </p14:cNvPr>
              <p14:cNvContentPartPr/>
              <p14:nvPr/>
            </p14:nvContentPartPr>
            <p14:xfrm>
              <a:off x="8427356" y="2422760"/>
              <a:ext cx="650160" cy="4417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94FEB3F-3534-47E3-BF01-289A05767D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91356" y="2386760"/>
                <a:ext cx="72180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6FB7462-7701-433C-8217-C9291E0E317C}"/>
                  </a:ext>
                </a:extLst>
              </p14:cNvPr>
              <p14:cNvContentPartPr/>
              <p14:nvPr/>
            </p14:nvContentPartPr>
            <p14:xfrm>
              <a:off x="11206497" y="2092702"/>
              <a:ext cx="660240" cy="5752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6FB7462-7701-433C-8217-C9291E0E31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70477" y="2056702"/>
                <a:ext cx="731919" cy="6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64216"/>
      </p:ext>
    </p:extLst>
  </p:cSld>
  <p:clrMapOvr>
    <a:masterClrMapping/>
  </p:clrMapOvr>
</p:sld>
</file>

<file path=ppt/theme/theme1.xml><?xml version="1.0" encoding="utf-8"?>
<a:theme xmlns:a="http://schemas.openxmlformats.org/drawingml/2006/main" name="tropomi_widevie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FD6D6564-D3BD-D045-A130-F0C672719112}" vid="{00C4F3BC-1FE6-094C-BCBD-252BA10EAA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tropomi_wideview</Template>
  <Application>Microsoft Office PowerPoint</Application>
  <PresentationFormat>Widescreen</PresentationFormat>
  <Slides>17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tropomi_wideview</vt:lpstr>
      <vt:lpstr>TROPOMI L1b: UV, VIS, NIR modules:  status update</vt:lpstr>
      <vt:lpstr>TROPOMI on-board Sentinel-5 Precursor</vt:lpstr>
      <vt:lpstr>Current status</vt:lpstr>
      <vt:lpstr>Instrument degradation</vt:lpstr>
      <vt:lpstr>PowerPoint Presentation</vt:lpstr>
      <vt:lpstr>PowerPoint Presentation</vt:lpstr>
      <vt:lpstr>PowerPoint Presentation</vt:lpstr>
      <vt:lpstr>PowerPoint Presentation</vt:lpstr>
      <vt:lpstr>Back to  on-ground calibration of straylight…</vt:lpstr>
      <vt:lpstr>Straylight convolution kernel</vt:lpstr>
      <vt:lpstr>PowerPoint Presentation</vt:lpstr>
      <vt:lpstr>Is that all? – remaining additive terms?</vt:lpstr>
      <vt:lpstr>Besides straylight, a 2nd adjustment: Residual correction</vt:lpstr>
      <vt:lpstr>Resume, before showing  results</vt:lpstr>
      <vt:lpstr>PowerPoint Presentation</vt:lpstr>
      <vt:lpstr>Conclusions</vt:lpstr>
      <vt:lpstr>Thank you!</vt:lpstr>
    </vt:vector>
  </TitlesOfParts>
  <Company>SSC-Campus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Kleipool, Quintus (KNMI)</dc:creator>
  <cp:revision>1</cp:revision>
  <dcterms:created xsi:type="dcterms:W3CDTF">2018-03-19T12:59:51Z</dcterms:created>
  <dcterms:modified xsi:type="dcterms:W3CDTF">2025-03-19T08:59:17Z</dcterms:modified>
</cp:coreProperties>
</file>