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9"/>
  </p:notesMasterIdLst>
  <p:handoutMasterIdLst>
    <p:handoutMasterId r:id="rId10"/>
  </p:handoutMasterIdLst>
  <p:sldIdLst>
    <p:sldId id="612" r:id="rId5"/>
    <p:sldId id="604" r:id="rId6"/>
    <p:sldId id="613" r:id="rId7"/>
    <p:sldId id="609" r:id="rId8"/>
  </p:sldIdLst>
  <p:sldSz cx="12192000" cy="6858000"/>
  <p:notesSz cx="9931400" cy="143637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0299" autoAdjust="0"/>
  </p:normalViewPr>
  <p:slideViewPr>
    <p:cSldViewPr snapToGrid="0">
      <p:cViewPr varScale="1">
        <p:scale>
          <a:sx n="63" d="100"/>
          <a:sy n="63" d="100"/>
        </p:scale>
        <p:origin x="798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 flipH="1"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 flipH="1"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 flipH="1"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2"/>
            <a:ext cx="4302125" cy="71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2"/>
            <a:ext cx="4302125" cy="71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>
            <a:fillRect/>
          </a:stretch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>
            <a:fillRect/>
          </a:stretch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>
            <a:fillRect/>
          </a:stretch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>
            <a:fillRect/>
          </a:stretch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>
            <a:fillRect/>
          </a:stretch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>
            <a:fillRect/>
          </a:stretch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286131"/>
            <a:ext cx="9479236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>
            <a:fillRect/>
          </a:stretch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m-files://show/7235dded-b8a6-4e3a-a71e-e576e92f5ee1/0-1528689?property=PG65D186EDD28144499B14845D49B5D4CB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m-files://show/7235dded-b8a6-4e3a-a71e-e576e92f5ee1/0-1528689?property=PGCE5437D590C04754BEE9A57B4DF061F0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m-files://show/7235dded-b8a6-4e3a-a71e-e576e92f5ee1/0-1528689?property=PG7957932C1D8B422FA7838BCB926F04D5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100" b="0" smtClean="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20100-422D-809D-958D-C82D59239957}"/>
              </a:ext>
            </a:extLst>
          </p:cNvPr>
          <p:cNvSpPr txBox="1"/>
          <p:nvPr userDrawn="1"/>
        </p:nvSpPr>
        <p:spPr>
          <a:xfrm>
            <a:off x="145053" y="6596390"/>
            <a:ext cx="11627339" cy="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1"/>
              </a:rPr>
              <a:t>EUM2019685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3"/>
              </a:rPr>
              <a:t>Draft</a:t>
            </a:r>
            <a:r>
              <a:rPr lang="en-IE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				</a:t>
            </a:r>
            <a:r>
              <a:rPr lang="fr-FR" sz="1100" b="0" kern="100" spc="-100">
                <a:solidFill>
                  <a:srgbClr val="00B5E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IE" sz="1100" b="0" kern="100" spc="-100">
              <a:solidFill>
                <a:srgbClr val="00B5E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1" y="1884152"/>
            <a:ext cx="5310909" cy="2610285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spc="-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the EUM VIS-NIR GSICS products</a:t>
            </a:r>
          </a:p>
          <a:p>
            <a:pPr>
              <a:defRPr/>
            </a:pPr>
            <a:endParaRPr lang="en-GB" sz="1800" b="0" kern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Mounir Lekouara</a:t>
            </a:r>
          </a:p>
          <a:p>
            <a:pPr>
              <a:defRPr/>
            </a:pPr>
            <a:r>
              <a:rPr lang="en-GB" sz="1600" b="0" i="1" kern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EUMETSAT</a:t>
            </a:r>
          </a:p>
          <a:p>
            <a:pPr>
              <a:defRPr/>
            </a:pPr>
            <a:endParaRPr lang="en-GB" sz="1600" b="0" i="1" kern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2025 annual GSICS meeting</a:t>
            </a: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EUMETSAT VIS-NIR GSICS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E79DA-CF87-8C84-9810-FB10C35C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69" y="1949528"/>
            <a:ext cx="10423585" cy="37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4E65-4F17-2A5D-DDC0-D03CE9CC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to the group discussion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1FD25-8719-83AC-5F45-C3C1387B0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762001"/>
            <a:ext cx="11627339" cy="609599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EUMETSAT investigated the connections to our servers and could not identify any regular user.</a:t>
            </a:r>
          </a:p>
          <a:p>
            <a:endParaRPr lang="en-US"/>
          </a:p>
          <a:p>
            <a:r>
              <a:rPr lang="en-US"/>
              <a:t>MODIS DCC covering only one channel.</a:t>
            </a:r>
          </a:p>
          <a:p>
            <a:endParaRPr lang="en-US"/>
          </a:p>
          <a:p>
            <a:r>
              <a:rPr lang="en-US"/>
              <a:t>SEVIRI operational L1 VIS/NIR will be corrected (bias+drift) using MICMICS desert vicarious, lunar and DCC by end of 2025. </a:t>
            </a:r>
            <a:r>
              <a:rPr lang="en-US" b="1"/>
              <a:t>Strong GSICS impact on the EUMETSAT L1 operational calibration is acknowledged.</a:t>
            </a:r>
          </a:p>
          <a:p>
            <a:endParaRPr lang="en-US"/>
          </a:p>
          <a:p>
            <a:r>
              <a:rPr lang="en-IE"/>
              <a:t>Inter-calibration accuracy should be better than the calibration accuracy</a:t>
            </a:r>
          </a:p>
          <a:p>
            <a:endParaRPr lang="en-IE"/>
          </a:p>
          <a:p>
            <a:r>
              <a:rPr lang="en-IE" b="1"/>
              <a:t>For quality monitoring purposes</a:t>
            </a:r>
            <a:r>
              <a:rPr lang="en-IE"/>
              <a:t>, EUMETSAT is about to deploy </a:t>
            </a:r>
            <a:r>
              <a:rPr lang="en-IE" b="1"/>
              <a:t>MATRICS</a:t>
            </a:r>
            <a:r>
              <a:rPr lang="en-IE"/>
              <a:t> (equivalent to NOAA STAR ICVS and CMA L1 monitoring system). This will feature all radiometric (and geometric) user-relevant live monitoring information.</a:t>
            </a:r>
          </a:p>
          <a:p>
            <a:endParaRPr lang="en-IE"/>
          </a:p>
          <a:p>
            <a:r>
              <a:rPr lang="en-IE"/>
              <a:t>GEO-ring: EUMETSAT and NOAA are producing a FCDR </a:t>
            </a:r>
            <a:r>
              <a:rPr lang="en-GB">
                <a:solidFill>
                  <a:schemeClr val="tx2"/>
                </a:solidFill>
              </a:rPr>
              <a:t>from all historical measurements from imagers in geostationary orbit that form the Geostationary Ring. With </a:t>
            </a:r>
            <a:r>
              <a:rPr lang="en-IE"/>
              <a:t>cross-calibrated mapped radiances and spectral band adjustment factors. </a:t>
            </a:r>
            <a:r>
              <a:rPr lang="en-IE" b="1"/>
              <a:t>The GSICS methods will be employed</a:t>
            </a:r>
            <a:r>
              <a:rPr lang="en-IE"/>
              <a:t>.</a:t>
            </a:r>
          </a:p>
          <a:p>
            <a:endParaRPr lang="en-IE"/>
          </a:p>
          <a:p>
            <a:r>
              <a:rPr lang="en-IE" b="1">
                <a:solidFill>
                  <a:schemeClr val="bg1">
                    <a:lumMod val="50000"/>
                    <a:lumOff val="50000"/>
                  </a:schemeClr>
                </a:solidFill>
              </a:rPr>
              <a:t>EUMETSAT is considering discontinuing its GSICS VIS-NIR products.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35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400" b="1" spc="0"/>
              <a:t>Thank you!</a:t>
            </a:r>
          </a:p>
          <a:p>
            <a:pPr marL="0" indent="0">
              <a:buNone/>
            </a:pPr>
            <a:r>
              <a:rPr lang="en-GB" sz="2000" spc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22.08.14"/>
  <p:tag name="AS_TITLE" val="Aspose.Slides for .NET 4.0 Client Profile"/>
  <p:tag name="AS_VERSION" val="22.8"/>
</p:tagLst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Bahnschrift SemiBold"/>
        <a:cs typeface="Arial"/>
      </a:majorFont>
      <a:minorFont>
        <a:latin typeface="Bahnschrift Light"/>
        <a:ea typeface="Bahnschrift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Props1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3434cde1-f776-4c3f-9525-3f132e87b81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0d32b7-afc5-4577-b835-8ee209ff46e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256</TotalTime>
  <Words>188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Bahnschrift SemiLight</vt:lpstr>
      <vt:lpstr>Century Gothic</vt:lpstr>
      <vt:lpstr>Helvetica</vt:lpstr>
      <vt:lpstr>Roboto</vt:lpstr>
      <vt:lpstr>Roboto Light</vt:lpstr>
      <vt:lpstr>Tahoma</vt:lpstr>
      <vt:lpstr>Times New Roman</vt:lpstr>
      <vt:lpstr>Title &amp; Seperator Slides</vt:lpstr>
      <vt:lpstr>PowerPoint Presentation</vt:lpstr>
      <vt:lpstr>Current EUMETSAT VIS-NIR GSICS products</vt:lpstr>
      <vt:lpstr>Inputs to the group discussion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Anne-Flore Laloe</dc:creator>
  <cp:lastModifiedBy>Mounir Lekouara</cp:lastModifiedBy>
  <cp:revision>30</cp:revision>
  <cp:lastPrinted>2006-03-06T14:11:17Z</cp:lastPrinted>
  <dcterms:created xsi:type="dcterms:W3CDTF">2024-03-12T14:08:59Z</dcterms:created>
  <dcterms:modified xsi:type="dcterms:W3CDTF">2025-03-18T03:22:36Z</dcterms:modified>
</cp:coreProperties>
</file>