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notesMasterIdLst>
    <p:notesMasterId r:id="rId9"/>
  </p:notesMasterIdLst>
  <p:sldIdLst>
    <p:sldId id="271" r:id="rId2"/>
    <p:sldId id="273" r:id="rId3"/>
    <p:sldId id="274" r:id="rId4"/>
    <p:sldId id="275" r:id="rId5"/>
    <p:sldId id="277" r:id="rId6"/>
    <p:sldId id="278" r:id="rId7"/>
    <p:sldId id="280" r:id="rId8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45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29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435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581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26" algn="l" defTabSz="91429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2871" algn="l" defTabSz="91429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016" algn="l" defTabSz="91429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161" algn="l" defTabSz="91429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7" autoAdjust="0"/>
    <p:restoredTop sz="94621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508" tIns="45754" rIns="91508" bIns="4575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39825" y="677863"/>
            <a:ext cx="4718050" cy="3538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440238"/>
            <a:ext cx="5153025" cy="4140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508" tIns="45754" rIns="91508" bIns="457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98913" y="0"/>
            <a:ext cx="2998787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508" tIns="45754" rIns="91508" bIns="4575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2998788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508" tIns="45754" rIns="91508" bIns="4575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8913" y="8807450"/>
            <a:ext cx="2998787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508" tIns="45754" rIns="91508" bIns="4575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DF738E2-4EB1-4C11-AF4D-A036EAA1E1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4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29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43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EE86-B81D-4F4A-9FAC-EF0A9F712E61}" type="slidenum">
              <a:rPr lang="en-US"/>
              <a:pPr/>
              <a:t>1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77863"/>
            <a:ext cx="4718050" cy="353853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EE86-B81D-4F4A-9FAC-EF0A9F712E61}" type="slidenum">
              <a:rPr lang="en-US"/>
              <a:pPr/>
              <a:t>2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77863"/>
            <a:ext cx="4718050" cy="353853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EE86-B81D-4F4A-9FAC-EF0A9F712E61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77863"/>
            <a:ext cx="4718050" cy="353853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EE86-B81D-4F4A-9FAC-EF0A9F712E61}" type="slidenum">
              <a:rPr lang="en-US"/>
              <a:pPr/>
              <a:t>4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77863"/>
            <a:ext cx="4718050" cy="353853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EE86-B81D-4F4A-9FAC-EF0A9F712E61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77863"/>
            <a:ext cx="4718050" cy="353853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EE86-B81D-4F4A-9FAC-EF0A9F712E61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77863"/>
            <a:ext cx="4718050" cy="353853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EE86-B81D-4F4A-9FAC-EF0A9F712E61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77863"/>
            <a:ext cx="4718050" cy="353853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61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145" indent="0" algn="ctr">
              <a:buNone/>
            </a:lvl2pPr>
            <a:lvl3pPr marL="914290" indent="0" algn="ctr">
              <a:buNone/>
            </a:lvl3pPr>
            <a:lvl4pPr marL="1371435" indent="0" algn="ctr">
              <a:buNone/>
            </a:lvl4pPr>
            <a:lvl5pPr marL="1828581" indent="0" algn="ctr">
              <a:buNone/>
            </a:lvl5pPr>
            <a:lvl6pPr marL="2285726" indent="0" algn="ctr">
              <a:buNone/>
            </a:lvl6pPr>
            <a:lvl7pPr marL="2742871" indent="0" algn="ctr">
              <a:buNone/>
            </a:lvl7pPr>
            <a:lvl8pPr marL="3200016" indent="0" algn="ctr">
              <a:buNone/>
            </a:lvl8pPr>
            <a:lvl9pPr marL="3657161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5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61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5"/>
            <a:ext cx="457200" cy="441325"/>
          </a:xfrm>
        </p:spPr>
        <p:txBody>
          <a:bodyPr/>
          <a:lstStyle/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2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7"/>
            <a:ext cx="457200" cy="441325"/>
          </a:xfrm>
        </p:spPr>
        <p:txBody>
          <a:bodyPr/>
          <a:lstStyle/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9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61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5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09944"/>
            <a:ext cx="3044952" cy="365760"/>
          </a:xfrm>
        </p:spPr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3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3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3"/>
            <a:ext cx="4040189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1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21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4"/>
            <a:ext cx="457200" cy="441325"/>
          </a:xfrm>
        </p:spPr>
        <p:txBody>
          <a:bodyPr/>
          <a:lstStyle/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61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1" y="1981204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9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1"/>
            <a:ext cx="457200" cy="441325"/>
          </a:xfrm>
        </p:spPr>
        <p:txBody>
          <a:bodyPr/>
          <a:lstStyle/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9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3" y="6404984"/>
            <a:ext cx="3044952" cy="365760"/>
          </a:xfrm>
        </p:spPr>
        <p:txBody>
          <a:bodyPr/>
          <a:lstStyle/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9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4984"/>
            <a:ext cx="3044952" cy="365760"/>
          </a:xfrm>
          <a:prstGeom prst="rect">
            <a:avLst/>
          </a:prstGeom>
        </p:spPr>
        <p:txBody>
          <a:bodyPr vert="horz" lIns="91429" tIns="45715" rIns="91429" bIns="45715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892BDE0-7BFC-4C76-9DC6-C6F750509FFB}" type="datetimeFigureOut">
              <a:rPr lang="en-US" smtClean="0"/>
              <a:pPr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1" y="6410848"/>
            <a:ext cx="3581400" cy="365760"/>
          </a:xfrm>
          <a:prstGeom prst="rect">
            <a:avLst/>
          </a:prstGeom>
        </p:spPr>
        <p:txBody>
          <a:bodyPr vert="horz" lIns="91429" tIns="45715" rIns="91429" bIns="45715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29" tIns="45715" rIns="91429" bIns="45715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9"/>
            <a:ext cx="457200" cy="441325"/>
          </a:xfrm>
          <a:prstGeom prst="rect">
            <a:avLst/>
          </a:prstGeom>
        </p:spPr>
        <p:txBody>
          <a:bodyPr vert="horz" lIns="45715" tIns="45715" rIns="45715" bIns="45715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7BD653-EE90-4815-B615-3E7ADB8965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lIns="91429" tIns="45715" rIns="91429" bIns="45715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 lIns="91429" tIns="45715" rIns="91429" bIns="4571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287" indent="-274287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574" indent="-274287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861" indent="-228573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148" indent="-228573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435" indent="-228573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722" indent="-182858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10" indent="-182858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2868" indent="-182858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155" indent="-182858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0400"/>
            <a:ext cx="7772400" cy="381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     </a:t>
            </a:r>
            <a:r>
              <a:rPr lang="en-US" sz="2700" b="1" u="sng" dirty="0" smtClean="0">
                <a:solidFill>
                  <a:schemeClr val="tx1"/>
                </a:solidFill>
              </a:rPr>
              <a:t>Certificate </a:t>
            </a:r>
            <a:r>
              <a:rPr lang="en-US" sz="2700" b="1" u="sng" dirty="0">
                <a:solidFill>
                  <a:schemeClr val="tx1"/>
                </a:solidFill>
              </a:rPr>
              <a:t>of </a:t>
            </a:r>
            <a:r>
              <a:rPr lang="en-US" sz="2700" b="1" u="sng" dirty="0" smtClean="0">
                <a:solidFill>
                  <a:schemeClr val="tx1"/>
                </a:solidFill>
              </a:rPr>
              <a:t>Appreciation</a:t>
            </a:r>
            <a:r>
              <a:rPr lang="en-US" b="1" dirty="0" smtClean="0">
                <a:solidFill>
                  <a:schemeClr val="tx1"/>
                </a:solidFill>
              </a:rPr>
              <a:t>        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172" name="Rectangle 1052"/>
          <p:cNvSpPr>
            <a:spLocks noChangeArrowheads="1"/>
          </p:cNvSpPr>
          <p:nvPr/>
        </p:nvSpPr>
        <p:spPr bwMode="auto">
          <a:xfrm>
            <a:off x="533400" y="2819400"/>
            <a:ext cx="845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4" tIns="46032" rIns="92064" bIns="46032"/>
          <a:lstStyle/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              With the support of WMO and CGMS, we present this certificate to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</a:t>
            </a:r>
            <a:r>
              <a:rPr lang="en-US" sz="2000" b="1" i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Masaya Takahashi</a:t>
            </a:r>
            <a:endParaRPr lang="en-US" sz="2000" b="1" i="1" u="sng" dirty="0" smtClean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for  </a:t>
            </a:r>
            <a:r>
              <a:rPr lang="en-US" sz="1800" dirty="0" err="1" smtClean="0">
                <a:latin typeface="Monotype Corsiva" pitchFamily="66" charset="0"/>
              </a:rPr>
              <a:t>heis</a:t>
            </a:r>
            <a:r>
              <a:rPr lang="en-US" sz="1800" dirty="0" smtClean="0">
                <a:latin typeface="Monotype Corsiva" pitchFamily="66" charset="0"/>
              </a:rPr>
              <a:t> outstanding </a:t>
            </a:r>
            <a:r>
              <a:rPr lang="en-US" sz="1800" dirty="0" smtClean="0">
                <a:latin typeface="Monotype Corsiva" pitchFamily="66" charset="0"/>
              </a:rPr>
              <a:t>contribution to the review of GSICS </a:t>
            </a:r>
            <a:r>
              <a:rPr lang="en-US" sz="1800" dirty="0" smtClean="0">
                <a:latin typeface="Monotype Corsiva" pitchFamily="66" charset="0"/>
              </a:rPr>
              <a:t>MSG2/3-SEVIRI product</a:t>
            </a:r>
            <a:r>
              <a:rPr lang="en-US" sz="1800" b="1" dirty="0" smtClean="0">
                <a:latin typeface="Monotype Corsiva" pitchFamily="66" charset="0"/>
              </a:rPr>
              <a:t>.  </a:t>
            </a:r>
            <a:r>
              <a:rPr lang="en-US" sz="1800" dirty="0" smtClean="0">
                <a:latin typeface="Monotype Corsiva" pitchFamily="66" charset="0"/>
              </a:rPr>
              <a:t>GSICS  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recognizes the extensive effort involved in this review that was completed at no cost to GSICS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                                                                                           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				         </a:t>
            </a:r>
            <a:r>
              <a:rPr lang="en-US" sz="1800" dirty="0" smtClean="0">
                <a:latin typeface="Monotype Corsiva" pitchFamily="66" charset="0"/>
              </a:rPr>
              <a:t>Awarded</a:t>
            </a:r>
            <a:r>
              <a:rPr lang="en-US" sz="1800" dirty="0">
                <a:latin typeface="Monotype Corsiva" pitchFamily="66" charset="0"/>
              </a:rPr>
              <a:t>: </a:t>
            </a:r>
            <a:r>
              <a:rPr lang="en-US" sz="1800" dirty="0" smtClean="0">
                <a:latin typeface="Monotype Corsiva" pitchFamily="66" charset="0"/>
              </a:rPr>
              <a:t>Dec </a:t>
            </a:r>
            <a:r>
              <a:rPr lang="en-US" sz="1800" dirty="0" smtClean="0">
                <a:latin typeface="Monotype Corsiva" pitchFamily="66" charset="0"/>
              </a:rPr>
              <a:t>12</a:t>
            </a:r>
            <a:r>
              <a:rPr lang="en-US" sz="1800" dirty="0" smtClean="0">
                <a:latin typeface="Monotype Corsiva" pitchFamily="66" charset="0"/>
              </a:rPr>
              <a:t>, 2014</a:t>
            </a:r>
            <a:endParaRPr lang="en-US" sz="1800" dirty="0">
              <a:latin typeface="Monotype Corsiva" pitchFamily="66" charset="0"/>
            </a:endParaRPr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6323888" y="6096004"/>
            <a:ext cx="2084203" cy="5847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5" rIns="91429" bIns="45715">
            <a:spAutoFit/>
          </a:bodyPr>
          <a:lstStyle/>
          <a:p>
            <a:pPr eaLnBrk="0" hangingPunct="0"/>
            <a:r>
              <a:rPr kumimoji="1" lang="en-US" sz="1800" dirty="0" smtClean="0">
                <a:latin typeface="Monotype Corsiva" pitchFamily="66" charset="0"/>
              </a:rPr>
              <a:t> </a:t>
            </a:r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err="1" smtClean="0">
                <a:latin typeface="Monotype Corsiva" pitchFamily="66" charset="0"/>
              </a:rPr>
              <a:t>Peng</a:t>
            </a:r>
            <a:r>
              <a:rPr kumimoji="1" lang="en-US" sz="1400" b="1" dirty="0" smtClean="0">
                <a:latin typeface="Monotype Corsiva" pitchFamily="66" charset="0"/>
              </a:rPr>
              <a:t> Zhang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Chair GSICS Executive Panel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5360" name="Picture 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2" y="152400"/>
            <a:ext cx="1876425" cy="209550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2" name="Rectangle 1061"/>
          <p:cNvSpPr>
            <a:spLocks noChangeArrowheads="1"/>
          </p:cNvSpPr>
          <p:nvPr/>
        </p:nvSpPr>
        <p:spPr bwMode="auto">
          <a:xfrm>
            <a:off x="3177704" y="6096000"/>
            <a:ext cx="2689701" cy="7386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smtClean="0">
                <a:latin typeface="Monotype Corsiva" pitchFamily="66" charset="0"/>
              </a:rPr>
              <a:t>Jerome </a:t>
            </a:r>
            <a:r>
              <a:rPr kumimoji="1" lang="en-US" sz="1400" b="1" dirty="0" err="1" smtClean="0">
                <a:latin typeface="Monotype Corsiva" pitchFamily="66" charset="0"/>
              </a:rPr>
              <a:t>Lafeuille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WMO</a:t>
            </a:r>
            <a:r>
              <a:rPr kumimoji="1" lang="en-US" sz="1400" b="1" dirty="0" smtClean="0">
                <a:latin typeface="Monotype Corsiva" pitchFamily="66" charset="0"/>
              </a:rPr>
              <a:t> Representative to  GSICS EP</a:t>
            </a:r>
            <a:br>
              <a:rPr kumimoji="1" lang="en-US" sz="1400" b="1" dirty="0" smtClean="0">
                <a:latin typeface="Monotype Corsiva" pitchFamily="66" charset="0"/>
              </a:rPr>
            </a:br>
            <a:endParaRPr kumimoji="1" lang="en-US" sz="1400" b="1" dirty="0">
              <a:latin typeface="Monotype Corsiva" pitchFamily="66" charset="0"/>
            </a:endParaRPr>
          </a:p>
        </p:txBody>
      </p:sp>
      <p:sp>
        <p:nvSpPr>
          <p:cNvPr id="13" name="Line 1060" descr="sdfsdf"/>
          <p:cNvSpPr>
            <a:spLocks noChangeShapeType="1"/>
          </p:cNvSpPr>
          <p:nvPr/>
        </p:nvSpPr>
        <p:spPr bwMode="auto">
          <a:xfrm>
            <a:off x="31242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4" name="Line 1060" descr="sdfsdf"/>
          <p:cNvSpPr>
            <a:spLocks noChangeShapeType="1"/>
          </p:cNvSpPr>
          <p:nvPr/>
        </p:nvSpPr>
        <p:spPr bwMode="auto">
          <a:xfrm>
            <a:off x="62484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pic>
        <p:nvPicPr>
          <p:cNvPr id="15366" name="Picture 10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2" y="152400"/>
            <a:ext cx="1924051" cy="211455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8" name="Line 1060" descr="sdfsdf"/>
          <p:cNvSpPr>
            <a:spLocks noChangeShapeType="1"/>
          </p:cNvSpPr>
          <p:nvPr/>
        </p:nvSpPr>
        <p:spPr bwMode="auto">
          <a:xfrm>
            <a:off x="228601" y="6096000"/>
            <a:ext cx="26670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9" name="Rectangle 1061"/>
          <p:cNvSpPr>
            <a:spLocks noChangeArrowheads="1"/>
          </p:cNvSpPr>
          <p:nvPr/>
        </p:nvSpPr>
        <p:spPr bwMode="auto">
          <a:xfrm>
            <a:off x="304801" y="6096001"/>
            <a:ext cx="2667000" cy="5232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Lawrence E. Flynn</a:t>
            </a: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Director GSICS Co-ordination Center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6" name="Picture 15" descr="GSICS1000p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7400" y="158496"/>
            <a:ext cx="4724400" cy="16703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0400"/>
            <a:ext cx="7772400" cy="381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     </a:t>
            </a:r>
            <a:r>
              <a:rPr lang="en-US" sz="2700" b="1" u="sng" dirty="0" smtClean="0">
                <a:solidFill>
                  <a:schemeClr val="tx1"/>
                </a:solidFill>
              </a:rPr>
              <a:t>Certificate </a:t>
            </a:r>
            <a:r>
              <a:rPr lang="en-US" sz="2700" b="1" u="sng" dirty="0">
                <a:solidFill>
                  <a:schemeClr val="tx1"/>
                </a:solidFill>
              </a:rPr>
              <a:t>of </a:t>
            </a:r>
            <a:r>
              <a:rPr lang="en-US" sz="2700" b="1" u="sng" dirty="0" smtClean="0">
                <a:solidFill>
                  <a:schemeClr val="tx1"/>
                </a:solidFill>
              </a:rPr>
              <a:t>Appreciation</a:t>
            </a:r>
            <a:r>
              <a:rPr lang="en-US" b="1" dirty="0" smtClean="0">
                <a:solidFill>
                  <a:schemeClr val="tx1"/>
                </a:solidFill>
              </a:rPr>
              <a:t>        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172" name="Rectangle 1052"/>
          <p:cNvSpPr>
            <a:spLocks noChangeArrowheads="1"/>
          </p:cNvSpPr>
          <p:nvPr/>
        </p:nvSpPr>
        <p:spPr bwMode="auto">
          <a:xfrm>
            <a:off x="533400" y="2819400"/>
            <a:ext cx="845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4" tIns="46032" rIns="92064" bIns="46032"/>
          <a:lstStyle/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              With the support of WMO and CGMS, we present this certificate to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</a:t>
            </a:r>
            <a:r>
              <a:rPr lang="en-US" sz="2000" b="1" i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Peter </a:t>
            </a:r>
            <a:r>
              <a:rPr lang="en-US" sz="2000" b="1" i="1" u="sng" dirty="0" err="1" smtClean="0">
                <a:solidFill>
                  <a:srgbClr val="FF0000"/>
                </a:solidFill>
              </a:rPr>
              <a:t>Miu</a:t>
            </a:r>
            <a:endParaRPr lang="en-US" sz="2000" b="1" i="1" u="sng" dirty="0" smtClean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for  </a:t>
            </a:r>
            <a:r>
              <a:rPr lang="en-US" sz="1800" dirty="0" smtClean="0">
                <a:latin typeface="Monotype Corsiva" pitchFamily="66" charset="0"/>
              </a:rPr>
              <a:t>his </a:t>
            </a:r>
            <a:r>
              <a:rPr lang="en-US" sz="1800" dirty="0" smtClean="0">
                <a:latin typeface="Monotype Corsiva" pitchFamily="66" charset="0"/>
              </a:rPr>
              <a:t>outstanding contribution to the review of GSICS </a:t>
            </a:r>
            <a:r>
              <a:rPr lang="en-US" sz="1800" dirty="0" smtClean="0">
                <a:latin typeface="Monotype Corsiva" pitchFamily="66" charset="0"/>
              </a:rPr>
              <a:t>MSG2/3-SEVIRI product</a:t>
            </a:r>
            <a:r>
              <a:rPr lang="en-US" sz="1800" b="1" dirty="0" smtClean="0">
                <a:latin typeface="Monotype Corsiva" pitchFamily="66" charset="0"/>
              </a:rPr>
              <a:t>.  </a:t>
            </a:r>
            <a:r>
              <a:rPr lang="en-US" sz="1800" dirty="0" smtClean="0">
                <a:latin typeface="Monotype Corsiva" pitchFamily="66" charset="0"/>
              </a:rPr>
              <a:t>GSICS  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recognizes the extensive effort involved in this review that was completed at no cost to GSICS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                                                                                           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				         </a:t>
            </a:r>
            <a:r>
              <a:rPr lang="en-US" sz="1800" dirty="0" smtClean="0">
                <a:latin typeface="Monotype Corsiva" pitchFamily="66" charset="0"/>
              </a:rPr>
              <a:t>Awarded</a:t>
            </a:r>
            <a:r>
              <a:rPr lang="en-US" sz="1800" dirty="0">
                <a:latin typeface="Monotype Corsiva" pitchFamily="66" charset="0"/>
              </a:rPr>
              <a:t>: </a:t>
            </a:r>
            <a:r>
              <a:rPr lang="en-US" sz="1800" dirty="0" smtClean="0">
                <a:latin typeface="Monotype Corsiva" pitchFamily="66" charset="0"/>
              </a:rPr>
              <a:t>Dec </a:t>
            </a:r>
            <a:r>
              <a:rPr lang="en-US" sz="1800" dirty="0" smtClean="0">
                <a:latin typeface="Monotype Corsiva" pitchFamily="66" charset="0"/>
              </a:rPr>
              <a:t>12</a:t>
            </a:r>
            <a:r>
              <a:rPr lang="en-US" sz="1800" dirty="0" smtClean="0">
                <a:latin typeface="Monotype Corsiva" pitchFamily="66" charset="0"/>
              </a:rPr>
              <a:t>, 2014</a:t>
            </a:r>
            <a:endParaRPr lang="en-US" sz="1800" dirty="0">
              <a:latin typeface="Monotype Corsiva" pitchFamily="66" charset="0"/>
            </a:endParaRPr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6323888" y="6096004"/>
            <a:ext cx="2084203" cy="5847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5" rIns="91429" bIns="45715">
            <a:spAutoFit/>
          </a:bodyPr>
          <a:lstStyle/>
          <a:p>
            <a:pPr eaLnBrk="0" hangingPunct="0"/>
            <a:r>
              <a:rPr kumimoji="1" lang="en-US" sz="1800" dirty="0" smtClean="0">
                <a:latin typeface="Monotype Corsiva" pitchFamily="66" charset="0"/>
              </a:rPr>
              <a:t> </a:t>
            </a:r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err="1" smtClean="0">
                <a:latin typeface="Monotype Corsiva" pitchFamily="66" charset="0"/>
              </a:rPr>
              <a:t>Peng</a:t>
            </a:r>
            <a:r>
              <a:rPr kumimoji="1" lang="en-US" sz="1400" b="1" dirty="0" smtClean="0">
                <a:latin typeface="Monotype Corsiva" pitchFamily="66" charset="0"/>
              </a:rPr>
              <a:t> Zhang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Chair GSICS Executive Panel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5360" name="Picture 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2" y="152400"/>
            <a:ext cx="1876425" cy="209550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2" name="Rectangle 1061"/>
          <p:cNvSpPr>
            <a:spLocks noChangeArrowheads="1"/>
          </p:cNvSpPr>
          <p:nvPr/>
        </p:nvSpPr>
        <p:spPr bwMode="auto">
          <a:xfrm>
            <a:off x="3177704" y="6096000"/>
            <a:ext cx="2689701" cy="7386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smtClean="0">
                <a:latin typeface="Monotype Corsiva" pitchFamily="66" charset="0"/>
              </a:rPr>
              <a:t>Jerome </a:t>
            </a:r>
            <a:r>
              <a:rPr kumimoji="1" lang="en-US" sz="1400" b="1" dirty="0" err="1" smtClean="0">
                <a:latin typeface="Monotype Corsiva" pitchFamily="66" charset="0"/>
              </a:rPr>
              <a:t>Lafeuille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WMO</a:t>
            </a:r>
            <a:r>
              <a:rPr kumimoji="1" lang="en-US" sz="1400" b="1" dirty="0" smtClean="0">
                <a:latin typeface="Monotype Corsiva" pitchFamily="66" charset="0"/>
              </a:rPr>
              <a:t> Representative to  GSICS EP</a:t>
            </a:r>
            <a:br>
              <a:rPr kumimoji="1" lang="en-US" sz="1400" b="1" dirty="0" smtClean="0">
                <a:latin typeface="Monotype Corsiva" pitchFamily="66" charset="0"/>
              </a:rPr>
            </a:br>
            <a:endParaRPr kumimoji="1" lang="en-US" sz="1400" b="1" dirty="0">
              <a:latin typeface="Monotype Corsiva" pitchFamily="66" charset="0"/>
            </a:endParaRPr>
          </a:p>
        </p:txBody>
      </p:sp>
      <p:sp>
        <p:nvSpPr>
          <p:cNvPr id="13" name="Line 1060" descr="sdfsdf"/>
          <p:cNvSpPr>
            <a:spLocks noChangeShapeType="1"/>
          </p:cNvSpPr>
          <p:nvPr/>
        </p:nvSpPr>
        <p:spPr bwMode="auto">
          <a:xfrm>
            <a:off x="31242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4" name="Line 1060" descr="sdfsdf"/>
          <p:cNvSpPr>
            <a:spLocks noChangeShapeType="1"/>
          </p:cNvSpPr>
          <p:nvPr/>
        </p:nvSpPr>
        <p:spPr bwMode="auto">
          <a:xfrm>
            <a:off x="62484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pic>
        <p:nvPicPr>
          <p:cNvPr id="15366" name="Picture 10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2" y="152400"/>
            <a:ext cx="1924051" cy="211455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8" name="Line 1060" descr="sdfsdf"/>
          <p:cNvSpPr>
            <a:spLocks noChangeShapeType="1"/>
          </p:cNvSpPr>
          <p:nvPr/>
        </p:nvSpPr>
        <p:spPr bwMode="auto">
          <a:xfrm>
            <a:off x="228601" y="6096000"/>
            <a:ext cx="26670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9" name="Rectangle 1061"/>
          <p:cNvSpPr>
            <a:spLocks noChangeArrowheads="1"/>
          </p:cNvSpPr>
          <p:nvPr/>
        </p:nvSpPr>
        <p:spPr bwMode="auto">
          <a:xfrm>
            <a:off x="304801" y="6096001"/>
            <a:ext cx="2667000" cy="5232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Lawrence E. Flynn</a:t>
            </a: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Director GSICS Co-ordination Center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6" name="Picture 15" descr="GSICS1000p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7400" y="158496"/>
            <a:ext cx="4724400" cy="16703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0400"/>
            <a:ext cx="7772400" cy="381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     </a:t>
            </a:r>
            <a:r>
              <a:rPr lang="en-US" sz="2700" b="1" u="sng" dirty="0" smtClean="0">
                <a:solidFill>
                  <a:schemeClr val="tx1"/>
                </a:solidFill>
              </a:rPr>
              <a:t>Certificate </a:t>
            </a:r>
            <a:r>
              <a:rPr lang="en-US" sz="2700" b="1" u="sng" dirty="0">
                <a:solidFill>
                  <a:schemeClr val="tx1"/>
                </a:solidFill>
              </a:rPr>
              <a:t>of </a:t>
            </a:r>
            <a:r>
              <a:rPr lang="en-US" sz="2700" b="1" u="sng" dirty="0" smtClean="0">
                <a:solidFill>
                  <a:schemeClr val="tx1"/>
                </a:solidFill>
              </a:rPr>
              <a:t>Appreciation</a:t>
            </a:r>
            <a:r>
              <a:rPr lang="en-US" b="1" dirty="0" smtClean="0">
                <a:solidFill>
                  <a:schemeClr val="tx1"/>
                </a:solidFill>
              </a:rPr>
              <a:t>        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172" name="Rectangle 1052"/>
          <p:cNvSpPr>
            <a:spLocks noChangeArrowheads="1"/>
          </p:cNvSpPr>
          <p:nvPr/>
        </p:nvSpPr>
        <p:spPr bwMode="auto">
          <a:xfrm>
            <a:off x="533400" y="2819400"/>
            <a:ext cx="845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4" tIns="46032" rIns="92064" bIns="46032"/>
          <a:lstStyle/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              With the support of WMO and CGMS, we present this certificate to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</a:t>
            </a:r>
            <a:r>
              <a:rPr lang="en-US" sz="2000" b="1" i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sz="2000" b="1" i="1" u="sng" dirty="0" err="1" smtClean="0">
                <a:solidFill>
                  <a:srgbClr val="FF0000"/>
                </a:solidFill>
              </a:rPr>
              <a:t>Fangfang</a:t>
            </a:r>
            <a:r>
              <a:rPr lang="en-US" sz="2000" b="1" i="1" u="sng" dirty="0" smtClean="0">
                <a:solidFill>
                  <a:srgbClr val="FF0000"/>
                </a:solidFill>
              </a:rPr>
              <a:t> Yu</a:t>
            </a:r>
            <a:endParaRPr lang="en-US" sz="2000" b="1" i="1" u="sng" dirty="0" smtClean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for  her outstanding contribution to the review of GSICS </a:t>
            </a:r>
            <a:r>
              <a:rPr lang="en-US" sz="1800" dirty="0" smtClean="0">
                <a:latin typeface="Monotype Corsiva" pitchFamily="66" charset="0"/>
              </a:rPr>
              <a:t>MSG2/3-SEVIRI product</a:t>
            </a:r>
            <a:r>
              <a:rPr lang="en-US" sz="1800" b="1" dirty="0" smtClean="0">
                <a:latin typeface="Monotype Corsiva" pitchFamily="66" charset="0"/>
              </a:rPr>
              <a:t>.  </a:t>
            </a:r>
            <a:r>
              <a:rPr lang="en-US" sz="1800" dirty="0" smtClean="0">
                <a:latin typeface="Monotype Corsiva" pitchFamily="66" charset="0"/>
              </a:rPr>
              <a:t>GSICS  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recognizes the extensive effort involved in this review that was completed at no cost to GSICS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                                                                                           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				         </a:t>
            </a:r>
            <a:r>
              <a:rPr lang="en-US" sz="1800" dirty="0" smtClean="0">
                <a:latin typeface="Monotype Corsiva" pitchFamily="66" charset="0"/>
              </a:rPr>
              <a:t>Awarded</a:t>
            </a:r>
            <a:r>
              <a:rPr lang="en-US" sz="1800" dirty="0">
                <a:latin typeface="Monotype Corsiva" pitchFamily="66" charset="0"/>
              </a:rPr>
              <a:t>: </a:t>
            </a:r>
            <a:r>
              <a:rPr lang="en-US" sz="1800" dirty="0" smtClean="0">
                <a:latin typeface="Monotype Corsiva" pitchFamily="66" charset="0"/>
              </a:rPr>
              <a:t>Dec </a:t>
            </a:r>
            <a:r>
              <a:rPr lang="en-US" sz="1800" dirty="0" smtClean="0">
                <a:latin typeface="Monotype Corsiva" pitchFamily="66" charset="0"/>
              </a:rPr>
              <a:t>12</a:t>
            </a:r>
            <a:r>
              <a:rPr lang="en-US" sz="1800" dirty="0" smtClean="0">
                <a:latin typeface="Monotype Corsiva" pitchFamily="66" charset="0"/>
              </a:rPr>
              <a:t>, 2014</a:t>
            </a:r>
            <a:endParaRPr lang="en-US" sz="1800" dirty="0">
              <a:latin typeface="Monotype Corsiva" pitchFamily="66" charset="0"/>
            </a:endParaRPr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6323888" y="6096004"/>
            <a:ext cx="2084203" cy="5847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5" rIns="91429" bIns="45715">
            <a:spAutoFit/>
          </a:bodyPr>
          <a:lstStyle/>
          <a:p>
            <a:pPr eaLnBrk="0" hangingPunct="0"/>
            <a:r>
              <a:rPr kumimoji="1" lang="en-US" sz="1800" dirty="0" smtClean="0">
                <a:latin typeface="Monotype Corsiva" pitchFamily="66" charset="0"/>
              </a:rPr>
              <a:t> </a:t>
            </a:r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err="1" smtClean="0">
                <a:latin typeface="Monotype Corsiva" pitchFamily="66" charset="0"/>
              </a:rPr>
              <a:t>Peng</a:t>
            </a:r>
            <a:r>
              <a:rPr kumimoji="1" lang="en-US" sz="1400" b="1" dirty="0" smtClean="0">
                <a:latin typeface="Monotype Corsiva" pitchFamily="66" charset="0"/>
              </a:rPr>
              <a:t> Zhang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Chair GSICS Executive Panel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5360" name="Picture 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2" y="152400"/>
            <a:ext cx="1876425" cy="209550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2" name="Rectangle 1061"/>
          <p:cNvSpPr>
            <a:spLocks noChangeArrowheads="1"/>
          </p:cNvSpPr>
          <p:nvPr/>
        </p:nvSpPr>
        <p:spPr bwMode="auto">
          <a:xfrm>
            <a:off x="3177704" y="6096000"/>
            <a:ext cx="2689701" cy="7386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smtClean="0">
                <a:latin typeface="Monotype Corsiva" pitchFamily="66" charset="0"/>
              </a:rPr>
              <a:t>Jerome </a:t>
            </a:r>
            <a:r>
              <a:rPr kumimoji="1" lang="en-US" sz="1400" b="1" dirty="0" err="1" smtClean="0">
                <a:latin typeface="Monotype Corsiva" pitchFamily="66" charset="0"/>
              </a:rPr>
              <a:t>Lafeuille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WMO</a:t>
            </a:r>
            <a:r>
              <a:rPr kumimoji="1" lang="en-US" sz="1400" b="1" dirty="0" smtClean="0">
                <a:latin typeface="Monotype Corsiva" pitchFamily="66" charset="0"/>
              </a:rPr>
              <a:t> Representative to  GSICS EP</a:t>
            </a:r>
            <a:br>
              <a:rPr kumimoji="1" lang="en-US" sz="1400" b="1" dirty="0" smtClean="0">
                <a:latin typeface="Monotype Corsiva" pitchFamily="66" charset="0"/>
              </a:rPr>
            </a:br>
            <a:endParaRPr kumimoji="1" lang="en-US" sz="1400" b="1" dirty="0">
              <a:latin typeface="Monotype Corsiva" pitchFamily="66" charset="0"/>
            </a:endParaRPr>
          </a:p>
        </p:txBody>
      </p:sp>
      <p:sp>
        <p:nvSpPr>
          <p:cNvPr id="13" name="Line 1060" descr="sdfsdf"/>
          <p:cNvSpPr>
            <a:spLocks noChangeShapeType="1"/>
          </p:cNvSpPr>
          <p:nvPr/>
        </p:nvSpPr>
        <p:spPr bwMode="auto">
          <a:xfrm>
            <a:off x="31242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4" name="Line 1060" descr="sdfsdf"/>
          <p:cNvSpPr>
            <a:spLocks noChangeShapeType="1"/>
          </p:cNvSpPr>
          <p:nvPr/>
        </p:nvSpPr>
        <p:spPr bwMode="auto">
          <a:xfrm>
            <a:off x="62484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pic>
        <p:nvPicPr>
          <p:cNvPr id="15366" name="Picture 10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2" y="152400"/>
            <a:ext cx="1924051" cy="211455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8" name="Line 1060" descr="sdfsdf"/>
          <p:cNvSpPr>
            <a:spLocks noChangeShapeType="1"/>
          </p:cNvSpPr>
          <p:nvPr/>
        </p:nvSpPr>
        <p:spPr bwMode="auto">
          <a:xfrm>
            <a:off x="228601" y="6096000"/>
            <a:ext cx="26670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9" name="Rectangle 1061"/>
          <p:cNvSpPr>
            <a:spLocks noChangeArrowheads="1"/>
          </p:cNvSpPr>
          <p:nvPr/>
        </p:nvSpPr>
        <p:spPr bwMode="auto">
          <a:xfrm>
            <a:off x="304801" y="6096001"/>
            <a:ext cx="2667000" cy="5232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Lawrence E. Flynn</a:t>
            </a: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Director GSICS Co-ordination Center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6" name="Picture 15" descr="GSICS1000p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7400" y="158496"/>
            <a:ext cx="4724400" cy="16703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0400"/>
            <a:ext cx="7772400" cy="381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     </a:t>
            </a:r>
            <a:r>
              <a:rPr lang="en-US" sz="2700" b="1" u="sng" dirty="0" smtClean="0">
                <a:solidFill>
                  <a:schemeClr val="tx1"/>
                </a:solidFill>
              </a:rPr>
              <a:t>Certificate </a:t>
            </a:r>
            <a:r>
              <a:rPr lang="en-US" sz="2700" b="1" u="sng" dirty="0">
                <a:solidFill>
                  <a:schemeClr val="tx1"/>
                </a:solidFill>
              </a:rPr>
              <a:t>of </a:t>
            </a:r>
            <a:r>
              <a:rPr lang="en-US" sz="2700" b="1" u="sng" dirty="0" smtClean="0">
                <a:solidFill>
                  <a:schemeClr val="tx1"/>
                </a:solidFill>
              </a:rPr>
              <a:t>Appreciation</a:t>
            </a:r>
            <a:r>
              <a:rPr lang="en-US" b="1" dirty="0" smtClean="0">
                <a:solidFill>
                  <a:schemeClr val="tx1"/>
                </a:solidFill>
              </a:rPr>
              <a:t>        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172" name="Rectangle 1052"/>
          <p:cNvSpPr>
            <a:spLocks noChangeArrowheads="1"/>
          </p:cNvSpPr>
          <p:nvPr/>
        </p:nvSpPr>
        <p:spPr bwMode="auto">
          <a:xfrm>
            <a:off x="533400" y="2819400"/>
            <a:ext cx="845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4" tIns="46032" rIns="92064" bIns="46032"/>
          <a:lstStyle/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              With the support of WMO and CGMS, we present this certificate to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</a:t>
            </a:r>
            <a:r>
              <a:rPr lang="en-US" sz="2000" b="1" i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sz="2000" b="1" i="1" u="sng" dirty="0" err="1" smtClean="0">
                <a:solidFill>
                  <a:srgbClr val="FF0000"/>
                </a:solidFill>
              </a:rPr>
              <a:t>Randhir</a:t>
            </a:r>
            <a:r>
              <a:rPr lang="en-US" sz="2000" b="1" i="1" u="sng" dirty="0" smtClean="0">
                <a:solidFill>
                  <a:srgbClr val="FF0000"/>
                </a:solidFill>
              </a:rPr>
              <a:t> Singh</a:t>
            </a:r>
            <a:endParaRPr lang="en-US" sz="2000" b="1" i="1" u="sng" dirty="0" smtClean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for  </a:t>
            </a:r>
            <a:r>
              <a:rPr lang="en-US" sz="1800" dirty="0" smtClean="0">
                <a:latin typeface="Monotype Corsiva" pitchFamily="66" charset="0"/>
              </a:rPr>
              <a:t>his </a:t>
            </a:r>
            <a:r>
              <a:rPr lang="en-US" sz="1800" dirty="0" smtClean="0">
                <a:latin typeface="Monotype Corsiva" pitchFamily="66" charset="0"/>
              </a:rPr>
              <a:t>outstanding contribution to the review of GSICS </a:t>
            </a:r>
            <a:r>
              <a:rPr lang="en-US" sz="1800" dirty="0" smtClean="0">
                <a:latin typeface="Monotype Corsiva" pitchFamily="66" charset="0"/>
              </a:rPr>
              <a:t>MSG2/3-SEVIRI product</a:t>
            </a:r>
            <a:r>
              <a:rPr lang="en-US" sz="1800" b="1" dirty="0" smtClean="0">
                <a:latin typeface="Monotype Corsiva" pitchFamily="66" charset="0"/>
              </a:rPr>
              <a:t>.  </a:t>
            </a:r>
            <a:r>
              <a:rPr lang="en-US" sz="1800" dirty="0" smtClean="0">
                <a:latin typeface="Monotype Corsiva" pitchFamily="66" charset="0"/>
              </a:rPr>
              <a:t>GSICS  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recognizes the extensive effort involved in this review that was completed at no cost to GSICS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                                                                                           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				         </a:t>
            </a:r>
            <a:r>
              <a:rPr lang="en-US" sz="1800" dirty="0" smtClean="0">
                <a:latin typeface="Monotype Corsiva" pitchFamily="66" charset="0"/>
              </a:rPr>
              <a:t>Awarded</a:t>
            </a:r>
            <a:r>
              <a:rPr lang="en-US" sz="1800" dirty="0">
                <a:latin typeface="Monotype Corsiva" pitchFamily="66" charset="0"/>
              </a:rPr>
              <a:t>: </a:t>
            </a:r>
            <a:r>
              <a:rPr lang="en-US" sz="1800" dirty="0" smtClean="0">
                <a:latin typeface="Monotype Corsiva" pitchFamily="66" charset="0"/>
              </a:rPr>
              <a:t>Dec </a:t>
            </a:r>
            <a:r>
              <a:rPr lang="en-US" sz="1800" dirty="0" smtClean="0">
                <a:latin typeface="Monotype Corsiva" pitchFamily="66" charset="0"/>
              </a:rPr>
              <a:t>12</a:t>
            </a:r>
            <a:r>
              <a:rPr lang="en-US" sz="1800" dirty="0" smtClean="0">
                <a:latin typeface="Monotype Corsiva" pitchFamily="66" charset="0"/>
              </a:rPr>
              <a:t>, 2014</a:t>
            </a:r>
            <a:endParaRPr lang="en-US" sz="1800" dirty="0">
              <a:latin typeface="Monotype Corsiva" pitchFamily="66" charset="0"/>
            </a:endParaRPr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6323888" y="6096004"/>
            <a:ext cx="2084203" cy="5847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5" rIns="91429" bIns="45715">
            <a:spAutoFit/>
          </a:bodyPr>
          <a:lstStyle/>
          <a:p>
            <a:pPr eaLnBrk="0" hangingPunct="0"/>
            <a:r>
              <a:rPr kumimoji="1" lang="en-US" sz="1800" dirty="0" smtClean="0">
                <a:latin typeface="Monotype Corsiva" pitchFamily="66" charset="0"/>
              </a:rPr>
              <a:t> </a:t>
            </a:r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err="1" smtClean="0">
                <a:latin typeface="Monotype Corsiva" pitchFamily="66" charset="0"/>
              </a:rPr>
              <a:t>Peng</a:t>
            </a:r>
            <a:r>
              <a:rPr kumimoji="1" lang="en-US" sz="1400" b="1" dirty="0" smtClean="0">
                <a:latin typeface="Monotype Corsiva" pitchFamily="66" charset="0"/>
              </a:rPr>
              <a:t> Zhang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Chair GSICS Executive Panel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5360" name="Picture 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2" y="152400"/>
            <a:ext cx="1876425" cy="209550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2" name="Rectangle 1061"/>
          <p:cNvSpPr>
            <a:spLocks noChangeArrowheads="1"/>
          </p:cNvSpPr>
          <p:nvPr/>
        </p:nvSpPr>
        <p:spPr bwMode="auto">
          <a:xfrm>
            <a:off x="3177704" y="6096000"/>
            <a:ext cx="2689701" cy="7386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smtClean="0">
                <a:latin typeface="Monotype Corsiva" pitchFamily="66" charset="0"/>
              </a:rPr>
              <a:t>Jerome </a:t>
            </a:r>
            <a:r>
              <a:rPr kumimoji="1" lang="en-US" sz="1400" b="1" dirty="0" err="1" smtClean="0">
                <a:latin typeface="Monotype Corsiva" pitchFamily="66" charset="0"/>
              </a:rPr>
              <a:t>Lafeuille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WMO</a:t>
            </a:r>
            <a:r>
              <a:rPr kumimoji="1" lang="en-US" sz="1400" b="1" dirty="0" smtClean="0">
                <a:latin typeface="Monotype Corsiva" pitchFamily="66" charset="0"/>
              </a:rPr>
              <a:t> Representative to  GSICS EP</a:t>
            </a:r>
            <a:br>
              <a:rPr kumimoji="1" lang="en-US" sz="1400" b="1" dirty="0" smtClean="0">
                <a:latin typeface="Monotype Corsiva" pitchFamily="66" charset="0"/>
              </a:rPr>
            </a:br>
            <a:endParaRPr kumimoji="1" lang="en-US" sz="1400" b="1" dirty="0">
              <a:latin typeface="Monotype Corsiva" pitchFamily="66" charset="0"/>
            </a:endParaRPr>
          </a:p>
        </p:txBody>
      </p:sp>
      <p:sp>
        <p:nvSpPr>
          <p:cNvPr id="13" name="Line 1060" descr="sdfsdf"/>
          <p:cNvSpPr>
            <a:spLocks noChangeShapeType="1"/>
          </p:cNvSpPr>
          <p:nvPr/>
        </p:nvSpPr>
        <p:spPr bwMode="auto">
          <a:xfrm>
            <a:off x="31242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4" name="Line 1060" descr="sdfsdf"/>
          <p:cNvSpPr>
            <a:spLocks noChangeShapeType="1"/>
          </p:cNvSpPr>
          <p:nvPr/>
        </p:nvSpPr>
        <p:spPr bwMode="auto">
          <a:xfrm>
            <a:off x="62484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pic>
        <p:nvPicPr>
          <p:cNvPr id="15366" name="Picture 10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2" y="152400"/>
            <a:ext cx="1924051" cy="211455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8" name="Line 1060" descr="sdfsdf"/>
          <p:cNvSpPr>
            <a:spLocks noChangeShapeType="1"/>
          </p:cNvSpPr>
          <p:nvPr/>
        </p:nvSpPr>
        <p:spPr bwMode="auto">
          <a:xfrm>
            <a:off x="228601" y="6096000"/>
            <a:ext cx="26670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9" name="Rectangle 1061"/>
          <p:cNvSpPr>
            <a:spLocks noChangeArrowheads="1"/>
          </p:cNvSpPr>
          <p:nvPr/>
        </p:nvSpPr>
        <p:spPr bwMode="auto">
          <a:xfrm>
            <a:off x="304801" y="6096001"/>
            <a:ext cx="2667000" cy="5232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Lawrence E. Flynn</a:t>
            </a: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Director GSICS Co-ordination Center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6" name="Picture 15" descr="GSICS1000p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7400" y="158496"/>
            <a:ext cx="4724400" cy="16703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0400"/>
            <a:ext cx="7772400" cy="381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     </a:t>
            </a:r>
            <a:r>
              <a:rPr lang="en-US" sz="2700" b="1" u="sng" dirty="0" smtClean="0">
                <a:solidFill>
                  <a:schemeClr val="tx1"/>
                </a:solidFill>
              </a:rPr>
              <a:t>Certificate </a:t>
            </a:r>
            <a:r>
              <a:rPr lang="en-US" sz="2700" b="1" u="sng" dirty="0">
                <a:solidFill>
                  <a:schemeClr val="tx1"/>
                </a:solidFill>
              </a:rPr>
              <a:t>of </a:t>
            </a:r>
            <a:r>
              <a:rPr lang="en-US" sz="2700" b="1" u="sng" dirty="0" smtClean="0">
                <a:solidFill>
                  <a:schemeClr val="tx1"/>
                </a:solidFill>
              </a:rPr>
              <a:t>Appreciation</a:t>
            </a:r>
            <a:r>
              <a:rPr lang="en-US" b="1" dirty="0" smtClean="0">
                <a:solidFill>
                  <a:schemeClr val="tx1"/>
                </a:solidFill>
              </a:rPr>
              <a:t>        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172" name="Rectangle 1052"/>
          <p:cNvSpPr>
            <a:spLocks noChangeArrowheads="1"/>
          </p:cNvSpPr>
          <p:nvPr/>
        </p:nvSpPr>
        <p:spPr bwMode="auto">
          <a:xfrm>
            <a:off x="533400" y="2819400"/>
            <a:ext cx="845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4" tIns="46032" rIns="92064" bIns="46032"/>
          <a:lstStyle/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              With the support of WMO and CGMS, we present this certificate to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</a:t>
            </a:r>
            <a:r>
              <a:rPr lang="en-US" sz="2000" dirty="0" smtClean="0">
                <a:latin typeface="Monotype Corsiva" pitchFamily="66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Marianne </a:t>
            </a:r>
            <a:r>
              <a:rPr lang="en-US" sz="2000" b="1" i="1" u="sng" dirty="0" err="1" smtClean="0">
                <a:solidFill>
                  <a:srgbClr val="FF0000"/>
                </a:solidFill>
              </a:rPr>
              <a:t>König</a:t>
            </a:r>
            <a:endParaRPr lang="en-US" sz="2000" b="1" i="1" u="sng" dirty="0" smtClean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for  her outstanding contribution to the review of GSICS </a:t>
            </a:r>
            <a:r>
              <a:rPr lang="en-US" sz="1800" dirty="0" smtClean="0">
                <a:latin typeface="Monotype Corsiva" pitchFamily="66" charset="0"/>
              </a:rPr>
              <a:t>MSG2/3-SEVIRI product</a:t>
            </a:r>
            <a:r>
              <a:rPr lang="en-US" sz="1800" b="1" dirty="0" smtClean="0">
                <a:latin typeface="Monotype Corsiva" pitchFamily="66" charset="0"/>
              </a:rPr>
              <a:t>.  </a:t>
            </a:r>
            <a:r>
              <a:rPr lang="en-US" sz="1800" dirty="0" smtClean="0">
                <a:latin typeface="Monotype Corsiva" pitchFamily="66" charset="0"/>
              </a:rPr>
              <a:t>GSICS  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recognizes the extensive effort involved in this review that was completed at no cost to GSICS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                                                                                           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				         </a:t>
            </a:r>
            <a:r>
              <a:rPr lang="en-US" sz="1800" dirty="0" smtClean="0">
                <a:latin typeface="Monotype Corsiva" pitchFamily="66" charset="0"/>
              </a:rPr>
              <a:t>Awarded</a:t>
            </a:r>
            <a:r>
              <a:rPr lang="en-US" sz="1800" dirty="0">
                <a:latin typeface="Monotype Corsiva" pitchFamily="66" charset="0"/>
              </a:rPr>
              <a:t>: </a:t>
            </a:r>
            <a:r>
              <a:rPr lang="en-US" sz="1800" dirty="0" smtClean="0">
                <a:latin typeface="Monotype Corsiva" pitchFamily="66" charset="0"/>
              </a:rPr>
              <a:t>Dec </a:t>
            </a:r>
            <a:r>
              <a:rPr lang="en-US" sz="1800" dirty="0" smtClean="0">
                <a:latin typeface="Monotype Corsiva" pitchFamily="66" charset="0"/>
              </a:rPr>
              <a:t>12</a:t>
            </a:r>
            <a:r>
              <a:rPr lang="en-US" sz="1800" dirty="0" smtClean="0">
                <a:latin typeface="Monotype Corsiva" pitchFamily="66" charset="0"/>
              </a:rPr>
              <a:t>, 2014</a:t>
            </a:r>
            <a:endParaRPr lang="en-US" sz="1800" dirty="0">
              <a:latin typeface="Monotype Corsiva" pitchFamily="66" charset="0"/>
            </a:endParaRPr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6323888" y="6096004"/>
            <a:ext cx="2084203" cy="5847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5" rIns="91429" bIns="45715">
            <a:spAutoFit/>
          </a:bodyPr>
          <a:lstStyle/>
          <a:p>
            <a:pPr eaLnBrk="0" hangingPunct="0"/>
            <a:r>
              <a:rPr kumimoji="1" lang="en-US" sz="1800" dirty="0" smtClean="0">
                <a:latin typeface="Monotype Corsiva" pitchFamily="66" charset="0"/>
              </a:rPr>
              <a:t> </a:t>
            </a:r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err="1" smtClean="0">
                <a:latin typeface="Monotype Corsiva" pitchFamily="66" charset="0"/>
              </a:rPr>
              <a:t>Peng</a:t>
            </a:r>
            <a:r>
              <a:rPr kumimoji="1" lang="en-US" sz="1400" b="1" dirty="0" smtClean="0">
                <a:latin typeface="Monotype Corsiva" pitchFamily="66" charset="0"/>
              </a:rPr>
              <a:t> Zhang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Chair GSICS Executive Panel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5360" name="Picture 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2" y="152400"/>
            <a:ext cx="1876425" cy="209550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2" name="Rectangle 1061"/>
          <p:cNvSpPr>
            <a:spLocks noChangeArrowheads="1"/>
          </p:cNvSpPr>
          <p:nvPr/>
        </p:nvSpPr>
        <p:spPr bwMode="auto">
          <a:xfrm>
            <a:off x="3177704" y="6096000"/>
            <a:ext cx="2689701" cy="7386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smtClean="0">
                <a:latin typeface="Monotype Corsiva" pitchFamily="66" charset="0"/>
              </a:rPr>
              <a:t>Jerome </a:t>
            </a:r>
            <a:r>
              <a:rPr kumimoji="1" lang="en-US" sz="1400" b="1" dirty="0" err="1" smtClean="0">
                <a:latin typeface="Monotype Corsiva" pitchFamily="66" charset="0"/>
              </a:rPr>
              <a:t>Lafeuille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WMO</a:t>
            </a:r>
            <a:r>
              <a:rPr kumimoji="1" lang="en-US" sz="1400" b="1" dirty="0" smtClean="0">
                <a:latin typeface="Monotype Corsiva" pitchFamily="66" charset="0"/>
              </a:rPr>
              <a:t> Representative to  GSICS EP</a:t>
            </a:r>
            <a:br>
              <a:rPr kumimoji="1" lang="en-US" sz="1400" b="1" dirty="0" smtClean="0">
                <a:latin typeface="Monotype Corsiva" pitchFamily="66" charset="0"/>
              </a:rPr>
            </a:br>
            <a:endParaRPr kumimoji="1" lang="en-US" sz="1400" b="1" dirty="0">
              <a:latin typeface="Monotype Corsiva" pitchFamily="66" charset="0"/>
            </a:endParaRPr>
          </a:p>
        </p:txBody>
      </p:sp>
      <p:sp>
        <p:nvSpPr>
          <p:cNvPr id="13" name="Line 1060" descr="sdfsdf"/>
          <p:cNvSpPr>
            <a:spLocks noChangeShapeType="1"/>
          </p:cNvSpPr>
          <p:nvPr/>
        </p:nvSpPr>
        <p:spPr bwMode="auto">
          <a:xfrm>
            <a:off x="31242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4" name="Line 1060" descr="sdfsdf"/>
          <p:cNvSpPr>
            <a:spLocks noChangeShapeType="1"/>
          </p:cNvSpPr>
          <p:nvPr/>
        </p:nvSpPr>
        <p:spPr bwMode="auto">
          <a:xfrm>
            <a:off x="62484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pic>
        <p:nvPicPr>
          <p:cNvPr id="15366" name="Picture 10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2" y="152400"/>
            <a:ext cx="1924051" cy="211455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8" name="Line 1060" descr="sdfsdf"/>
          <p:cNvSpPr>
            <a:spLocks noChangeShapeType="1"/>
          </p:cNvSpPr>
          <p:nvPr/>
        </p:nvSpPr>
        <p:spPr bwMode="auto">
          <a:xfrm>
            <a:off x="228601" y="6096000"/>
            <a:ext cx="26670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9" name="Rectangle 1061"/>
          <p:cNvSpPr>
            <a:spLocks noChangeArrowheads="1"/>
          </p:cNvSpPr>
          <p:nvPr/>
        </p:nvSpPr>
        <p:spPr bwMode="auto">
          <a:xfrm>
            <a:off x="304801" y="6096001"/>
            <a:ext cx="2667000" cy="5232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Lawrence E. Flynn</a:t>
            </a: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Director GSICS Co-ordination Center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6" name="Picture 15" descr="GSICS1000p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7400" y="158496"/>
            <a:ext cx="4724400" cy="16703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0400"/>
            <a:ext cx="7772400" cy="381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     </a:t>
            </a:r>
            <a:r>
              <a:rPr lang="en-US" sz="2700" b="1" u="sng" dirty="0" smtClean="0">
                <a:solidFill>
                  <a:schemeClr val="tx1"/>
                </a:solidFill>
              </a:rPr>
              <a:t>Certificate </a:t>
            </a:r>
            <a:r>
              <a:rPr lang="en-US" sz="2700" b="1" u="sng" dirty="0">
                <a:solidFill>
                  <a:schemeClr val="tx1"/>
                </a:solidFill>
              </a:rPr>
              <a:t>of </a:t>
            </a:r>
            <a:r>
              <a:rPr lang="en-US" sz="2700" b="1" u="sng" dirty="0" smtClean="0">
                <a:solidFill>
                  <a:schemeClr val="tx1"/>
                </a:solidFill>
              </a:rPr>
              <a:t>Appreciation</a:t>
            </a:r>
            <a:r>
              <a:rPr lang="en-US" b="1" dirty="0" smtClean="0">
                <a:solidFill>
                  <a:schemeClr val="tx1"/>
                </a:solidFill>
              </a:rPr>
              <a:t>        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172" name="Rectangle 1052"/>
          <p:cNvSpPr>
            <a:spLocks noChangeArrowheads="1"/>
          </p:cNvSpPr>
          <p:nvPr/>
        </p:nvSpPr>
        <p:spPr bwMode="auto">
          <a:xfrm>
            <a:off x="533400" y="2819400"/>
            <a:ext cx="845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4" tIns="46032" rIns="92064" bIns="46032"/>
          <a:lstStyle/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              With the support of WMO and CGMS, we present this certificate to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</a:t>
            </a:r>
            <a:r>
              <a:rPr lang="en-US" sz="2000" b="1" i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Pete Francis</a:t>
            </a:r>
            <a:endParaRPr lang="en-US" sz="2000" b="1" i="1" u="sng" dirty="0" smtClean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for  </a:t>
            </a:r>
            <a:r>
              <a:rPr lang="en-US" sz="1800" dirty="0" smtClean="0">
                <a:latin typeface="Monotype Corsiva" pitchFamily="66" charset="0"/>
              </a:rPr>
              <a:t>his outstanding </a:t>
            </a:r>
            <a:r>
              <a:rPr lang="en-US" sz="1800" dirty="0" smtClean="0">
                <a:latin typeface="Monotype Corsiva" pitchFamily="66" charset="0"/>
              </a:rPr>
              <a:t>contribution to the review of GSICS </a:t>
            </a:r>
            <a:r>
              <a:rPr lang="en-US" sz="1800" dirty="0" smtClean="0">
                <a:latin typeface="Monotype Corsiva" pitchFamily="66" charset="0"/>
              </a:rPr>
              <a:t>MSG2/3-SEVIRI product</a:t>
            </a:r>
            <a:r>
              <a:rPr lang="en-US" sz="1800" b="1" dirty="0" smtClean="0">
                <a:latin typeface="Monotype Corsiva" pitchFamily="66" charset="0"/>
              </a:rPr>
              <a:t>.  </a:t>
            </a:r>
            <a:r>
              <a:rPr lang="en-US" sz="1800" dirty="0" smtClean="0">
                <a:latin typeface="Monotype Corsiva" pitchFamily="66" charset="0"/>
              </a:rPr>
              <a:t>GSICS  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recognizes the extensive effort involved in this review that was completed at no cost to GSICS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                                                                                           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				         </a:t>
            </a:r>
            <a:r>
              <a:rPr lang="en-US" sz="1800" dirty="0" smtClean="0">
                <a:latin typeface="Monotype Corsiva" pitchFamily="66" charset="0"/>
              </a:rPr>
              <a:t>Awarded</a:t>
            </a:r>
            <a:r>
              <a:rPr lang="en-US" sz="1800" dirty="0">
                <a:latin typeface="Monotype Corsiva" pitchFamily="66" charset="0"/>
              </a:rPr>
              <a:t>: </a:t>
            </a:r>
            <a:r>
              <a:rPr lang="en-US" sz="1800" dirty="0" smtClean="0">
                <a:latin typeface="Monotype Corsiva" pitchFamily="66" charset="0"/>
              </a:rPr>
              <a:t>Dec </a:t>
            </a:r>
            <a:r>
              <a:rPr lang="en-US" sz="1800" dirty="0" smtClean="0">
                <a:latin typeface="Monotype Corsiva" pitchFamily="66" charset="0"/>
              </a:rPr>
              <a:t>12</a:t>
            </a:r>
            <a:r>
              <a:rPr lang="en-US" sz="1800" dirty="0" smtClean="0">
                <a:latin typeface="Monotype Corsiva" pitchFamily="66" charset="0"/>
              </a:rPr>
              <a:t>, 2014</a:t>
            </a:r>
            <a:endParaRPr lang="en-US" sz="1800" dirty="0">
              <a:latin typeface="Monotype Corsiva" pitchFamily="66" charset="0"/>
            </a:endParaRPr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6323888" y="6096004"/>
            <a:ext cx="2084203" cy="5847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5" rIns="91429" bIns="45715">
            <a:spAutoFit/>
          </a:bodyPr>
          <a:lstStyle/>
          <a:p>
            <a:pPr eaLnBrk="0" hangingPunct="0"/>
            <a:r>
              <a:rPr kumimoji="1" lang="en-US" sz="1800" dirty="0" smtClean="0">
                <a:latin typeface="Monotype Corsiva" pitchFamily="66" charset="0"/>
              </a:rPr>
              <a:t> </a:t>
            </a:r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err="1" smtClean="0">
                <a:latin typeface="Monotype Corsiva" pitchFamily="66" charset="0"/>
              </a:rPr>
              <a:t>Peng</a:t>
            </a:r>
            <a:r>
              <a:rPr kumimoji="1" lang="en-US" sz="1400" b="1" dirty="0" smtClean="0">
                <a:latin typeface="Monotype Corsiva" pitchFamily="66" charset="0"/>
              </a:rPr>
              <a:t> Zhang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Chair GSICS Executive Panel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5360" name="Picture 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2" y="152400"/>
            <a:ext cx="1876425" cy="209550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2" name="Rectangle 1061"/>
          <p:cNvSpPr>
            <a:spLocks noChangeArrowheads="1"/>
          </p:cNvSpPr>
          <p:nvPr/>
        </p:nvSpPr>
        <p:spPr bwMode="auto">
          <a:xfrm>
            <a:off x="3177704" y="6096000"/>
            <a:ext cx="2689701" cy="7386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smtClean="0">
                <a:latin typeface="Monotype Corsiva" pitchFamily="66" charset="0"/>
              </a:rPr>
              <a:t>Jerome </a:t>
            </a:r>
            <a:r>
              <a:rPr kumimoji="1" lang="en-US" sz="1400" b="1" dirty="0" err="1" smtClean="0">
                <a:latin typeface="Monotype Corsiva" pitchFamily="66" charset="0"/>
              </a:rPr>
              <a:t>Lafeuille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WMO</a:t>
            </a:r>
            <a:r>
              <a:rPr kumimoji="1" lang="en-US" sz="1400" b="1" dirty="0" smtClean="0">
                <a:latin typeface="Monotype Corsiva" pitchFamily="66" charset="0"/>
              </a:rPr>
              <a:t> Representative to  GSICS EP</a:t>
            </a:r>
            <a:br>
              <a:rPr kumimoji="1" lang="en-US" sz="1400" b="1" dirty="0" smtClean="0">
                <a:latin typeface="Monotype Corsiva" pitchFamily="66" charset="0"/>
              </a:rPr>
            </a:br>
            <a:endParaRPr kumimoji="1" lang="en-US" sz="1400" b="1" dirty="0">
              <a:latin typeface="Monotype Corsiva" pitchFamily="66" charset="0"/>
            </a:endParaRPr>
          </a:p>
        </p:txBody>
      </p:sp>
      <p:sp>
        <p:nvSpPr>
          <p:cNvPr id="13" name="Line 1060" descr="sdfsdf"/>
          <p:cNvSpPr>
            <a:spLocks noChangeShapeType="1"/>
          </p:cNvSpPr>
          <p:nvPr/>
        </p:nvSpPr>
        <p:spPr bwMode="auto">
          <a:xfrm>
            <a:off x="31242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4" name="Line 1060" descr="sdfsdf"/>
          <p:cNvSpPr>
            <a:spLocks noChangeShapeType="1"/>
          </p:cNvSpPr>
          <p:nvPr/>
        </p:nvSpPr>
        <p:spPr bwMode="auto">
          <a:xfrm>
            <a:off x="62484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pic>
        <p:nvPicPr>
          <p:cNvPr id="15366" name="Picture 10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2" y="152400"/>
            <a:ext cx="1924051" cy="211455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8" name="Line 1060" descr="sdfsdf"/>
          <p:cNvSpPr>
            <a:spLocks noChangeShapeType="1"/>
          </p:cNvSpPr>
          <p:nvPr/>
        </p:nvSpPr>
        <p:spPr bwMode="auto">
          <a:xfrm>
            <a:off x="228601" y="6096000"/>
            <a:ext cx="26670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9" name="Rectangle 1061"/>
          <p:cNvSpPr>
            <a:spLocks noChangeArrowheads="1"/>
          </p:cNvSpPr>
          <p:nvPr/>
        </p:nvSpPr>
        <p:spPr bwMode="auto">
          <a:xfrm>
            <a:off x="304801" y="6096001"/>
            <a:ext cx="2667000" cy="5232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Lawrence E. Flynn</a:t>
            </a: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Director GSICS Co-ordination Center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6" name="Picture 15" descr="GSICS1000p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7400" y="158496"/>
            <a:ext cx="4724400" cy="16703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200400"/>
            <a:ext cx="7772400" cy="381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             </a:t>
            </a:r>
            <a:r>
              <a:rPr lang="en-US" sz="2700" b="1" u="sng" dirty="0" smtClean="0">
                <a:solidFill>
                  <a:schemeClr val="tx1"/>
                </a:solidFill>
              </a:rPr>
              <a:t>Certificate </a:t>
            </a:r>
            <a:r>
              <a:rPr lang="en-US" sz="2700" b="1" u="sng" dirty="0">
                <a:solidFill>
                  <a:schemeClr val="tx1"/>
                </a:solidFill>
              </a:rPr>
              <a:t>of </a:t>
            </a:r>
            <a:r>
              <a:rPr lang="en-US" sz="2700" b="1" u="sng" dirty="0" smtClean="0">
                <a:solidFill>
                  <a:schemeClr val="tx1"/>
                </a:solidFill>
              </a:rPr>
              <a:t>Appreciation</a:t>
            </a:r>
            <a:r>
              <a:rPr lang="en-US" b="1" dirty="0" smtClean="0">
                <a:solidFill>
                  <a:schemeClr val="tx1"/>
                </a:solidFill>
              </a:rPr>
              <a:t>        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6172" name="Rectangle 1052"/>
          <p:cNvSpPr>
            <a:spLocks noChangeArrowheads="1"/>
          </p:cNvSpPr>
          <p:nvPr/>
        </p:nvSpPr>
        <p:spPr bwMode="auto">
          <a:xfrm>
            <a:off x="533400" y="2819400"/>
            <a:ext cx="8458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4" tIns="46032" rIns="92064" bIns="46032"/>
          <a:lstStyle/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              With the support of WMO and CGMS, we present this certificate to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</a:t>
            </a:r>
            <a:r>
              <a:rPr lang="en-US" sz="2000" b="1" i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en-US" sz="2000" b="1" i="1" u="sng" dirty="0" err="1" smtClean="0">
                <a:solidFill>
                  <a:srgbClr val="FF0000"/>
                </a:solidFill>
              </a:rPr>
              <a:t>Anke</a:t>
            </a:r>
            <a:r>
              <a:rPr lang="en-US" sz="2000" b="1" i="1" u="sng" dirty="0" smtClean="0">
                <a:solidFill>
                  <a:srgbClr val="FF0000"/>
                </a:solidFill>
              </a:rPr>
              <a:t> </a:t>
            </a:r>
            <a:r>
              <a:rPr lang="en-US" sz="2000" b="1" i="1" u="sng" dirty="0" err="1" smtClean="0">
                <a:solidFill>
                  <a:srgbClr val="FF0000"/>
                </a:solidFill>
              </a:rPr>
              <a:t>Kniffka</a:t>
            </a:r>
            <a:endParaRPr lang="en-US" sz="2000" b="1" i="1" u="sng" dirty="0" smtClean="0">
              <a:solidFill>
                <a:srgbClr val="FF0000"/>
              </a:solidFill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endParaRPr lang="en-US" sz="1100" dirty="0" smtClean="0">
              <a:latin typeface="Monotype Corsiva" pitchFamily="66" charset="0"/>
            </a:endParaRP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for  </a:t>
            </a:r>
            <a:r>
              <a:rPr lang="en-US" sz="1800" dirty="0" smtClean="0">
                <a:latin typeface="Monotype Corsiva" pitchFamily="66" charset="0"/>
              </a:rPr>
              <a:t>her outstanding </a:t>
            </a:r>
            <a:r>
              <a:rPr lang="en-US" sz="1800" dirty="0" smtClean="0">
                <a:latin typeface="Monotype Corsiva" pitchFamily="66" charset="0"/>
              </a:rPr>
              <a:t>contribution to the review of GSICS </a:t>
            </a:r>
            <a:r>
              <a:rPr lang="en-US" sz="1800" dirty="0" smtClean="0">
                <a:latin typeface="Monotype Corsiva" pitchFamily="66" charset="0"/>
              </a:rPr>
              <a:t>MSG2/3-SEVIRI product</a:t>
            </a:r>
            <a:r>
              <a:rPr lang="en-US" sz="1800" b="1" dirty="0" smtClean="0">
                <a:latin typeface="Monotype Corsiva" pitchFamily="66" charset="0"/>
              </a:rPr>
              <a:t>.  </a:t>
            </a:r>
            <a:r>
              <a:rPr lang="en-US" sz="1800" dirty="0" smtClean="0">
                <a:latin typeface="Monotype Corsiva" pitchFamily="66" charset="0"/>
              </a:rPr>
              <a:t>GSICS  </a:t>
            </a:r>
          </a:p>
          <a:p>
            <a:pPr>
              <a:spcBef>
                <a:spcPct val="20000"/>
              </a:spcBef>
              <a:tabLst>
                <a:tab pos="4444467" algn="ctr"/>
              </a:tabLst>
            </a:pPr>
            <a:r>
              <a:rPr lang="en-US" sz="1800" dirty="0" smtClean="0">
                <a:latin typeface="Monotype Corsiva" pitchFamily="66" charset="0"/>
              </a:rPr>
              <a:t>         recognizes the extensive effort involved in this review that was completed at no cost to GSICS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                                                                                           </a:t>
            </a:r>
          </a:p>
          <a:p>
            <a:pPr marL="2301599" indent="-2301599">
              <a:spcBef>
                <a:spcPct val="20000"/>
              </a:spcBef>
              <a:tabLst>
                <a:tab pos="4444467" algn="ctr"/>
              </a:tabLst>
            </a:pPr>
            <a:r>
              <a:rPr lang="en-US" sz="2000" dirty="0" smtClean="0">
                <a:latin typeface="Monotype Corsiva" pitchFamily="66" charset="0"/>
              </a:rPr>
              <a:t>              				         </a:t>
            </a:r>
            <a:r>
              <a:rPr lang="en-US" sz="1800" dirty="0" smtClean="0">
                <a:latin typeface="Monotype Corsiva" pitchFamily="66" charset="0"/>
              </a:rPr>
              <a:t>Awarded</a:t>
            </a:r>
            <a:r>
              <a:rPr lang="en-US" sz="1800" dirty="0">
                <a:latin typeface="Monotype Corsiva" pitchFamily="66" charset="0"/>
              </a:rPr>
              <a:t>: </a:t>
            </a:r>
            <a:r>
              <a:rPr lang="en-US" sz="1800" dirty="0" smtClean="0">
                <a:latin typeface="Monotype Corsiva" pitchFamily="66" charset="0"/>
              </a:rPr>
              <a:t>Dec </a:t>
            </a:r>
            <a:r>
              <a:rPr lang="en-US" sz="1800" dirty="0" smtClean="0">
                <a:latin typeface="Monotype Corsiva" pitchFamily="66" charset="0"/>
              </a:rPr>
              <a:t>12</a:t>
            </a:r>
            <a:r>
              <a:rPr lang="en-US" sz="1800" dirty="0" smtClean="0">
                <a:latin typeface="Monotype Corsiva" pitchFamily="66" charset="0"/>
              </a:rPr>
              <a:t>, 2014</a:t>
            </a:r>
            <a:endParaRPr lang="en-US" sz="1800" dirty="0">
              <a:latin typeface="Monotype Corsiva" pitchFamily="66" charset="0"/>
            </a:endParaRPr>
          </a:p>
        </p:txBody>
      </p:sp>
      <p:sp>
        <p:nvSpPr>
          <p:cNvPr id="6181" name="Rectangle 1061"/>
          <p:cNvSpPr>
            <a:spLocks noChangeArrowheads="1"/>
          </p:cNvSpPr>
          <p:nvPr/>
        </p:nvSpPr>
        <p:spPr bwMode="auto">
          <a:xfrm>
            <a:off x="6323888" y="6096004"/>
            <a:ext cx="2084203" cy="5847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1429" tIns="45715" rIns="91429" bIns="45715">
            <a:spAutoFit/>
          </a:bodyPr>
          <a:lstStyle/>
          <a:p>
            <a:pPr eaLnBrk="0" hangingPunct="0"/>
            <a:r>
              <a:rPr kumimoji="1" lang="en-US" sz="1800" dirty="0" smtClean="0">
                <a:latin typeface="Monotype Corsiva" pitchFamily="66" charset="0"/>
              </a:rPr>
              <a:t> </a:t>
            </a:r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err="1" smtClean="0">
                <a:latin typeface="Monotype Corsiva" pitchFamily="66" charset="0"/>
              </a:rPr>
              <a:t>Peng</a:t>
            </a:r>
            <a:r>
              <a:rPr kumimoji="1" lang="en-US" sz="1400" b="1" dirty="0" smtClean="0">
                <a:latin typeface="Monotype Corsiva" pitchFamily="66" charset="0"/>
              </a:rPr>
              <a:t> Zhang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Chair GSICS Executive Panel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5360" name="Picture 1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2" y="152400"/>
            <a:ext cx="1876425" cy="209550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2" name="Rectangle 1061"/>
          <p:cNvSpPr>
            <a:spLocks noChangeArrowheads="1"/>
          </p:cNvSpPr>
          <p:nvPr/>
        </p:nvSpPr>
        <p:spPr bwMode="auto">
          <a:xfrm>
            <a:off x="3177704" y="6096000"/>
            <a:ext cx="2689701" cy="7386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</a:t>
            </a:r>
            <a:r>
              <a:rPr kumimoji="1" lang="en-US" sz="1400" b="1" dirty="0" smtClean="0">
                <a:latin typeface="Monotype Corsiva" pitchFamily="66" charset="0"/>
              </a:rPr>
              <a:t>Jerome </a:t>
            </a:r>
            <a:r>
              <a:rPr kumimoji="1" lang="en-US" sz="1400" b="1" dirty="0" err="1" smtClean="0">
                <a:latin typeface="Monotype Corsiva" pitchFamily="66" charset="0"/>
              </a:rPr>
              <a:t>Lafeuille</a:t>
            </a:r>
            <a:endParaRPr kumimoji="1" lang="en-US" sz="1400" b="1" dirty="0" smtClean="0">
              <a:latin typeface="Monotype Corsiva" pitchFamily="66" charset="0"/>
            </a:endParaRP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WMO</a:t>
            </a:r>
            <a:r>
              <a:rPr kumimoji="1" lang="en-US" sz="1400" b="1" dirty="0" smtClean="0">
                <a:latin typeface="Monotype Corsiva" pitchFamily="66" charset="0"/>
              </a:rPr>
              <a:t> Representative to  GSICS EP</a:t>
            </a:r>
            <a:br>
              <a:rPr kumimoji="1" lang="en-US" sz="1400" b="1" dirty="0" smtClean="0">
                <a:latin typeface="Monotype Corsiva" pitchFamily="66" charset="0"/>
              </a:rPr>
            </a:br>
            <a:endParaRPr kumimoji="1" lang="en-US" sz="1400" b="1" dirty="0">
              <a:latin typeface="Monotype Corsiva" pitchFamily="66" charset="0"/>
            </a:endParaRPr>
          </a:p>
        </p:txBody>
      </p:sp>
      <p:sp>
        <p:nvSpPr>
          <p:cNvPr id="13" name="Line 1060" descr="sdfsdf"/>
          <p:cNvSpPr>
            <a:spLocks noChangeShapeType="1"/>
          </p:cNvSpPr>
          <p:nvPr/>
        </p:nvSpPr>
        <p:spPr bwMode="auto">
          <a:xfrm>
            <a:off x="31242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4" name="Line 1060" descr="sdfsdf"/>
          <p:cNvSpPr>
            <a:spLocks noChangeShapeType="1"/>
          </p:cNvSpPr>
          <p:nvPr/>
        </p:nvSpPr>
        <p:spPr bwMode="auto">
          <a:xfrm>
            <a:off x="6248400" y="6096000"/>
            <a:ext cx="27432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pic>
        <p:nvPicPr>
          <p:cNvPr id="15366" name="Picture 10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2" y="152400"/>
            <a:ext cx="1924051" cy="2114550"/>
          </a:xfrm>
          <a:prstGeom prst="rect">
            <a:avLst/>
          </a:prstGeom>
          <a:noFill/>
          <a:ln w="12700" cap="sq" cmpd="sng">
            <a:noFill/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18" name="Line 1060" descr="sdfsdf"/>
          <p:cNvSpPr>
            <a:spLocks noChangeShapeType="1"/>
          </p:cNvSpPr>
          <p:nvPr/>
        </p:nvSpPr>
        <p:spPr bwMode="auto">
          <a:xfrm>
            <a:off x="228601" y="6096000"/>
            <a:ext cx="2667000" cy="0"/>
          </a:xfrm>
          <a:prstGeom prst="line">
            <a:avLst/>
          </a:prstGeom>
          <a:noFill/>
          <a:ln w="95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429" tIns="45715" rIns="91429" bIns="45715" anchor="ctr"/>
          <a:lstStyle/>
          <a:p>
            <a:endParaRPr lang="en-US"/>
          </a:p>
        </p:txBody>
      </p:sp>
      <p:sp>
        <p:nvSpPr>
          <p:cNvPr id="19" name="Rectangle 1061"/>
          <p:cNvSpPr>
            <a:spLocks noChangeArrowheads="1"/>
          </p:cNvSpPr>
          <p:nvPr/>
        </p:nvSpPr>
        <p:spPr bwMode="auto">
          <a:xfrm>
            <a:off x="304801" y="6096001"/>
            <a:ext cx="2667000" cy="5232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1429" tIns="45715" rIns="91429" bIns="45715">
            <a:spAutoFit/>
          </a:bodyPr>
          <a:lstStyle/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Dr. Lawrence E. Flynn</a:t>
            </a:r>
          </a:p>
          <a:p>
            <a:pPr eaLnBrk="0" hangingPunct="0"/>
            <a:r>
              <a:rPr kumimoji="1" lang="en-US" sz="1400" b="1" dirty="0" smtClean="0">
                <a:latin typeface="Monotype Corsiva" pitchFamily="66" charset="0"/>
              </a:rPr>
              <a:t>Director GSICS Co-ordination Center</a:t>
            </a:r>
            <a:endParaRPr kumimoji="1" lang="en-US" sz="1400" b="1" dirty="0">
              <a:latin typeface="Monotype Corsiva" pitchFamily="66" charset="0"/>
            </a:endParaRPr>
          </a:p>
        </p:txBody>
      </p:sp>
      <p:pic>
        <p:nvPicPr>
          <p:cNvPr id="16" name="Picture 15" descr="GSICS1000px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7400" y="158496"/>
            <a:ext cx="4724400" cy="16703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3278</TotalTime>
  <Words>448</Words>
  <Application>Microsoft Office PowerPoint</Application>
  <PresentationFormat>On-screen Show (4:3)</PresentationFormat>
  <Paragraphs>112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                Certificate of Appreciation           </vt:lpstr>
      <vt:lpstr>                Certificate of Appreciation           </vt:lpstr>
      <vt:lpstr>                Certificate of Appreciation           </vt:lpstr>
      <vt:lpstr>                Certificate of Appreciation           </vt:lpstr>
      <vt:lpstr>                Certificate of Appreciation           </vt:lpstr>
      <vt:lpstr>                Certificate of Appreciation           </vt:lpstr>
      <vt:lpstr>                Certificate of Appreciation           </vt:lpstr>
    </vt:vector>
  </TitlesOfParts>
  <Company>NOAA / NESDIS / STAR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mbali</dc:creator>
  <cp:lastModifiedBy>mbali</cp:lastModifiedBy>
  <cp:revision>142</cp:revision>
  <cp:lastPrinted>1601-01-01T00:00:00Z</cp:lastPrinted>
  <dcterms:created xsi:type="dcterms:W3CDTF">2013-11-11T04:30:15Z</dcterms:created>
  <dcterms:modified xsi:type="dcterms:W3CDTF">2015-12-10T16:22:22Z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TC062561301033</vt:lpwstr>
  </property>
</Properties>
</file>