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4"/>
  </p:sldMasterIdLst>
  <p:notesMasterIdLst>
    <p:notesMasterId r:id="rId7"/>
  </p:notesMasterIdLst>
  <p:handoutMasterIdLst>
    <p:handoutMasterId r:id="rId8"/>
  </p:handoutMasterIdLst>
  <p:sldIdLst>
    <p:sldId id="800" r:id="rId5"/>
    <p:sldId id="708" r:id="rId6"/>
  </p:sldIdLst>
  <p:sldSz cx="9906000" cy="6858000" type="A4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>
          <p15:clr>
            <a:srgbClr val="A4A3A4"/>
          </p15:clr>
        </p15:guide>
        <p15:guide id="2" orient="horz" pos="1410">
          <p15:clr>
            <a:srgbClr val="A4A3A4"/>
          </p15:clr>
        </p15:guide>
        <p15:guide id="3" orient="horz" pos="2715">
          <p15:clr>
            <a:srgbClr val="A4A3A4"/>
          </p15:clr>
        </p15:guide>
        <p15:guide id="4" orient="horz" pos="2389">
          <p15:clr>
            <a:srgbClr val="A4A3A4"/>
          </p15:clr>
        </p15:guide>
        <p15:guide id="5" orient="horz" pos="2064">
          <p15:clr>
            <a:srgbClr val="A4A3A4"/>
          </p15:clr>
        </p15:guide>
        <p15:guide id="6" orient="horz" pos="1735">
          <p15:clr>
            <a:srgbClr val="A4A3A4"/>
          </p15:clr>
        </p15:guide>
        <p15:guide id="7" orient="horz" pos="3369">
          <p15:clr>
            <a:srgbClr val="A4A3A4"/>
          </p15:clr>
        </p15:guide>
        <p15:guide id="8" orient="horz" pos="3698">
          <p15:clr>
            <a:srgbClr val="A4A3A4"/>
          </p15:clr>
        </p15:guide>
        <p15:guide id="9" pos="4214">
          <p15:clr>
            <a:srgbClr val="A4A3A4"/>
          </p15:clr>
        </p15:guide>
        <p15:guide id="10" pos="358">
          <p15:clr>
            <a:srgbClr val="A4A3A4"/>
          </p15:clr>
        </p15:guide>
        <p15:guide id="11" pos="912">
          <p15:clr>
            <a:srgbClr val="A4A3A4"/>
          </p15:clr>
        </p15:guide>
        <p15:guide id="12" pos="4879">
          <p15:clr>
            <a:srgbClr val="A4A3A4"/>
          </p15:clr>
        </p15:guide>
        <p15:guide id="13" pos="5556">
          <p15:clr>
            <a:srgbClr val="A4A3A4"/>
          </p15:clr>
        </p15:guide>
        <p15:guide id="14" pos="1424">
          <p15:clr>
            <a:srgbClr val="A4A3A4"/>
          </p15:clr>
        </p15:guide>
        <p15:guide id="15" pos="402">
          <p15:clr>
            <a:srgbClr val="A4A3A4"/>
          </p15:clr>
        </p15:guide>
        <p15:guide id="16" pos="17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ADE"/>
    <a:srgbClr val="3333FF"/>
    <a:srgbClr val="4E0B55"/>
    <a:srgbClr val="009900"/>
    <a:srgbClr val="FF9900"/>
    <a:srgbClr val="EE2D24"/>
    <a:srgbClr val="C7A775"/>
    <a:srgbClr val="00B5EF"/>
    <a:srgbClr val="CDE3A0"/>
    <a:srgbClr val="EFC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7" autoAdjust="0"/>
    <p:restoredTop sz="81517" autoAdjust="0"/>
  </p:normalViewPr>
  <p:slideViewPr>
    <p:cSldViewPr snapToGrid="0">
      <p:cViewPr varScale="1">
        <p:scale>
          <a:sx n="63" d="100"/>
          <a:sy n="63" d="100"/>
        </p:scale>
        <p:origin x="1632" y="67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1968" y="72"/>
      </p:cViewPr>
      <p:guideLst>
        <p:guide orient="horz" pos="2928"/>
        <p:guide pos="220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24396" y="0"/>
            <a:ext cx="1022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16 March 2025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02"/>
            <a:ext cx="6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859562" y="9104302"/>
            <a:ext cx="18755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78080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283" y="0"/>
            <a:ext cx="303711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16 March 2025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695325"/>
            <a:ext cx="503555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829" y="4414824"/>
            <a:ext cx="5144742" cy="418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283" y="8831135"/>
            <a:ext cx="3037117" cy="46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4970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91"/>
            <a:ext cx="84201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9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17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/>
            </a:lvl1pPr>
            <a:lvl2pPr>
              <a:defRPr sz="20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2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73" y="109063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499" y="1206500"/>
            <a:ext cx="8839201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5" y="616269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  <p:sldLayoutId id="214748409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spreadsheets/d/15ZXTXwQENop0ARed7zrl43cLJB84Jg5_gY6036tuXyE/edit#gid=560953114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gsics.atmos.umd.edu/bin/view/System/UserRegistra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star.nesdis.noaa.gov/smcd/GCC/ProductCatalog.php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r.nesdis.noaa.gov/smcd/GCC/ProductCatalog.php" TargetMode="External"/><Relationship Id="rId3" Type="http://schemas.openxmlformats.org/officeDocument/2006/relationships/hyperlink" Target="https://colab.research.google.com/drive/1AbQklydiBgSk3gWe14FcLBe69HiSciJC" TargetMode="External"/><Relationship Id="rId7" Type="http://schemas.openxmlformats.org/officeDocument/2006/relationships/hyperlink" Target="http://gsics.tools.eumetsat.int/plotter" TargetMode="External"/><Relationship Id="rId2" Type="http://schemas.openxmlformats.org/officeDocument/2006/relationships/hyperlink" Target="http://gsics.atmos.umd.edu/bin/view/Development/DownloadGSICSProduct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olab.research.google.com/drive/18SjLpebRKPdEBT_eYuZrEGTQNo82gpn4" TargetMode="External"/><Relationship Id="rId5" Type="http://schemas.openxmlformats.org/officeDocument/2006/relationships/hyperlink" Target="https://colab.research.google.com/drive/1ENBFgZ1IOgXNw6bS-0X14AshT729yIf2?usp=sharing" TargetMode="External"/><Relationship Id="rId4" Type="http://schemas.openxmlformats.org/officeDocument/2006/relationships/hyperlink" Target="https://colab.research.google.com/drive/13Icapoogf0FUkYpfnynFJQm0H68uDNy3" TargetMode="External"/><Relationship Id="rId9" Type="http://schemas.openxmlformats.org/officeDocument/2006/relationships/hyperlink" Target="https://docs.google.com/spreadsheets/d/1WCSLeawlgvZjzB6GM9pmDlbKMj7CV_tYGqSeT63G4oM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8F29D-9CC9-45EA-9E13-BF66B3AEA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6" y="3944820"/>
            <a:ext cx="3065772" cy="2068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BD7945-120C-4388-BB31-C2619AA82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6" y="634662"/>
            <a:ext cx="3397489" cy="2660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B8E7D-83B9-4B0F-A965-0159F5DB2DED}"/>
              </a:ext>
            </a:extLst>
          </p:cNvPr>
          <p:cNvSpPr txBox="1"/>
          <p:nvPr/>
        </p:nvSpPr>
        <p:spPr>
          <a:xfrm>
            <a:off x="749809" y="227069"/>
            <a:ext cx="1656223" cy="24622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 u="sng" dirty="0">
                <a:solidFill>
                  <a:srgbClr val="FFFFFF"/>
                </a:solidFill>
                <a:latin typeface="Tahoma"/>
                <a:ea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GSICS Product Catalog</a:t>
            </a:r>
            <a:endParaRPr lang="en-US" sz="1000" u="sng" dirty="0">
              <a:solidFill>
                <a:srgbClr val="FFFFFF"/>
              </a:solidFill>
            </a:endParaRPr>
          </a:p>
        </p:txBody>
      </p:sp>
      <p:pic>
        <p:nvPicPr>
          <p:cNvPr id="9" name="図 2">
            <a:extLst>
              <a:ext uri="{FF2B5EF4-FFF2-40B4-BE49-F238E27FC236}">
                <a16:creationId xmlns:a16="http://schemas.microsoft.com/office/drawing/2014/main" id="{0F988CAC-0A01-49A5-ABB0-F5EB1BDD25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9444" y="634662"/>
            <a:ext cx="3207357" cy="26608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10505C-A308-4BAA-B322-B1252010A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511" y="4068659"/>
            <a:ext cx="3447290" cy="2154679"/>
          </a:xfrm>
          <a:prstGeom prst="rect">
            <a:avLst/>
          </a:prstGeom>
        </p:spPr>
      </p:pic>
      <p:sp>
        <p:nvSpPr>
          <p:cNvPr id="14" name="TextBox 13">
            <a:hlinkClick r:id="rId7"/>
            <a:extLst>
              <a:ext uri="{FF2B5EF4-FFF2-40B4-BE49-F238E27FC236}">
                <a16:creationId xmlns:a16="http://schemas.microsoft.com/office/drawing/2014/main" id="{2565E2EE-D880-40C0-91A5-764CB231B539}"/>
              </a:ext>
            </a:extLst>
          </p:cNvPr>
          <p:cNvSpPr txBox="1"/>
          <p:nvPr/>
        </p:nvSpPr>
        <p:spPr>
          <a:xfrm>
            <a:off x="4534072" y="130766"/>
            <a:ext cx="1118099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GSICS Wiki </a:t>
            </a:r>
          </a:p>
        </p:txBody>
      </p:sp>
      <p:sp>
        <p:nvSpPr>
          <p:cNvPr id="15" name="TextBox 14">
            <a:hlinkClick r:id="rId8"/>
            <a:extLst>
              <a:ext uri="{FF2B5EF4-FFF2-40B4-BE49-F238E27FC236}">
                <a16:creationId xmlns:a16="http://schemas.microsoft.com/office/drawing/2014/main" id="{018B3082-2FED-4C46-904C-E97259CD9C6D}"/>
              </a:ext>
            </a:extLst>
          </p:cNvPr>
          <p:cNvSpPr txBox="1"/>
          <p:nvPr/>
        </p:nvSpPr>
        <p:spPr>
          <a:xfrm>
            <a:off x="3730802" y="3649143"/>
            <a:ext cx="192136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Track GSICS products</a:t>
            </a:r>
          </a:p>
        </p:txBody>
      </p:sp>
      <p:sp>
        <p:nvSpPr>
          <p:cNvPr id="4" name="TextBox 3">
            <a:hlinkClick r:id="rId8"/>
            <a:extLst>
              <a:ext uri="{FF2B5EF4-FFF2-40B4-BE49-F238E27FC236}">
                <a16:creationId xmlns:a16="http://schemas.microsoft.com/office/drawing/2014/main" id="{1BAF6D96-465F-B18B-10E6-E4C13868BB33}"/>
              </a:ext>
            </a:extLst>
          </p:cNvPr>
          <p:cNvSpPr txBox="1"/>
          <p:nvPr/>
        </p:nvSpPr>
        <p:spPr>
          <a:xfrm>
            <a:off x="237794" y="3530957"/>
            <a:ext cx="1921369" cy="276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THREDDS Server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905F8-5D50-34DC-D39F-01B3EA0353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9460" y="522746"/>
            <a:ext cx="3024476" cy="2660827"/>
          </a:xfrm>
          <a:prstGeom prst="rect">
            <a:avLst/>
          </a:prstGeom>
        </p:spPr>
      </p:pic>
      <p:sp>
        <p:nvSpPr>
          <p:cNvPr id="7" name="TextBox 6">
            <a:hlinkClick r:id="rId7"/>
            <a:extLst>
              <a:ext uri="{FF2B5EF4-FFF2-40B4-BE49-F238E27FC236}">
                <a16:creationId xmlns:a16="http://schemas.microsoft.com/office/drawing/2014/main" id="{5D303147-DBAB-FE95-F2F6-864F07013683}"/>
              </a:ext>
            </a:extLst>
          </p:cNvPr>
          <p:cNvSpPr txBox="1"/>
          <p:nvPr/>
        </p:nvSpPr>
        <p:spPr>
          <a:xfrm>
            <a:off x="7441862" y="227069"/>
            <a:ext cx="1799672" cy="27699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GSICS Notebooks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1746C5F-D1B9-5D01-FC7F-89B94765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01" y="4216531"/>
            <a:ext cx="3024476" cy="17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8"/>
            <a:extLst>
              <a:ext uri="{FF2B5EF4-FFF2-40B4-BE49-F238E27FC236}">
                <a16:creationId xmlns:a16="http://schemas.microsoft.com/office/drawing/2014/main" id="{3608E131-C53C-B6B3-2031-BEB38BC7EC7E}"/>
              </a:ext>
            </a:extLst>
          </p:cNvPr>
          <p:cNvSpPr txBox="1"/>
          <p:nvPr/>
        </p:nvSpPr>
        <p:spPr>
          <a:xfrm>
            <a:off x="6973090" y="3649143"/>
            <a:ext cx="25907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State of Observing System Heatmap</a:t>
            </a:r>
          </a:p>
        </p:txBody>
      </p:sp>
    </p:spTree>
    <p:extLst>
      <p:ext uri="{BB962C8B-B14F-4D97-AF65-F5344CB8AC3E}">
        <p14:creationId xmlns:p14="http://schemas.microsoft.com/office/powerpoint/2010/main" val="11193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8FD3-0F84-4AD0-9513-AF643517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GSICS tools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B7B38BB-7E02-46C9-9AD6-25A3C6B3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51" y="1720840"/>
            <a:ext cx="9208098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Bash script to download GSICS Data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  <a:hlinkClick r:id="rId2"/>
              </a:rPr>
              <a:t>http://gsics.atmos.umd.edu/bin/view/Development/DownloadGSICSProducts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1800" b="0" dirty="0">
                <a:solidFill>
                  <a:srgbClr val="222222"/>
                </a:solidFill>
                <a:cs typeface="Arial" panose="020B0604020202020204" pitchFamily="34" charset="0"/>
              </a:rPr>
              <a:t>Series of notebooks to read, view and process GSICS Data and Deliverables from the browser in a collaborative ecosystem</a:t>
            </a:r>
            <a:endParaRPr lang="en-US" altLang="en-US" sz="18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DCC Product 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3"/>
              </a:rPr>
              <a:t>notebook</a:t>
            </a:r>
            <a:endParaRPr lang="en-US" altLang="en-US" sz="1800" b="0">
              <a:latin typeface="Arial"/>
              <a:cs typeface="Arial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This notebook reads DCC products and plots and lists them</a:t>
            </a:r>
            <a:endParaRPr lang="en-US" altLang="en-US" sz="1800" b="0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/>
                <a:cs typeface="Arial"/>
              </a:rPr>
              <a:t>GIRO SRF </a:t>
            </a:r>
            <a:r>
              <a:rPr lang="en-US" altLang="en-US" sz="1800" b="0" dirty="0">
                <a:solidFill>
                  <a:srgbClr val="222222"/>
                </a:solidFill>
                <a:latin typeface="Arial"/>
                <a:cs typeface="Arial"/>
              </a:rPr>
              <a:t>  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/>
                <a:cs typeface="Arial"/>
                <a:hlinkClick r:id="rId4"/>
              </a:rPr>
              <a:t>notebook</a:t>
            </a:r>
            <a:r>
              <a:rPr lang="en-US" altLang="en-US" sz="1800" b="0" dirty="0">
                <a:solidFill>
                  <a:srgbClr val="1155CC"/>
                </a:solidFill>
                <a:latin typeface="Arial"/>
                <a:cs typeface="Arial"/>
              </a:rPr>
              <a:t>      </a:t>
            </a:r>
            <a:endParaRPr lang="en-US" altLang="en-US" sz="18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GSICS Product RAC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5"/>
              </a:rPr>
              <a:t>notebook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 and NRT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/>
                <a:cs typeface="Arial"/>
                <a:hlinkClick r:id="rId6"/>
              </a:rPr>
              <a:t>notebook</a:t>
            </a:r>
            <a:endParaRPr lang="en-US" altLang="en-US" sz="1800" b="0" i="0" u="none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3. Plotting Tool   </a:t>
            </a:r>
            <a:r>
              <a:rPr lang="en-US" sz="1800" b="0" dirty="0">
                <a:latin typeface="Arial"/>
                <a:cs typeface="Arial"/>
                <a:hlinkClick r:id="rId7"/>
              </a:rPr>
              <a:t>http://gsics.tools.eumetsat.int/plotter</a:t>
            </a:r>
            <a:endParaRPr lang="en-US" altLang="en-US" sz="1800" b="0">
              <a:cs typeface="Arial" panose="020B0604020202020204" pitchFamily="34" charset="0"/>
            </a:endParaRPr>
          </a:p>
          <a:p>
            <a:r>
              <a:rPr lang="en-US" altLang="en-US" sz="1800" b="0" dirty="0">
                <a:latin typeface="Arial"/>
                <a:cs typeface="Arial"/>
              </a:rPr>
              <a:t>4. GSICS Product  Catalog: </a:t>
            </a:r>
            <a:r>
              <a:rPr lang="en-US" altLang="en-US" sz="1800" b="0" dirty="0">
                <a:latin typeface="Arial"/>
                <a:cs typeface="Arial"/>
                <a:hlinkClick r:id="rId8"/>
              </a:rPr>
              <a:t>https://www.star.nesdis.noaa.gov/smcd/GCC/ProductCatalog.php</a:t>
            </a:r>
            <a:endParaRPr lang="en-US" altLang="en-US" sz="1800" b="0">
              <a:latin typeface="Arial"/>
              <a:cs typeface="Arial"/>
            </a:endParaRPr>
          </a:p>
          <a:p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</a:rPr>
              <a:t>5. GSICS Product Status registration: Register </a:t>
            </a:r>
            <a:r>
              <a:rPr lang="en-US" altLang="en-US" sz="1800" b="0" dirty="0">
                <a:solidFill>
                  <a:srgbClr val="000000"/>
                </a:solidFill>
                <a:latin typeface="Arial"/>
                <a:cs typeface="Arial"/>
                <a:hlinkClick r:id="rId9"/>
              </a:rPr>
              <a:t>here</a:t>
            </a:r>
            <a:endParaRPr lang="en-US" sz="1800" b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9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0ED32F0F53544A36ED467363813C6" ma:contentTypeVersion="18" ma:contentTypeDescription="Create a new document." ma:contentTypeScope="" ma:versionID="5395ca24266a9085d5a33a97288de7aa">
  <xsd:schema xmlns:xsd="http://www.w3.org/2001/XMLSchema" xmlns:xs="http://www.w3.org/2001/XMLSchema" xmlns:p="http://schemas.microsoft.com/office/2006/metadata/properties" xmlns:ns3="4bb23abe-0450-4f51-8c6f-b2e3a34c1641" xmlns:ns4="f950f2a2-677a-4f60-aa11-1816004dd361" targetNamespace="http://schemas.microsoft.com/office/2006/metadata/properties" ma:root="true" ma:fieldsID="d5671206b0fcbbc5f8b9b7d8081c7669" ns3:_="" ns4:_="">
    <xsd:import namespace="4bb23abe-0450-4f51-8c6f-b2e3a34c1641"/>
    <xsd:import namespace="f950f2a2-677a-4f60-aa11-1816004dd3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23abe-0450-4f51-8c6f-b2e3a34c1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0f2a2-677a-4f60-aa11-1816004dd3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bb23abe-0450-4f51-8c6f-b2e3a34c1641" xsi:nil="true"/>
  </documentManagement>
</p:properties>
</file>

<file path=customXml/itemProps1.xml><?xml version="1.0" encoding="utf-8"?>
<ds:datastoreItem xmlns:ds="http://schemas.openxmlformats.org/officeDocument/2006/customXml" ds:itemID="{D736783E-4481-4244-B3AD-00A7D8FE0B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23abe-0450-4f51-8c6f-b2e3a34c1641"/>
    <ds:schemaRef ds:uri="f950f2a2-677a-4f60-aa11-1816004dd3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F12B9B-E039-428B-83E0-97F80433D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5E11B6-3B8E-4071-B6FB-A94760386251}">
  <ds:schemaRefs>
    <ds:schemaRef ds:uri="http://purl.org/dc/terms/"/>
    <ds:schemaRef ds:uri="f950f2a2-677a-4f60-aa11-1816004dd361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4bb23abe-0450-4f51-8c6f-b2e3a34c1641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96143</TotalTime>
  <Words>135</Words>
  <Application>Microsoft Office PowerPoint</Application>
  <PresentationFormat>A4 Paper (210x297 mm)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Helvetica</vt:lpstr>
      <vt:lpstr>Tahoma</vt:lpstr>
      <vt:lpstr>Times New Roman</vt:lpstr>
      <vt:lpstr>Office Theme</vt:lpstr>
      <vt:lpstr>PowerPoint Presentation</vt:lpstr>
      <vt:lpstr>Summary GSICS tools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Manik Bali</cp:lastModifiedBy>
  <cp:revision>2268</cp:revision>
  <cp:lastPrinted>2006-03-06T14:11:17Z</cp:lastPrinted>
  <dcterms:created xsi:type="dcterms:W3CDTF">2010-09-10T00:53:07Z</dcterms:created>
  <dcterms:modified xsi:type="dcterms:W3CDTF">2025-03-16T11:30:24Z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0x0101002550ED32F0F53544A36ED467363813C6</vt:lpwstr>
  </property>
</Properties>
</file>